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6256000" cy="9144000"/>
  <p:notesSz cx="16256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0" userDrawn="1">
          <p15:clr>
            <a:srgbClr val="A4A3A4"/>
          </p15:clr>
        </p15:guide>
        <p15:guide id="2" pos="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47" d="100"/>
          <a:sy n="47" d="100"/>
        </p:scale>
        <p:origin x="796" y="52"/>
      </p:cViewPr>
      <p:guideLst>
        <p:guide orient="horz" pos="1680"/>
        <p:guide pos="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34640"/>
            <a:ext cx="138176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chemeClr val="bg1"/>
                </a:solidFill>
                <a:latin typeface="Bree Serif"/>
                <a:cs typeface="Bree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250" b="0" i="0">
                <a:solidFill>
                  <a:schemeClr val="bg1"/>
                </a:solidFill>
                <a:latin typeface="Bree Serif"/>
                <a:cs typeface="Bree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chemeClr val="bg1"/>
                </a:solidFill>
                <a:latin typeface="Bree Serif"/>
                <a:cs typeface="Bree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chemeClr val="bg1"/>
                </a:solidFill>
                <a:latin typeface="Bree Serif"/>
                <a:cs typeface="Bree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7000" y="266270"/>
            <a:ext cx="3770084" cy="16387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99348" y="2895662"/>
            <a:ext cx="3457303" cy="295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0" i="0">
                <a:solidFill>
                  <a:schemeClr val="bg1"/>
                </a:solidFill>
                <a:latin typeface="Bree Serif"/>
                <a:cs typeface="Bree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54695" y="3263926"/>
            <a:ext cx="7346609" cy="2316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250" b="0" i="0">
                <a:solidFill>
                  <a:schemeClr val="bg1"/>
                </a:solidFill>
                <a:latin typeface="Bree Serif"/>
                <a:cs typeface="Bree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4FC37E-E3AB-E446-B11E-776A85366AB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499722-96F8-C345-970C-274618D4DE9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7166C7-740E-FF48-A621-8950FE4D53F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4457750"/>
            <a:ext cx="16256000" cy="1521460"/>
          </a:xfrm>
          <a:custGeom>
            <a:avLst/>
            <a:gdLst/>
            <a:ahLst/>
            <a:cxnLst/>
            <a:rect l="l" t="t" r="r" b="b"/>
            <a:pathLst>
              <a:path w="16256000" h="1521460">
                <a:moveTo>
                  <a:pt x="0" y="0"/>
                </a:moveTo>
                <a:lnTo>
                  <a:pt x="0" y="1521421"/>
                </a:lnTo>
                <a:lnTo>
                  <a:pt x="16256000" y="1521421"/>
                </a:lnTo>
                <a:lnTo>
                  <a:pt x="1625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16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309402-7A91-4849-A688-DE6BA331531B}"/>
              </a:ext>
            </a:extLst>
          </p:cNvPr>
          <p:cNvSpPr/>
          <p:nvPr/>
        </p:nvSpPr>
        <p:spPr>
          <a:xfrm>
            <a:off x="481013" y="2870537"/>
            <a:ext cx="9067800" cy="15680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7200" dirty="0">
                <a:ln w="0"/>
                <a:solidFill>
                  <a:schemeClr val="bg1"/>
                </a:solidFill>
                <a:effectLst>
                  <a:outerShdw blurRad="38100" dist="63500" dir="7200000" sx="102000" sy="102000" algn="tl" rotWithShape="0">
                    <a:schemeClr val="dk1">
                      <a:alpha val="40000"/>
                    </a:schemeClr>
                  </a:outerShdw>
                </a:effectLst>
                <a:latin typeface="Bree Serif" charset="0"/>
                <a:ea typeface="Bree Serif" charset="0"/>
                <a:cs typeface="Bree Serif" charset="0"/>
              </a:rPr>
              <a:t>Infinite answers.</a:t>
            </a:r>
            <a:endParaRPr lang="en-GB" sz="7200" b="0" cap="none" dirty="0">
              <a:ln w="0"/>
              <a:solidFill>
                <a:schemeClr val="bg1"/>
              </a:solidFill>
              <a:effectLst>
                <a:outerShdw blurRad="38100" dist="63500" dir="7200000" sx="102000" sy="102000" algn="tl" rotWithShape="0">
                  <a:schemeClr val="dk1">
                    <a:alpha val="40000"/>
                  </a:schemeClr>
                </a:outerShdw>
              </a:effectLst>
              <a:latin typeface="Bree Serif" charset="0"/>
              <a:ea typeface="Bree Serif" charset="0"/>
              <a:cs typeface="Bree Serif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08F688-42BA-3840-BC7A-ACA90349B9F4}"/>
              </a:ext>
            </a:extLst>
          </p:cNvPr>
          <p:cNvSpPr/>
          <p:nvPr/>
        </p:nvSpPr>
        <p:spPr>
          <a:xfrm>
            <a:off x="481013" y="3733800"/>
            <a:ext cx="9067800" cy="15680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7200" dirty="0">
                <a:ln w="0"/>
                <a:solidFill>
                  <a:schemeClr val="bg1"/>
                </a:solidFill>
                <a:effectLst>
                  <a:outerShdw blurRad="38100" dist="63500" dir="7200000" sx="102000" sy="102000" algn="tl" rotWithShape="0">
                    <a:schemeClr val="dk1">
                      <a:alpha val="40000"/>
                    </a:schemeClr>
                  </a:outerShdw>
                </a:effectLst>
                <a:latin typeface="Bree Serif" charset="0"/>
                <a:ea typeface="Bree Serif" charset="0"/>
                <a:cs typeface="Bree Serif" charset="0"/>
              </a:rPr>
              <a:t>One place?</a:t>
            </a:r>
            <a:endParaRPr lang="en-GB" sz="7200" b="0" cap="none" dirty="0">
              <a:ln w="0"/>
              <a:solidFill>
                <a:schemeClr val="bg1"/>
              </a:solidFill>
              <a:effectLst>
                <a:outerShdw blurRad="38100" dist="63500" dir="7200000" sx="102000" sy="102000" algn="tl" rotWithShape="0">
                  <a:schemeClr val="dk1">
                    <a:alpha val="40000"/>
                  </a:schemeClr>
                </a:outerShdw>
              </a:effectLst>
              <a:latin typeface="Bree Serif" charset="0"/>
              <a:ea typeface="Bree Serif" charset="0"/>
              <a:cs typeface="Bree Serif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A639E4-D119-514C-A268-8188C5F9CB46}"/>
              </a:ext>
            </a:extLst>
          </p:cNvPr>
          <p:cNvSpPr txBox="1"/>
          <p:nvPr/>
        </p:nvSpPr>
        <p:spPr>
          <a:xfrm>
            <a:off x="465138" y="5257800"/>
            <a:ext cx="8305800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70000"/>
                    </a:srgbClr>
                  </a:outerShdw>
                </a:effectLst>
                <a:latin typeface="Gotham Medium" pitchFamily="2" charset="0"/>
                <a:cs typeface="Gotham Medium" pitchFamily="2" charset="0"/>
              </a:rPr>
              <a:t>On-demand access to </a:t>
            </a:r>
            <a:r>
              <a:rPr lang="en-GB" sz="3000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70000"/>
                    </a:srgbClr>
                  </a:outerShdw>
                </a:effectLst>
                <a:latin typeface="Gotham Medium" pitchFamily="2" charset="0"/>
                <a:cs typeface="Gotham Medium" pitchFamily="2" charset="0"/>
              </a:rPr>
              <a:t>groundbreaking</a:t>
            </a:r>
            <a:r>
              <a:rPr lang="en-GB" sz="30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70000"/>
                    </a:srgbClr>
                  </a:outerShdw>
                </a:effectLst>
                <a:latin typeface="Gotham Medium" pitchFamily="2" charset="0"/>
                <a:cs typeface="Gotham Medium" pitchFamily="2" charset="0"/>
              </a:rPr>
              <a:t> research, wherever you are </a:t>
            </a:r>
            <a:endParaRPr lang="en-US" sz="3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70000"/>
                  </a:srgbClr>
                </a:outerShdw>
              </a:effectLst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CE4355-D791-2046-BE68-96A22742F0F9}"/>
              </a:ext>
            </a:extLst>
          </p:cNvPr>
          <p:cNvSpPr/>
          <p:nvPr/>
        </p:nvSpPr>
        <p:spPr>
          <a:xfrm>
            <a:off x="584200" y="7666325"/>
            <a:ext cx="6781800" cy="487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7A1F037D-E06D-8A4C-8296-DD0BC0BE1467}"/>
              </a:ext>
            </a:extLst>
          </p:cNvPr>
          <p:cNvSpPr txBox="1"/>
          <p:nvPr/>
        </p:nvSpPr>
        <p:spPr>
          <a:xfrm>
            <a:off x="655638" y="7729601"/>
            <a:ext cx="6172200" cy="307135"/>
          </a:xfrm>
          <a:prstGeom prst="rect">
            <a:avLst/>
          </a:prstGeom>
          <a:noFill/>
        </p:spPr>
        <p:txBody>
          <a:bodyPr vert="horz" wrap="square" lIns="0" tIns="60325" rIns="0" bIns="0" rtlCol="0">
            <a:spAutoFit/>
          </a:bodyPr>
          <a:lstStyle/>
          <a:p>
            <a:r>
              <a:rPr lang="en-GB" sz="1600" dirty="0">
                <a:latin typeface="Bree Serif" panose="02000503040000020004" pitchFamily="2" charset="77"/>
              </a:rPr>
              <a:t>Contact the library: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61BC69-980E-EC43-8443-2847B9F9AE87}"/>
              </a:ext>
            </a:extLst>
          </p:cNvPr>
          <p:cNvSpPr txBox="1"/>
          <p:nvPr/>
        </p:nvSpPr>
        <p:spPr>
          <a:xfrm>
            <a:off x="492125" y="8192869"/>
            <a:ext cx="324961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>
                <a:solidFill>
                  <a:schemeClr val="bg1"/>
                </a:solidFill>
                <a:latin typeface="Bree Serif" panose="02000503040000020004" pitchFamily="2" charset="77"/>
              </a:rPr>
              <a:t>Fundamental questions</a:t>
            </a:r>
          </a:p>
          <a:p>
            <a:r>
              <a:rPr lang="en-GB" sz="1900" dirty="0">
                <a:solidFill>
                  <a:schemeClr val="bg1"/>
                </a:solidFill>
                <a:latin typeface="Bree Serif" panose="02000503040000020004" pitchFamily="2" charset="77"/>
              </a:rPr>
              <a:t>Elemental answers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B6C074-7F4B-314E-99F9-2CDCE066FC1D}"/>
              </a:ext>
            </a:extLst>
          </p:cNvPr>
          <p:cNvSpPr/>
          <p:nvPr/>
        </p:nvSpPr>
        <p:spPr>
          <a:xfrm>
            <a:off x="611187" y="2693478"/>
            <a:ext cx="2133600" cy="53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57217D4A-2722-5443-8BBD-73EF1BF6C9B6}"/>
              </a:ext>
            </a:extLst>
          </p:cNvPr>
          <p:cNvSpPr txBox="1"/>
          <p:nvPr/>
        </p:nvSpPr>
        <p:spPr>
          <a:xfrm>
            <a:off x="687387" y="2643561"/>
            <a:ext cx="2057400" cy="584134"/>
          </a:xfrm>
          <a:prstGeom prst="rect">
            <a:avLst/>
          </a:prstGeom>
          <a:noFill/>
        </p:spPr>
        <p:txBody>
          <a:bodyPr vert="horz" wrap="square" lIns="0" tIns="60325" rIns="0" bIns="0" rtlCol="0">
            <a:spAutoFit/>
          </a:bodyPr>
          <a:lstStyle/>
          <a:p>
            <a:r>
              <a:rPr lang="en-GB" sz="3400" dirty="0">
                <a:latin typeface="Bree Serif" panose="02000503040000020004" pitchFamily="2" charset="77"/>
              </a:rPr>
              <a:t>RSC Select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25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Bree Serif</vt:lpstr>
      <vt:lpstr>Calibri</vt:lpstr>
      <vt:lpstr>Gotham Medium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JOURNALS, BOOKS &amp; DATABASES</dc:title>
  <dc:creator>Josika Gandhi</dc:creator>
  <cp:lastModifiedBy>Josika Gandhi</cp:lastModifiedBy>
  <cp:revision>11</cp:revision>
  <dcterms:created xsi:type="dcterms:W3CDTF">2020-04-28T08:50:57Z</dcterms:created>
  <dcterms:modified xsi:type="dcterms:W3CDTF">2021-08-03T12:06:57Z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2020-04-27T00:00:00Z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2020-04-28T00:00:00Z</vt:filetime>
  </property>
</Properties>
</file>