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16"/>
  </p:notesMasterIdLst>
  <p:sldIdLst>
    <p:sldId id="256" r:id="rId2"/>
    <p:sldId id="288" r:id="rId3"/>
    <p:sldId id="289" r:id="rId4"/>
    <p:sldId id="278" r:id="rId5"/>
    <p:sldId id="276" r:id="rId6"/>
    <p:sldId id="277" r:id="rId7"/>
    <p:sldId id="257" r:id="rId8"/>
    <p:sldId id="265" r:id="rId9"/>
    <p:sldId id="286" r:id="rId10"/>
    <p:sldId id="287" r:id="rId11"/>
    <p:sldId id="292" r:id="rId12"/>
    <p:sldId id="291" r:id="rId13"/>
    <p:sldId id="271" r:id="rId14"/>
    <p:sldId id="29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112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8451F-4CC7-EB48-9BAD-0A7AF576380A}" type="datetimeFigureOut">
              <a:rPr lang="en-US" smtClean="0"/>
              <a:t>20/04/15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8B22E-9159-F643-9B5D-5E6292DFD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02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39688" eaLnBrk="1" hangingPunct="1">
              <a:spcBef>
                <a:spcPts val="450"/>
              </a:spcBef>
              <a:defRPr/>
            </a:pPr>
            <a:r>
              <a:rPr lang="en-US" smtClean="0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Ecology</a:t>
            </a:r>
          </a:p>
          <a:p>
            <a:pPr marL="39688" eaLnBrk="1" hangingPunct="1">
              <a:spcBef>
                <a:spcPts val="450"/>
              </a:spcBef>
              <a:defRPr/>
            </a:pPr>
            <a:r>
              <a:rPr lang="en-US" smtClean="0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Processes</a:t>
            </a:r>
          </a:p>
          <a:p>
            <a:pPr marL="39688" eaLnBrk="1" hangingPunct="1">
              <a:spcBef>
                <a:spcPts val="450"/>
              </a:spcBef>
              <a:defRPr/>
            </a:pPr>
            <a:r>
              <a:rPr lang="en-US" smtClean="0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Technology</a:t>
            </a:r>
          </a:p>
          <a:p>
            <a:pPr marL="39688" eaLnBrk="1" hangingPunct="1">
              <a:spcBef>
                <a:spcPts val="450"/>
              </a:spcBef>
              <a:defRPr/>
            </a:pPr>
            <a:r>
              <a:rPr lang="en-US" smtClean="0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Culture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39688" eaLnBrk="1" hangingPunct="1">
              <a:spcBef>
                <a:spcPts val="450"/>
              </a:spcBef>
              <a:defRPr/>
            </a:pPr>
            <a:r>
              <a:rPr lang="en-US" smtClean="0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Ecology</a:t>
            </a:r>
          </a:p>
          <a:p>
            <a:pPr marL="39688" eaLnBrk="1" hangingPunct="1">
              <a:spcBef>
                <a:spcPts val="450"/>
              </a:spcBef>
              <a:defRPr/>
            </a:pPr>
            <a:r>
              <a:rPr lang="en-US" smtClean="0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Processes</a:t>
            </a:r>
          </a:p>
          <a:p>
            <a:pPr marL="39688" eaLnBrk="1" hangingPunct="1">
              <a:spcBef>
                <a:spcPts val="450"/>
              </a:spcBef>
              <a:defRPr/>
            </a:pPr>
            <a:r>
              <a:rPr lang="en-US" smtClean="0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Technology</a:t>
            </a:r>
          </a:p>
          <a:p>
            <a:pPr marL="39688" eaLnBrk="1" hangingPunct="1">
              <a:spcBef>
                <a:spcPts val="450"/>
              </a:spcBef>
              <a:defRPr/>
            </a:pPr>
            <a:r>
              <a:rPr lang="en-US" smtClean="0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Culture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white">
            <a:xfrm>
              <a:off x="0" y="192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white">
            <a:xfrm>
              <a:off x="0" y="384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white">
            <a:xfrm>
              <a:off x="0" y="576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white">
            <a:xfrm>
              <a:off x="0" y="768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white">
            <a:xfrm>
              <a:off x="0" y="960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white">
            <a:xfrm>
              <a:off x="0" y="1152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white">
            <a:xfrm>
              <a:off x="0" y="1344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white">
            <a:xfrm>
              <a:off x="0" y="1536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white">
            <a:xfrm>
              <a:off x="0" y="1728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white">
            <a:xfrm>
              <a:off x="0" y="1920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white">
            <a:xfrm>
              <a:off x="0" y="2112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white">
            <a:xfrm>
              <a:off x="0" y="2304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white">
            <a:xfrm>
              <a:off x="0" y="2496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white">
            <a:xfrm>
              <a:off x="0" y="2688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white">
            <a:xfrm>
              <a:off x="0" y="2880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white">
            <a:xfrm>
              <a:off x="0" y="3072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white">
            <a:xfrm>
              <a:off x="0" y="3264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white">
            <a:xfrm>
              <a:off x="0" y="3456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white">
            <a:xfrm>
              <a:off x="0" y="3648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white">
            <a:xfrm>
              <a:off x="0" y="3840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white">
            <a:xfrm>
              <a:off x="0" y="4032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white">
            <a:xfrm>
              <a:off x="0" y="4224"/>
              <a:ext cx="5760" cy="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white">
            <a:xfrm>
              <a:off x="192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white">
            <a:xfrm>
              <a:off x="384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white">
            <a:xfrm>
              <a:off x="576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white">
            <a:xfrm>
              <a:off x="768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white">
            <a:xfrm>
              <a:off x="960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white">
            <a:xfrm>
              <a:off x="1152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white">
            <a:xfrm>
              <a:off x="1344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white">
            <a:xfrm>
              <a:off x="1536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white">
            <a:xfrm>
              <a:off x="1728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white">
            <a:xfrm>
              <a:off x="1920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white">
            <a:xfrm>
              <a:off x="2112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white">
            <a:xfrm>
              <a:off x="2304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white">
            <a:xfrm>
              <a:off x="2496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white">
            <a:xfrm>
              <a:off x="2688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white">
            <a:xfrm>
              <a:off x="2880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white">
            <a:xfrm>
              <a:off x="3072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white">
            <a:xfrm>
              <a:off x="3264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44" name="Line 42"/>
            <p:cNvSpPr>
              <a:spLocks noChangeShapeType="1"/>
            </p:cNvSpPr>
            <p:nvPr/>
          </p:nvSpPr>
          <p:spPr bwMode="white">
            <a:xfrm>
              <a:off x="3456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white">
            <a:xfrm>
              <a:off x="3648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46" name="Line 44"/>
            <p:cNvSpPr>
              <a:spLocks noChangeShapeType="1"/>
            </p:cNvSpPr>
            <p:nvPr/>
          </p:nvSpPr>
          <p:spPr bwMode="white">
            <a:xfrm>
              <a:off x="3840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47" name="Line 45"/>
            <p:cNvSpPr>
              <a:spLocks noChangeShapeType="1"/>
            </p:cNvSpPr>
            <p:nvPr/>
          </p:nvSpPr>
          <p:spPr bwMode="white">
            <a:xfrm>
              <a:off x="4032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48" name="Line 46"/>
            <p:cNvSpPr>
              <a:spLocks noChangeShapeType="1"/>
            </p:cNvSpPr>
            <p:nvPr/>
          </p:nvSpPr>
          <p:spPr bwMode="white">
            <a:xfrm>
              <a:off x="4224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49" name="Line 47"/>
            <p:cNvSpPr>
              <a:spLocks noChangeShapeType="1"/>
            </p:cNvSpPr>
            <p:nvPr/>
          </p:nvSpPr>
          <p:spPr bwMode="white">
            <a:xfrm>
              <a:off x="4416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50" name="Line 48"/>
            <p:cNvSpPr>
              <a:spLocks noChangeShapeType="1"/>
            </p:cNvSpPr>
            <p:nvPr/>
          </p:nvSpPr>
          <p:spPr bwMode="white">
            <a:xfrm>
              <a:off x="4608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51" name="Line 49"/>
            <p:cNvSpPr>
              <a:spLocks noChangeShapeType="1"/>
            </p:cNvSpPr>
            <p:nvPr/>
          </p:nvSpPr>
          <p:spPr bwMode="white">
            <a:xfrm>
              <a:off x="4800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white">
            <a:xfrm>
              <a:off x="4992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53" name="Line 51"/>
            <p:cNvSpPr>
              <a:spLocks noChangeShapeType="1"/>
            </p:cNvSpPr>
            <p:nvPr/>
          </p:nvSpPr>
          <p:spPr bwMode="white">
            <a:xfrm>
              <a:off x="5184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54" name="Line 52"/>
            <p:cNvSpPr>
              <a:spLocks noChangeShapeType="1"/>
            </p:cNvSpPr>
            <p:nvPr/>
          </p:nvSpPr>
          <p:spPr bwMode="white">
            <a:xfrm>
              <a:off x="5376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55" name="Line 53"/>
            <p:cNvSpPr>
              <a:spLocks noChangeShapeType="1"/>
            </p:cNvSpPr>
            <p:nvPr/>
          </p:nvSpPr>
          <p:spPr bwMode="white">
            <a:xfrm>
              <a:off x="5568" y="0"/>
              <a:ext cx="0" cy="4320"/>
            </a:xfrm>
            <a:prstGeom prst="line">
              <a:avLst/>
            </a:prstGeom>
            <a:noFill/>
            <a:ln w="9525">
              <a:pattFill prst="pct30">
                <a:fgClr>
                  <a:schemeClr val="folHlink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</p:grpSp>
      <p:grpSp>
        <p:nvGrpSpPr>
          <p:cNvPr id="56" name="Group 54"/>
          <p:cNvGrpSpPr>
            <a:grpSpLocks/>
          </p:cNvGrpSpPr>
          <p:nvPr/>
        </p:nvGrpSpPr>
        <p:grpSpPr bwMode="auto">
          <a:xfrm>
            <a:off x="115888" y="868363"/>
            <a:ext cx="8723312" cy="2870200"/>
            <a:chOff x="73" y="547"/>
            <a:chExt cx="5495" cy="1808"/>
          </a:xfrm>
        </p:grpSpPr>
        <p:sp>
          <p:nvSpPr>
            <p:cNvPr id="57" name="Line 55"/>
            <p:cNvSpPr>
              <a:spLocks noChangeShapeType="1"/>
            </p:cNvSpPr>
            <p:nvPr/>
          </p:nvSpPr>
          <p:spPr bwMode="ltGray">
            <a:xfrm>
              <a:off x="5568" y="547"/>
              <a:ext cx="0" cy="1488"/>
            </a:xfrm>
            <a:prstGeom prst="line">
              <a:avLst/>
            </a:prstGeom>
            <a:noFill/>
            <a:ln w="9525">
              <a:solidFill>
                <a:srgbClr val="2118D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58" name="Line 56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9525">
              <a:solidFill>
                <a:srgbClr val="2118D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59" name="Line 57"/>
            <p:cNvSpPr>
              <a:spLocks noChangeShapeType="1"/>
            </p:cNvSpPr>
            <p:nvPr/>
          </p:nvSpPr>
          <p:spPr bwMode="ltGray">
            <a:xfrm flipH="1" flipV="1">
              <a:off x="73" y="1924"/>
              <a:ext cx="3211" cy="1"/>
            </a:xfrm>
            <a:prstGeom prst="line">
              <a:avLst/>
            </a:prstGeom>
            <a:noFill/>
            <a:ln w="9525">
              <a:solidFill>
                <a:srgbClr val="2118D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60" name="Line 58"/>
            <p:cNvSpPr>
              <a:spLocks noChangeShapeType="1"/>
            </p:cNvSpPr>
            <p:nvPr/>
          </p:nvSpPr>
          <p:spPr bwMode="ltGray">
            <a:xfrm flipH="1" flipV="1">
              <a:off x="384" y="938"/>
              <a:ext cx="3811" cy="1"/>
            </a:xfrm>
            <a:prstGeom prst="line">
              <a:avLst/>
            </a:prstGeom>
            <a:noFill/>
            <a:ln w="9525">
              <a:solidFill>
                <a:srgbClr val="2118D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61" name="Arc 59"/>
            <p:cNvSpPr>
              <a:spLocks/>
            </p:cNvSpPr>
            <p:nvPr/>
          </p:nvSpPr>
          <p:spPr bwMode="ltGray">
            <a:xfrm rot="16200000" flipH="1">
              <a:off x="426" y="860"/>
              <a:ext cx="156" cy="157"/>
            </a:xfrm>
            <a:custGeom>
              <a:avLst/>
              <a:gdLst>
                <a:gd name="G0" fmla="+- 21595 0 0"/>
                <a:gd name="G1" fmla="+- 21600 0 0"/>
                <a:gd name="G2" fmla="+- 21600 0 0"/>
                <a:gd name="T0" fmla="*/ 21114 w 43195"/>
                <a:gd name="T1" fmla="*/ 5 h 43200"/>
                <a:gd name="T2" fmla="*/ 0 w 43195"/>
                <a:gd name="T3" fmla="*/ 22056 h 43200"/>
                <a:gd name="T4" fmla="*/ 21595 w 4319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-1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199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-1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199"/>
                    <a:pt x="247" y="33805"/>
                    <a:pt x="-1" y="22056"/>
                  </a:cubicBezTo>
                  <a:lnTo>
                    <a:pt x="21595" y="21600"/>
                  </a:lnTo>
                  <a:close/>
                </a:path>
              </a:pathLst>
            </a:custGeom>
            <a:noFill/>
            <a:ln w="9525">
              <a:solidFill>
                <a:srgbClr val="2118D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</p:grpSp>
      <p:grpSp>
        <p:nvGrpSpPr>
          <p:cNvPr id="62" name="Group 6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63" name="Line 61"/>
            <p:cNvSpPr>
              <a:spLocks noChangeShapeType="1"/>
            </p:cNvSpPr>
            <p:nvPr/>
          </p:nvSpPr>
          <p:spPr bwMode="ltGray">
            <a:xfrm flipV="1">
              <a:off x="1480" y="3442"/>
              <a:ext cx="3808" cy="0"/>
            </a:xfrm>
            <a:prstGeom prst="line">
              <a:avLst/>
            </a:prstGeom>
            <a:noFill/>
            <a:ln w="9525">
              <a:solidFill>
                <a:srgbClr val="2118D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64" name="Line 62"/>
            <p:cNvSpPr>
              <a:spLocks noChangeShapeType="1"/>
            </p:cNvSpPr>
            <p:nvPr/>
          </p:nvSpPr>
          <p:spPr bwMode="ltGray">
            <a:xfrm flipH="1">
              <a:off x="5172" y="1952"/>
              <a:ext cx="0" cy="1812"/>
            </a:xfrm>
            <a:prstGeom prst="line">
              <a:avLst/>
            </a:prstGeom>
            <a:noFill/>
            <a:ln w="9525">
              <a:solidFill>
                <a:srgbClr val="2118D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65" name="Arc 63"/>
            <p:cNvSpPr>
              <a:spLocks/>
            </p:cNvSpPr>
            <p:nvPr/>
          </p:nvSpPr>
          <p:spPr bwMode="ltGray">
            <a:xfrm rot="5400000">
              <a:off x="5097" y="3347"/>
              <a:ext cx="156" cy="157"/>
            </a:xfrm>
            <a:custGeom>
              <a:avLst/>
              <a:gdLst>
                <a:gd name="G0" fmla="+- 21595 0 0"/>
                <a:gd name="G1" fmla="+- 21600 0 0"/>
                <a:gd name="G2" fmla="+- 21600 0 0"/>
                <a:gd name="T0" fmla="*/ 21114 w 43195"/>
                <a:gd name="T1" fmla="*/ 5 h 43200"/>
                <a:gd name="T2" fmla="*/ 0 w 43195"/>
                <a:gd name="T3" fmla="*/ 22056 h 43200"/>
                <a:gd name="T4" fmla="*/ 21595 w 4319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-1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199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-1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199"/>
                    <a:pt x="247" y="33805"/>
                    <a:pt x="-1" y="22056"/>
                  </a:cubicBezTo>
                  <a:lnTo>
                    <a:pt x="21595" y="21600"/>
                  </a:lnTo>
                  <a:close/>
                </a:path>
              </a:pathLst>
            </a:custGeom>
            <a:noFill/>
            <a:ln w="9525">
              <a:solidFill>
                <a:srgbClr val="2118D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</p:grpSp>
      <p:pic>
        <p:nvPicPr>
          <p:cNvPr id="66" name="Picture 70" descr="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938" y="0"/>
            <a:ext cx="3167062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71" descr="band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5475"/>
            <a:ext cx="9174163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Rectangle 74"/>
          <p:cNvSpPr>
            <a:spLocks noChangeArrowheads="1"/>
          </p:cNvSpPr>
          <p:nvPr/>
        </p:nvSpPr>
        <p:spPr bwMode="auto">
          <a:xfrm>
            <a:off x="7620000" y="64008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>
              <a:buFontTx/>
              <a:buNone/>
              <a:defRPr/>
            </a:pPr>
            <a:fld id="{9F1E6732-FA67-8446-9381-9390F2256ACF}" type="slidenum">
              <a:rPr lang="en-US" sz="1200">
                <a:solidFill>
                  <a:srgbClr val="808080"/>
                </a:solidFill>
                <a:cs typeface="Times New Roman" charset="0"/>
              </a:rPr>
              <a:pPr algn="r">
                <a:buFontTx/>
                <a:buNone/>
                <a:defRPr/>
              </a:pPr>
              <a:t>‹#›</a:t>
            </a:fld>
            <a:endParaRPr lang="en-US" sz="1200">
              <a:solidFill>
                <a:srgbClr val="808080"/>
              </a:solidFill>
              <a:cs typeface="Times New Roman" charset="0"/>
            </a:endParaRPr>
          </a:p>
        </p:txBody>
      </p:sp>
      <p:sp>
        <p:nvSpPr>
          <p:cNvPr id="145472" name="Rectangle 64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  <a:endParaRPr lang="en-US" noProof="0" smtClean="0"/>
          </a:p>
        </p:txBody>
      </p:sp>
      <p:sp>
        <p:nvSpPr>
          <p:cNvPr id="145473" name="Rectangle 6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charset="0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84214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4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0016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0016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5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5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85725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300163"/>
            <a:ext cx="7772400" cy="411480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99495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85725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300163"/>
            <a:ext cx="7772400" cy="4114800"/>
          </a:xfrm>
        </p:spPr>
        <p:txBody>
          <a:bodyPr/>
          <a:lstStyle/>
          <a:p>
            <a:pPr lvl="0"/>
            <a:r>
              <a:rPr lang="en-GB" noProof="0" smtClean="0"/>
              <a:t>Click icon to add chart</a:t>
            </a: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79846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eg"/><Relationship Id="rId9" Type="http://schemas.openxmlformats.org/officeDocument/2006/relationships/image" Target="../media/image2.jpeg"/><Relationship Id="rId10" Type="http://schemas.openxmlformats.org/officeDocument/2006/relationships/image" Target="../media/image3.jpeg"/><Relationship Id="rId11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8" name="Group 3"/>
            <p:cNvGrpSpPr>
              <a:grpSpLocks/>
            </p:cNvGrpSpPr>
            <p:nvPr/>
          </p:nvGrpSpPr>
          <p:grpSpPr bwMode="auto">
            <a:xfrm>
              <a:off x="0" y="192"/>
              <a:ext cx="5760" cy="4032"/>
              <a:chOff x="0" y="192"/>
              <a:chExt cx="5760" cy="4032"/>
            </a:xfrm>
          </p:grpSpPr>
          <p:sp>
            <p:nvSpPr>
              <p:cNvPr id="144388" name="Line 4"/>
              <p:cNvSpPr>
                <a:spLocks noChangeShapeType="1"/>
              </p:cNvSpPr>
              <p:nvPr/>
            </p:nvSpPr>
            <p:spPr bwMode="white">
              <a:xfrm>
                <a:off x="0" y="19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389" name="Line 5"/>
              <p:cNvSpPr>
                <a:spLocks noChangeShapeType="1"/>
              </p:cNvSpPr>
              <p:nvPr/>
            </p:nvSpPr>
            <p:spPr bwMode="white">
              <a:xfrm>
                <a:off x="0" y="38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390" name="Line 6"/>
              <p:cNvSpPr>
                <a:spLocks noChangeShapeType="1"/>
              </p:cNvSpPr>
              <p:nvPr/>
            </p:nvSpPr>
            <p:spPr bwMode="white">
              <a:xfrm>
                <a:off x="0" y="57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391" name="Line 7"/>
              <p:cNvSpPr>
                <a:spLocks noChangeShapeType="1"/>
              </p:cNvSpPr>
              <p:nvPr/>
            </p:nvSpPr>
            <p:spPr bwMode="white">
              <a:xfrm>
                <a:off x="0" y="76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392" name="Line 8"/>
              <p:cNvSpPr>
                <a:spLocks noChangeShapeType="1"/>
              </p:cNvSpPr>
              <p:nvPr/>
            </p:nvSpPr>
            <p:spPr bwMode="white">
              <a:xfrm>
                <a:off x="0" y="96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393" name="Line 9"/>
              <p:cNvSpPr>
                <a:spLocks noChangeShapeType="1"/>
              </p:cNvSpPr>
              <p:nvPr/>
            </p:nvSpPr>
            <p:spPr bwMode="white">
              <a:xfrm>
                <a:off x="0" y="115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394" name="Line 10"/>
              <p:cNvSpPr>
                <a:spLocks noChangeShapeType="1"/>
              </p:cNvSpPr>
              <p:nvPr/>
            </p:nvSpPr>
            <p:spPr bwMode="white">
              <a:xfrm>
                <a:off x="0" y="134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395" name="Line 11"/>
              <p:cNvSpPr>
                <a:spLocks noChangeShapeType="1"/>
              </p:cNvSpPr>
              <p:nvPr/>
            </p:nvSpPr>
            <p:spPr bwMode="white">
              <a:xfrm>
                <a:off x="0" y="153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396" name="Line 12"/>
              <p:cNvSpPr>
                <a:spLocks noChangeShapeType="1"/>
              </p:cNvSpPr>
              <p:nvPr/>
            </p:nvSpPr>
            <p:spPr bwMode="white">
              <a:xfrm>
                <a:off x="0" y="172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397" name="Line 13"/>
              <p:cNvSpPr>
                <a:spLocks noChangeShapeType="1"/>
              </p:cNvSpPr>
              <p:nvPr/>
            </p:nvSpPr>
            <p:spPr bwMode="white">
              <a:xfrm>
                <a:off x="0" y="192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398" name="Line 14"/>
              <p:cNvSpPr>
                <a:spLocks noChangeShapeType="1"/>
              </p:cNvSpPr>
              <p:nvPr/>
            </p:nvSpPr>
            <p:spPr bwMode="white">
              <a:xfrm>
                <a:off x="0" y="211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399" name="Line 15"/>
              <p:cNvSpPr>
                <a:spLocks noChangeShapeType="1"/>
              </p:cNvSpPr>
              <p:nvPr/>
            </p:nvSpPr>
            <p:spPr bwMode="white">
              <a:xfrm>
                <a:off x="0" y="230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00" name="Line 16"/>
              <p:cNvSpPr>
                <a:spLocks noChangeShapeType="1"/>
              </p:cNvSpPr>
              <p:nvPr/>
            </p:nvSpPr>
            <p:spPr bwMode="white">
              <a:xfrm>
                <a:off x="0" y="249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01" name="Line 17"/>
              <p:cNvSpPr>
                <a:spLocks noChangeShapeType="1"/>
              </p:cNvSpPr>
              <p:nvPr/>
            </p:nvSpPr>
            <p:spPr bwMode="white">
              <a:xfrm>
                <a:off x="0" y="268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02" name="Line 18"/>
              <p:cNvSpPr>
                <a:spLocks noChangeShapeType="1"/>
              </p:cNvSpPr>
              <p:nvPr/>
            </p:nvSpPr>
            <p:spPr bwMode="white">
              <a:xfrm>
                <a:off x="0" y="288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03" name="Line 19"/>
              <p:cNvSpPr>
                <a:spLocks noChangeShapeType="1"/>
              </p:cNvSpPr>
              <p:nvPr/>
            </p:nvSpPr>
            <p:spPr bwMode="white">
              <a:xfrm>
                <a:off x="0" y="307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04" name="Line 20"/>
              <p:cNvSpPr>
                <a:spLocks noChangeShapeType="1"/>
              </p:cNvSpPr>
              <p:nvPr/>
            </p:nvSpPr>
            <p:spPr bwMode="white">
              <a:xfrm>
                <a:off x="0" y="326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05" name="Line 21"/>
              <p:cNvSpPr>
                <a:spLocks noChangeShapeType="1"/>
              </p:cNvSpPr>
              <p:nvPr/>
            </p:nvSpPr>
            <p:spPr bwMode="white">
              <a:xfrm>
                <a:off x="0" y="345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06" name="Line 22"/>
              <p:cNvSpPr>
                <a:spLocks noChangeShapeType="1"/>
              </p:cNvSpPr>
              <p:nvPr/>
            </p:nvSpPr>
            <p:spPr bwMode="white">
              <a:xfrm>
                <a:off x="0" y="364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07" name="Line 23"/>
              <p:cNvSpPr>
                <a:spLocks noChangeShapeType="1"/>
              </p:cNvSpPr>
              <p:nvPr/>
            </p:nvSpPr>
            <p:spPr bwMode="white">
              <a:xfrm>
                <a:off x="0" y="384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08" name="Line 24"/>
              <p:cNvSpPr>
                <a:spLocks noChangeShapeType="1"/>
              </p:cNvSpPr>
              <p:nvPr/>
            </p:nvSpPr>
            <p:spPr bwMode="white">
              <a:xfrm>
                <a:off x="0" y="403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09" name="Line 25"/>
              <p:cNvSpPr>
                <a:spLocks noChangeShapeType="1"/>
              </p:cNvSpPr>
              <p:nvPr/>
            </p:nvSpPr>
            <p:spPr bwMode="white">
              <a:xfrm>
                <a:off x="0" y="422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</p:grpSp>
        <p:grpSp>
          <p:nvGrpSpPr>
            <p:cNvPr id="1039" name="Group 26"/>
            <p:cNvGrpSpPr>
              <a:grpSpLocks/>
            </p:cNvGrpSpPr>
            <p:nvPr/>
          </p:nvGrpSpPr>
          <p:grpSpPr bwMode="auto">
            <a:xfrm>
              <a:off x="192" y="0"/>
              <a:ext cx="5376" cy="4320"/>
              <a:chOff x="192" y="0"/>
              <a:chExt cx="5376" cy="4320"/>
            </a:xfrm>
          </p:grpSpPr>
          <p:sp>
            <p:nvSpPr>
              <p:cNvPr id="144411" name="Line 27"/>
              <p:cNvSpPr>
                <a:spLocks noChangeShapeType="1"/>
              </p:cNvSpPr>
              <p:nvPr/>
            </p:nvSpPr>
            <p:spPr bwMode="white">
              <a:xfrm>
                <a:off x="19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12" name="Line 28"/>
              <p:cNvSpPr>
                <a:spLocks noChangeShapeType="1"/>
              </p:cNvSpPr>
              <p:nvPr/>
            </p:nvSpPr>
            <p:spPr bwMode="white">
              <a:xfrm>
                <a:off x="38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13" name="Line 29"/>
              <p:cNvSpPr>
                <a:spLocks noChangeShapeType="1"/>
              </p:cNvSpPr>
              <p:nvPr/>
            </p:nvSpPr>
            <p:spPr bwMode="white">
              <a:xfrm>
                <a:off x="57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14" name="Line 30"/>
              <p:cNvSpPr>
                <a:spLocks noChangeShapeType="1"/>
              </p:cNvSpPr>
              <p:nvPr/>
            </p:nvSpPr>
            <p:spPr bwMode="white">
              <a:xfrm>
                <a:off x="76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15" name="Line 31"/>
              <p:cNvSpPr>
                <a:spLocks noChangeShapeType="1"/>
              </p:cNvSpPr>
              <p:nvPr/>
            </p:nvSpPr>
            <p:spPr bwMode="white">
              <a:xfrm>
                <a:off x="96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16" name="Line 32"/>
              <p:cNvSpPr>
                <a:spLocks noChangeShapeType="1"/>
              </p:cNvSpPr>
              <p:nvPr/>
            </p:nvSpPr>
            <p:spPr bwMode="white">
              <a:xfrm>
                <a:off x="115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17" name="Line 33"/>
              <p:cNvSpPr>
                <a:spLocks noChangeShapeType="1"/>
              </p:cNvSpPr>
              <p:nvPr/>
            </p:nvSpPr>
            <p:spPr bwMode="white">
              <a:xfrm>
                <a:off x="134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18" name="Line 34"/>
              <p:cNvSpPr>
                <a:spLocks noChangeShapeType="1"/>
              </p:cNvSpPr>
              <p:nvPr/>
            </p:nvSpPr>
            <p:spPr bwMode="white">
              <a:xfrm>
                <a:off x="153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19" name="Line 35"/>
              <p:cNvSpPr>
                <a:spLocks noChangeShapeType="1"/>
              </p:cNvSpPr>
              <p:nvPr/>
            </p:nvSpPr>
            <p:spPr bwMode="white">
              <a:xfrm>
                <a:off x="172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20" name="Line 36"/>
              <p:cNvSpPr>
                <a:spLocks noChangeShapeType="1"/>
              </p:cNvSpPr>
              <p:nvPr/>
            </p:nvSpPr>
            <p:spPr bwMode="white">
              <a:xfrm>
                <a:off x="192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21" name="Line 37"/>
              <p:cNvSpPr>
                <a:spLocks noChangeShapeType="1"/>
              </p:cNvSpPr>
              <p:nvPr/>
            </p:nvSpPr>
            <p:spPr bwMode="white">
              <a:xfrm>
                <a:off x="211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22" name="Line 38"/>
              <p:cNvSpPr>
                <a:spLocks noChangeShapeType="1"/>
              </p:cNvSpPr>
              <p:nvPr/>
            </p:nvSpPr>
            <p:spPr bwMode="white">
              <a:xfrm>
                <a:off x="230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23" name="Line 39"/>
              <p:cNvSpPr>
                <a:spLocks noChangeShapeType="1"/>
              </p:cNvSpPr>
              <p:nvPr/>
            </p:nvSpPr>
            <p:spPr bwMode="white">
              <a:xfrm>
                <a:off x="249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24" name="Line 40"/>
              <p:cNvSpPr>
                <a:spLocks noChangeShapeType="1"/>
              </p:cNvSpPr>
              <p:nvPr/>
            </p:nvSpPr>
            <p:spPr bwMode="white">
              <a:xfrm>
                <a:off x="268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25" name="Line 41"/>
              <p:cNvSpPr>
                <a:spLocks noChangeShapeType="1"/>
              </p:cNvSpPr>
              <p:nvPr/>
            </p:nvSpPr>
            <p:spPr bwMode="white">
              <a:xfrm>
                <a:off x="288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26" name="Line 42"/>
              <p:cNvSpPr>
                <a:spLocks noChangeShapeType="1"/>
              </p:cNvSpPr>
              <p:nvPr/>
            </p:nvSpPr>
            <p:spPr bwMode="white">
              <a:xfrm>
                <a:off x="307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27" name="Line 43"/>
              <p:cNvSpPr>
                <a:spLocks noChangeShapeType="1"/>
              </p:cNvSpPr>
              <p:nvPr/>
            </p:nvSpPr>
            <p:spPr bwMode="white">
              <a:xfrm>
                <a:off x="326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28" name="Line 44"/>
              <p:cNvSpPr>
                <a:spLocks noChangeShapeType="1"/>
              </p:cNvSpPr>
              <p:nvPr/>
            </p:nvSpPr>
            <p:spPr bwMode="white">
              <a:xfrm>
                <a:off x="345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29" name="Line 45"/>
              <p:cNvSpPr>
                <a:spLocks noChangeShapeType="1"/>
              </p:cNvSpPr>
              <p:nvPr/>
            </p:nvSpPr>
            <p:spPr bwMode="white">
              <a:xfrm>
                <a:off x="364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30" name="Line 46"/>
              <p:cNvSpPr>
                <a:spLocks noChangeShapeType="1"/>
              </p:cNvSpPr>
              <p:nvPr/>
            </p:nvSpPr>
            <p:spPr bwMode="white">
              <a:xfrm>
                <a:off x="384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31" name="Line 47"/>
              <p:cNvSpPr>
                <a:spLocks noChangeShapeType="1"/>
              </p:cNvSpPr>
              <p:nvPr/>
            </p:nvSpPr>
            <p:spPr bwMode="white">
              <a:xfrm>
                <a:off x="403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32" name="Line 48"/>
              <p:cNvSpPr>
                <a:spLocks noChangeShapeType="1"/>
              </p:cNvSpPr>
              <p:nvPr/>
            </p:nvSpPr>
            <p:spPr bwMode="white">
              <a:xfrm>
                <a:off x="422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33" name="Line 49"/>
              <p:cNvSpPr>
                <a:spLocks noChangeShapeType="1"/>
              </p:cNvSpPr>
              <p:nvPr/>
            </p:nvSpPr>
            <p:spPr bwMode="white">
              <a:xfrm>
                <a:off x="441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34" name="Line 50"/>
              <p:cNvSpPr>
                <a:spLocks noChangeShapeType="1"/>
              </p:cNvSpPr>
              <p:nvPr/>
            </p:nvSpPr>
            <p:spPr bwMode="white">
              <a:xfrm>
                <a:off x="460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35" name="Line 51"/>
              <p:cNvSpPr>
                <a:spLocks noChangeShapeType="1"/>
              </p:cNvSpPr>
              <p:nvPr/>
            </p:nvSpPr>
            <p:spPr bwMode="white">
              <a:xfrm>
                <a:off x="480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36" name="Line 52"/>
              <p:cNvSpPr>
                <a:spLocks noChangeShapeType="1"/>
              </p:cNvSpPr>
              <p:nvPr/>
            </p:nvSpPr>
            <p:spPr bwMode="white">
              <a:xfrm>
                <a:off x="499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37" name="Line 53"/>
              <p:cNvSpPr>
                <a:spLocks noChangeShapeType="1"/>
              </p:cNvSpPr>
              <p:nvPr/>
            </p:nvSpPr>
            <p:spPr bwMode="white">
              <a:xfrm>
                <a:off x="518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38" name="Line 54"/>
              <p:cNvSpPr>
                <a:spLocks noChangeShapeType="1"/>
              </p:cNvSpPr>
              <p:nvPr/>
            </p:nvSpPr>
            <p:spPr bwMode="white">
              <a:xfrm>
                <a:off x="537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  <p:sp>
            <p:nvSpPr>
              <p:cNvPr id="144439" name="Line 55"/>
              <p:cNvSpPr>
                <a:spLocks noChangeShapeType="1"/>
              </p:cNvSpPr>
              <p:nvPr/>
            </p:nvSpPr>
            <p:spPr bwMode="white">
              <a:xfrm>
                <a:off x="556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Times New Roman" charset="0"/>
                </a:endParaRPr>
              </a:p>
            </p:txBody>
          </p:sp>
        </p:grpSp>
      </p:grpSp>
      <p:grpSp>
        <p:nvGrpSpPr>
          <p:cNvPr id="1027" name="Group 56"/>
          <p:cNvGrpSpPr>
            <a:grpSpLocks/>
          </p:cNvGrpSpPr>
          <p:nvPr/>
        </p:nvGrpSpPr>
        <p:grpSpPr bwMode="auto">
          <a:xfrm>
            <a:off x="414338" y="1104900"/>
            <a:ext cx="1784350" cy="2324100"/>
            <a:chOff x="96" y="916"/>
            <a:chExt cx="2208" cy="2876"/>
          </a:xfrm>
        </p:grpSpPr>
        <p:sp>
          <p:nvSpPr>
            <p:cNvPr id="144441" name="Line 57"/>
            <p:cNvSpPr>
              <a:spLocks noChangeShapeType="1"/>
            </p:cNvSpPr>
            <p:nvPr/>
          </p:nvSpPr>
          <p:spPr bwMode="ltGray">
            <a:xfrm flipH="1">
              <a:off x="96" y="1038"/>
              <a:ext cx="2208" cy="0"/>
            </a:xfrm>
            <a:prstGeom prst="line">
              <a:avLst/>
            </a:prstGeom>
            <a:noFill/>
            <a:ln w="9525">
              <a:solidFill>
                <a:srgbClr val="2118D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144442" name="Line 58"/>
            <p:cNvSpPr>
              <a:spLocks noChangeShapeType="1"/>
            </p:cNvSpPr>
            <p:nvPr/>
          </p:nvSpPr>
          <p:spPr bwMode="ltGray">
            <a:xfrm>
              <a:off x="336" y="920"/>
              <a:ext cx="0" cy="2872"/>
            </a:xfrm>
            <a:prstGeom prst="line">
              <a:avLst/>
            </a:prstGeom>
            <a:noFill/>
            <a:ln w="9525">
              <a:solidFill>
                <a:srgbClr val="2118D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  <p:sp>
          <p:nvSpPr>
            <p:cNvPr id="144443" name="Arc 59"/>
            <p:cNvSpPr>
              <a:spLocks/>
            </p:cNvSpPr>
            <p:nvPr/>
          </p:nvSpPr>
          <p:spPr bwMode="ltGray">
            <a:xfrm flipH="1">
              <a:off x="218" y="916"/>
              <a:ext cx="238" cy="240"/>
            </a:xfrm>
            <a:custGeom>
              <a:avLst/>
              <a:gdLst>
                <a:gd name="G0" fmla="+- 21595 0 0"/>
                <a:gd name="G1" fmla="+- 21600 0 0"/>
                <a:gd name="G2" fmla="+- 21600 0 0"/>
                <a:gd name="T0" fmla="*/ 21114 w 43195"/>
                <a:gd name="T1" fmla="*/ 5 h 43200"/>
                <a:gd name="T2" fmla="*/ 0 w 43195"/>
                <a:gd name="T3" fmla="*/ 22056 h 43200"/>
                <a:gd name="T4" fmla="*/ 21595 w 4319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-1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199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-1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199"/>
                    <a:pt x="247" y="33805"/>
                    <a:pt x="-1" y="22056"/>
                  </a:cubicBezTo>
                  <a:lnTo>
                    <a:pt x="21595" y="21600"/>
                  </a:lnTo>
                  <a:close/>
                </a:path>
              </a:pathLst>
            </a:custGeom>
            <a:noFill/>
            <a:ln w="9525">
              <a:solidFill>
                <a:srgbClr val="2118D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Times New Roman" charset="0"/>
              </a:endParaRPr>
            </a:p>
          </p:txBody>
        </p:sp>
      </p:grpSp>
      <p:sp>
        <p:nvSpPr>
          <p:cNvPr id="144444" name="Rectangle 60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44445" name="Rectangle 6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0016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 Fourth level</a:t>
            </a:r>
          </a:p>
          <a:p>
            <a:pPr lvl="4"/>
            <a:r>
              <a:rPr lang="en-US"/>
              <a:t> Fifth level</a:t>
            </a:r>
          </a:p>
        </p:txBody>
      </p:sp>
      <p:pic>
        <p:nvPicPr>
          <p:cNvPr id="1030" name="Picture 65" descr="bann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938" y="0"/>
            <a:ext cx="3167062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66" descr="band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5475"/>
            <a:ext cx="9174163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67" descr="band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6821488"/>
            <a:ext cx="9177338" cy="6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454" name="Rectangle 70"/>
          <p:cNvSpPr>
            <a:spLocks noChangeArrowheads="1"/>
          </p:cNvSpPr>
          <p:nvPr/>
        </p:nvSpPr>
        <p:spPr bwMode="auto">
          <a:xfrm>
            <a:off x="7620000" y="64008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>
              <a:buFontTx/>
              <a:buNone/>
              <a:defRPr/>
            </a:pPr>
            <a:fld id="{72B23128-4A0F-544C-99C1-6050225A5E18}" type="slidenum">
              <a:rPr lang="en-US" sz="1200">
                <a:solidFill>
                  <a:srgbClr val="808080"/>
                </a:solidFill>
                <a:cs typeface="Times New Roman" charset="0"/>
              </a:rPr>
              <a:pPr algn="r">
                <a:buFontTx/>
                <a:buNone/>
                <a:defRPr/>
              </a:pPr>
              <a:t>‹#›</a:t>
            </a:fld>
            <a:endParaRPr lang="en-US" sz="1200">
              <a:solidFill>
                <a:srgbClr val="808080"/>
              </a:solidFill>
              <a:cs typeface="Times New Roman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55575" y="333375"/>
            <a:ext cx="322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FontTx/>
              <a:buNone/>
              <a:defRPr sz="1600">
                <a:solidFill>
                  <a:schemeClr val="tx1">
                    <a:lumMod val="75000"/>
                  </a:schemeClr>
                </a:solidFill>
                <a:latin typeface="Helvetica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99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9900"/>
          </a:solidFill>
          <a:latin typeface="Tahoma" charset="0"/>
          <a:ea typeface="ヒラギノ角ゴ Pro W3" charset="0"/>
          <a:cs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9900"/>
          </a:solidFill>
          <a:latin typeface="Tahoma" charset="0"/>
          <a:ea typeface="ヒラギノ角ゴ Pro W3" charset="0"/>
          <a:cs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9900"/>
          </a:solidFill>
          <a:latin typeface="Tahoma" charset="0"/>
          <a:ea typeface="ヒラギノ角ゴ Pro W3" charset="0"/>
          <a:cs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9900"/>
          </a:solidFill>
          <a:latin typeface="Tahoma" charset="0"/>
          <a:ea typeface="ヒラギノ角ゴ Pro W3" charset="0"/>
          <a:cs typeface="Times New Roman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9900"/>
          </a:solidFill>
          <a:latin typeface="Tahoma" charset="0"/>
          <a:ea typeface="ヒラギノ角ゴ Pro W3" charset="0"/>
          <a:cs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9900"/>
          </a:solidFill>
          <a:latin typeface="Tahoma" charset="0"/>
          <a:ea typeface="ヒラギノ角ゴ Pro W3" charset="0"/>
          <a:cs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9900"/>
          </a:solidFill>
          <a:latin typeface="Tahoma" charset="0"/>
          <a:ea typeface="ヒラギノ角ゴ Pro W3" charset="0"/>
          <a:cs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9900"/>
          </a:solidFill>
          <a:latin typeface="Tahoma" charset="0"/>
          <a:ea typeface="ヒラギノ角ゴ Pro W3" charset="0"/>
          <a:cs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charset="0"/>
        <a:buBlip>
          <a:blip r:embed="rId11"/>
        </a:buBlip>
        <a:defRPr sz="2000">
          <a:solidFill>
            <a:srgbClr val="2118DA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charset="0"/>
        <a:buChar char="n"/>
        <a:defRPr>
          <a:solidFill>
            <a:srgbClr val="2118DA"/>
          </a:solidFill>
          <a:latin typeface="+mn-lt"/>
          <a:ea typeface="Times New Roman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charset="0"/>
        <a:buChar char="w"/>
        <a:defRPr sz="1600">
          <a:solidFill>
            <a:srgbClr val="2118DA"/>
          </a:solidFill>
          <a:latin typeface="+mn-lt"/>
          <a:ea typeface="Times New Roman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n"/>
        <a:defRPr sz="1400">
          <a:solidFill>
            <a:srgbClr val="2118DA"/>
          </a:solidFill>
          <a:latin typeface="+mn-lt"/>
          <a:ea typeface="Times New Roman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n"/>
        <a:defRPr sz="1400">
          <a:solidFill>
            <a:srgbClr val="2118DA"/>
          </a:solidFill>
          <a:latin typeface="+mn-lt"/>
          <a:ea typeface="Times New Roman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n"/>
        <a:defRPr sz="1400">
          <a:solidFill>
            <a:srgbClr val="2118DA"/>
          </a:solidFill>
          <a:latin typeface="+mn-lt"/>
          <a:ea typeface="Times New Roman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n"/>
        <a:defRPr sz="1400">
          <a:solidFill>
            <a:srgbClr val="2118DA"/>
          </a:solidFill>
          <a:latin typeface="+mn-lt"/>
          <a:ea typeface="Times New Roman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n"/>
        <a:defRPr sz="1400">
          <a:solidFill>
            <a:srgbClr val="2118DA"/>
          </a:solidFill>
          <a:latin typeface="+mn-lt"/>
          <a:ea typeface="Times New Roman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n"/>
        <a:defRPr sz="1400">
          <a:solidFill>
            <a:srgbClr val="2118DA"/>
          </a:solidFill>
          <a:latin typeface="+mn-lt"/>
          <a:ea typeface="Times New Roman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Digital Disruption in the Laboratory: Joined-Up Science?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</a:t>
            </a:r>
            <a:r>
              <a:rPr lang="en-US" dirty="0" smtClean="0"/>
              <a:t>Trigg</a:t>
            </a:r>
            <a:endParaRPr lang="en-US" dirty="0"/>
          </a:p>
          <a:p>
            <a:r>
              <a:rPr lang="en-US" dirty="0"/>
              <a:t>AAMG-RSC</a:t>
            </a:r>
          </a:p>
        </p:txBody>
      </p:sp>
    </p:spTree>
    <p:extLst>
      <p:ext uri="{BB962C8B-B14F-4D97-AF65-F5344CB8AC3E}">
        <p14:creationId xmlns:p14="http://schemas.microsoft.com/office/powerpoint/2010/main" val="3833779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74" name="Rectangle 66"/>
          <p:cNvSpPr>
            <a:spLocks noGrp="1" noChangeArrowheads="1"/>
          </p:cNvSpPr>
          <p:nvPr>
            <p:ph type="title"/>
          </p:nvPr>
        </p:nvSpPr>
        <p:spPr>
          <a:xfrm>
            <a:off x="577850" y="606425"/>
            <a:ext cx="7772400" cy="584200"/>
          </a:xfrm>
        </p:spPr>
        <p:txBody>
          <a:bodyPr rIns="39200"/>
          <a:lstStyle/>
          <a:p>
            <a:pPr marL="38100" eaLnBrk="1" hangingPunct="1">
              <a:tabLst>
                <a:tab pos="38100" algn="l"/>
                <a:tab pos="482600" algn="l"/>
                <a:tab pos="939800" algn="l"/>
                <a:tab pos="1384300" algn="l"/>
                <a:tab pos="1828800" algn="l"/>
                <a:tab pos="2286000" algn="l"/>
                <a:tab pos="2730500" algn="l"/>
                <a:tab pos="3187700" algn="l"/>
                <a:tab pos="3632200" algn="l"/>
                <a:tab pos="4076700" algn="l"/>
                <a:tab pos="4533900" algn="l"/>
                <a:tab pos="4978400" algn="l"/>
                <a:tab pos="5422900" algn="l"/>
                <a:tab pos="5880100" algn="l"/>
                <a:tab pos="6324600" algn="l"/>
                <a:tab pos="6781800" algn="l"/>
                <a:tab pos="7226300" algn="l"/>
                <a:tab pos="7670800" algn="l"/>
                <a:tab pos="8128000" algn="l"/>
                <a:tab pos="8572500" algn="l"/>
                <a:tab pos="9017000" algn="l"/>
                <a:tab pos="9029700" algn="l"/>
              </a:tabLst>
              <a:defRPr/>
            </a:pPr>
            <a:r>
              <a:rPr lang="en-US" dirty="0"/>
              <a:t>The </a:t>
            </a:r>
            <a:r>
              <a:rPr lang="en-US" dirty="0" smtClean="0"/>
              <a:t>‘Management’ Landscape</a:t>
            </a:r>
            <a:endParaRPr lang="en-US" dirty="0"/>
          </a:p>
        </p:txBody>
      </p:sp>
      <p:grpSp>
        <p:nvGrpSpPr>
          <p:cNvPr id="6146" name="Group 58"/>
          <p:cNvGrpSpPr>
            <a:grpSpLocks/>
          </p:cNvGrpSpPr>
          <p:nvPr/>
        </p:nvGrpSpPr>
        <p:grpSpPr bwMode="auto">
          <a:xfrm>
            <a:off x="414338" y="1103313"/>
            <a:ext cx="1784350" cy="2325687"/>
            <a:chOff x="0" y="0"/>
            <a:chExt cx="1124" cy="1464"/>
          </a:xfrm>
        </p:grpSpPr>
        <p:sp>
          <p:nvSpPr>
            <p:cNvPr id="6172" name="Line 55"/>
            <p:cNvSpPr>
              <a:spLocks noChangeShapeType="1"/>
            </p:cNvSpPr>
            <p:nvPr/>
          </p:nvSpPr>
          <p:spPr bwMode="auto">
            <a:xfrm flipH="1">
              <a:off x="0" y="61"/>
              <a:ext cx="1124" cy="1"/>
            </a:xfrm>
            <a:prstGeom prst="line">
              <a:avLst/>
            </a:prstGeom>
            <a:noFill/>
            <a:ln w="9525">
              <a:solidFill>
                <a:srgbClr val="2118D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73" name="Line 56"/>
            <p:cNvSpPr>
              <a:spLocks noChangeShapeType="1"/>
            </p:cNvSpPr>
            <p:nvPr/>
          </p:nvSpPr>
          <p:spPr bwMode="auto">
            <a:xfrm>
              <a:off x="122" y="2"/>
              <a:ext cx="1" cy="1462"/>
            </a:xfrm>
            <a:prstGeom prst="line">
              <a:avLst/>
            </a:prstGeom>
            <a:noFill/>
            <a:ln w="9525">
              <a:solidFill>
                <a:srgbClr val="2118D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74" name="Freeform 57"/>
            <p:cNvSpPr>
              <a:spLocks/>
            </p:cNvSpPr>
            <p:nvPr/>
          </p:nvSpPr>
          <p:spPr bwMode="auto">
            <a:xfrm flipH="1">
              <a:off x="61" y="0"/>
              <a:ext cx="122" cy="12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1 w 21600"/>
                <a:gd name="T5" fmla="*/ 0 h 21600"/>
                <a:gd name="T6" fmla="*/ 0 w 21600"/>
                <a:gd name="T7" fmla="*/ 1 h 21600"/>
                <a:gd name="T8" fmla="*/ 0 w 21600"/>
                <a:gd name="T9" fmla="*/ 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00" h="21600">
                  <a:moveTo>
                    <a:pt x="10558" y="2"/>
                  </a:moveTo>
                  <a:cubicBezTo>
                    <a:pt x="10638" y="0"/>
                    <a:pt x="10718" y="-1"/>
                    <a:pt x="10799" y="0"/>
                  </a:cubicBezTo>
                  <a:cubicBezTo>
                    <a:pt x="16764" y="0"/>
                    <a:pt x="21600" y="4834"/>
                    <a:pt x="21600" y="10799"/>
                  </a:cubicBezTo>
                  <a:cubicBezTo>
                    <a:pt x="21600" y="16764"/>
                    <a:pt x="16764" y="21599"/>
                    <a:pt x="10799" y="21599"/>
                  </a:cubicBezTo>
                  <a:cubicBezTo>
                    <a:pt x="4922" y="21599"/>
                    <a:pt x="124" y="16902"/>
                    <a:pt x="0" y="11027"/>
                  </a:cubicBezTo>
                </a:path>
              </a:pathLst>
            </a:custGeom>
            <a:noFill/>
            <a:ln w="9525" cap="flat">
              <a:solidFill>
                <a:srgbClr val="2118DA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pic>
        <p:nvPicPr>
          <p:cNvPr id="6147" name="Picture 5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938" y="0"/>
            <a:ext cx="3167062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60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5475"/>
            <a:ext cx="9174163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61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6821488"/>
            <a:ext cx="9177338" cy="6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2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-12700"/>
            <a:ext cx="1204913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64"/>
          <p:cNvSpPr>
            <a:spLocks/>
          </p:cNvSpPr>
          <p:nvPr/>
        </p:nvSpPr>
        <p:spPr bwMode="auto">
          <a:xfrm>
            <a:off x="2911475" y="1981200"/>
            <a:ext cx="5470525" cy="1371600"/>
          </a:xfrm>
          <a:prstGeom prst="rect">
            <a:avLst/>
          </a:prstGeom>
          <a:gradFill rotWithShape="0">
            <a:gsLst>
              <a:gs pos="0">
                <a:srgbClr val="CFDBFD"/>
              </a:gs>
              <a:gs pos="100000">
                <a:srgbClr val="5F6474"/>
              </a:gs>
            </a:gsLst>
            <a:lin ang="0" scaled="1"/>
          </a:gra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52" name="Rectangle 65"/>
          <p:cNvSpPr>
            <a:spLocks/>
          </p:cNvSpPr>
          <p:nvPr/>
        </p:nvSpPr>
        <p:spPr bwMode="auto">
          <a:xfrm>
            <a:off x="2914650" y="3354388"/>
            <a:ext cx="5470525" cy="1371600"/>
          </a:xfrm>
          <a:prstGeom prst="rect">
            <a:avLst/>
          </a:prstGeom>
          <a:gradFill rotWithShape="0">
            <a:gsLst>
              <a:gs pos="0">
                <a:srgbClr val="6F89F7"/>
              </a:gs>
              <a:gs pos="100000">
                <a:srgbClr val="333F71"/>
              </a:gs>
            </a:gsLst>
            <a:lin ang="0" scaled="1"/>
          </a:gra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6153" name="Group 69"/>
          <p:cNvGrpSpPr>
            <a:grpSpLocks/>
          </p:cNvGrpSpPr>
          <p:nvPr/>
        </p:nvGrpSpPr>
        <p:grpSpPr bwMode="auto">
          <a:xfrm>
            <a:off x="2916238" y="1990725"/>
            <a:ext cx="2736850" cy="1366838"/>
            <a:chOff x="0" y="0"/>
            <a:chExt cx="1724" cy="861"/>
          </a:xfrm>
          <a:effectLst>
            <a:innerShdw blurRad="63500" dist="50800" dir="2700000">
              <a:prstClr val="black">
                <a:alpha val="50000"/>
              </a:prstClr>
            </a:innerShdw>
          </a:effectLst>
        </p:grpSpPr>
        <p:sp>
          <p:nvSpPr>
            <p:cNvPr id="6170" name="Rectangle 67"/>
            <p:cNvSpPr>
              <a:spLocks/>
            </p:cNvSpPr>
            <p:nvPr/>
          </p:nvSpPr>
          <p:spPr bwMode="auto">
            <a:xfrm>
              <a:off x="0" y="0"/>
              <a:ext cx="1724" cy="861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71" name="Rectangle 68"/>
            <p:cNvSpPr>
              <a:spLocks/>
            </p:cNvSpPr>
            <p:nvPr/>
          </p:nvSpPr>
          <p:spPr bwMode="auto">
            <a:xfrm>
              <a:off x="345" y="186"/>
              <a:ext cx="1033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39200" bIns="0" anchor="ctr">
              <a:spAutoFit/>
            </a:bodyPr>
            <a:lstStyle/>
            <a:p>
              <a:pPr marL="377825" indent="-339725" algn="ctr">
                <a:spcBef>
                  <a:spcPts val="500"/>
                </a:spcBef>
                <a:tabLst>
                  <a:tab pos="381000" algn="l"/>
                  <a:tab pos="825500" algn="l"/>
                  <a:tab pos="1270000" algn="l"/>
                  <a:tab pos="1727200" algn="l"/>
                  <a:tab pos="2171700" algn="l"/>
                  <a:tab pos="2628900" algn="l"/>
                  <a:tab pos="3073400" algn="l"/>
                  <a:tab pos="3517900" algn="l"/>
                  <a:tab pos="3975100" algn="l"/>
                  <a:tab pos="4419600" algn="l"/>
                  <a:tab pos="4864100" algn="l"/>
                  <a:tab pos="5321300" algn="l"/>
                  <a:tab pos="5765800" algn="l"/>
                  <a:tab pos="6223000" algn="l"/>
                  <a:tab pos="6667500" algn="l"/>
                  <a:tab pos="7112000" algn="l"/>
                  <a:tab pos="7569200" algn="l"/>
                  <a:tab pos="8013700" algn="l"/>
                  <a:tab pos="8458200" algn="l"/>
                  <a:tab pos="8915400" algn="l"/>
                  <a:tab pos="9359900" algn="l"/>
                  <a:tab pos="9474200" algn="l"/>
                </a:tabLst>
              </a:pPr>
              <a:r>
                <a:rPr lang="en-US" dirty="0">
                  <a:solidFill>
                    <a:srgbClr val="000000"/>
                  </a:solidFill>
                  <a:ea typeface="ＭＳ Ｐゴシック" charset="0"/>
                  <a:cs typeface="ＭＳ Ｐゴシック" charset="0"/>
                </a:rPr>
                <a:t>Mathematical</a:t>
              </a:r>
            </a:p>
            <a:p>
              <a:pPr marL="377825" indent="-339725" algn="ctr">
                <a:spcBef>
                  <a:spcPts val="500"/>
                </a:spcBef>
                <a:tabLst>
                  <a:tab pos="381000" algn="l"/>
                  <a:tab pos="825500" algn="l"/>
                  <a:tab pos="1270000" algn="l"/>
                  <a:tab pos="1727200" algn="l"/>
                  <a:tab pos="2171700" algn="l"/>
                  <a:tab pos="2628900" algn="l"/>
                  <a:tab pos="3073400" algn="l"/>
                  <a:tab pos="3517900" algn="l"/>
                  <a:tab pos="3975100" algn="l"/>
                  <a:tab pos="4419600" algn="l"/>
                  <a:tab pos="4864100" algn="l"/>
                  <a:tab pos="5321300" algn="l"/>
                  <a:tab pos="5765800" algn="l"/>
                  <a:tab pos="6223000" algn="l"/>
                  <a:tab pos="6667500" algn="l"/>
                  <a:tab pos="7112000" algn="l"/>
                  <a:tab pos="7569200" algn="l"/>
                  <a:tab pos="8013700" algn="l"/>
                  <a:tab pos="8458200" algn="l"/>
                  <a:tab pos="8915400" algn="l"/>
                  <a:tab pos="9359900" algn="l"/>
                  <a:tab pos="9474200" algn="l"/>
                </a:tabLst>
              </a:pPr>
              <a:r>
                <a:rPr lang="en-US" dirty="0">
                  <a:solidFill>
                    <a:srgbClr val="000000"/>
                  </a:solidFill>
                  <a:ea typeface="ＭＳ Ｐゴシック" charset="0"/>
                  <a:cs typeface="ＭＳ Ｐゴシック" charset="0"/>
                </a:rPr>
                <a:t>Complexity</a:t>
              </a:r>
            </a:p>
          </p:txBody>
        </p:sp>
      </p:grpSp>
      <p:grpSp>
        <p:nvGrpSpPr>
          <p:cNvPr id="6154" name="Group 72"/>
          <p:cNvGrpSpPr>
            <a:grpSpLocks/>
          </p:cNvGrpSpPr>
          <p:nvPr/>
        </p:nvGrpSpPr>
        <p:grpSpPr bwMode="auto">
          <a:xfrm>
            <a:off x="5651500" y="1990725"/>
            <a:ext cx="2736850" cy="1366838"/>
            <a:chOff x="0" y="0"/>
            <a:chExt cx="1724" cy="861"/>
          </a:xfrm>
          <a:effectLst>
            <a:innerShdw blurRad="63500" dist="50800" dir="2700000">
              <a:prstClr val="black">
                <a:alpha val="50000"/>
              </a:prstClr>
            </a:innerShdw>
          </a:effectLst>
        </p:grpSpPr>
        <p:sp>
          <p:nvSpPr>
            <p:cNvPr id="6168" name="Rectangle 70"/>
            <p:cNvSpPr>
              <a:spLocks/>
            </p:cNvSpPr>
            <p:nvPr/>
          </p:nvSpPr>
          <p:spPr bwMode="auto">
            <a:xfrm>
              <a:off x="0" y="0"/>
              <a:ext cx="1724" cy="861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69" name="Rectangle 71"/>
            <p:cNvSpPr>
              <a:spLocks/>
            </p:cNvSpPr>
            <p:nvPr/>
          </p:nvSpPr>
          <p:spPr bwMode="auto">
            <a:xfrm>
              <a:off x="426" y="186"/>
              <a:ext cx="871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39200" bIns="0" anchor="ctr">
              <a:spAutoFit/>
            </a:bodyPr>
            <a:lstStyle/>
            <a:p>
              <a:pPr marL="377825" indent="-339725" algn="ctr">
                <a:spcBef>
                  <a:spcPts val="500"/>
                </a:spcBef>
                <a:tabLst>
                  <a:tab pos="381000" algn="l"/>
                  <a:tab pos="825500" algn="l"/>
                  <a:tab pos="1270000" algn="l"/>
                  <a:tab pos="1727200" algn="l"/>
                  <a:tab pos="2171700" algn="l"/>
                  <a:tab pos="2628900" algn="l"/>
                  <a:tab pos="3073400" algn="l"/>
                  <a:tab pos="3517900" algn="l"/>
                  <a:tab pos="3975100" algn="l"/>
                  <a:tab pos="4419600" algn="l"/>
                  <a:tab pos="4864100" algn="l"/>
                  <a:tab pos="5321300" algn="l"/>
                  <a:tab pos="5765800" algn="l"/>
                  <a:tab pos="6223000" algn="l"/>
                  <a:tab pos="6667500" algn="l"/>
                  <a:tab pos="7112000" algn="l"/>
                  <a:tab pos="7569200" algn="l"/>
                  <a:tab pos="8013700" algn="l"/>
                  <a:tab pos="8458200" algn="l"/>
                  <a:tab pos="8915400" algn="l"/>
                  <a:tab pos="9359900" algn="l"/>
                  <a:tab pos="9474200" algn="l"/>
                </a:tabLst>
              </a:pPr>
              <a:r>
                <a:rPr lang="en-US">
                  <a:solidFill>
                    <a:srgbClr val="000000"/>
                  </a:solidFill>
                  <a:ea typeface="ＭＳ Ｐゴシック" charset="0"/>
                  <a:cs typeface="ＭＳ Ｐゴシック" charset="0"/>
                </a:rPr>
                <a:t>Social</a:t>
              </a:r>
            </a:p>
            <a:p>
              <a:pPr marL="377825" indent="-339725" algn="ctr">
                <a:spcBef>
                  <a:spcPts val="500"/>
                </a:spcBef>
                <a:tabLst>
                  <a:tab pos="381000" algn="l"/>
                  <a:tab pos="825500" algn="l"/>
                  <a:tab pos="1270000" algn="l"/>
                  <a:tab pos="1727200" algn="l"/>
                  <a:tab pos="2171700" algn="l"/>
                  <a:tab pos="2628900" algn="l"/>
                  <a:tab pos="3073400" algn="l"/>
                  <a:tab pos="3517900" algn="l"/>
                  <a:tab pos="3975100" algn="l"/>
                  <a:tab pos="4419600" algn="l"/>
                  <a:tab pos="4864100" algn="l"/>
                  <a:tab pos="5321300" algn="l"/>
                  <a:tab pos="5765800" algn="l"/>
                  <a:tab pos="6223000" algn="l"/>
                  <a:tab pos="6667500" algn="l"/>
                  <a:tab pos="7112000" algn="l"/>
                  <a:tab pos="7569200" algn="l"/>
                  <a:tab pos="8013700" algn="l"/>
                  <a:tab pos="8458200" algn="l"/>
                  <a:tab pos="8915400" algn="l"/>
                  <a:tab pos="9359900" algn="l"/>
                  <a:tab pos="9474200" algn="l"/>
                </a:tabLst>
              </a:pPr>
              <a:r>
                <a:rPr lang="en-US">
                  <a:solidFill>
                    <a:srgbClr val="000000"/>
                  </a:solidFill>
                  <a:ea typeface="ＭＳ Ｐゴシック" charset="0"/>
                  <a:cs typeface="ＭＳ Ｐゴシック" charset="0"/>
                </a:rPr>
                <a:t>Complexity</a:t>
              </a:r>
            </a:p>
          </p:txBody>
        </p:sp>
      </p:grpSp>
      <p:grpSp>
        <p:nvGrpSpPr>
          <p:cNvPr id="6155" name="Group 75"/>
          <p:cNvGrpSpPr>
            <a:grpSpLocks/>
          </p:cNvGrpSpPr>
          <p:nvPr/>
        </p:nvGrpSpPr>
        <p:grpSpPr bwMode="auto">
          <a:xfrm>
            <a:off x="5651500" y="3357563"/>
            <a:ext cx="2736850" cy="1366837"/>
            <a:chOff x="0" y="0"/>
            <a:chExt cx="1724" cy="861"/>
          </a:xfrm>
          <a:effectLst>
            <a:innerShdw blurRad="63500" dist="50800" dir="2700000">
              <a:prstClr val="black">
                <a:alpha val="50000"/>
              </a:prstClr>
            </a:innerShdw>
          </a:effectLst>
        </p:grpSpPr>
        <p:sp>
          <p:nvSpPr>
            <p:cNvPr id="6166" name="Rectangle 73"/>
            <p:cNvSpPr>
              <a:spLocks/>
            </p:cNvSpPr>
            <p:nvPr/>
          </p:nvSpPr>
          <p:spPr bwMode="auto">
            <a:xfrm>
              <a:off x="0" y="0"/>
              <a:ext cx="1724" cy="861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67" name="Rectangle 74"/>
            <p:cNvSpPr>
              <a:spLocks/>
            </p:cNvSpPr>
            <p:nvPr/>
          </p:nvSpPr>
          <p:spPr bwMode="auto">
            <a:xfrm>
              <a:off x="512" y="186"/>
              <a:ext cx="699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39200" bIns="0" anchor="ctr">
              <a:spAutoFit/>
            </a:bodyPr>
            <a:lstStyle/>
            <a:p>
              <a:pPr marL="377825" indent="-339725" algn="ctr">
                <a:spcBef>
                  <a:spcPts val="500"/>
                </a:spcBef>
                <a:tabLst>
                  <a:tab pos="381000" algn="l"/>
                  <a:tab pos="825500" algn="l"/>
                  <a:tab pos="1270000" algn="l"/>
                  <a:tab pos="1727200" algn="l"/>
                  <a:tab pos="2171700" algn="l"/>
                  <a:tab pos="2628900" algn="l"/>
                  <a:tab pos="3073400" algn="l"/>
                  <a:tab pos="3517900" algn="l"/>
                  <a:tab pos="3975100" algn="l"/>
                  <a:tab pos="4419600" algn="l"/>
                  <a:tab pos="4864100" algn="l"/>
                  <a:tab pos="5321300" algn="l"/>
                  <a:tab pos="5765800" algn="l"/>
                  <a:tab pos="6223000" algn="l"/>
                  <a:tab pos="6667500" algn="l"/>
                  <a:tab pos="7112000" algn="l"/>
                  <a:tab pos="7569200" algn="l"/>
                  <a:tab pos="8013700" algn="l"/>
                  <a:tab pos="8458200" algn="l"/>
                  <a:tab pos="8915400" algn="l"/>
                  <a:tab pos="9359900" algn="l"/>
                  <a:tab pos="9474200" algn="l"/>
                </a:tabLst>
              </a:pPr>
              <a:r>
                <a:rPr lang="en-US">
                  <a:solidFill>
                    <a:srgbClr val="FFFFFF"/>
                  </a:solidFill>
                  <a:ea typeface="ＭＳ Ｐゴシック" charset="0"/>
                  <a:cs typeface="ＭＳ Ｐゴシック" charset="0"/>
                </a:rPr>
                <a:t>Systems</a:t>
              </a:r>
            </a:p>
            <a:p>
              <a:pPr marL="377825" indent="-339725" algn="ctr">
                <a:spcBef>
                  <a:spcPts val="500"/>
                </a:spcBef>
                <a:tabLst>
                  <a:tab pos="381000" algn="l"/>
                  <a:tab pos="825500" algn="l"/>
                  <a:tab pos="1270000" algn="l"/>
                  <a:tab pos="1727200" algn="l"/>
                  <a:tab pos="2171700" algn="l"/>
                  <a:tab pos="2628900" algn="l"/>
                  <a:tab pos="3073400" algn="l"/>
                  <a:tab pos="3517900" algn="l"/>
                  <a:tab pos="3975100" algn="l"/>
                  <a:tab pos="4419600" algn="l"/>
                  <a:tab pos="4864100" algn="l"/>
                  <a:tab pos="5321300" algn="l"/>
                  <a:tab pos="5765800" algn="l"/>
                  <a:tab pos="6223000" algn="l"/>
                  <a:tab pos="6667500" algn="l"/>
                  <a:tab pos="7112000" algn="l"/>
                  <a:tab pos="7569200" algn="l"/>
                  <a:tab pos="8013700" algn="l"/>
                  <a:tab pos="8458200" algn="l"/>
                  <a:tab pos="8915400" algn="l"/>
                  <a:tab pos="9359900" algn="l"/>
                  <a:tab pos="9474200" algn="l"/>
                </a:tabLst>
              </a:pPr>
              <a:r>
                <a:rPr lang="en-US">
                  <a:solidFill>
                    <a:srgbClr val="FFFFFF"/>
                  </a:solidFill>
                  <a:ea typeface="ＭＳ Ｐゴシック" charset="0"/>
                  <a:cs typeface="ＭＳ Ｐゴシック" charset="0"/>
                </a:rPr>
                <a:t>Thinking</a:t>
              </a:r>
            </a:p>
          </p:txBody>
        </p:sp>
      </p:grpSp>
      <p:sp>
        <p:nvSpPr>
          <p:cNvPr id="6156" name="Rectangle 76"/>
          <p:cNvSpPr>
            <a:spLocks/>
          </p:cNvSpPr>
          <p:nvPr/>
        </p:nvSpPr>
        <p:spPr bwMode="auto">
          <a:xfrm>
            <a:off x="1595438" y="2525713"/>
            <a:ext cx="94773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39200" bIns="0">
            <a:spAutoFit/>
          </a:bodyPr>
          <a:lstStyle/>
          <a:p>
            <a:pPr marL="377825" indent="-339725">
              <a:spcBef>
                <a:spcPts val="400"/>
              </a:spcBef>
              <a:tabLst>
                <a:tab pos="381000" algn="l"/>
                <a:tab pos="825500" algn="l"/>
                <a:tab pos="1270000" algn="l"/>
                <a:tab pos="1727200" algn="l"/>
                <a:tab pos="2171700" algn="l"/>
                <a:tab pos="2628900" algn="l"/>
                <a:tab pos="3073400" algn="l"/>
                <a:tab pos="3517900" algn="l"/>
                <a:tab pos="3975100" algn="l"/>
                <a:tab pos="4419600" algn="l"/>
                <a:tab pos="4864100" algn="l"/>
                <a:tab pos="5321300" algn="l"/>
                <a:tab pos="5765800" algn="l"/>
                <a:tab pos="6223000" algn="l"/>
                <a:tab pos="6667500" algn="l"/>
                <a:tab pos="7112000" algn="l"/>
                <a:tab pos="7569200" algn="l"/>
                <a:tab pos="8013700" algn="l"/>
                <a:tab pos="8458200" algn="l"/>
                <a:tab pos="8915400" algn="l"/>
                <a:tab pos="9359900" algn="l"/>
                <a:tab pos="9474200" algn="l"/>
              </a:tabLst>
            </a:pPr>
            <a:r>
              <a:rPr lang="en-US" sz="1600">
                <a:solidFill>
                  <a:srgbClr val="2118DA"/>
                </a:solidFill>
                <a:ea typeface="ＭＳ Ｐゴシック" charset="0"/>
                <a:cs typeface="ＭＳ Ｐゴシック" charset="0"/>
              </a:rPr>
              <a:t>Un-order</a:t>
            </a:r>
          </a:p>
        </p:txBody>
      </p:sp>
      <p:sp>
        <p:nvSpPr>
          <p:cNvPr id="6157" name="Rectangle 77"/>
          <p:cNvSpPr>
            <a:spLocks/>
          </p:cNvSpPr>
          <p:nvPr/>
        </p:nvSpPr>
        <p:spPr bwMode="auto">
          <a:xfrm>
            <a:off x="1881188" y="3892550"/>
            <a:ext cx="66198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39200" bIns="0">
            <a:spAutoFit/>
          </a:bodyPr>
          <a:lstStyle/>
          <a:p>
            <a:pPr marL="377825" indent="-339725">
              <a:spcBef>
                <a:spcPts val="400"/>
              </a:spcBef>
              <a:tabLst>
                <a:tab pos="381000" algn="l"/>
                <a:tab pos="825500" algn="l"/>
                <a:tab pos="1270000" algn="l"/>
                <a:tab pos="1727200" algn="l"/>
                <a:tab pos="2171700" algn="l"/>
                <a:tab pos="2628900" algn="l"/>
                <a:tab pos="3073400" algn="l"/>
                <a:tab pos="3517900" algn="l"/>
                <a:tab pos="3975100" algn="l"/>
                <a:tab pos="4419600" algn="l"/>
                <a:tab pos="4864100" algn="l"/>
                <a:tab pos="5321300" algn="l"/>
                <a:tab pos="5765800" algn="l"/>
                <a:tab pos="6223000" algn="l"/>
                <a:tab pos="6667500" algn="l"/>
                <a:tab pos="7112000" algn="l"/>
                <a:tab pos="7569200" algn="l"/>
                <a:tab pos="8013700" algn="l"/>
                <a:tab pos="8458200" algn="l"/>
                <a:tab pos="8915400" algn="l"/>
                <a:tab pos="9359900" algn="l"/>
                <a:tab pos="9474200" algn="l"/>
              </a:tabLst>
            </a:pPr>
            <a:r>
              <a:rPr lang="en-US" sz="1600">
                <a:solidFill>
                  <a:srgbClr val="2118DA"/>
                </a:solidFill>
                <a:ea typeface="ＭＳ Ｐゴシック" charset="0"/>
                <a:cs typeface="ＭＳ Ｐゴシック" charset="0"/>
              </a:rPr>
              <a:t>Order</a:t>
            </a:r>
          </a:p>
        </p:txBody>
      </p:sp>
      <p:sp>
        <p:nvSpPr>
          <p:cNvPr id="6158" name="Rectangle 78"/>
          <p:cNvSpPr>
            <a:spLocks/>
          </p:cNvSpPr>
          <p:nvPr/>
        </p:nvSpPr>
        <p:spPr bwMode="auto">
          <a:xfrm>
            <a:off x="3892550" y="4846638"/>
            <a:ext cx="635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39200" bIns="0">
            <a:spAutoFit/>
          </a:bodyPr>
          <a:lstStyle/>
          <a:p>
            <a:pPr marL="377825" indent="-339725">
              <a:spcBef>
                <a:spcPts val="400"/>
              </a:spcBef>
              <a:tabLst>
                <a:tab pos="381000" algn="l"/>
                <a:tab pos="825500" algn="l"/>
                <a:tab pos="1270000" algn="l"/>
                <a:tab pos="1727200" algn="l"/>
                <a:tab pos="2171700" algn="l"/>
                <a:tab pos="2628900" algn="l"/>
                <a:tab pos="3073400" algn="l"/>
                <a:tab pos="3517900" algn="l"/>
                <a:tab pos="3975100" algn="l"/>
                <a:tab pos="4419600" algn="l"/>
                <a:tab pos="4864100" algn="l"/>
                <a:tab pos="5321300" algn="l"/>
                <a:tab pos="5765800" algn="l"/>
                <a:tab pos="6223000" algn="l"/>
                <a:tab pos="6667500" algn="l"/>
                <a:tab pos="7112000" algn="l"/>
                <a:tab pos="7569200" algn="l"/>
                <a:tab pos="8013700" algn="l"/>
                <a:tab pos="8458200" algn="l"/>
                <a:tab pos="8915400" algn="l"/>
                <a:tab pos="9359900" algn="l"/>
                <a:tab pos="9474200" algn="l"/>
              </a:tabLst>
            </a:pPr>
            <a:r>
              <a:rPr lang="en-US" sz="1600">
                <a:solidFill>
                  <a:srgbClr val="2118DA"/>
                </a:solidFill>
                <a:ea typeface="ＭＳ Ｐゴシック" charset="0"/>
                <a:cs typeface="ＭＳ Ｐゴシック" charset="0"/>
              </a:rPr>
              <a:t>Rules</a:t>
            </a:r>
          </a:p>
        </p:txBody>
      </p:sp>
      <p:sp>
        <p:nvSpPr>
          <p:cNvPr id="6159" name="Rectangle 79"/>
          <p:cNvSpPr>
            <a:spLocks/>
          </p:cNvSpPr>
          <p:nvPr/>
        </p:nvSpPr>
        <p:spPr bwMode="auto">
          <a:xfrm>
            <a:off x="6389688" y="4846638"/>
            <a:ext cx="10191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39200" bIns="0">
            <a:spAutoFit/>
          </a:bodyPr>
          <a:lstStyle/>
          <a:p>
            <a:pPr marL="377825" indent="-339725">
              <a:spcBef>
                <a:spcPts val="400"/>
              </a:spcBef>
              <a:tabLst>
                <a:tab pos="381000" algn="l"/>
                <a:tab pos="825500" algn="l"/>
                <a:tab pos="1270000" algn="l"/>
                <a:tab pos="1727200" algn="l"/>
                <a:tab pos="2171700" algn="l"/>
                <a:tab pos="2628900" algn="l"/>
                <a:tab pos="3073400" algn="l"/>
                <a:tab pos="3517900" algn="l"/>
                <a:tab pos="3975100" algn="l"/>
                <a:tab pos="4419600" algn="l"/>
                <a:tab pos="4864100" algn="l"/>
                <a:tab pos="5321300" algn="l"/>
                <a:tab pos="5765800" algn="l"/>
                <a:tab pos="6223000" algn="l"/>
                <a:tab pos="6667500" algn="l"/>
                <a:tab pos="7112000" algn="l"/>
                <a:tab pos="7569200" algn="l"/>
                <a:tab pos="8013700" algn="l"/>
                <a:tab pos="8458200" algn="l"/>
                <a:tab pos="8915400" algn="l"/>
                <a:tab pos="9359900" algn="l"/>
                <a:tab pos="9474200" algn="l"/>
              </a:tabLst>
            </a:pPr>
            <a:r>
              <a:rPr lang="en-US" sz="1600">
                <a:solidFill>
                  <a:srgbClr val="2118DA"/>
                </a:solidFill>
                <a:ea typeface="ＭＳ Ｐゴシック" charset="0"/>
                <a:cs typeface="ＭＳ Ｐゴシック" charset="0"/>
              </a:rPr>
              <a:t>Heuristics</a:t>
            </a:r>
          </a:p>
        </p:txBody>
      </p:sp>
      <p:sp>
        <p:nvSpPr>
          <p:cNvPr id="6160" name="Rectangle 80"/>
          <p:cNvSpPr>
            <a:spLocks/>
          </p:cNvSpPr>
          <p:nvPr/>
        </p:nvSpPr>
        <p:spPr bwMode="auto">
          <a:xfrm>
            <a:off x="4821238" y="5278438"/>
            <a:ext cx="15271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39200" bIns="0">
            <a:spAutoFit/>
          </a:bodyPr>
          <a:lstStyle/>
          <a:p>
            <a:pPr marL="377825" indent="-339725">
              <a:spcBef>
                <a:spcPts val="400"/>
              </a:spcBef>
              <a:tabLst>
                <a:tab pos="381000" algn="l"/>
                <a:tab pos="825500" algn="l"/>
                <a:tab pos="1270000" algn="l"/>
                <a:tab pos="1727200" algn="l"/>
                <a:tab pos="2171700" algn="l"/>
                <a:tab pos="2628900" algn="l"/>
                <a:tab pos="3073400" algn="l"/>
                <a:tab pos="3517900" algn="l"/>
                <a:tab pos="3975100" algn="l"/>
                <a:tab pos="4419600" algn="l"/>
                <a:tab pos="4864100" algn="l"/>
                <a:tab pos="5321300" algn="l"/>
                <a:tab pos="5765800" algn="l"/>
                <a:tab pos="6223000" algn="l"/>
                <a:tab pos="6667500" algn="l"/>
                <a:tab pos="7112000" algn="l"/>
                <a:tab pos="7569200" algn="l"/>
                <a:tab pos="8013700" algn="l"/>
                <a:tab pos="8458200" algn="l"/>
                <a:tab pos="8915400" algn="l"/>
                <a:tab pos="9359900" algn="l"/>
                <a:tab pos="9474200" algn="l"/>
              </a:tabLst>
            </a:pPr>
            <a:r>
              <a:rPr lang="en-US" sz="1600" b="1">
                <a:solidFill>
                  <a:srgbClr val="2118DA"/>
                </a:solidFill>
                <a:ea typeface="ＭＳ Ｐゴシック" charset="0"/>
                <a:cs typeface="ＭＳ Ｐゴシック" charset="0"/>
              </a:rPr>
              <a:t>Epistemology</a:t>
            </a:r>
          </a:p>
        </p:txBody>
      </p:sp>
      <p:sp>
        <p:nvSpPr>
          <p:cNvPr id="6161" name="Rectangle 81"/>
          <p:cNvSpPr>
            <a:spLocks/>
          </p:cNvSpPr>
          <p:nvPr/>
        </p:nvSpPr>
        <p:spPr bwMode="auto">
          <a:xfrm rot="-5400000">
            <a:off x="783431" y="3151982"/>
            <a:ext cx="108108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39200" bIns="0">
            <a:spAutoFit/>
          </a:bodyPr>
          <a:lstStyle/>
          <a:p>
            <a:pPr marL="377825" indent="-339725">
              <a:spcBef>
                <a:spcPts val="400"/>
              </a:spcBef>
              <a:tabLst>
                <a:tab pos="381000" algn="l"/>
                <a:tab pos="825500" algn="l"/>
                <a:tab pos="1270000" algn="l"/>
                <a:tab pos="1727200" algn="l"/>
                <a:tab pos="2171700" algn="l"/>
                <a:tab pos="2628900" algn="l"/>
                <a:tab pos="3073400" algn="l"/>
                <a:tab pos="3517900" algn="l"/>
                <a:tab pos="3975100" algn="l"/>
                <a:tab pos="4419600" algn="l"/>
                <a:tab pos="4864100" algn="l"/>
                <a:tab pos="5321300" algn="l"/>
                <a:tab pos="5765800" algn="l"/>
                <a:tab pos="6223000" algn="l"/>
                <a:tab pos="6667500" algn="l"/>
                <a:tab pos="7112000" algn="l"/>
                <a:tab pos="7569200" algn="l"/>
                <a:tab pos="8013700" algn="l"/>
                <a:tab pos="8458200" algn="l"/>
                <a:tab pos="8915400" algn="l"/>
                <a:tab pos="9359900" algn="l"/>
                <a:tab pos="9474200" algn="l"/>
              </a:tabLst>
            </a:pPr>
            <a:r>
              <a:rPr lang="en-US" sz="1600" b="1">
                <a:solidFill>
                  <a:srgbClr val="2118DA"/>
                </a:solidFill>
                <a:ea typeface="ＭＳ Ｐゴシック" charset="0"/>
                <a:cs typeface="ＭＳ Ｐゴシック" charset="0"/>
              </a:rPr>
              <a:t>Ontology</a:t>
            </a:r>
          </a:p>
        </p:txBody>
      </p:sp>
      <p:sp>
        <p:nvSpPr>
          <p:cNvPr id="6162" name="Rectangle 82"/>
          <p:cNvSpPr>
            <a:spLocks/>
          </p:cNvSpPr>
          <p:nvPr/>
        </p:nvSpPr>
        <p:spPr bwMode="auto">
          <a:xfrm>
            <a:off x="409575" y="5824538"/>
            <a:ext cx="8458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39200" bIns="0"/>
          <a:lstStyle/>
          <a:p>
            <a:pPr marL="377825" indent="-339725">
              <a:spcBef>
                <a:spcPts val="300"/>
              </a:spcBef>
              <a:tabLst>
                <a:tab pos="381000" algn="l"/>
                <a:tab pos="825500" algn="l"/>
                <a:tab pos="1270000" algn="l"/>
                <a:tab pos="1727200" algn="l"/>
                <a:tab pos="2171700" algn="l"/>
                <a:tab pos="2628900" algn="l"/>
                <a:tab pos="3073400" algn="l"/>
                <a:tab pos="3517900" algn="l"/>
                <a:tab pos="3975100" algn="l"/>
                <a:tab pos="4419600" algn="l"/>
                <a:tab pos="4864100" algn="l"/>
                <a:tab pos="5321300" algn="l"/>
                <a:tab pos="5765800" algn="l"/>
                <a:tab pos="6223000" algn="l"/>
                <a:tab pos="6667500" algn="l"/>
                <a:tab pos="7112000" algn="l"/>
                <a:tab pos="7569200" algn="l"/>
                <a:tab pos="8013700" algn="l"/>
                <a:tab pos="8458200" algn="l"/>
                <a:tab pos="8915400" algn="l"/>
                <a:tab pos="9359900" algn="l"/>
                <a:tab pos="9474200" algn="l"/>
              </a:tabLst>
            </a:pPr>
            <a:r>
              <a:rPr lang="en-US" sz="1600">
                <a:solidFill>
                  <a:srgbClr val="7C7C7C"/>
                </a:solidFill>
                <a:ea typeface="ＭＳ Ｐゴシック" charset="0"/>
                <a:cs typeface="ＭＳ Ｐゴシック" charset="0"/>
              </a:rPr>
              <a:t>Source : Multi-Ontology Sense Making, David Snowden, Management Today Yearbook 2005</a:t>
            </a:r>
          </a:p>
        </p:txBody>
      </p:sp>
      <p:grpSp>
        <p:nvGrpSpPr>
          <p:cNvPr id="6163" name="Group 85"/>
          <p:cNvGrpSpPr>
            <a:grpSpLocks/>
          </p:cNvGrpSpPr>
          <p:nvPr/>
        </p:nvGrpSpPr>
        <p:grpSpPr bwMode="auto">
          <a:xfrm>
            <a:off x="2916238" y="3357563"/>
            <a:ext cx="2736850" cy="1366837"/>
            <a:chOff x="0" y="0"/>
            <a:chExt cx="1724" cy="861"/>
          </a:xfrm>
          <a:effectLst>
            <a:innerShdw blurRad="63500" dist="50800" dir="2700000">
              <a:prstClr val="black">
                <a:alpha val="50000"/>
              </a:prstClr>
            </a:innerShdw>
          </a:effectLst>
        </p:grpSpPr>
        <p:sp>
          <p:nvSpPr>
            <p:cNvPr id="6164" name="Rectangle 83"/>
            <p:cNvSpPr>
              <a:spLocks/>
            </p:cNvSpPr>
            <p:nvPr/>
          </p:nvSpPr>
          <p:spPr bwMode="auto">
            <a:xfrm>
              <a:off x="0" y="0"/>
              <a:ext cx="1724" cy="861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65" name="Rectangle 84"/>
            <p:cNvSpPr>
              <a:spLocks/>
            </p:cNvSpPr>
            <p:nvPr/>
          </p:nvSpPr>
          <p:spPr bwMode="auto">
            <a:xfrm>
              <a:off x="396" y="186"/>
              <a:ext cx="931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39200" bIns="0" anchor="ctr">
              <a:spAutoFit/>
            </a:bodyPr>
            <a:lstStyle/>
            <a:p>
              <a:pPr marL="377825" indent="-339725" algn="ctr">
                <a:spcBef>
                  <a:spcPts val="500"/>
                </a:spcBef>
                <a:tabLst>
                  <a:tab pos="381000" algn="l"/>
                  <a:tab pos="825500" algn="l"/>
                  <a:tab pos="1270000" algn="l"/>
                  <a:tab pos="1727200" algn="l"/>
                  <a:tab pos="2171700" algn="l"/>
                  <a:tab pos="2628900" algn="l"/>
                  <a:tab pos="3073400" algn="l"/>
                  <a:tab pos="3517900" algn="l"/>
                  <a:tab pos="3975100" algn="l"/>
                  <a:tab pos="4419600" algn="l"/>
                  <a:tab pos="4864100" algn="l"/>
                  <a:tab pos="5321300" algn="l"/>
                  <a:tab pos="5765800" algn="l"/>
                  <a:tab pos="6223000" algn="l"/>
                  <a:tab pos="6667500" algn="l"/>
                  <a:tab pos="7112000" algn="l"/>
                  <a:tab pos="7569200" algn="l"/>
                  <a:tab pos="8013700" algn="l"/>
                  <a:tab pos="8458200" algn="l"/>
                  <a:tab pos="8915400" algn="l"/>
                  <a:tab pos="9359900" algn="l"/>
                  <a:tab pos="9474200" algn="l"/>
                </a:tabLst>
              </a:pPr>
              <a:r>
                <a:rPr lang="en-US">
                  <a:solidFill>
                    <a:srgbClr val="FFFFFF"/>
                  </a:solidFill>
                  <a:ea typeface="ＭＳ Ｐゴシック" charset="0"/>
                  <a:cs typeface="ＭＳ Ｐゴシック" charset="0"/>
                </a:rPr>
                <a:t>Process</a:t>
              </a:r>
            </a:p>
            <a:p>
              <a:pPr marL="377825" indent="-339725" algn="ctr">
                <a:spcBef>
                  <a:spcPts val="500"/>
                </a:spcBef>
                <a:tabLst>
                  <a:tab pos="381000" algn="l"/>
                  <a:tab pos="825500" algn="l"/>
                  <a:tab pos="1270000" algn="l"/>
                  <a:tab pos="1727200" algn="l"/>
                  <a:tab pos="2171700" algn="l"/>
                  <a:tab pos="2628900" algn="l"/>
                  <a:tab pos="3073400" algn="l"/>
                  <a:tab pos="3517900" algn="l"/>
                  <a:tab pos="3975100" algn="l"/>
                  <a:tab pos="4419600" algn="l"/>
                  <a:tab pos="4864100" algn="l"/>
                  <a:tab pos="5321300" algn="l"/>
                  <a:tab pos="5765800" algn="l"/>
                  <a:tab pos="6223000" algn="l"/>
                  <a:tab pos="6667500" algn="l"/>
                  <a:tab pos="7112000" algn="l"/>
                  <a:tab pos="7569200" algn="l"/>
                  <a:tab pos="8013700" algn="l"/>
                  <a:tab pos="8458200" algn="l"/>
                  <a:tab pos="8915400" algn="l"/>
                  <a:tab pos="9359900" algn="l"/>
                  <a:tab pos="9474200" algn="l"/>
                </a:tabLst>
              </a:pPr>
              <a:r>
                <a:rPr lang="en-US" dirty="0">
                  <a:solidFill>
                    <a:srgbClr val="FFFFFF"/>
                  </a:solidFill>
                  <a:ea typeface="ＭＳ Ｐゴシック" charset="0"/>
                  <a:cs typeface="ＭＳ Ｐゴシック" charset="0"/>
                </a:rPr>
                <a:t>Engineering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191348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we have the right skill sets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0163"/>
            <a:ext cx="7621486" cy="4114800"/>
          </a:xfrm>
        </p:spPr>
        <p:txBody>
          <a:bodyPr/>
          <a:lstStyle/>
          <a:p>
            <a:r>
              <a:rPr lang="en-US" dirty="0" smtClean="0">
                <a:sym typeface="Arial" charset="0"/>
              </a:rPr>
              <a:t>The </a:t>
            </a:r>
            <a:r>
              <a:rPr lang="en-US" dirty="0">
                <a:sym typeface="Arial" charset="0"/>
              </a:rPr>
              <a:t>nature of lab work changes as we move from manually executed processes to automated processes.</a:t>
            </a:r>
          </a:p>
          <a:p>
            <a:r>
              <a:rPr lang="en-US" dirty="0" smtClean="0"/>
              <a:t>Algorithms, software, hardware and digital manufacturing are the new standards of product design.</a:t>
            </a:r>
          </a:p>
          <a:p>
            <a:r>
              <a:rPr lang="en-US" dirty="0" smtClean="0"/>
              <a:t>Education (understanding) vs. training (doing)</a:t>
            </a:r>
          </a:p>
          <a:p>
            <a:r>
              <a:rPr lang="en-US" dirty="0" smtClean="0"/>
              <a:t>What happens when cognitive skills are not required?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654300" y="4064253"/>
            <a:ext cx="57277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 typeface="Wingdings" charset="0"/>
              <a:buNone/>
            </a:pPr>
            <a:r>
              <a:rPr lang="ja-JP" altLang="en-GB" i="1" dirty="0">
                <a:latin typeface="Arial"/>
              </a:rPr>
              <a:t>‘</a:t>
            </a:r>
            <a:r>
              <a:rPr lang="en-GB" i="1" dirty="0"/>
              <a:t>A routine is a number of stereotypical behaviours which can be performed without troubling the idling brain. Routines must always make sense, even if the only sense is to hamper constructive thought.</a:t>
            </a:r>
            <a:r>
              <a:rPr lang="ja-JP" altLang="en-GB" i="1" dirty="0">
                <a:latin typeface="Arial"/>
              </a:rPr>
              <a:t>’</a:t>
            </a:r>
            <a:endParaRPr lang="en-GB" i="1" dirty="0"/>
          </a:p>
          <a:p>
            <a:pPr>
              <a:spcBef>
                <a:spcPct val="0"/>
              </a:spcBef>
              <a:buFont typeface="Wingdings" charset="0"/>
              <a:buNone/>
            </a:pPr>
            <a:endParaRPr lang="en-GB" sz="1050" i="1" dirty="0"/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ja-JP" altLang="en-GB" sz="1050" i="1" dirty="0">
                <a:latin typeface="Arial"/>
              </a:rPr>
              <a:t>‘</a:t>
            </a:r>
            <a:r>
              <a:rPr lang="en-GB" sz="1050" i="1" dirty="0"/>
              <a:t>Stickleback</a:t>
            </a:r>
            <a:r>
              <a:rPr lang="ja-JP" altLang="en-GB" sz="1050" i="1" dirty="0">
                <a:latin typeface="Arial"/>
              </a:rPr>
              <a:t>’</a:t>
            </a:r>
            <a:r>
              <a:rPr lang="en-GB" sz="1050" i="1" dirty="0"/>
              <a:t>, John M</a:t>
            </a:r>
            <a:r>
              <a:rPr lang="en-GB" sz="1050" i="1" baseline="30000" dirty="0"/>
              <a:t>c</a:t>
            </a:r>
            <a:r>
              <a:rPr lang="en-GB" sz="1050" i="1" dirty="0"/>
              <a:t>Cabe, </a:t>
            </a:r>
            <a:r>
              <a:rPr lang="en-GB" sz="1050" i="1" dirty="0" err="1"/>
              <a:t>Granta</a:t>
            </a:r>
            <a:r>
              <a:rPr lang="en-GB" sz="1050" i="1" dirty="0"/>
              <a:t> Books, London</a:t>
            </a:r>
          </a:p>
        </p:txBody>
      </p:sp>
    </p:spTree>
    <p:extLst>
      <p:ext uri="{BB962C8B-B14F-4D97-AF65-F5344CB8AC3E}">
        <p14:creationId xmlns:p14="http://schemas.microsoft.com/office/powerpoint/2010/main" val="1355833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Internet of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Industrial Internet </a:t>
            </a:r>
            <a:r>
              <a:rPr lang="en-US" sz="1400" dirty="0" smtClean="0"/>
              <a:t>(</a:t>
            </a:r>
            <a:r>
              <a:rPr lang="en-US" sz="1400" dirty="0"/>
              <a:t>http://</a:t>
            </a:r>
            <a:r>
              <a:rPr lang="en-US" sz="1400" dirty="0" err="1"/>
              <a:t>ieet.org</a:t>
            </a:r>
            <a:r>
              <a:rPr lang="en-US" sz="1400" dirty="0"/>
              <a:t>/</a:t>
            </a:r>
            <a:r>
              <a:rPr lang="en-US" sz="1400" dirty="0" err="1"/>
              <a:t>index.php</a:t>
            </a:r>
            <a:r>
              <a:rPr lang="en-US" sz="1400" dirty="0"/>
              <a:t>/IEET/more/</a:t>
            </a:r>
            <a:r>
              <a:rPr lang="en-US" sz="1400" dirty="0" smtClean="0"/>
              <a:t>muzyka20140601)</a:t>
            </a:r>
            <a:endParaRPr lang="en-US" dirty="0" smtClean="0"/>
          </a:p>
          <a:p>
            <a:pPr lvl="1"/>
            <a:r>
              <a:rPr lang="en-US" dirty="0" smtClean="0"/>
              <a:t>Interconnected devices with machine-to-machine protocols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dirty="0"/>
          </a:p>
          <a:p>
            <a:r>
              <a:rPr lang="en-US" sz="1600" dirty="0" smtClean="0"/>
              <a:t>“Every industrial company will become a software company” Geoff </a:t>
            </a:r>
            <a:r>
              <a:rPr lang="en-US" sz="1600" dirty="0" err="1" smtClean="0"/>
              <a:t>Immelt</a:t>
            </a:r>
            <a:r>
              <a:rPr lang="en-US" sz="1600" dirty="0" smtClean="0"/>
              <a:t>, CEO </a:t>
            </a:r>
            <a:r>
              <a:rPr lang="en-US" sz="1600" smtClean="0"/>
              <a:t>General Electric</a:t>
            </a:r>
            <a:endParaRPr lang="en-US" sz="1600" dirty="0"/>
          </a:p>
        </p:txBody>
      </p:sp>
      <p:pic>
        <p:nvPicPr>
          <p:cNvPr id="5" name="Picture 4" descr="Screen Shot 2014-06-13 at 10.15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069986"/>
            <a:ext cx="5474940" cy="3807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807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digital </a:t>
            </a:r>
            <a:r>
              <a:rPr lang="en-US" dirty="0"/>
              <a:t>transformation of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Unprecedented opportunities for pre</a:t>
            </a:r>
            <a:r>
              <a:rPr lang="en-US" dirty="0"/>
              <a:t>-competitive </a:t>
            </a:r>
            <a:r>
              <a:rPr lang="en-US" dirty="0" smtClean="0"/>
              <a:t>collaboration to support innovation</a:t>
            </a:r>
          </a:p>
          <a:p>
            <a:pPr lvl="1"/>
            <a:r>
              <a:rPr lang="en-US" dirty="0" smtClean="0"/>
              <a:t>Establish business models that accommodate and support innovation</a:t>
            </a:r>
            <a:endParaRPr lang="en-US" dirty="0" smtClean="0"/>
          </a:p>
          <a:p>
            <a:pPr lvl="1"/>
            <a:r>
              <a:rPr lang="en-US" dirty="0" smtClean="0"/>
              <a:t>Enhance scientific collaboration by learning from consumer ‘social’ technologies (push instead of pull)</a:t>
            </a:r>
          </a:p>
          <a:p>
            <a:pPr marL="342900" lvl="1" indent="-342900">
              <a:buClr>
                <a:schemeClr val="hlink"/>
              </a:buClr>
              <a:buSzPct val="110000"/>
              <a:buBlip>
                <a:blip r:embed="rId2"/>
              </a:buBlip>
            </a:pPr>
            <a:r>
              <a:rPr lang="en-US" sz="2000" dirty="0" smtClean="0"/>
              <a:t>Better educational systems to help scientists handle converging scientific disciplines, technologies and analytics</a:t>
            </a:r>
          </a:p>
          <a:p>
            <a:r>
              <a:rPr lang="en-US" dirty="0" smtClean="0"/>
              <a:t>Automation </a:t>
            </a:r>
            <a:r>
              <a:rPr lang="en-US" dirty="0"/>
              <a:t>&amp; productivity vs. creativity &amp; </a:t>
            </a:r>
            <a:r>
              <a:rPr lang="en-US" dirty="0" smtClean="0"/>
              <a:t>innovation</a:t>
            </a:r>
          </a:p>
          <a:p>
            <a:pPr lvl="1"/>
            <a:r>
              <a:rPr lang="en-US" dirty="0"/>
              <a:t>Shifting the emphasis from throughput to better </a:t>
            </a:r>
            <a:r>
              <a:rPr lang="en-US" dirty="0"/>
              <a:t>science</a:t>
            </a:r>
            <a:endParaRPr lang="en-US" dirty="0"/>
          </a:p>
          <a:p>
            <a:pPr lvl="1"/>
            <a:r>
              <a:rPr lang="en-US" dirty="0" smtClean="0"/>
              <a:t>Extending </a:t>
            </a:r>
            <a:r>
              <a:rPr lang="en-US" dirty="0" smtClean="0"/>
              <a:t>‘Laboratory Informatics’ tools to include/integrate with data analytics</a:t>
            </a:r>
          </a:p>
          <a:p>
            <a:pPr lvl="1"/>
            <a:r>
              <a:rPr lang="en-US" dirty="0" smtClean="0"/>
              <a:t>Modular systems that </a:t>
            </a:r>
            <a:r>
              <a:rPr lang="en-US" dirty="0"/>
              <a:t>s</a:t>
            </a:r>
            <a:r>
              <a:rPr lang="en-US" dirty="0" smtClean="0"/>
              <a:t>eparate </a:t>
            </a:r>
            <a:r>
              <a:rPr lang="en-US" dirty="0" smtClean="0"/>
              <a:t>data from applications and devices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5710" y="5779772"/>
            <a:ext cx="7004905" cy="646331"/>
          </a:xfrm>
          <a:prstGeom prst="rect">
            <a:avLst/>
          </a:prstGeom>
          <a:noFill/>
          <a:ln>
            <a:solidFill>
              <a:schemeClr val="tx1">
                <a:alpha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0080"/>
                </a:solidFill>
                <a:cs typeface="Arial" charset="0"/>
                <a:sym typeface="Arial" charset="0"/>
              </a:rPr>
              <a:t>Charles Darwin: </a:t>
            </a:r>
            <a:r>
              <a:rPr lang="en-US" dirty="0">
                <a:solidFill>
                  <a:srgbClr val="000080"/>
                </a:solidFill>
                <a:cs typeface="Arial" charset="0"/>
                <a:sym typeface="Arial" charset="0"/>
              </a:rPr>
              <a:t>"It is not the strongest of the species that survive, </a:t>
            </a:r>
            <a:endParaRPr lang="en-US" dirty="0" smtClean="0">
              <a:solidFill>
                <a:srgbClr val="000080"/>
              </a:solidFill>
              <a:cs typeface="Arial" charset="0"/>
              <a:sym typeface="Arial" charset="0"/>
            </a:endParaRPr>
          </a:p>
          <a:p>
            <a:r>
              <a:rPr lang="en-US" dirty="0" smtClean="0">
                <a:solidFill>
                  <a:srgbClr val="000080"/>
                </a:solidFill>
                <a:cs typeface="Arial" charset="0"/>
                <a:sym typeface="Arial" charset="0"/>
              </a:rPr>
              <a:t>nor </a:t>
            </a:r>
            <a:r>
              <a:rPr lang="en-US" dirty="0">
                <a:solidFill>
                  <a:srgbClr val="000080"/>
                </a:solidFill>
                <a:cs typeface="Arial" charset="0"/>
                <a:sym typeface="Arial" charset="0"/>
              </a:rPr>
              <a:t>the </a:t>
            </a:r>
            <a:r>
              <a:rPr lang="en-US" dirty="0" smtClean="0">
                <a:solidFill>
                  <a:srgbClr val="000080"/>
                </a:solidFill>
                <a:cs typeface="Arial" charset="0"/>
                <a:sym typeface="Arial" charset="0"/>
              </a:rPr>
              <a:t>most </a:t>
            </a:r>
            <a:r>
              <a:rPr lang="en-US" dirty="0">
                <a:solidFill>
                  <a:srgbClr val="000080"/>
                </a:solidFill>
                <a:cs typeface="Arial" charset="0"/>
                <a:sym typeface="Arial" charset="0"/>
              </a:rPr>
              <a:t>intelligent, but the one most responsive to change</a:t>
            </a:r>
            <a:r>
              <a:rPr lang="en-US" dirty="0" smtClean="0">
                <a:solidFill>
                  <a:srgbClr val="000080"/>
                </a:solidFill>
                <a:cs typeface="Arial" charset="0"/>
                <a:sym typeface="Arial" charset="0"/>
              </a:rPr>
              <a:t>.”</a:t>
            </a:r>
            <a:endParaRPr lang="en-US" dirty="0">
              <a:solidFill>
                <a:srgbClr val="000080"/>
              </a:solidFill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739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</a:t>
            </a:r>
            <a:endParaRPr lang="en-US" dirty="0"/>
          </a:p>
        </p:txBody>
      </p:sp>
      <p:pic>
        <p:nvPicPr>
          <p:cNvPr id="8" name="Content Placeholder 7" descr="bigdata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573" b="-23573"/>
          <a:stretch>
            <a:fillRect/>
          </a:stretch>
        </p:blipFill>
        <p:spPr>
          <a:xfrm>
            <a:off x="755576" y="1628800"/>
            <a:ext cx="7772400" cy="4114800"/>
          </a:xfrm>
        </p:spPr>
      </p:pic>
      <p:grpSp>
        <p:nvGrpSpPr>
          <p:cNvPr id="12" name="Group 11"/>
          <p:cNvGrpSpPr/>
          <p:nvPr/>
        </p:nvGrpSpPr>
        <p:grpSpPr>
          <a:xfrm>
            <a:off x="755576" y="1340768"/>
            <a:ext cx="3319726" cy="491862"/>
            <a:chOff x="1187624" y="1650286"/>
            <a:chExt cx="3319726" cy="491862"/>
          </a:xfrm>
        </p:grpSpPr>
        <p:sp>
          <p:nvSpPr>
            <p:cNvPr id="10" name="TextBox 9"/>
            <p:cNvSpPr txBox="1"/>
            <p:nvPr/>
          </p:nvSpPr>
          <p:spPr>
            <a:xfrm>
              <a:off x="1187624" y="1772816"/>
              <a:ext cx="33197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Garbage in: (Garbage out</a:t>
              </a:r>
              <a:r>
                <a:rPr lang="en-US" dirty="0" smtClean="0"/>
                <a:t>)   ??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71058" y="1650286"/>
              <a:ext cx="2966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</a:t>
              </a:r>
              <a:endParaRPr lang="en-US" sz="1600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915459" y="5587435"/>
            <a:ext cx="5231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Spurious Correlations: http://</a:t>
            </a:r>
            <a:r>
              <a:rPr lang="en-US" dirty="0" err="1"/>
              <a:t>www.tylervigen.com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93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Then…..</a:t>
            </a:r>
            <a:endParaRPr lang="en-US" dirty="0"/>
          </a:p>
        </p:txBody>
      </p:sp>
      <p:pic>
        <p:nvPicPr>
          <p:cNvPr id="4" name="Content Placeholder 3" descr="OldLaboratory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82" b="103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02177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Then….</a:t>
            </a:r>
            <a:r>
              <a:rPr lang="en-US" dirty="0" smtClean="0"/>
              <a:t>. and Now</a:t>
            </a:r>
            <a:endParaRPr lang="en-US" dirty="0"/>
          </a:p>
        </p:txBody>
      </p:sp>
      <p:pic>
        <p:nvPicPr>
          <p:cNvPr id="4" name="Content Placeholder 3" descr="QC_lab09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25" b="1032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02502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digital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3703"/>
            <a:ext cx="7772400" cy="4114800"/>
          </a:xfrm>
        </p:spPr>
        <p:txBody>
          <a:bodyPr/>
          <a:lstStyle/>
          <a:p>
            <a:r>
              <a:rPr lang="en-US" dirty="0" smtClean="0"/>
              <a:t>User experience</a:t>
            </a:r>
          </a:p>
          <a:p>
            <a:pPr lvl="1"/>
            <a:r>
              <a:rPr lang="en-US" dirty="0" smtClean="0"/>
              <a:t>Fixed character cell -&gt; GUI -&gt; Gesture-based</a:t>
            </a:r>
          </a:p>
          <a:p>
            <a:r>
              <a:rPr lang="en-US" dirty="0" smtClean="0"/>
              <a:t>Connectivity</a:t>
            </a:r>
          </a:p>
          <a:p>
            <a:pPr lvl="1"/>
            <a:r>
              <a:rPr lang="en-US" dirty="0" smtClean="0"/>
              <a:t>Central system / dumb terminal</a:t>
            </a:r>
          </a:p>
          <a:p>
            <a:pPr lvl="1"/>
            <a:r>
              <a:rPr lang="en-US" dirty="0" smtClean="0"/>
              <a:t>Client – server / networks</a:t>
            </a:r>
          </a:p>
          <a:p>
            <a:pPr lvl="1"/>
            <a:r>
              <a:rPr lang="en-US" dirty="0" smtClean="0"/>
              <a:t>WWW</a:t>
            </a:r>
          </a:p>
          <a:p>
            <a:pPr lvl="1"/>
            <a:r>
              <a:rPr lang="en-US" dirty="0" err="1" smtClean="0"/>
              <a:t>WiFi</a:t>
            </a:r>
            <a:endParaRPr lang="en-US" dirty="0" smtClean="0"/>
          </a:p>
          <a:p>
            <a:pPr lvl="1"/>
            <a:r>
              <a:rPr lang="en-US" dirty="0" smtClean="0"/>
              <a:t>Bluetooth</a:t>
            </a:r>
          </a:p>
          <a:p>
            <a:r>
              <a:rPr lang="en-US" dirty="0" smtClean="0"/>
              <a:t>Search tools</a:t>
            </a:r>
          </a:p>
          <a:p>
            <a:r>
              <a:rPr lang="en-US" dirty="0" smtClean="0"/>
              <a:t>Social Networks</a:t>
            </a:r>
          </a:p>
          <a:p>
            <a:r>
              <a:rPr lang="en-US" dirty="0" smtClean="0"/>
              <a:t>Mobile</a:t>
            </a:r>
          </a:p>
          <a:p>
            <a:pPr lvl="1"/>
            <a:r>
              <a:rPr lang="en-US" dirty="0" smtClean="0"/>
              <a:t>Cloud / Smart Phones / Tablets</a:t>
            </a:r>
          </a:p>
          <a:p>
            <a:r>
              <a:rPr lang="en-US" dirty="0"/>
              <a:t>Big data / Data analytics</a:t>
            </a:r>
            <a:endParaRPr lang="en-US" dirty="0" smtClean="0"/>
          </a:p>
          <a:p>
            <a:r>
              <a:rPr lang="en-US" dirty="0" err="1" smtClean="0"/>
              <a:t>Wearables</a:t>
            </a:r>
            <a:r>
              <a:rPr lang="en-US" dirty="0" smtClean="0"/>
              <a:t>? Internet of Things?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124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digital revolution in science?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Communications</a:t>
            </a:r>
          </a:p>
          <a:p>
            <a:r>
              <a:rPr lang="en-US" dirty="0" smtClean="0"/>
              <a:t>Music</a:t>
            </a:r>
          </a:p>
          <a:p>
            <a:r>
              <a:rPr lang="en-US" dirty="0" smtClean="0"/>
              <a:t>Movies/Video/TV</a:t>
            </a:r>
          </a:p>
          <a:p>
            <a:r>
              <a:rPr lang="en-US" dirty="0" smtClean="0"/>
              <a:t>Publishing</a:t>
            </a:r>
          </a:p>
          <a:p>
            <a:r>
              <a:rPr lang="en-US" dirty="0" smtClean="0"/>
              <a:t>Photography</a:t>
            </a:r>
          </a:p>
          <a:p>
            <a:endParaRPr lang="en-US" dirty="0"/>
          </a:p>
          <a:p>
            <a:r>
              <a:rPr lang="en-US" dirty="0" smtClean="0"/>
              <a:t>Digital technologies are disruptive </a:t>
            </a:r>
          </a:p>
          <a:p>
            <a:pPr lvl="1"/>
            <a:r>
              <a:rPr lang="en-US" dirty="0" smtClean="0"/>
              <a:t>They </a:t>
            </a:r>
            <a:r>
              <a:rPr lang="en-US" dirty="0" err="1" smtClean="0"/>
              <a:t>democratise</a:t>
            </a:r>
            <a:r>
              <a:rPr lang="en-US" dirty="0" smtClean="0"/>
              <a:t> industry sectors</a:t>
            </a:r>
          </a:p>
          <a:p>
            <a:pPr lvl="1"/>
            <a:r>
              <a:rPr lang="en-US" dirty="0" smtClean="0"/>
              <a:t>They separate content from consumables &amp; devices</a:t>
            </a:r>
          </a:p>
          <a:p>
            <a:pPr lvl="1"/>
            <a:r>
              <a:rPr lang="en-US" dirty="0" smtClean="0"/>
              <a:t>They require that intellectual property </a:t>
            </a:r>
            <a:r>
              <a:rPr lang="en-US" dirty="0"/>
              <a:t>b</a:t>
            </a:r>
            <a:r>
              <a:rPr lang="en-US" dirty="0" smtClean="0"/>
              <a:t>e managed differently</a:t>
            </a:r>
          </a:p>
          <a:p>
            <a:pPr lvl="1"/>
            <a:r>
              <a:rPr lang="en-US" dirty="0" smtClean="0"/>
              <a:t>They require different business models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771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constraints in the Laboratory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Regulatory (</a:t>
            </a:r>
            <a:r>
              <a:rPr lang="en-US" dirty="0" err="1" smtClean="0"/>
              <a:t>inc.</a:t>
            </a:r>
            <a:r>
              <a:rPr lang="en-US" dirty="0" smtClean="0"/>
              <a:t> Health, Safety, Environmental)</a:t>
            </a:r>
          </a:p>
          <a:p>
            <a:r>
              <a:rPr lang="en-US" dirty="0"/>
              <a:t>IP Protection, </a:t>
            </a:r>
            <a:r>
              <a:rPr lang="en-US" dirty="0" smtClean="0"/>
              <a:t>Legal, </a:t>
            </a:r>
            <a:r>
              <a:rPr lang="en-US" dirty="0" smtClean="0"/>
              <a:t>Patents</a:t>
            </a:r>
            <a:r>
              <a:rPr lang="en-US" dirty="0" smtClean="0"/>
              <a:t>, </a:t>
            </a:r>
            <a:r>
              <a:rPr lang="en-US" dirty="0" smtClean="0"/>
              <a:t>Corporate </a:t>
            </a:r>
            <a:r>
              <a:rPr lang="en-US" dirty="0" smtClean="0"/>
              <a:t>Governance</a:t>
            </a:r>
          </a:p>
          <a:p>
            <a:r>
              <a:rPr lang="en-US" dirty="0" smtClean="0"/>
              <a:t>The Scientific Method</a:t>
            </a:r>
          </a:p>
          <a:p>
            <a:pPr lvl="1"/>
            <a:r>
              <a:rPr lang="en-US" dirty="0" smtClean="0"/>
              <a:t>Data </a:t>
            </a:r>
            <a:r>
              <a:rPr lang="en-US" dirty="0" err="1" smtClean="0"/>
              <a:t>curation</a:t>
            </a:r>
            <a:endParaRPr lang="en-US" dirty="0" smtClean="0"/>
          </a:p>
          <a:p>
            <a:pPr lvl="1"/>
            <a:r>
              <a:rPr lang="en-US" dirty="0" smtClean="0"/>
              <a:t>Data provenance</a:t>
            </a:r>
          </a:p>
          <a:p>
            <a:pPr lvl="1"/>
            <a:r>
              <a:rPr lang="en-US" dirty="0" smtClean="0"/>
              <a:t>Data integrity</a:t>
            </a:r>
          </a:p>
          <a:p>
            <a:pPr lvl="1"/>
            <a:r>
              <a:rPr lang="en-US" dirty="0" smtClean="0"/>
              <a:t>Data preservation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651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Business/Scientific/Technology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Business Issues</a:t>
            </a:r>
          </a:p>
          <a:p>
            <a:pPr lvl="1"/>
            <a:r>
              <a:rPr lang="en-US" dirty="0" smtClean="0"/>
              <a:t>Productivity</a:t>
            </a:r>
          </a:p>
          <a:p>
            <a:pPr lvl="1"/>
            <a:r>
              <a:rPr lang="en-US" dirty="0" smtClean="0"/>
              <a:t>Hierarchies -&gt; Networks (communication/collaboration)</a:t>
            </a:r>
          </a:p>
          <a:p>
            <a:pPr lvl="2"/>
            <a:r>
              <a:rPr lang="en-US" dirty="0" err="1" smtClean="0"/>
              <a:t>Externalisation</a:t>
            </a:r>
            <a:r>
              <a:rPr lang="en-US" dirty="0" smtClean="0"/>
              <a:t> (low cost commodity services)</a:t>
            </a:r>
          </a:p>
          <a:p>
            <a:pPr lvl="2"/>
            <a:r>
              <a:rPr lang="en-US" dirty="0" smtClean="0"/>
              <a:t>Innovation (geographically dispersed expertise)</a:t>
            </a:r>
          </a:p>
          <a:p>
            <a:r>
              <a:rPr lang="en-US" dirty="0" smtClean="0"/>
              <a:t>Science</a:t>
            </a:r>
          </a:p>
          <a:p>
            <a:pPr lvl="1"/>
            <a:r>
              <a:rPr lang="en-US" dirty="0" smtClean="0"/>
              <a:t>Chemistry -&gt; Biology</a:t>
            </a:r>
          </a:p>
          <a:p>
            <a:pPr lvl="2"/>
            <a:r>
              <a:rPr lang="en-US" dirty="0" smtClean="0"/>
              <a:t>More complex</a:t>
            </a:r>
          </a:p>
          <a:p>
            <a:pPr lvl="2"/>
            <a:r>
              <a:rPr lang="en-US" dirty="0" smtClean="0"/>
              <a:t>More data</a:t>
            </a:r>
          </a:p>
          <a:p>
            <a:pPr lvl="2"/>
            <a:r>
              <a:rPr lang="en-US" dirty="0" smtClean="0"/>
              <a:t>Less certainty</a:t>
            </a:r>
          </a:p>
          <a:p>
            <a:r>
              <a:rPr lang="en-US" dirty="0" smtClean="0"/>
              <a:t>Technology</a:t>
            </a:r>
          </a:p>
          <a:p>
            <a:pPr lvl="1"/>
            <a:r>
              <a:rPr lang="en-US" dirty="0" smtClean="0"/>
              <a:t>Cloud/Mobile/Modularity</a:t>
            </a:r>
          </a:p>
          <a:p>
            <a:pPr lvl="1"/>
            <a:r>
              <a:rPr lang="en-US" dirty="0" smtClean="0"/>
              <a:t>Social Networks</a:t>
            </a:r>
          </a:p>
          <a:p>
            <a:pPr lvl="1"/>
            <a:r>
              <a:rPr lang="en-US" dirty="0" smtClean="0"/>
              <a:t>Convergence (best of breed </a:t>
            </a:r>
            <a:r>
              <a:rPr lang="en-US" dirty="0" err="1" smtClean="0"/>
              <a:t>vs</a:t>
            </a:r>
            <a:r>
              <a:rPr lang="en-US" dirty="0" smtClean="0"/>
              <a:t> one size fits all)</a:t>
            </a:r>
          </a:p>
          <a:p>
            <a:pPr lvl="1"/>
            <a:r>
              <a:rPr lang="en-US" dirty="0" smtClean="0"/>
              <a:t>Big data/Data </a:t>
            </a:r>
            <a:r>
              <a:rPr lang="en-US" dirty="0" smtClean="0"/>
              <a:t>analytics</a:t>
            </a:r>
          </a:p>
        </p:txBody>
      </p:sp>
    </p:spTree>
    <p:extLst>
      <p:ext uri="{BB962C8B-B14F-4D97-AF65-F5344CB8AC3E}">
        <p14:creationId xmlns:p14="http://schemas.microsoft.com/office/powerpoint/2010/main" val="1416312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74" name="Rectangle 66"/>
          <p:cNvSpPr>
            <a:spLocks noGrp="1" noChangeArrowheads="1"/>
          </p:cNvSpPr>
          <p:nvPr>
            <p:ph type="title"/>
          </p:nvPr>
        </p:nvSpPr>
        <p:spPr>
          <a:xfrm>
            <a:off x="577850" y="606425"/>
            <a:ext cx="7772400" cy="584200"/>
          </a:xfrm>
        </p:spPr>
        <p:txBody>
          <a:bodyPr rIns="39200"/>
          <a:lstStyle/>
          <a:p>
            <a:pPr marL="38100" eaLnBrk="1" hangingPunct="1">
              <a:tabLst>
                <a:tab pos="38100" algn="l"/>
                <a:tab pos="482600" algn="l"/>
                <a:tab pos="939800" algn="l"/>
                <a:tab pos="1384300" algn="l"/>
                <a:tab pos="1828800" algn="l"/>
                <a:tab pos="2286000" algn="l"/>
                <a:tab pos="2730500" algn="l"/>
                <a:tab pos="3187700" algn="l"/>
                <a:tab pos="3632200" algn="l"/>
                <a:tab pos="4076700" algn="l"/>
                <a:tab pos="4533900" algn="l"/>
                <a:tab pos="4978400" algn="l"/>
                <a:tab pos="5422900" algn="l"/>
                <a:tab pos="5880100" algn="l"/>
                <a:tab pos="6324600" algn="l"/>
                <a:tab pos="6781800" algn="l"/>
                <a:tab pos="7226300" algn="l"/>
                <a:tab pos="7670800" algn="l"/>
                <a:tab pos="8128000" algn="l"/>
                <a:tab pos="8572500" algn="l"/>
                <a:tab pos="9017000" algn="l"/>
                <a:tab pos="9029700" algn="l"/>
              </a:tabLst>
              <a:defRPr/>
            </a:pPr>
            <a:r>
              <a:rPr lang="en-US" dirty="0"/>
              <a:t>The </a:t>
            </a:r>
            <a:r>
              <a:rPr lang="en-US" dirty="0" smtClean="0"/>
              <a:t>‘Management’ Landscape</a:t>
            </a:r>
            <a:endParaRPr lang="en-US" dirty="0"/>
          </a:p>
        </p:txBody>
      </p:sp>
      <p:grpSp>
        <p:nvGrpSpPr>
          <p:cNvPr id="6146" name="Group 58"/>
          <p:cNvGrpSpPr>
            <a:grpSpLocks/>
          </p:cNvGrpSpPr>
          <p:nvPr/>
        </p:nvGrpSpPr>
        <p:grpSpPr bwMode="auto">
          <a:xfrm>
            <a:off x="414338" y="1103313"/>
            <a:ext cx="1784350" cy="2325687"/>
            <a:chOff x="0" y="0"/>
            <a:chExt cx="1124" cy="1464"/>
          </a:xfrm>
        </p:grpSpPr>
        <p:sp>
          <p:nvSpPr>
            <p:cNvPr id="6172" name="Line 55"/>
            <p:cNvSpPr>
              <a:spLocks noChangeShapeType="1"/>
            </p:cNvSpPr>
            <p:nvPr/>
          </p:nvSpPr>
          <p:spPr bwMode="auto">
            <a:xfrm flipH="1">
              <a:off x="0" y="61"/>
              <a:ext cx="1124" cy="1"/>
            </a:xfrm>
            <a:prstGeom prst="line">
              <a:avLst/>
            </a:prstGeom>
            <a:noFill/>
            <a:ln w="9525">
              <a:solidFill>
                <a:srgbClr val="2118D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73" name="Line 56"/>
            <p:cNvSpPr>
              <a:spLocks noChangeShapeType="1"/>
            </p:cNvSpPr>
            <p:nvPr/>
          </p:nvSpPr>
          <p:spPr bwMode="auto">
            <a:xfrm>
              <a:off x="122" y="2"/>
              <a:ext cx="1" cy="1462"/>
            </a:xfrm>
            <a:prstGeom prst="line">
              <a:avLst/>
            </a:prstGeom>
            <a:noFill/>
            <a:ln w="9525">
              <a:solidFill>
                <a:srgbClr val="2118D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74" name="Freeform 57"/>
            <p:cNvSpPr>
              <a:spLocks/>
            </p:cNvSpPr>
            <p:nvPr/>
          </p:nvSpPr>
          <p:spPr bwMode="auto">
            <a:xfrm flipH="1">
              <a:off x="61" y="0"/>
              <a:ext cx="122" cy="12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1 w 21600"/>
                <a:gd name="T5" fmla="*/ 0 h 21600"/>
                <a:gd name="T6" fmla="*/ 0 w 21600"/>
                <a:gd name="T7" fmla="*/ 1 h 21600"/>
                <a:gd name="T8" fmla="*/ 0 w 21600"/>
                <a:gd name="T9" fmla="*/ 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00" h="21600">
                  <a:moveTo>
                    <a:pt x="10558" y="2"/>
                  </a:moveTo>
                  <a:cubicBezTo>
                    <a:pt x="10638" y="0"/>
                    <a:pt x="10718" y="-1"/>
                    <a:pt x="10799" y="0"/>
                  </a:cubicBezTo>
                  <a:cubicBezTo>
                    <a:pt x="16764" y="0"/>
                    <a:pt x="21600" y="4834"/>
                    <a:pt x="21600" y="10799"/>
                  </a:cubicBezTo>
                  <a:cubicBezTo>
                    <a:pt x="21600" y="16764"/>
                    <a:pt x="16764" y="21599"/>
                    <a:pt x="10799" y="21599"/>
                  </a:cubicBezTo>
                  <a:cubicBezTo>
                    <a:pt x="4922" y="21599"/>
                    <a:pt x="124" y="16902"/>
                    <a:pt x="0" y="11027"/>
                  </a:cubicBezTo>
                </a:path>
              </a:pathLst>
            </a:custGeom>
            <a:noFill/>
            <a:ln w="9525" cap="flat">
              <a:solidFill>
                <a:srgbClr val="2118DA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pic>
        <p:nvPicPr>
          <p:cNvPr id="6147" name="Picture 5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938" y="0"/>
            <a:ext cx="3167062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60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5475"/>
            <a:ext cx="9174163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61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6821488"/>
            <a:ext cx="9177338" cy="6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64"/>
          <p:cNvSpPr>
            <a:spLocks/>
          </p:cNvSpPr>
          <p:nvPr/>
        </p:nvSpPr>
        <p:spPr bwMode="auto">
          <a:xfrm>
            <a:off x="2911475" y="1981200"/>
            <a:ext cx="5470525" cy="1371600"/>
          </a:xfrm>
          <a:prstGeom prst="rect">
            <a:avLst/>
          </a:prstGeom>
          <a:gradFill rotWithShape="0">
            <a:gsLst>
              <a:gs pos="0">
                <a:srgbClr val="CFDBFD"/>
              </a:gs>
              <a:gs pos="100000">
                <a:srgbClr val="5F6474"/>
              </a:gs>
            </a:gsLst>
            <a:lin ang="0" scaled="1"/>
          </a:gra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52" name="Rectangle 65"/>
          <p:cNvSpPr>
            <a:spLocks/>
          </p:cNvSpPr>
          <p:nvPr/>
        </p:nvSpPr>
        <p:spPr bwMode="auto">
          <a:xfrm>
            <a:off x="2914650" y="3354388"/>
            <a:ext cx="5470525" cy="1371600"/>
          </a:xfrm>
          <a:prstGeom prst="rect">
            <a:avLst/>
          </a:prstGeom>
          <a:gradFill rotWithShape="0">
            <a:gsLst>
              <a:gs pos="0">
                <a:srgbClr val="6F89F7"/>
              </a:gs>
              <a:gs pos="100000">
                <a:srgbClr val="333F71"/>
              </a:gs>
            </a:gsLst>
            <a:lin ang="0" scaled="1"/>
          </a:gra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6153" name="Group 69"/>
          <p:cNvGrpSpPr>
            <a:grpSpLocks/>
          </p:cNvGrpSpPr>
          <p:nvPr/>
        </p:nvGrpSpPr>
        <p:grpSpPr bwMode="auto">
          <a:xfrm>
            <a:off x="2916238" y="1990725"/>
            <a:ext cx="2736850" cy="1366838"/>
            <a:chOff x="0" y="0"/>
            <a:chExt cx="1724" cy="861"/>
          </a:xfrm>
          <a:effectLst>
            <a:innerShdw blurRad="63500" dist="50800" dir="2700000">
              <a:prstClr val="black">
                <a:alpha val="50000"/>
              </a:prstClr>
            </a:innerShdw>
          </a:effectLst>
        </p:grpSpPr>
        <p:sp>
          <p:nvSpPr>
            <p:cNvPr id="6170" name="Rectangle 67"/>
            <p:cNvSpPr>
              <a:spLocks/>
            </p:cNvSpPr>
            <p:nvPr/>
          </p:nvSpPr>
          <p:spPr bwMode="auto">
            <a:xfrm>
              <a:off x="0" y="0"/>
              <a:ext cx="1724" cy="861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71" name="Rectangle 68"/>
            <p:cNvSpPr>
              <a:spLocks/>
            </p:cNvSpPr>
            <p:nvPr/>
          </p:nvSpPr>
          <p:spPr bwMode="auto">
            <a:xfrm>
              <a:off x="345" y="186"/>
              <a:ext cx="1033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39200" bIns="0" anchor="ctr">
              <a:spAutoFit/>
            </a:bodyPr>
            <a:lstStyle/>
            <a:p>
              <a:pPr marL="377825" indent="-339725" algn="ctr">
                <a:spcBef>
                  <a:spcPts val="500"/>
                </a:spcBef>
                <a:tabLst>
                  <a:tab pos="381000" algn="l"/>
                  <a:tab pos="825500" algn="l"/>
                  <a:tab pos="1270000" algn="l"/>
                  <a:tab pos="1727200" algn="l"/>
                  <a:tab pos="2171700" algn="l"/>
                  <a:tab pos="2628900" algn="l"/>
                  <a:tab pos="3073400" algn="l"/>
                  <a:tab pos="3517900" algn="l"/>
                  <a:tab pos="3975100" algn="l"/>
                  <a:tab pos="4419600" algn="l"/>
                  <a:tab pos="4864100" algn="l"/>
                  <a:tab pos="5321300" algn="l"/>
                  <a:tab pos="5765800" algn="l"/>
                  <a:tab pos="6223000" algn="l"/>
                  <a:tab pos="6667500" algn="l"/>
                  <a:tab pos="7112000" algn="l"/>
                  <a:tab pos="7569200" algn="l"/>
                  <a:tab pos="8013700" algn="l"/>
                  <a:tab pos="8458200" algn="l"/>
                  <a:tab pos="8915400" algn="l"/>
                  <a:tab pos="9359900" algn="l"/>
                  <a:tab pos="9474200" algn="l"/>
                </a:tabLst>
              </a:pPr>
              <a:r>
                <a:rPr lang="en-US" dirty="0">
                  <a:solidFill>
                    <a:srgbClr val="000000"/>
                  </a:solidFill>
                  <a:ea typeface="ＭＳ Ｐゴシック" charset="0"/>
                  <a:cs typeface="ＭＳ Ｐゴシック" charset="0"/>
                </a:rPr>
                <a:t>Mathematical</a:t>
              </a:r>
            </a:p>
            <a:p>
              <a:pPr marL="377825" indent="-339725" algn="ctr">
                <a:spcBef>
                  <a:spcPts val="500"/>
                </a:spcBef>
                <a:tabLst>
                  <a:tab pos="381000" algn="l"/>
                  <a:tab pos="825500" algn="l"/>
                  <a:tab pos="1270000" algn="l"/>
                  <a:tab pos="1727200" algn="l"/>
                  <a:tab pos="2171700" algn="l"/>
                  <a:tab pos="2628900" algn="l"/>
                  <a:tab pos="3073400" algn="l"/>
                  <a:tab pos="3517900" algn="l"/>
                  <a:tab pos="3975100" algn="l"/>
                  <a:tab pos="4419600" algn="l"/>
                  <a:tab pos="4864100" algn="l"/>
                  <a:tab pos="5321300" algn="l"/>
                  <a:tab pos="5765800" algn="l"/>
                  <a:tab pos="6223000" algn="l"/>
                  <a:tab pos="6667500" algn="l"/>
                  <a:tab pos="7112000" algn="l"/>
                  <a:tab pos="7569200" algn="l"/>
                  <a:tab pos="8013700" algn="l"/>
                  <a:tab pos="8458200" algn="l"/>
                  <a:tab pos="8915400" algn="l"/>
                  <a:tab pos="9359900" algn="l"/>
                  <a:tab pos="9474200" algn="l"/>
                </a:tabLst>
              </a:pPr>
              <a:r>
                <a:rPr lang="en-US" dirty="0">
                  <a:solidFill>
                    <a:srgbClr val="000000"/>
                  </a:solidFill>
                  <a:ea typeface="ＭＳ Ｐゴシック" charset="0"/>
                  <a:cs typeface="ＭＳ Ｐゴシック" charset="0"/>
                </a:rPr>
                <a:t>Complexity</a:t>
              </a:r>
            </a:p>
          </p:txBody>
        </p:sp>
      </p:grpSp>
      <p:grpSp>
        <p:nvGrpSpPr>
          <p:cNvPr id="6154" name="Group 72"/>
          <p:cNvGrpSpPr>
            <a:grpSpLocks/>
          </p:cNvGrpSpPr>
          <p:nvPr/>
        </p:nvGrpSpPr>
        <p:grpSpPr bwMode="auto">
          <a:xfrm>
            <a:off x="5651500" y="1990725"/>
            <a:ext cx="2736850" cy="1366838"/>
            <a:chOff x="0" y="0"/>
            <a:chExt cx="1724" cy="861"/>
          </a:xfrm>
          <a:effectLst>
            <a:innerShdw blurRad="63500" dist="50800" dir="2700000">
              <a:prstClr val="black">
                <a:alpha val="50000"/>
              </a:prstClr>
            </a:innerShdw>
          </a:effectLst>
        </p:grpSpPr>
        <p:sp>
          <p:nvSpPr>
            <p:cNvPr id="6168" name="Rectangle 70"/>
            <p:cNvSpPr>
              <a:spLocks/>
            </p:cNvSpPr>
            <p:nvPr/>
          </p:nvSpPr>
          <p:spPr bwMode="auto">
            <a:xfrm>
              <a:off x="0" y="0"/>
              <a:ext cx="1724" cy="861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69" name="Rectangle 71"/>
            <p:cNvSpPr>
              <a:spLocks/>
            </p:cNvSpPr>
            <p:nvPr/>
          </p:nvSpPr>
          <p:spPr bwMode="auto">
            <a:xfrm>
              <a:off x="426" y="186"/>
              <a:ext cx="871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39200" bIns="0" anchor="ctr">
              <a:spAutoFit/>
            </a:bodyPr>
            <a:lstStyle/>
            <a:p>
              <a:pPr marL="377825" indent="-339725" algn="ctr">
                <a:spcBef>
                  <a:spcPts val="500"/>
                </a:spcBef>
                <a:tabLst>
                  <a:tab pos="381000" algn="l"/>
                  <a:tab pos="825500" algn="l"/>
                  <a:tab pos="1270000" algn="l"/>
                  <a:tab pos="1727200" algn="l"/>
                  <a:tab pos="2171700" algn="l"/>
                  <a:tab pos="2628900" algn="l"/>
                  <a:tab pos="3073400" algn="l"/>
                  <a:tab pos="3517900" algn="l"/>
                  <a:tab pos="3975100" algn="l"/>
                  <a:tab pos="4419600" algn="l"/>
                  <a:tab pos="4864100" algn="l"/>
                  <a:tab pos="5321300" algn="l"/>
                  <a:tab pos="5765800" algn="l"/>
                  <a:tab pos="6223000" algn="l"/>
                  <a:tab pos="6667500" algn="l"/>
                  <a:tab pos="7112000" algn="l"/>
                  <a:tab pos="7569200" algn="l"/>
                  <a:tab pos="8013700" algn="l"/>
                  <a:tab pos="8458200" algn="l"/>
                  <a:tab pos="8915400" algn="l"/>
                  <a:tab pos="9359900" algn="l"/>
                  <a:tab pos="9474200" algn="l"/>
                </a:tabLst>
              </a:pPr>
              <a:r>
                <a:rPr lang="en-US">
                  <a:solidFill>
                    <a:srgbClr val="000000"/>
                  </a:solidFill>
                  <a:ea typeface="ＭＳ Ｐゴシック" charset="0"/>
                  <a:cs typeface="ＭＳ Ｐゴシック" charset="0"/>
                </a:rPr>
                <a:t>Social</a:t>
              </a:r>
            </a:p>
            <a:p>
              <a:pPr marL="377825" indent="-339725" algn="ctr">
                <a:spcBef>
                  <a:spcPts val="500"/>
                </a:spcBef>
                <a:tabLst>
                  <a:tab pos="381000" algn="l"/>
                  <a:tab pos="825500" algn="l"/>
                  <a:tab pos="1270000" algn="l"/>
                  <a:tab pos="1727200" algn="l"/>
                  <a:tab pos="2171700" algn="l"/>
                  <a:tab pos="2628900" algn="l"/>
                  <a:tab pos="3073400" algn="l"/>
                  <a:tab pos="3517900" algn="l"/>
                  <a:tab pos="3975100" algn="l"/>
                  <a:tab pos="4419600" algn="l"/>
                  <a:tab pos="4864100" algn="l"/>
                  <a:tab pos="5321300" algn="l"/>
                  <a:tab pos="5765800" algn="l"/>
                  <a:tab pos="6223000" algn="l"/>
                  <a:tab pos="6667500" algn="l"/>
                  <a:tab pos="7112000" algn="l"/>
                  <a:tab pos="7569200" algn="l"/>
                  <a:tab pos="8013700" algn="l"/>
                  <a:tab pos="8458200" algn="l"/>
                  <a:tab pos="8915400" algn="l"/>
                  <a:tab pos="9359900" algn="l"/>
                  <a:tab pos="9474200" algn="l"/>
                </a:tabLst>
              </a:pPr>
              <a:r>
                <a:rPr lang="en-US">
                  <a:solidFill>
                    <a:srgbClr val="000000"/>
                  </a:solidFill>
                  <a:ea typeface="ＭＳ Ｐゴシック" charset="0"/>
                  <a:cs typeface="ＭＳ Ｐゴシック" charset="0"/>
                </a:rPr>
                <a:t>Complexity</a:t>
              </a:r>
            </a:p>
          </p:txBody>
        </p:sp>
      </p:grpSp>
      <p:grpSp>
        <p:nvGrpSpPr>
          <p:cNvPr id="6155" name="Group 75"/>
          <p:cNvGrpSpPr>
            <a:grpSpLocks/>
          </p:cNvGrpSpPr>
          <p:nvPr/>
        </p:nvGrpSpPr>
        <p:grpSpPr bwMode="auto">
          <a:xfrm>
            <a:off x="5651500" y="3357563"/>
            <a:ext cx="2736850" cy="1366837"/>
            <a:chOff x="0" y="0"/>
            <a:chExt cx="1724" cy="861"/>
          </a:xfrm>
          <a:effectLst>
            <a:innerShdw blurRad="63500" dist="50800" dir="2700000">
              <a:prstClr val="black">
                <a:alpha val="50000"/>
              </a:prstClr>
            </a:innerShdw>
          </a:effectLst>
        </p:grpSpPr>
        <p:sp>
          <p:nvSpPr>
            <p:cNvPr id="6166" name="Rectangle 73"/>
            <p:cNvSpPr>
              <a:spLocks/>
            </p:cNvSpPr>
            <p:nvPr/>
          </p:nvSpPr>
          <p:spPr bwMode="auto">
            <a:xfrm>
              <a:off x="0" y="0"/>
              <a:ext cx="1724" cy="861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67" name="Rectangle 74"/>
            <p:cNvSpPr>
              <a:spLocks/>
            </p:cNvSpPr>
            <p:nvPr/>
          </p:nvSpPr>
          <p:spPr bwMode="auto">
            <a:xfrm>
              <a:off x="512" y="186"/>
              <a:ext cx="699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39200" bIns="0" anchor="ctr">
              <a:spAutoFit/>
            </a:bodyPr>
            <a:lstStyle/>
            <a:p>
              <a:pPr marL="377825" indent="-339725" algn="ctr">
                <a:spcBef>
                  <a:spcPts val="500"/>
                </a:spcBef>
                <a:tabLst>
                  <a:tab pos="381000" algn="l"/>
                  <a:tab pos="825500" algn="l"/>
                  <a:tab pos="1270000" algn="l"/>
                  <a:tab pos="1727200" algn="l"/>
                  <a:tab pos="2171700" algn="l"/>
                  <a:tab pos="2628900" algn="l"/>
                  <a:tab pos="3073400" algn="l"/>
                  <a:tab pos="3517900" algn="l"/>
                  <a:tab pos="3975100" algn="l"/>
                  <a:tab pos="4419600" algn="l"/>
                  <a:tab pos="4864100" algn="l"/>
                  <a:tab pos="5321300" algn="l"/>
                  <a:tab pos="5765800" algn="l"/>
                  <a:tab pos="6223000" algn="l"/>
                  <a:tab pos="6667500" algn="l"/>
                  <a:tab pos="7112000" algn="l"/>
                  <a:tab pos="7569200" algn="l"/>
                  <a:tab pos="8013700" algn="l"/>
                  <a:tab pos="8458200" algn="l"/>
                  <a:tab pos="8915400" algn="l"/>
                  <a:tab pos="9359900" algn="l"/>
                  <a:tab pos="9474200" algn="l"/>
                </a:tabLst>
              </a:pPr>
              <a:r>
                <a:rPr lang="en-US">
                  <a:solidFill>
                    <a:srgbClr val="FFFFFF"/>
                  </a:solidFill>
                  <a:ea typeface="ＭＳ Ｐゴシック" charset="0"/>
                  <a:cs typeface="ＭＳ Ｐゴシック" charset="0"/>
                </a:rPr>
                <a:t>Systems</a:t>
              </a:r>
            </a:p>
            <a:p>
              <a:pPr marL="377825" indent="-339725" algn="ctr">
                <a:spcBef>
                  <a:spcPts val="500"/>
                </a:spcBef>
                <a:tabLst>
                  <a:tab pos="381000" algn="l"/>
                  <a:tab pos="825500" algn="l"/>
                  <a:tab pos="1270000" algn="l"/>
                  <a:tab pos="1727200" algn="l"/>
                  <a:tab pos="2171700" algn="l"/>
                  <a:tab pos="2628900" algn="l"/>
                  <a:tab pos="3073400" algn="l"/>
                  <a:tab pos="3517900" algn="l"/>
                  <a:tab pos="3975100" algn="l"/>
                  <a:tab pos="4419600" algn="l"/>
                  <a:tab pos="4864100" algn="l"/>
                  <a:tab pos="5321300" algn="l"/>
                  <a:tab pos="5765800" algn="l"/>
                  <a:tab pos="6223000" algn="l"/>
                  <a:tab pos="6667500" algn="l"/>
                  <a:tab pos="7112000" algn="l"/>
                  <a:tab pos="7569200" algn="l"/>
                  <a:tab pos="8013700" algn="l"/>
                  <a:tab pos="8458200" algn="l"/>
                  <a:tab pos="8915400" algn="l"/>
                  <a:tab pos="9359900" algn="l"/>
                  <a:tab pos="9474200" algn="l"/>
                </a:tabLst>
              </a:pPr>
              <a:r>
                <a:rPr lang="en-US">
                  <a:solidFill>
                    <a:srgbClr val="FFFFFF"/>
                  </a:solidFill>
                  <a:ea typeface="ＭＳ Ｐゴシック" charset="0"/>
                  <a:cs typeface="ＭＳ Ｐゴシック" charset="0"/>
                </a:rPr>
                <a:t>Thinking</a:t>
              </a:r>
            </a:p>
          </p:txBody>
        </p:sp>
      </p:grpSp>
      <p:sp>
        <p:nvSpPr>
          <p:cNvPr id="6156" name="Rectangle 76"/>
          <p:cNvSpPr>
            <a:spLocks/>
          </p:cNvSpPr>
          <p:nvPr/>
        </p:nvSpPr>
        <p:spPr bwMode="auto">
          <a:xfrm>
            <a:off x="1595438" y="2525713"/>
            <a:ext cx="94773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39200" bIns="0">
            <a:spAutoFit/>
          </a:bodyPr>
          <a:lstStyle/>
          <a:p>
            <a:pPr marL="377825" indent="-339725">
              <a:spcBef>
                <a:spcPts val="400"/>
              </a:spcBef>
              <a:tabLst>
                <a:tab pos="381000" algn="l"/>
                <a:tab pos="825500" algn="l"/>
                <a:tab pos="1270000" algn="l"/>
                <a:tab pos="1727200" algn="l"/>
                <a:tab pos="2171700" algn="l"/>
                <a:tab pos="2628900" algn="l"/>
                <a:tab pos="3073400" algn="l"/>
                <a:tab pos="3517900" algn="l"/>
                <a:tab pos="3975100" algn="l"/>
                <a:tab pos="4419600" algn="l"/>
                <a:tab pos="4864100" algn="l"/>
                <a:tab pos="5321300" algn="l"/>
                <a:tab pos="5765800" algn="l"/>
                <a:tab pos="6223000" algn="l"/>
                <a:tab pos="6667500" algn="l"/>
                <a:tab pos="7112000" algn="l"/>
                <a:tab pos="7569200" algn="l"/>
                <a:tab pos="8013700" algn="l"/>
                <a:tab pos="8458200" algn="l"/>
                <a:tab pos="8915400" algn="l"/>
                <a:tab pos="9359900" algn="l"/>
                <a:tab pos="9474200" algn="l"/>
              </a:tabLst>
            </a:pPr>
            <a:r>
              <a:rPr lang="en-US" sz="1600">
                <a:solidFill>
                  <a:srgbClr val="2118DA"/>
                </a:solidFill>
                <a:ea typeface="ＭＳ Ｐゴシック" charset="0"/>
                <a:cs typeface="ＭＳ Ｐゴシック" charset="0"/>
              </a:rPr>
              <a:t>Un-order</a:t>
            </a:r>
          </a:p>
        </p:txBody>
      </p:sp>
      <p:sp>
        <p:nvSpPr>
          <p:cNvPr id="6157" name="Rectangle 77"/>
          <p:cNvSpPr>
            <a:spLocks/>
          </p:cNvSpPr>
          <p:nvPr/>
        </p:nvSpPr>
        <p:spPr bwMode="auto">
          <a:xfrm>
            <a:off x="1881188" y="3892550"/>
            <a:ext cx="66198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39200" bIns="0">
            <a:spAutoFit/>
          </a:bodyPr>
          <a:lstStyle/>
          <a:p>
            <a:pPr marL="377825" indent="-339725">
              <a:spcBef>
                <a:spcPts val="400"/>
              </a:spcBef>
              <a:tabLst>
                <a:tab pos="381000" algn="l"/>
                <a:tab pos="825500" algn="l"/>
                <a:tab pos="1270000" algn="l"/>
                <a:tab pos="1727200" algn="l"/>
                <a:tab pos="2171700" algn="l"/>
                <a:tab pos="2628900" algn="l"/>
                <a:tab pos="3073400" algn="l"/>
                <a:tab pos="3517900" algn="l"/>
                <a:tab pos="3975100" algn="l"/>
                <a:tab pos="4419600" algn="l"/>
                <a:tab pos="4864100" algn="l"/>
                <a:tab pos="5321300" algn="l"/>
                <a:tab pos="5765800" algn="l"/>
                <a:tab pos="6223000" algn="l"/>
                <a:tab pos="6667500" algn="l"/>
                <a:tab pos="7112000" algn="l"/>
                <a:tab pos="7569200" algn="l"/>
                <a:tab pos="8013700" algn="l"/>
                <a:tab pos="8458200" algn="l"/>
                <a:tab pos="8915400" algn="l"/>
                <a:tab pos="9359900" algn="l"/>
                <a:tab pos="9474200" algn="l"/>
              </a:tabLst>
            </a:pPr>
            <a:r>
              <a:rPr lang="en-US" sz="1600">
                <a:solidFill>
                  <a:srgbClr val="2118DA"/>
                </a:solidFill>
                <a:ea typeface="ＭＳ Ｐゴシック" charset="0"/>
                <a:cs typeface="ＭＳ Ｐゴシック" charset="0"/>
              </a:rPr>
              <a:t>Order</a:t>
            </a:r>
          </a:p>
        </p:txBody>
      </p:sp>
      <p:sp>
        <p:nvSpPr>
          <p:cNvPr id="6158" name="Rectangle 78"/>
          <p:cNvSpPr>
            <a:spLocks/>
          </p:cNvSpPr>
          <p:nvPr/>
        </p:nvSpPr>
        <p:spPr bwMode="auto">
          <a:xfrm>
            <a:off x="3892550" y="4846638"/>
            <a:ext cx="635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39200" bIns="0">
            <a:spAutoFit/>
          </a:bodyPr>
          <a:lstStyle/>
          <a:p>
            <a:pPr marL="377825" indent="-339725">
              <a:spcBef>
                <a:spcPts val="400"/>
              </a:spcBef>
              <a:tabLst>
                <a:tab pos="381000" algn="l"/>
                <a:tab pos="825500" algn="l"/>
                <a:tab pos="1270000" algn="l"/>
                <a:tab pos="1727200" algn="l"/>
                <a:tab pos="2171700" algn="l"/>
                <a:tab pos="2628900" algn="l"/>
                <a:tab pos="3073400" algn="l"/>
                <a:tab pos="3517900" algn="l"/>
                <a:tab pos="3975100" algn="l"/>
                <a:tab pos="4419600" algn="l"/>
                <a:tab pos="4864100" algn="l"/>
                <a:tab pos="5321300" algn="l"/>
                <a:tab pos="5765800" algn="l"/>
                <a:tab pos="6223000" algn="l"/>
                <a:tab pos="6667500" algn="l"/>
                <a:tab pos="7112000" algn="l"/>
                <a:tab pos="7569200" algn="l"/>
                <a:tab pos="8013700" algn="l"/>
                <a:tab pos="8458200" algn="l"/>
                <a:tab pos="8915400" algn="l"/>
                <a:tab pos="9359900" algn="l"/>
                <a:tab pos="9474200" algn="l"/>
              </a:tabLst>
            </a:pPr>
            <a:r>
              <a:rPr lang="en-US" sz="1600">
                <a:solidFill>
                  <a:srgbClr val="2118DA"/>
                </a:solidFill>
                <a:ea typeface="ＭＳ Ｐゴシック" charset="0"/>
                <a:cs typeface="ＭＳ Ｐゴシック" charset="0"/>
              </a:rPr>
              <a:t>Rules</a:t>
            </a:r>
          </a:p>
        </p:txBody>
      </p:sp>
      <p:sp>
        <p:nvSpPr>
          <p:cNvPr id="6159" name="Rectangle 79"/>
          <p:cNvSpPr>
            <a:spLocks/>
          </p:cNvSpPr>
          <p:nvPr/>
        </p:nvSpPr>
        <p:spPr bwMode="auto">
          <a:xfrm>
            <a:off x="6389688" y="4846638"/>
            <a:ext cx="10191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39200" bIns="0">
            <a:spAutoFit/>
          </a:bodyPr>
          <a:lstStyle/>
          <a:p>
            <a:pPr marL="377825" indent="-339725">
              <a:spcBef>
                <a:spcPts val="400"/>
              </a:spcBef>
              <a:tabLst>
                <a:tab pos="381000" algn="l"/>
                <a:tab pos="825500" algn="l"/>
                <a:tab pos="1270000" algn="l"/>
                <a:tab pos="1727200" algn="l"/>
                <a:tab pos="2171700" algn="l"/>
                <a:tab pos="2628900" algn="l"/>
                <a:tab pos="3073400" algn="l"/>
                <a:tab pos="3517900" algn="l"/>
                <a:tab pos="3975100" algn="l"/>
                <a:tab pos="4419600" algn="l"/>
                <a:tab pos="4864100" algn="l"/>
                <a:tab pos="5321300" algn="l"/>
                <a:tab pos="5765800" algn="l"/>
                <a:tab pos="6223000" algn="l"/>
                <a:tab pos="6667500" algn="l"/>
                <a:tab pos="7112000" algn="l"/>
                <a:tab pos="7569200" algn="l"/>
                <a:tab pos="8013700" algn="l"/>
                <a:tab pos="8458200" algn="l"/>
                <a:tab pos="8915400" algn="l"/>
                <a:tab pos="9359900" algn="l"/>
                <a:tab pos="9474200" algn="l"/>
              </a:tabLst>
            </a:pPr>
            <a:r>
              <a:rPr lang="en-US" sz="1600">
                <a:solidFill>
                  <a:srgbClr val="2118DA"/>
                </a:solidFill>
                <a:ea typeface="ＭＳ Ｐゴシック" charset="0"/>
                <a:cs typeface="ＭＳ Ｐゴシック" charset="0"/>
              </a:rPr>
              <a:t>Heuristics</a:t>
            </a:r>
          </a:p>
        </p:txBody>
      </p:sp>
      <p:sp>
        <p:nvSpPr>
          <p:cNvPr id="6160" name="Rectangle 80"/>
          <p:cNvSpPr>
            <a:spLocks/>
          </p:cNvSpPr>
          <p:nvPr/>
        </p:nvSpPr>
        <p:spPr bwMode="auto">
          <a:xfrm>
            <a:off x="4821238" y="5278438"/>
            <a:ext cx="15271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39200" bIns="0">
            <a:spAutoFit/>
          </a:bodyPr>
          <a:lstStyle/>
          <a:p>
            <a:pPr marL="377825" indent="-339725">
              <a:spcBef>
                <a:spcPts val="400"/>
              </a:spcBef>
              <a:tabLst>
                <a:tab pos="381000" algn="l"/>
                <a:tab pos="825500" algn="l"/>
                <a:tab pos="1270000" algn="l"/>
                <a:tab pos="1727200" algn="l"/>
                <a:tab pos="2171700" algn="l"/>
                <a:tab pos="2628900" algn="l"/>
                <a:tab pos="3073400" algn="l"/>
                <a:tab pos="3517900" algn="l"/>
                <a:tab pos="3975100" algn="l"/>
                <a:tab pos="4419600" algn="l"/>
                <a:tab pos="4864100" algn="l"/>
                <a:tab pos="5321300" algn="l"/>
                <a:tab pos="5765800" algn="l"/>
                <a:tab pos="6223000" algn="l"/>
                <a:tab pos="6667500" algn="l"/>
                <a:tab pos="7112000" algn="l"/>
                <a:tab pos="7569200" algn="l"/>
                <a:tab pos="8013700" algn="l"/>
                <a:tab pos="8458200" algn="l"/>
                <a:tab pos="8915400" algn="l"/>
                <a:tab pos="9359900" algn="l"/>
                <a:tab pos="9474200" algn="l"/>
              </a:tabLst>
            </a:pPr>
            <a:r>
              <a:rPr lang="en-US" sz="1600" b="1">
                <a:solidFill>
                  <a:srgbClr val="2118DA"/>
                </a:solidFill>
                <a:ea typeface="ＭＳ Ｐゴシック" charset="0"/>
                <a:cs typeface="ＭＳ Ｐゴシック" charset="0"/>
              </a:rPr>
              <a:t>Epistemology</a:t>
            </a:r>
          </a:p>
        </p:txBody>
      </p:sp>
      <p:sp>
        <p:nvSpPr>
          <p:cNvPr id="6161" name="Rectangle 81"/>
          <p:cNvSpPr>
            <a:spLocks/>
          </p:cNvSpPr>
          <p:nvPr/>
        </p:nvSpPr>
        <p:spPr bwMode="auto">
          <a:xfrm rot="-5400000">
            <a:off x="783431" y="3151982"/>
            <a:ext cx="108108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39200" bIns="0">
            <a:spAutoFit/>
          </a:bodyPr>
          <a:lstStyle/>
          <a:p>
            <a:pPr marL="377825" indent="-339725">
              <a:spcBef>
                <a:spcPts val="400"/>
              </a:spcBef>
              <a:tabLst>
                <a:tab pos="381000" algn="l"/>
                <a:tab pos="825500" algn="l"/>
                <a:tab pos="1270000" algn="l"/>
                <a:tab pos="1727200" algn="l"/>
                <a:tab pos="2171700" algn="l"/>
                <a:tab pos="2628900" algn="l"/>
                <a:tab pos="3073400" algn="l"/>
                <a:tab pos="3517900" algn="l"/>
                <a:tab pos="3975100" algn="l"/>
                <a:tab pos="4419600" algn="l"/>
                <a:tab pos="4864100" algn="l"/>
                <a:tab pos="5321300" algn="l"/>
                <a:tab pos="5765800" algn="l"/>
                <a:tab pos="6223000" algn="l"/>
                <a:tab pos="6667500" algn="l"/>
                <a:tab pos="7112000" algn="l"/>
                <a:tab pos="7569200" algn="l"/>
                <a:tab pos="8013700" algn="l"/>
                <a:tab pos="8458200" algn="l"/>
                <a:tab pos="8915400" algn="l"/>
                <a:tab pos="9359900" algn="l"/>
                <a:tab pos="9474200" algn="l"/>
              </a:tabLst>
            </a:pPr>
            <a:r>
              <a:rPr lang="en-US" sz="1600" b="1">
                <a:solidFill>
                  <a:srgbClr val="2118DA"/>
                </a:solidFill>
                <a:ea typeface="ＭＳ Ｐゴシック" charset="0"/>
                <a:cs typeface="ＭＳ Ｐゴシック" charset="0"/>
              </a:rPr>
              <a:t>Ontology</a:t>
            </a:r>
          </a:p>
        </p:txBody>
      </p:sp>
      <p:sp>
        <p:nvSpPr>
          <p:cNvPr id="6162" name="Rectangle 82"/>
          <p:cNvSpPr>
            <a:spLocks/>
          </p:cNvSpPr>
          <p:nvPr/>
        </p:nvSpPr>
        <p:spPr bwMode="auto">
          <a:xfrm>
            <a:off x="409575" y="5824538"/>
            <a:ext cx="8458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39200" bIns="0"/>
          <a:lstStyle/>
          <a:p>
            <a:pPr marL="377825" indent="-339725">
              <a:spcBef>
                <a:spcPts val="300"/>
              </a:spcBef>
              <a:tabLst>
                <a:tab pos="381000" algn="l"/>
                <a:tab pos="825500" algn="l"/>
                <a:tab pos="1270000" algn="l"/>
                <a:tab pos="1727200" algn="l"/>
                <a:tab pos="2171700" algn="l"/>
                <a:tab pos="2628900" algn="l"/>
                <a:tab pos="3073400" algn="l"/>
                <a:tab pos="3517900" algn="l"/>
                <a:tab pos="3975100" algn="l"/>
                <a:tab pos="4419600" algn="l"/>
                <a:tab pos="4864100" algn="l"/>
                <a:tab pos="5321300" algn="l"/>
                <a:tab pos="5765800" algn="l"/>
                <a:tab pos="6223000" algn="l"/>
                <a:tab pos="6667500" algn="l"/>
                <a:tab pos="7112000" algn="l"/>
                <a:tab pos="7569200" algn="l"/>
                <a:tab pos="8013700" algn="l"/>
                <a:tab pos="8458200" algn="l"/>
                <a:tab pos="8915400" algn="l"/>
                <a:tab pos="9359900" algn="l"/>
                <a:tab pos="9474200" algn="l"/>
              </a:tabLst>
            </a:pPr>
            <a:r>
              <a:rPr lang="en-US" sz="1600">
                <a:solidFill>
                  <a:srgbClr val="7C7C7C"/>
                </a:solidFill>
                <a:ea typeface="ＭＳ Ｐゴシック" charset="0"/>
                <a:cs typeface="ＭＳ Ｐゴシック" charset="0"/>
              </a:rPr>
              <a:t>Source : Multi-Ontology Sense Making, David Snowden, Management Today Yearbook 2005</a:t>
            </a:r>
          </a:p>
        </p:txBody>
      </p:sp>
      <p:grpSp>
        <p:nvGrpSpPr>
          <p:cNvPr id="6163" name="Group 85"/>
          <p:cNvGrpSpPr>
            <a:grpSpLocks/>
          </p:cNvGrpSpPr>
          <p:nvPr/>
        </p:nvGrpSpPr>
        <p:grpSpPr bwMode="auto">
          <a:xfrm>
            <a:off x="2916238" y="3357563"/>
            <a:ext cx="2736850" cy="1366837"/>
            <a:chOff x="0" y="0"/>
            <a:chExt cx="1724" cy="861"/>
          </a:xfrm>
          <a:effectLst>
            <a:innerShdw blurRad="63500" dist="50800" dir="2700000">
              <a:prstClr val="black">
                <a:alpha val="50000"/>
              </a:prstClr>
            </a:innerShdw>
          </a:effectLst>
        </p:grpSpPr>
        <p:sp>
          <p:nvSpPr>
            <p:cNvPr id="6164" name="Rectangle 83"/>
            <p:cNvSpPr>
              <a:spLocks/>
            </p:cNvSpPr>
            <p:nvPr/>
          </p:nvSpPr>
          <p:spPr bwMode="auto">
            <a:xfrm>
              <a:off x="0" y="0"/>
              <a:ext cx="1724" cy="861"/>
            </a:xfrm>
            <a:prstGeom prst="rect">
              <a:avLst/>
            </a:prstGeom>
            <a:noFill/>
            <a:ln w="936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65" name="Rectangle 84"/>
            <p:cNvSpPr>
              <a:spLocks/>
            </p:cNvSpPr>
            <p:nvPr/>
          </p:nvSpPr>
          <p:spPr bwMode="auto">
            <a:xfrm>
              <a:off x="396" y="186"/>
              <a:ext cx="931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39200" bIns="0" anchor="ctr">
              <a:spAutoFit/>
            </a:bodyPr>
            <a:lstStyle/>
            <a:p>
              <a:pPr marL="377825" indent="-339725" algn="ctr">
                <a:spcBef>
                  <a:spcPts val="500"/>
                </a:spcBef>
                <a:tabLst>
                  <a:tab pos="381000" algn="l"/>
                  <a:tab pos="825500" algn="l"/>
                  <a:tab pos="1270000" algn="l"/>
                  <a:tab pos="1727200" algn="l"/>
                  <a:tab pos="2171700" algn="l"/>
                  <a:tab pos="2628900" algn="l"/>
                  <a:tab pos="3073400" algn="l"/>
                  <a:tab pos="3517900" algn="l"/>
                  <a:tab pos="3975100" algn="l"/>
                  <a:tab pos="4419600" algn="l"/>
                  <a:tab pos="4864100" algn="l"/>
                  <a:tab pos="5321300" algn="l"/>
                  <a:tab pos="5765800" algn="l"/>
                  <a:tab pos="6223000" algn="l"/>
                  <a:tab pos="6667500" algn="l"/>
                  <a:tab pos="7112000" algn="l"/>
                  <a:tab pos="7569200" algn="l"/>
                  <a:tab pos="8013700" algn="l"/>
                  <a:tab pos="8458200" algn="l"/>
                  <a:tab pos="8915400" algn="l"/>
                  <a:tab pos="9359900" algn="l"/>
                  <a:tab pos="9474200" algn="l"/>
                </a:tabLst>
              </a:pPr>
              <a:r>
                <a:rPr lang="en-US">
                  <a:solidFill>
                    <a:srgbClr val="FFFFFF"/>
                  </a:solidFill>
                  <a:ea typeface="ＭＳ Ｐゴシック" charset="0"/>
                  <a:cs typeface="ＭＳ Ｐゴシック" charset="0"/>
                </a:rPr>
                <a:t>Process</a:t>
              </a:r>
            </a:p>
            <a:p>
              <a:pPr marL="377825" indent="-339725" algn="ctr">
                <a:spcBef>
                  <a:spcPts val="500"/>
                </a:spcBef>
                <a:tabLst>
                  <a:tab pos="381000" algn="l"/>
                  <a:tab pos="825500" algn="l"/>
                  <a:tab pos="1270000" algn="l"/>
                  <a:tab pos="1727200" algn="l"/>
                  <a:tab pos="2171700" algn="l"/>
                  <a:tab pos="2628900" algn="l"/>
                  <a:tab pos="3073400" algn="l"/>
                  <a:tab pos="3517900" algn="l"/>
                  <a:tab pos="3975100" algn="l"/>
                  <a:tab pos="4419600" algn="l"/>
                  <a:tab pos="4864100" algn="l"/>
                  <a:tab pos="5321300" algn="l"/>
                  <a:tab pos="5765800" algn="l"/>
                  <a:tab pos="6223000" algn="l"/>
                  <a:tab pos="6667500" algn="l"/>
                  <a:tab pos="7112000" algn="l"/>
                  <a:tab pos="7569200" algn="l"/>
                  <a:tab pos="8013700" algn="l"/>
                  <a:tab pos="8458200" algn="l"/>
                  <a:tab pos="8915400" algn="l"/>
                  <a:tab pos="9359900" algn="l"/>
                  <a:tab pos="9474200" algn="l"/>
                </a:tabLst>
              </a:pPr>
              <a:r>
                <a:rPr lang="en-US" dirty="0">
                  <a:solidFill>
                    <a:srgbClr val="FFFFFF"/>
                  </a:solidFill>
                  <a:ea typeface="ＭＳ Ｐゴシック" charset="0"/>
                  <a:cs typeface="ＭＳ Ｐゴシック" charset="0"/>
                </a:rPr>
                <a:t>Engineering</a:t>
              </a:r>
            </a:p>
          </p:txBody>
        </p:sp>
      </p:grpSp>
      <p:cxnSp>
        <p:nvCxnSpPr>
          <p:cNvPr id="7" name="Straight Arrow Connector 6"/>
          <p:cNvCxnSpPr/>
          <p:nvPr/>
        </p:nvCxnSpPr>
        <p:spPr bwMode="auto">
          <a:xfrm flipV="1">
            <a:off x="3026607" y="2107556"/>
            <a:ext cx="5215491" cy="2512856"/>
          </a:xfrm>
          <a:prstGeom prst="straightConnector1">
            <a:avLst/>
          </a:prstGeom>
          <a:noFill/>
          <a:ln w="127000" cap="rnd" cmpd="sng" algn="ctr">
            <a:solidFill>
              <a:srgbClr val="000080">
                <a:alpha val="40000"/>
              </a:srgbClr>
            </a:solidFill>
            <a:prstDash val="solid"/>
            <a:round/>
            <a:headEnd type="arrow"/>
            <a:tailEnd type="none"/>
          </a:ln>
          <a:effectLst>
            <a:outerShdw blurRad="63500"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 w="25400"/>
            <a:bevelB w="254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44097340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a scientist…..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“Being </a:t>
            </a:r>
            <a:r>
              <a:rPr lang="en-US" dirty="0"/>
              <a:t>a scientist requires having faith in uncertainty, finding pleasure in </a:t>
            </a:r>
            <a:r>
              <a:rPr lang="en-US" dirty="0" smtClean="0"/>
              <a:t>mystery, and learning to cultivate doubt.” *</a:t>
            </a:r>
          </a:p>
          <a:p>
            <a:pPr marL="3086100" lvl="7" indent="0">
              <a:buNone/>
            </a:pPr>
            <a:r>
              <a:rPr lang="en-US" dirty="0" smtClean="0"/>
              <a:t> </a:t>
            </a:r>
            <a:endParaRPr lang="en-US" sz="200" dirty="0" smtClean="0"/>
          </a:p>
          <a:p>
            <a:pPr marL="0" indent="0">
              <a:buNone/>
            </a:pPr>
            <a:r>
              <a:rPr lang="en-US" dirty="0" smtClean="0"/>
              <a:t>“Science </a:t>
            </a:r>
            <a:r>
              <a:rPr lang="en-US" dirty="0"/>
              <a:t>traffics in ignorance, cultivates it, and is driven by it. Mucking about in the unknown is an adventure; doing it for a living is something most scientists consider a privilege</a:t>
            </a:r>
            <a:r>
              <a:rPr lang="en-US" dirty="0" smtClean="0"/>
              <a:t>.” *</a:t>
            </a:r>
          </a:p>
          <a:p>
            <a:pPr marL="2171700" lvl="5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600" i="1" dirty="0" smtClean="0"/>
              <a:t>* “Ignorance: How it Drives Science”, Stuart </a:t>
            </a:r>
            <a:r>
              <a:rPr lang="en-US" sz="1600" i="1" dirty="0" err="1" smtClean="0"/>
              <a:t>Firestein</a:t>
            </a:r>
            <a:r>
              <a:rPr lang="en-US" sz="1600" i="1" dirty="0" smtClean="0"/>
              <a:t>, OUP USA, 2012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2800" y="3959140"/>
            <a:ext cx="7645400" cy="92333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“Computers </a:t>
            </a:r>
            <a:r>
              <a:rPr lang="en-US" dirty="0"/>
              <a:t>are incredibly fast, accurate, and stupid. Human beings are </a:t>
            </a:r>
            <a:r>
              <a:rPr lang="en-US" dirty="0" smtClean="0"/>
              <a:t>incredibly </a:t>
            </a:r>
            <a:r>
              <a:rPr lang="en-US" dirty="0"/>
              <a:t>slow, inaccurate, and brilliant. Together they are powerful beyond imagination</a:t>
            </a:r>
            <a:r>
              <a:rPr lang="en-US" dirty="0" smtClean="0"/>
              <a:t>.”</a:t>
            </a:r>
            <a:r>
              <a:rPr lang="en-US" dirty="0"/>
              <a:t> </a:t>
            </a:r>
            <a:r>
              <a:rPr lang="en-US" dirty="0" smtClean="0"/>
              <a:t>  </a:t>
            </a:r>
            <a:r>
              <a:rPr lang="en-US" sz="1600" i="1" dirty="0" smtClean="0"/>
              <a:t>Albert Einstein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812801" y="5100169"/>
            <a:ext cx="7645400" cy="1508105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Tahoma" charset="0"/>
                <a:ea typeface="ヒラギノ角ゴ Pro W3" charset="0"/>
              </a:rPr>
              <a:t>“…inefficient practices have become deeply ingrained by a highly risk averse </a:t>
            </a:r>
            <a:r>
              <a:rPr lang="en-US" dirty="0" smtClean="0">
                <a:latin typeface="Tahoma" charset="0"/>
                <a:ea typeface="ヒラギノ角ゴ Pro W3" charset="0"/>
              </a:rPr>
              <a:t>and </a:t>
            </a:r>
            <a:r>
              <a:rPr lang="en-US" dirty="0">
                <a:latin typeface="Tahoma" charset="0"/>
                <a:ea typeface="ヒラギノ角ゴ Pro W3" charset="0"/>
              </a:rPr>
              <a:t>legalistic corporate culture, often at the expense of opportunities to </a:t>
            </a:r>
            <a:r>
              <a:rPr lang="en-US" dirty="0" smtClean="0">
                <a:latin typeface="Tahoma" charset="0"/>
                <a:ea typeface="ヒラギノ角ゴ Pro W3" charset="0"/>
              </a:rPr>
              <a:t>co-develop </a:t>
            </a:r>
            <a:r>
              <a:rPr lang="en-US" dirty="0">
                <a:latin typeface="Tahoma" charset="0"/>
                <a:ea typeface="ヒラギノ角ゴ Pro W3" charset="0"/>
              </a:rPr>
              <a:t>early-stage technology tools, establish data standards, share </a:t>
            </a:r>
            <a:r>
              <a:rPr lang="en-US" dirty="0" smtClean="0">
                <a:latin typeface="Tahoma" charset="0"/>
                <a:ea typeface="ヒラギノ角ゴ Pro W3" charset="0"/>
              </a:rPr>
              <a:t>disease </a:t>
            </a:r>
            <a:r>
              <a:rPr lang="en-US" dirty="0">
                <a:latin typeface="Tahoma" charset="0"/>
                <a:ea typeface="ヒラギノ角ゴ Pro W3" charset="0"/>
              </a:rPr>
              <a:t>target information, or pursue other forms of collaboration that could </a:t>
            </a:r>
            <a:r>
              <a:rPr lang="en-US" dirty="0" smtClean="0">
                <a:latin typeface="Tahoma" charset="0"/>
                <a:ea typeface="ヒラギノ角ゴ Pro W3" charset="0"/>
              </a:rPr>
              <a:t>lift </a:t>
            </a:r>
            <a:r>
              <a:rPr lang="en-US" dirty="0">
                <a:latin typeface="Tahoma" charset="0"/>
                <a:ea typeface="ヒラギノ角ゴ Pro W3" charset="0"/>
              </a:rPr>
              <a:t>the productivity of the entire industry.”</a:t>
            </a:r>
            <a:endParaRPr lang="en-US" altLang="ja-JP" dirty="0">
              <a:latin typeface="Tahoma" charset="0"/>
              <a:ea typeface="ヒラギノ角ゴ Pro W3" charset="0"/>
            </a:endParaRPr>
          </a:p>
          <a:p>
            <a:pPr marL="1200150" lvl="3" indent="-342900">
              <a:lnSpc>
                <a:spcPct val="90000"/>
              </a:lnSpc>
              <a:buSzPct val="110000"/>
            </a:pPr>
            <a:r>
              <a:rPr lang="en-US" sz="1200" i="1" dirty="0" err="1">
                <a:latin typeface="Tahoma" charset="0"/>
                <a:cs typeface="Times New Roman" charset="0"/>
              </a:rPr>
              <a:t>Macrowikinomics</a:t>
            </a:r>
            <a:r>
              <a:rPr lang="en-US" sz="1200" i="1" dirty="0">
                <a:latin typeface="Tahoma" charset="0"/>
                <a:cs typeface="Times New Roman" charset="0"/>
              </a:rPr>
              <a:t>, Don </a:t>
            </a:r>
            <a:r>
              <a:rPr lang="en-US" sz="1200" i="1" dirty="0" err="1">
                <a:latin typeface="Tahoma" charset="0"/>
                <a:cs typeface="Times New Roman" charset="0"/>
              </a:rPr>
              <a:t>Tapscott</a:t>
            </a:r>
            <a:r>
              <a:rPr lang="en-US" sz="1200" i="1" dirty="0">
                <a:latin typeface="Tahoma" charset="0"/>
                <a:cs typeface="Times New Roman" charset="0"/>
              </a:rPr>
              <a:t> &amp; Anthony </a:t>
            </a:r>
            <a:r>
              <a:rPr lang="en-US" sz="1200" i="1" dirty="0" err="1">
                <a:latin typeface="Tahoma" charset="0"/>
                <a:cs typeface="Times New Roman" charset="0"/>
              </a:rPr>
              <a:t>D.Williams</a:t>
            </a:r>
            <a:r>
              <a:rPr lang="en-US" sz="1200" i="1" dirty="0">
                <a:latin typeface="Tahoma" charset="0"/>
                <a:cs typeface="Times New Roman" charset="0"/>
              </a:rPr>
              <a:t>, Atlantic Books, </a:t>
            </a:r>
            <a:r>
              <a:rPr lang="en-US" sz="1200" i="1" dirty="0" smtClean="0">
                <a:latin typeface="Tahoma" charset="0"/>
                <a:cs typeface="Times New Roman" charset="0"/>
              </a:rPr>
              <a:t>2010</a:t>
            </a:r>
            <a:endParaRPr lang="en-US" sz="1200" i="1" dirty="0">
              <a:latin typeface="Tahoma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75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phaseFour">
  <a:themeElements>
    <a:clrScheme name="1_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1_Blueprint">
      <a:majorFont>
        <a:latin typeface="Tahoma"/>
        <a:ea typeface="ヒラギノ角ゴ Pro W3"/>
        <a:cs typeface="Times New Roman"/>
      </a:majorFont>
      <a:minorFont>
        <a:latin typeface="Tahoma"/>
        <a:ea typeface="ヒラギノ角ゴ Pro W3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ヒラギノ角ゴ Pro W3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ヒラギノ角ゴ Pro W3" charset="0"/>
            <a:cs typeface="Times New Roman" charset="0"/>
          </a:defRPr>
        </a:defPPr>
      </a:lstStyle>
    </a:lnDef>
  </a:objectDefaults>
  <a:extraClrSchemeLst>
    <a:extraClrScheme>
      <a:clrScheme name="1_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37098</TotalTime>
  <Words>786</Words>
  <Application>Microsoft Macintosh PowerPoint</Application>
  <PresentationFormat>On-screen Show (4:3)</PresentationFormat>
  <Paragraphs>143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phaseFour</vt:lpstr>
      <vt:lpstr>Digital Disruption in the Laboratory: Joined-Up Science?</vt:lpstr>
      <vt:lpstr>Then…..</vt:lpstr>
      <vt:lpstr>Then….. and Now</vt:lpstr>
      <vt:lpstr>Evolution of digital technologies</vt:lpstr>
      <vt:lpstr>A digital revolution in science?</vt:lpstr>
      <vt:lpstr>Business constraints in the Laboratory </vt:lpstr>
      <vt:lpstr>Business/Scientific/Technology issues</vt:lpstr>
      <vt:lpstr>The ‘Management’ Landscape</vt:lpstr>
      <vt:lpstr>Being a scientist…..</vt:lpstr>
      <vt:lpstr>The ‘Management’ Landscape</vt:lpstr>
      <vt:lpstr>Do we have the right skill sets?</vt:lpstr>
      <vt:lpstr>The Internet of Things</vt:lpstr>
      <vt:lpstr>The digital transformation of science</vt:lpstr>
      <vt:lpstr>Big Data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Connected Laboratory: Latest Developments in ELNs and Informatics</dc:title>
  <dc:creator>John Trigg</dc:creator>
  <cp:lastModifiedBy>John Trigg</cp:lastModifiedBy>
  <cp:revision>64</cp:revision>
  <dcterms:created xsi:type="dcterms:W3CDTF">2014-08-19T08:47:07Z</dcterms:created>
  <dcterms:modified xsi:type="dcterms:W3CDTF">2015-04-20T09:39:26Z</dcterms:modified>
</cp:coreProperties>
</file>