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9" r:id="rId5"/>
    <p:sldId id="256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3B2F-13AE-4EE9-9949-FF9E7C5D6DE5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1CC4-DD46-4848-A27C-0AD1915EA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71CC4-DD46-4848-A27C-0AD1915EA4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1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sign\Powerpoint DO NOT MOVE\New templates 2014\4 3\Graphics\power point_4 3_ORANG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2414"/>
            <a:ext cx="9159875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esign\Powerpoint DO NOT MOVE\New templates 2014\4 3\Graphics\power point_4 3_ORANG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Design\Powerpoint DO NOT MOVE\New templates 2014\4 3\Graphics\power point_4 3_ORANG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Chemical Engineering Explained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Supplementary </a:t>
            </a:r>
            <a:r>
              <a:rPr lang="en-GB" dirty="0" smtClean="0"/>
              <a:t>File: Chapter 4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9879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Supplementary information for </a:t>
            </a:r>
            <a:r>
              <a:rPr lang="en-GB" sz="1400" i="1" dirty="0" smtClean="0"/>
              <a:t>Chemical Engineering Explained </a:t>
            </a:r>
            <a:r>
              <a:rPr lang="en-GB" sz="1400" dirty="0" smtClean="0"/>
              <a:t>© </a:t>
            </a:r>
            <a:r>
              <a:rPr lang="en-GB" sz="1400" dirty="0"/>
              <a:t>The Royal Society of Chemistry </a:t>
            </a:r>
            <a:r>
              <a:rPr lang="en-GB" sz="1400" dirty="0" smtClean="0"/>
              <a:t>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1484784"/>
            <a:ext cx="7128792" cy="3372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5148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4.10</a:t>
            </a:r>
            <a:r>
              <a:rPr lang="en-US" dirty="0">
                <a:solidFill>
                  <a:schemeClr val="bg1"/>
                </a:solidFill>
                <a:latin typeface="AdvOTd3a5f740"/>
              </a:rPr>
              <a:t>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Boundaries may be placed around single units or groups of units.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764916" cy="30934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497265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4.11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feed stream is separated into two streams of different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compositions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(Example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4.2).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79" y="1052736"/>
            <a:ext cx="5448265" cy="4069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3130" y="5511460"/>
            <a:ext cx="522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4.12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This system has two unit operations – a distillation column and a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mixer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(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Example 4.3).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799674"/>
            <a:ext cx="4536504" cy="4395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5195327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4.13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Process to convert naphthalene to phthalic anhydride (a) single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pass through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; (b) with unreacted reactants recycled.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5400600" cy="4269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2822" y="5454925"/>
            <a:ext cx="4974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4.14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Heat capacity varies smoothly with temperature except where a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phase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change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occurs.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85323"/>
            <a:ext cx="5904656" cy="4513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039" y="5541039"/>
            <a:ext cx="508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4.15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average specific heat capacity over a temperature range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can sometimes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be taken as the average of the heat capacity values at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the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two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extreme temperatures.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4824536" cy="4100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6967" y="5373216"/>
            <a:ext cx="4837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4.16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enthalpy of a liquid and its gas with increasing temperature at a</a:t>
            </a:r>
          </a:p>
          <a:p>
            <a:r>
              <a:rPr lang="en-GB" dirty="0">
                <a:solidFill>
                  <a:schemeClr val="bg1"/>
                </a:solidFill>
                <a:latin typeface="AdvOT4199d003"/>
              </a:rPr>
              <a:t>constant pressure.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844824"/>
            <a:ext cx="5760640" cy="2656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11892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4.17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Direct steam injection heats the water stream (Example 4.8).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57" y="1268760"/>
            <a:ext cx="5256584" cy="4169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5588306"/>
            <a:ext cx="525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4.18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Specific enthalpy </a:t>
            </a:r>
            <a:r>
              <a:rPr lang="en-US" i="1" dirty="0" smtClean="0">
                <a:solidFill>
                  <a:schemeClr val="bg1"/>
                </a:solidFill>
                <a:latin typeface="AdvOT358878cb.I"/>
              </a:rPr>
              <a:t>versus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temperature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for water and steam at a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pressure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of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101.3 </a:t>
            </a:r>
            <a:r>
              <a:rPr lang="en-GB" dirty="0" err="1">
                <a:solidFill>
                  <a:schemeClr val="bg1"/>
                </a:solidFill>
                <a:latin typeface="AdvOT4199d003"/>
              </a:rPr>
              <a:t>kPa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49" y="1916832"/>
            <a:ext cx="5638097" cy="2337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1842" y="4725144"/>
            <a:ext cx="5880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4.19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Steam is used to heat liquid benzene to the desired temperature in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a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heat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exchanger (Example 4.9).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07" y="1556792"/>
            <a:ext cx="4308345" cy="2448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4774834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4.1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Using simple balances the flow rate and composition of the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residue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stream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can be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determined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38" y="2276872"/>
            <a:ext cx="5760640" cy="2175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038" y="4654877"/>
            <a:ext cx="5880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4.20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In the boiler the methanol is heated and </a:t>
            </a:r>
            <a:r>
              <a:rPr lang="en-US" dirty="0" err="1">
                <a:solidFill>
                  <a:schemeClr val="bg1"/>
                </a:solidFill>
                <a:latin typeface="AdvOT4199d003"/>
              </a:rPr>
              <a:t>vaporised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 (Example 4.10).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846848" cy="2767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0980" y="4871969"/>
            <a:ext cx="5523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4.21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difference in enthalpy between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stream </a:t>
            </a:r>
            <a:r>
              <a:rPr lang="en-US" dirty="0" smtClean="0">
                <a:solidFill>
                  <a:schemeClr val="bg1"/>
                </a:solidFill>
                <a:latin typeface="RSC Times" panose="02000000000000000000" pitchFamily="2" charset="0"/>
              </a:rPr>
              <a:t>②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and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enthalpy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datum condition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may be calculated in three steps.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0" y="1700808"/>
            <a:ext cx="5529019" cy="25439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476114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4.22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How much energy must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be exchanged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with the surroundings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to maintain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product temperature at 105.0 </a:t>
            </a:r>
            <a:r>
              <a:rPr lang="en-US" dirty="0" smtClean="0">
                <a:solidFill>
                  <a:schemeClr val="bg1"/>
                </a:solidFill>
                <a:latin typeface="RSC Times" panose="02000000000000000000" pitchFamily="2" charset="0"/>
              </a:rPr>
              <a:t>°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C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? (Example 4.12).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4" y="2060848"/>
            <a:ext cx="5610962" cy="2581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039" y="5157192"/>
            <a:ext cx="5160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4.23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An energy balance may be used to calculate </a:t>
            </a:r>
            <a:r>
              <a:rPr lang="en-US" dirty="0">
                <a:solidFill>
                  <a:schemeClr val="bg1"/>
                </a:solidFill>
                <a:latin typeface="AdvOT358878cb.I"/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, the temperature of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the gases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leaving the burner (Example 4.13).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24922"/>
            <a:ext cx="5387340" cy="4677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039" y="5842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4.2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London may be defined as the area enclosed by the M25 motorway.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39" y="1844824"/>
            <a:ext cx="5684875" cy="1747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7188" y="3717032"/>
            <a:ext cx="4185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4.3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A simple block flow diagram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37" y="2708920"/>
            <a:ext cx="3634740" cy="993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4237982"/>
            <a:ext cx="662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4.5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A mixer may be represented by (a) a rectangle or (b) a simple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junction between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process flow streams.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03" y="2780928"/>
            <a:ext cx="4808593" cy="1213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436510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4.6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A splitter may be represented by (a) a rectangle or block, or (b) a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simple junction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between the process streams.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5291713" cy="2861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5085184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4.7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A block flow diagram showing the special stream names.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39" y="1340768"/>
            <a:ext cx="4993577" cy="3422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544" y="5174591"/>
            <a:ext cx="545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vOTd3a5f740"/>
              </a:rPr>
              <a:t>Figure 4.8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Placing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a system boundary around the column allows simple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balances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to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be developed.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534356" cy="2669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5070877"/>
            <a:ext cx="5032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vOTd3a5f740"/>
              </a:rPr>
              <a:t>Figure 4.9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The standardisation process for milk consists of a separator, splitter and m</a:t>
            </a:r>
            <a:r>
              <a:rPr lang="en-GB" dirty="0" err="1" smtClean="0">
                <a:solidFill>
                  <a:schemeClr val="bg1"/>
                </a:solidFill>
                <a:latin typeface="AdvOT4199d003"/>
              </a:rPr>
              <a:t>ixer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8765011-A555-4DFA-AE85-6BF42B9B20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d643f5-4560-4eff-9f48-d0fe6b2bec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6A56F-A9EC-47A6-9562-6D0DC7F22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719</Words>
  <Application>Microsoft Office PowerPoint</Application>
  <PresentationFormat>On-screen Show (4:3)</PresentationFormat>
  <Paragraphs>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AdvOT358878cb.I</vt:lpstr>
      <vt:lpstr>AdvOT4199d003</vt:lpstr>
      <vt:lpstr>AdvOTd3a5f740</vt:lpstr>
      <vt:lpstr>Arial</vt:lpstr>
      <vt:lpstr>Calibri</vt:lpstr>
      <vt:lpstr>RSC Times</vt:lpstr>
      <vt:lpstr>Office Theme</vt:lpstr>
      <vt:lpstr>Chemical Engineering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3_orange</dc:title>
  <dc:creator>Matt Baldwin</dc:creator>
  <cp:lastModifiedBy>Sylvia Pegg</cp:lastModifiedBy>
  <cp:revision>50</cp:revision>
  <dcterms:created xsi:type="dcterms:W3CDTF">2013-06-04T12:27:23Z</dcterms:created>
  <dcterms:modified xsi:type="dcterms:W3CDTF">2017-11-30T12:15:03Z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