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11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841770" cy="4364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608728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11.9 </a:t>
            </a:r>
            <a:r>
              <a:rPr lang="en-US" dirty="0">
                <a:solidFill>
                  <a:schemeClr val="bg1"/>
                </a:solidFill>
              </a:rPr>
              <a:t>Horizontal pressure vessels may be supported by saddles or rings.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308610"/>
            <a:ext cx="3881600" cy="6493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5445224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Figure 11.10 </a:t>
            </a:r>
            <a:r>
              <a:rPr lang="en-GB" dirty="0">
                <a:solidFill>
                  <a:schemeClr val="bg1"/>
                </a:solidFill>
              </a:rPr>
              <a:t>Vertical pressure vessel support methods.</a:t>
            </a:r>
          </a:p>
        </p:txBody>
      </p:sp>
    </p:spTree>
    <p:extLst>
      <p:ext uri="{BB962C8B-B14F-4D97-AF65-F5344CB8AC3E}">
        <p14:creationId xmlns:p14="http://schemas.microsoft.com/office/powerpoint/2010/main" val="606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528725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602128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11.11 </a:t>
            </a:r>
            <a:r>
              <a:rPr lang="en-US" dirty="0">
                <a:solidFill>
                  <a:schemeClr val="bg1"/>
                </a:solidFill>
              </a:rPr>
              <a:t>Five product tanks with conical roofs.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406448" cy="48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5930528"/>
            <a:ext cx="428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11.1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Different types of weld joint.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787486" cy="2976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11.2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Flanged joint. The thickness of the gasket material has been exaggerated</a:t>
            </a:r>
          </a:p>
          <a:p>
            <a:r>
              <a:rPr lang="en-GB" dirty="0">
                <a:solidFill>
                  <a:schemeClr val="bg1"/>
                </a:solidFill>
                <a:latin typeface="AdvOT4199d003"/>
              </a:rPr>
              <a:t>for clarity.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8" y="1389888"/>
            <a:ext cx="4314444" cy="4078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2047" y="5805264"/>
            <a:ext cx="516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11.3 </a:t>
            </a:r>
            <a:r>
              <a:rPr lang="en-US" dirty="0">
                <a:solidFill>
                  <a:schemeClr val="bg1"/>
                </a:solidFill>
              </a:rPr>
              <a:t>Types of pipe-to-flange connections. For clarity, bolt holes have </a:t>
            </a:r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GB" dirty="0" smtClean="0">
                <a:solidFill>
                  <a:schemeClr val="bg1"/>
                </a:solidFill>
              </a:rPr>
              <a:t>been </a:t>
            </a:r>
            <a:r>
              <a:rPr lang="en-GB" dirty="0">
                <a:solidFill>
                  <a:schemeClr val="bg1"/>
                </a:solidFill>
              </a:rPr>
              <a:t>shown.</a:t>
            </a:r>
          </a:p>
        </p:txBody>
      </p:sp>
    </p:spTree>
    <p:extLst>
      <p:ext uri="{BB962C8B-B14F-4D97-AF65-F5344CB8AC3E}">
        <p14:creationId xmlns:p14="http://schemas.microsoft.com/office/powerpoint/2010/main" val="5747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8" y="332656"/>
            <a:ext cx="4026408" cy="6414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41664"/>
            <a:ext cx="2841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11.4 </a:t>
            </a:r>
            <a:r>
              <a:rPr lang="en-US" dirty="0">
                <a:solidFill>
                  <a:schemeClr val="bg1"/>
                </a:solidFill>
              </a:rPr>
              <a:t>Five different types of flange faces. For clarity, the gasket thickness </a:t>
            </a:r>
            <a:r>
              <a:rPr lang="en-US" dirty="0" smtClean="0">
                <a:solidFill>
                  <a:schemeClr val="bg1"/>
                </a:solidFill>
              </a:rPr>
              <a:t>and the </a:t>
            </a:r>
            <a:r>
              <a:rPr lang="en-US" dirty="0">
                <a:solidFill>
                  <a:schemeClr val="bg1"/>
                </a:solidFill>
              </a:rPr>
              <a:t>raised features on the flange faces have been exaggerated. </a:t>
            </a:r>
            <a:r>
              <a:rPr lang="en-US" dirty="0" smtClean="0">
                <a:solidFill>
                  <a:schemeClr val="bg1"/>
                </a:solidFill>
              </a:rPr>
              <a:t>Bolt holes </a:t>
            </a:r>
            <a:r>
              <a:rPr lang="en-US" dirty="0">
                <a:solidFill>
                  <a:schemeClr val="bg1"/>
                </a:solidFill>
              </a:rPr>
              <a:t>have not been shown.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23" y="673179"/>
            <a:ext cx="4865791" cy="5708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638132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11.5 </a:t>
            </a:r>
            <a:r>
              <a:rPr lang="en-US" dirty="0">
                <a:solidFill>
                  <a:schemeClr val="bg1"/>
                </a:solidFill>
              </a:rPr>
              <a:t>Unfired pressure vessel showing major components.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5" y="1340768"/>
            <a:ext cx="6232052" cy="3568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039" y="5301208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11.6 </a:t>
            </a:r>
            <a:r>
              <a:rPr lang="en-US" dirty="0">
                <a:solidFill>
                  <a:schemeClr val="bg1"/>
                </a:solidFill>
              </a:rPr>
              <a:t>Four types of pressure vessel end caps.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43305" cy="3665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5307371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11.7 </a:t>
            </a:r>
            <a:r>
              <a:rPr lang="en-US" dirty="0">
                <a:solidFill>
                  <a:schemeClr val="bg1"/>
                </a:solidFill>
              </a:rPr>
              <a:t>Pressure vessel with one </a:t>
            </a:r>
            <a:r>
              <a:rPr lang="en-US" dirty="0" err="1">
                <a:solidFill>
                  <a:schemeClr val="bg1"/>
                </a:solidFill>
              </a:rPr>
              <a:t>torispherical</a:t>
            </a:r>
            <a:r>
              <a:rPr lang="en-US" dirty="0">
                <a:solidFill>
                  <a:schemeClr val="bg1"/>
                </a:solidFill>
              </a:rPr>
              <a:t> end cap and one ellipsoidal </a:t>
            </a:r>
            <a:r>
              <a:rPr lang="en-US" dirty="0" smtClean="0">
                <a:solidFill>
                  <a:schemeClr val="bg1"/>
                </a:solidFill>
              </a:rPr>
              <a:t>end </a:t>
            </a:r>
            <a:r>
              <a:rPr lang="en-GB" dirty="0" smtClean="0">
                <a:solidFill>
                  <a:schemeClr val="bg1"/>
                </a:solidFill>
              </a:rPr>
              <a:t>cap </a:t>
            </a:r>
            <a:r>
              <a:rPr lang="en-GB" dirty="0">
                <a:solidFill>
                  <a:schemeClr val="bg1"/>
                </a:solidFill>
              </a:rPr>
              <a:t>(Example 11.1).</a:t>
            </a:r>
          </a:p>
        </p:txBody>
      </p:sp>
    </p:spTree>
    <p:extLst>
      <p:ext uri="{BB962C8B-B14F-4D97-AF65-F5344CB8AC3E}">
        <p14:creationId xmlns:p14="http://schemas.microsoft.com/office/powerpoint/2010/main" val="25373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189677" cy="2042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4581128"/>
            <a:ext cx="59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11.8 </a:t>
            </a:r>
            <a:r>
              <a:rPr lang="en-US" dirty="0">
                <a:solidFill>
                  <a:schemeClr val="bg1"/>
                </a:solidFill>
              </a:rPr>
              <a:t>The weakness in the vessel introduced by the opening is </a:t>
            </a:r>
            <a:r>
              <a:rPr lang="en-US" dirty="0" smtClean="0">
                <a:solidFill>
                  <a:schemeClr val="bg1"/>
                </a:solidFill>
              </a:rPr>
              <a:t>compensated by </a:t>
            </a:r>
            <a:r>
              <a:rPr lang="en-US" dirty="0">
                <a:solidFill>
                  <a:schemeClr val="bg1"/>
                </a:solidFill>
              </a:rPr>
              <a:t>the use of a welded pad.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328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AdvOT4199d003</vt:lpstr>
      <vt:lpstr>AdvOTd3a5f740</vt:lpstr>
      <vt:lpstr>Arial</vt:lpstr>
      <vt:lpstr>Office Theme</vt:lpstr>
      <vt:lpstr>Chemical Engineering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46</cp:revision>
  <dcterms:created xsi:type="dcterms:W3CDTF">2013-06-04T12:27:23Z</dcterms:created>
  <dcterms:modified xsi:type="dcterms:W3CDTF">2017-11-30T14:05:59Z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