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Design\Powerpoint DO NOT MOVE\New templates 2014\4 3\Graphics\power point_4 3_ORANGE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-2414"/>
            <a:ext cx="9159875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esign\Powerpoint DO NOT MOVE\New templates 2014\4 3\Graphics\power point_4 3_ORANGE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:\Design\Powerpoint DO NOT MOVE\New templates 2014\4 3\Graphics\power point_4 3_ORANG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64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Chemical Engineering Explained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Supplementary </a:t>
            </a:r>
            <a:r>
              <a:rPr lang="en-GB" dirty="0" smtClean="0"/>
              <a:t>File: Chapter 13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9879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Supplementary information for </a:t>
            </a:r>
            <a:r>
              <a:rPr lang="en-GB" sz="1400" i="1" dirty="0" smtClean="0"/>
              <a:t>Chemical Engineering Explained </a:t>
            </a:r>
            <a:r>
              <a:rPr lang="en-GB" sz="1400" dirty="0" smtClean="0"/>
              <a:t>© </a:t>
            </a:r>
            <a:r>
              <a:rPr lang="en-GB" sz="1400" dirty="0"/>
              <a:t>The Royal Society of Chemistry </a:t>
            </a:r>
            <a:r>
              <a:rPr lang="en-GB" sz="1400" dirty="0" smtClean="0"/>
              <a:t>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8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498848" cy="4808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5873477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13.4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Typical growth and decay curve for a microbe population.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329310" cy="42594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551723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13.5 </a:t>
            </a:r>
            <a:r>
              <a:rPr lang="en-US" dirty="0">
                <a:solidFill>
                  <a:schemeClr val="bg1"/>
                </a:solidFill>
              </a:rPr>
              <a:t>Batch bioreactor used in cheese making. Milk, bacteria and </a:t>
            </a:r>
            <a:r>
              <a:rPr lang="en-US" dirty="0" smtClean="0">
                <a:solidFill>
                  <a:schemeClr val="bg1"/>
                </a:solidFill>
              </a:rPr>
              <a:t>enzymes are </a:t>
            </a:r>
            <a:r>
              <a:rPr lang="en-US" dirty="0">
                <a:solidFill>
                  <a:schemeClr val="bg1"/>
                </a:solidFill>
              </a:rPr>
              <a:t>introduced into the reactor over time, and the milk coagulates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GB" dirty="0" smtClean="0">
                <a:solidFill>
                  <a:schemeClr val="bg1"/>
                </a:solidFill>
              </a:rPr>
              <a:t>form </a:t>
            </a:r>
            <a:r>
              <a:rPr lang="en-GB" dirty="0">
                <a:solidFill>
                  <a:schemeClr val="bg1"/>
                </a:solidFill>
              </a:rPr>
              <a:t>curds and whey.</a:t>
            </a:r>
          </a:p>
        </p:txBody>
      </p:sp>
    </p:spTree>
    <p:extLst>
      <p:ext uri="{BB962C8B-B14F-4D97-AF65-F5344CB8AC3E}">
        <p14:creationId xmlns:p14="http://schemas.microsoft.com/office/powerpoint/2010/main" val="33627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979618" cy="3672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40" y="5123685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13.6 </a:t>
            </a:r>
            <a:r>
              <a:rPr lang="en-US" dirty="0">
                <a:solidFill>
                  <a:schemeClr val="bg1"/>
                </a:solidFill>
              </a:rPr>
              <a:t>Inside the cheese vat the milk begins to curdle.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6840760" cy="4498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7692" y="5301208"/>
            <a:ext cx="5920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13.7 </a:t>
            </a:r>
            <a:r>
              <a:rPr lang="en-US" dirty="0">
                <a:solidFill>
                  <a:schemeClr val="bg1"/>
                </a:solidFill>
              </a:rPr>
              <a:t>Operating several bioreactors out of phase with one another allows </a:t>
            </a:r>
            <a:r>
              <a:rPr lang="en-US" dirty="0" smtClean="0">
                <a:solidFill>
                  <a:schemeClr val="bg1"/>
                </a:solidFill>
              </a:rPr>
              <a:t>a batch </a:t>
            </a:r>
            <a:r>
              <a:rPr lang="en-US" dirty="0">
                <a:solidFill>
                  <a:schemeClr val="bg1"/>
                </a:solidFill>
              </a:rPr>
              <a:t>process to be incorporated into an otherwise continuous process.</a:t>
            </a:r>
          </a:p>
          <a:p>
            <a:r>
              <a:rPr lang="en-US" dirty="0">
                <a:solidFill>
                  <a:schemeClr val="bg1"/>
                </a:solidFill>
              </a:rPr>
              <a:t>This image is of several cheese vats at a dairy processing facility.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6124"/>
            <a:ext cx="4824536" cy="64128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3140968"/>
            <a:ext cx="2448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13.8 </a:t>
            </a:r>
            <a:r>
              <a:rPr lang="en-US" dirty="0">
                <a:solidFill>
                  <a:schemeClr val="bg1"/>
                </a:solidFill>
              </a:rPr>
              <a:t>Continuous-stirred tank bioreactor or </a:t>
            </a:r>
            <a:r>
              <a:rPr lang="en-US" dirty="0" err="1">
                <a:solidFill>
                  <a:schemeClr val="bg1"/>
                </a:solidFill>
              </a:rPr>
              <a:t>chemostat</a:t>
            </a:r>
            <a:r>
              <a:rPr lang="en-US" dirty="0">
                <a:solidFill>
                  <a:schemeClr val="bg1"/>
                </a:solidFill>
              </a:rPr>
              <a:t>. Air is introduced </a:t>
            </a:r>
            <a:r>
              <a:rPr lang="en-US" dirty="0" smtClean="0">
                <a:solidFill>
                  <a:schemeClr val="bg1"/>
                </a:solidFill>
              </a:rPr>
              <a:t>into the </a:t>
            </a:r>
            <a:r>
              <a:rPr lang="en-US" dirty="0">
                <a:solidFill>
                  <a:schemeClr val="bg1"/>
                </a:solidFill>
              </a:rPr>
              <a:t>reactor </a:t>
            </a:r>
            <a:r>
              <a:rPr lang="en-US" i="1" dirty="0">
                <a:solidFill>
                  <a:schemeClr val="bg1"/>
                </a:solidFill>
              </a:rPr>
              <a:t>via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sparger</a:t>
            </a:r>
            <a:r>
              <a:rPr lang="en-US" dirty="0">
                <a:solidFill>
                  <a:schemeClr val="bg1"/>
                </a:solidFill>
              </a:rPr>
              <a:t> that is a long tube with holes. </a:t>
            </a:r>
            <a:r>
              <a:rPr lang="en-US" dirty="0" smtClean="0">
                <a:solidFill>
                  <a:schemeClr val="bg1"/>
                </a:solidFill>
              </a:rPr>
              <a:t>Temperature control </a:t>
            </a:r>
            <a:r>
              <a:rPr lang="en-US" dirty="0">
                <a:solidFill>
                  <a:schemeClr val="bg1"/>
                </a:solidFill>
              </a:rPr>
              <a:t>is achieved by circulating water through an external </a:t>
            </a:r>
            <a:r>
              <a:rPr lang="en-US" dirty="0" smtClean="0">
                <a:solidFill>
                  <a:schemeClr val="bg1"/>
                </a:solidFill>
              </a:rPr>
              <a:t>water </a:t>
            </a:r>
            <a:r>
              <a:rPr lang="en-GB" dirty="0" smtClean="0">
                <a:solidFill>
                  <a:schemeClr val="bg1"/>
                </a:solidFill>
              </a:rPr>
              <a:t>jacket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74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5263161" cy="5944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3933056"/>
            <a:ext cx="2232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13.9 </a:t>
            </a:r>
            <a:r>
              <a:rPr lang="en-US" dirty="0">
                <a:solidFill>
                  <a:schemeClr val="bg1"/>
                </a:solidFill>
              </a:rPr>
              <a:t>Airlift continuous bioreactor with concentric draught tube. </a:t>
            </a:r>
            <a:r>
              <a:rPr lang="en-US" dirty="0" err="1">
                <a:solidFill>
                  <a:schemeClr val="bg1"/>
                </a:solidFill>
              </a:rPr>
              <a:t>Sparged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air creates </a:t>
            </a:r>
            <a:r>
              <a:rPr lang="en-US" dirty="0">
                <a:solidFill>
                  <a:schemeClr val="bg1"/>
                </a:solidFill>
              </a:rPr>
              <a:t>natural uplift within </a:t>
            </a:r>
            <a:r>
              <a:rPr lang="en-US" dirty="0" smtClean="0">
                <a:solidFill>
                  <a:schemeClr val="bg1"/>
                </a:solidFill>
              </a:rPr>
              <a:t>the central </a:t>
            </a:r>
            <a:r>
              <a:rPr lang="en-US" dirty="0">
                <a:solidFill>
                  <a:schemeClr val="bg1"/>
                </a:solidFill>
              </a:rPr>
              <a:t>column and </a:t>
            </a:r>
            <a:r>
              <a:rPr lang="en-US" dirty="0" err="1">
                <a:solidFill>
                  <a:schemeClr val="bg1"/>
                </a:solidFill>
              </a:rPr>
              <a:t>downflow</a:t>
            </a:r>
            <a:r>
              <a:rPr lang="en-US" dirty="0">
                <a:solidFill>
                  <a:schemeClr val="bg1"/>
                </a:solidFill>
              </a:rPr>
              <a:t> in the</a:t>
            </a:r>
          </a:p>
          <a:p>
            <a:r>
              <a:rPr lang="en-GB" dirty="0">
                <a:solidFill>
                  <a:schemeClr val="bg1"/>
                </a:solidFill>
              </a:rPr>
              <a:t>annulus.</a:t>
            </a:r>
          </a:p>
        </p:txBody>
      </p:sp>
    </p:spTree>
    <p:extLst>
      <p:ext uri="{BB962C8B-B14F-4D97-AF65-F5344CB8AC3E}">
        <p14:creationId xmlns:p14="http://schemas.microsoft.com/office/powerpoint/2010/main" val="25237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7990194" cy="44739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4513" y="5958913"/>
            <a:ext cx="50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13.10 </a:t>
            </a:r>
            <a:r>
              <a:rPr lang="en-US" dirty="0">
                <a:solidFill>
                  <a:schemeClr val="bg1"/>
                </a:solidFill>
              </a:rPr>
              <a:t>The steps in treating wastewater.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86" y="288032"/>
            <a:ext cx="4547560" cy="6525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96" y="4782051"/>
            <a:ext cx="2705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13.11 </a:t>
            </a:r>
            <a:r>
              <a:rPr lang="en-US" dirty="0">
                <a:solidFill>
                  <a:schemeClr val="bg1"/>
                </a:solidFill>
              </a:rPr>
              <a:t>Equipment for aeration of liquid mixtures (a) ceramic domes </a:t>
            </a:r>
            <a:r>
              <a:rPr lang="en-US" dirty="0" smtClean="0">
                <a:solidFill>
                  <a:schemeClr val="bg1"/>
                </a:solidFill>
              </a:rPr>
              <a:t>and manifold </a:t>
            </a:r>
            <a:r>
              <a:rPr lang="en-US" dirty="0">
                <a:solidFill>
                  <a:schemeClr val="bg1"/>
                </a:solidFill>
              </a:rPr>
              <a:t>for direct air inject, and (b) motor-driven floating </a:t>
            </a:r>
            <a:r>
              <a:rPr lang="en-US" dirty="0" smtClean="0">
                <a:solidFill>
                  <a:schemeClr val="bg1"/>
                </a:solidFill>
              </a:rPr>
              <a:t>surface </a:t>
            </a:r>
            <a:r>
              <a:rPr lang="en-GB" dirty="0" smtClean="0">
                <a:solidFill>
                  <a:schemeClr val="bg1"/>
                </a:solidFill>
              </a:rPr>
              <a:t>aerator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4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F6A56F-A9EC-47A6-9562-6D0DC7F22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8765011-A555-4DFA-AE85-6BF42B9B20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7d643f5-4560-4eff-9f48-d0fe6b2bec2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7694F2-FF23-435B-8625-E3AA1329EF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318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AdvOT4199d003</vt:lpstr>
      <vt:lpstr>AdvOTd3a5f740</vt:lpstr>
      <vt:lpstr>Arial</vt:lpstr>
      <vt:lpstr>Office Theme</vt:lpstr>
      <vt:lpstr>Chemical Engineering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3_orange</dc:title>
  <dc:creator>Matt Baldwin</dc:creator>
  <cp:lastModifiedBy>Sylvia Pegg</cp:lastModifiedBy>
  <cp:revision>47</cp:revision>
  <dcterms:created xsi:type="dcterms:W3CDTF">2013-06-04T12:27:23Z</dcterms:created>
  <dcterms:modified xsi:type="dcterms:W3CDTF">2017-11-30T14:42:41Z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