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9" r:id="rId5"/>
    <p:sldId id="256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5759"/>
    <a:srgbClr val="4F758B"/>
    <a:srgbClr val="008C95"/>
    <a:srgbClr val="006B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:\Design\Powerpoint DO NOT MOVE\New templates 2014\4 3\Graphics\power point_4 3_ORANGE_96dpi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6" y="-2414"/>
            <a:ext cx="9159875" cy="686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539552" y="1565102"/>
            <a:ext cx="6408712" cy="1470025"/>
          </a:xfrm>
        </p:spPr>
        <p:txBody>
          <a:bodyPr>
            <a:normAutofit/>
          </a:bodyPr>
          <a:lstStyle>
            <a:lvl1pPr algn="l">
              <a:defRPr sz="4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Heading goes here</a:t>
            </a:r>
            <a:endParaRPr lang="en-GB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9552" y="2996952"/>
            <a:ext cx="6400800" cy="994345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rgbClr val="505759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Additional text here. Use as a title slide only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9733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version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:\Design\Powerpoint DO NOT MOVE\New templates 2014\4 3\Graphics\power point_4 3_ORANGE_96dpi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539552" y="1565102"/>
            <a:ext cx="6408712" cy="1470025"/>
          </a:xfrm>
        </p:spPr>
        <p:txBody>
          <a:bodyPr>
            <a:normAutofit/>
          </a:bodyPr>
          <a:lstStyle>
            <a:lvl1pPr algn="l">
              <a:defRPr sz="4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Heading goes here</a:t>
            </a:r>
            <a:endParaRPr lang="en-GB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9552" y="2996952"/>
            <a:ext cx="6400800" cy="994345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rgbClr val="505759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Additional text here. Use as a title slide only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25833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d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:\Design\Powerpoint DO NOT MOVE\New templates 2014\4 3\Graphics\power point_4 3_ORANGE_96dpi3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26964" y="729010"/>
            <a:ext cx="6985396" cy="1079500"/>
          </a:xfrm>
        </p:spPr>
        <p:txBody>
          <a:bodyPr/>
          <a:lstStyle>
            <a:lvl1pPr marL="0" indent="0" algn="l">
              <a:buNone/>
              <a:defRPr sz="4200"/>
            </a:lvl1pPr>
          </a:lstStyle>
          <a:p>
            <a:pPr lvl="0"/>
            <a:r>
              <a:rPr lang="en-US" dirty="0" smtClean="0"/>
              <a:t>Heading goes here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842963" y="1773238"/>
            <a:ext cx="6969125" cy="3527425"/>
          </a:xfrm>
        </p:spPr>
        <p:txBody>
          <a:bodyPr/>
          <a:lstStyle>
            <a:lvl1pPr marL="0" indent="0" algn="l">
              <a:buNone/>
              <a:defRPr baseline="0"/>
            </a:lvl1pPr>
          </a:lstStyle>
          <a:p>
            <a:pPr lvl="0"/>
            <a:r>
              <a:rPr lang="en-US" dirty="0" smtClean="0"/>
              <a:t>Body text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675688" y="6381750"/>
            <a:ext cx="468312" cy="476250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505759"/>
                </a:solidFill>
              </a:defRPr>
            </a:lvl1pPr>
          </a:lstStyle>
          <a:p>
            <a:pPr lvl="0"/>
            <a:r>
              <a:rPr lang="en-US" dirty="0" smtClean="0"/>
              <a:t>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7678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:\Design\Powerpoint DO NOT MOVE\New templates 2014\4 3\Graphics\power point_4 3_ORANGE_96dpi4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26964" y="729010"/>
            <a:ext cx="6985396" cy="1079500"/>
          </a:xfrm>
        </p:spPr>
        <p:txBody>
          <a:bodyPr/>
          <a:lstStyle>
            <a:lvl1pPr marL="0" indent="0" algn="l">
              <a:buNone/>
              <a:defRPr sz="4200"/>
            </a:lvl1pPr>
          </a:lstStyle>
          <a:p>
            <a:pPr lvl="0"/>
            <a:r>
              <a:rPr lang="en-US" dirty="0" smtClean="0"/>
              <a:t>Heading goes here</a:t>
            </a:r>
            <a:endParaRPr lang="en-GB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842963" y="1773238"/>
            <a:ext cx="6969125" cy="3527425"/>
          </a:xfrm>
        </p:spPr>
        <p:txBody>
          <a:bodyPr/>
          <a:lstStyle>
            <a:lvl1pPr marL="0" indent="0" algn="l">
              <a:buNone/>
              <a:defRPr baseline="0"/>
            </a:lvl1pPr>
          </a:lstStyle>
          <a:p>
            <a:pPr lvl="0"/>
            <a:r>
              <a:rPr lang="en-US" dirty="0" smtClean="0"/>
              <a:t>Body text goes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675688" y="6381750"/>
            <a:ext cx="468312" cy="476250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505759"/>
                </a:solidFill>
              </a:defRPr>
            </a:lvl1pPr>
          </a:lstStyle>
          <a:p>
            <a:pPr lvl="0"/>
            <a:r>
              <a:rPr lang="en-US" dirty="0" smtClean="0"/>
              <a:t>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861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H:\Design\Powerpoint DO NOT MOVE\New templates 2014\4 3\Graphics\power point_4 3_ORANGE_96dpi3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42963" y="1844824"/>
            <a:ext cx="6969397" cy="417512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Insert bullet point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826964" y="729010"/>
            <a:ext cx="6985396" cy="1079500"/>
          </a:xfrm>
        </p:spPr>
        <p:txBody>
          <a:bodyPr/>
          <a:lstStyle>
            <a:lvl1pPr marL="0" indent="0" algn="l">
              <a:buNone/>
              <a:defRPr sz="4200"/>
            </a:lvl1pPr>
          </a:lstStyle>
          <a:p>
            <a:pPr lvl="0"/>
            <a:r>
              <a:rPr lang="en-US" dirty="0" smtClean="0"/>
              <a:t>Heading goes here</a:t>
            </a:r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675688" y="6381750"/>
            <a:ext cx="468312" cy="476250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505759"/>
                </a:solidFill>
              </a:defRPr>
            </a:lvl1pPr>
          </a:lstStyle>
          <a:p>
            <a:pPr lvl="0"/>
            <a:r>
              <a:rPr lang="en-US" dirty="0" smtClean="0"/>
              <a:t>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3107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6856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6210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3" r:id="rId2"/>
    <p:sldLayoutId id="2147483649" r:id="rId3"/>
    <p:sldLayoutId id="2147483664" r:id="rId4"/>
    <p:sldLayoutId id="2147483682" r:id="rId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rgbClr val="505759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505759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50575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50575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50575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5057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Chemical Engineering Explained</a:t>
            </a:r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Supplementary </a:t>
            </a:r>
            <a:r>
              <a:rPr lang="en-GB" dirty="0" smtClean="0"/>
              <a:t>File: Chapter 14</a:t>
            </a:r>
            <a:endParaRPr lang="en-GB" dirty="0"/>
          </a:p>
          <a:p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-19879" y="0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Supplementary information for </a:t>
            </a:r>
            <a:r>
              <a:rPr lang="en-GB" sz="1400" i="1" dirty="0" smtClean="0"/>
              <a:t>Chemical Engineering Explained </a:t>
            </a:r>
            <a:r>
              <a:rPr lang="en-GB" sz="1400" dirty="0" smtClean="0"/>
              <a:t>© </a:t>
            </a:r>
            <a:r>
              <a:rPr lang="en-GB" sz="1400" dirty="0"/>
              <a:t>The Royal Society of Chemistry </a:t>
            </a:r>
            <a:r>
              <a:rPr lang="en-GB" sz="1400" dirty="0" smtClean="0"/>
              <a:t>2018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43855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60039" y="7864"/>
            <a:ext cx="83529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Supplementary information for </a:t>
            </a:r>
            <a:r>
              <a:rPr lang="en-GB" sz="1200" i="1" dirty="0">
                <a:solidFill>
                  <a:schemeClr val="bg1"/>
                </a:solidFill>
              </a:rPr>
              <a:t>Chemical Engineering Explained </a:t>
            </a:r>
            <a:r>
              <a:rPr lang="en-GB" sz="1200" dirty="0">
                <a:solidFill>
                  <a:schemeClr val="bg1"/>
                </a:solidFill>
              </a:rPr>
              <a:t>© The Royal Society of Chemistry 2018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546263"/>
            <a:ext cx="5923649" cy="52544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31640" y="6062137"/>
            <a:ext cx="5632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Figure 14.9 </a:t>
            </a:r>
            <a:r>
              <a:rPr lang="en-US" dirty="0" smtClean="0">
                <a:solidFill>
                  <a:schemeClr val="bg1"/>
                </a:solidFill>
              </a:rPr>
              <a:t>Flammability diagram for ethylene at 25 1C and 101.3 </a:t>
            </a:r>
            <a:r>
              <a:rPr lang="en-US" dirty="0" err="1" smtClean="0">
                <a:solidFill>
                  <a:schemeClr val="bg1"/>
                </a:solidFill>
              </a:rPr>
              <a:t>kPa</a:t>
            </a:r>
            <a:r>
              <a:rPr lang="en-US" dirty="0" smtClean="0">
                <a:solidFill>
                  <a:schemeClr val="bg1"/>
                </a:solidFill>
              </a:rPr>
              <a:t>. Based upon </a:t>
            </a:r>
            <a:r>
              <a:rPr lang="en-GB" dirty="0" smtClean="0">
                <a:solidFill>
                  <a:schemeClr val="bg1"/>
                </a:solidFill>
              </a:rPr>
              <a:t>data in ref. 7.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19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60039" y="7864"/>
            <a:ext cx="83529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Supplementary information for </a:t>
            </a:r>
            <a:r>
              <a:rPr lang="en-GB" sz="1200" i="1" dirty="0">
                <a:solidFill>
                  <a:schemeClr val="bg1"/>
                </a:solidFill>
              </a:rPr>
              <a:t>Chemical Engineering Explained </a:t>
            </a:r>
            <a:r>
              <a:rPr lang="en-GB" sz="1200" dirty="0">
                <a:solidFill>
                  <a:schemeClr val="bg1"/>
                </a:solidFill>
              </a:rPr>
              <a:t>© The Royal Society of Chemistry 2018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85878"/>
            <a:ext cx="4968552" cy="62648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5435" y="6313012"/>
            <a:ext cx="3916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Figure 14.1 </a:t>
            </a:r>
            <a:r>
              <a:rPr lang="en-US" dirty="0">
                <a:solidFill>
                  <a:schemeClr val="bg1"/>
                </a:solidFill>
              </a:rPr>
              <a:t>A simple cooled reactor.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2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60039" y="7864"/>
            <a:ext cx="83529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Supplementary information for </a:t>
            </a:r>
            <a:r>
              <a:rPr lang="en-GB" sz="1200" i="1" dirty="0">
                <a:solidFill>
                  <a:schemeClr val="bg1"/>
                </a:solidFill>
              </a:rPr>
              <a:t>Chemical Engineering Explained </a:t>
            </a:r>
            <a:r>
              <a:rPr lang="en-GB" sz="1200" dirty="0">
                <a:solidFill>
                  <a:schemeClr val="bg1"/>
                </a:solidFill>
              </a:rPr>
              <a:t>© The Royal Society of Chemistry 2018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848929"/>
            <a:ext cx="6427817" cy="45138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57700" y="5742140"/>
            <a:ext cx="4887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Figure 14.2 </a:t>
            </a:r>
            <a:r>
              <a:rPr lang="en-US" dirty="0">
                <a:solidFill>
                  <a:schemeClr val="bg1"/>
                </a:solidFill>
              </a:rPr>
              <a:t>The hierarchy of hazard control.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72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60039" y="7864"/>
            <a:ext cx="83529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Supplementary information for </a:t>
            </a:r>
            <a:r>
              <a:rPr lang="en-GB" sz="1200" i="1" dirty="0">
                <a:solidFill>
                  <a:schemeClr val="bg1"/>
                </a:solidFill>
              </a:rPr>
              <a:t>Chemical Engineering Explained </a:t>
            </a:r>
            <a:r>
              <a:rPr lang="en-GB" sz="1200" dirty="0">
                <a:solidFill>
                  <a:schemeClr val="bg1"/>
                </a:solidFill>
              </a:rPr>
              <a:t>© The Royal Society of Chemistry 2018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04664"/>
            <a:ext cx="6027389" cy="53285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03350" y="59492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Figure 14.3 </a:t>
            </a:r>
            <a:r>
              <a:rPr lang="en-US" dirty="0">
                <a:solidFill>
                  <a:schemeClr val="bg1"/>
                </a:solidFill>
              </a:rPr>
              <a:t>The fixed jib allows the heavy access cover to be swung out of the way.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07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60039" y="7864"/>
            <a:ext cx="83529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Supplementary information for </a:t>
            </a:r>
            <a:r>
              <a:rPr lang="en-GB" sz="1200" i="1" dirty="0">
                <a:solidFill>
                  <a:schemeClr val="bg1"/>
                </a:solidFill>
              </a:rPr>
              <a:t>Chemical Engineering Explained </a:t>
            </a:r>
            <a:r>
              <a:rPr lang="en-GB" sz="1200" dirty="0">
                <a:solidFill>
                  <a:schemeClr val="bg1"/>
                </a:solidFill>
              </a:rPr>
              <a:t>© The Royal Society of Chemistry 2018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764704"/>
            <a:ext cx="6480720" cy="48639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9451" y="5805264"/>
            <a:ext cx="56166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Figure 14.4 </a:t>
            </a:r>
            <a:r>
              <a:rPr lang="en-US" dirty="0">
                <a:solidFill>
                  <a:schemeClr val="bg1"/>
                </a:solidFill>
              </a:rPr>
              <a:t>The mesh guard on the end of the heat exchanger is an example of </a:t>
            </a:r>
            <a:r>
              <a:rPr lang="en-US" dirty="0" smtClean="0">
                <a:solidFill>
                  <a:schemeClr val="bg1"/>
                </a:solidFill>
              </a:rPr>
              <a:t>the control </a:t>
            </a:r>
            <a:r>
              <a:rPr lang="en-US" dirty="0">
                <a:solidFill>
                  <a:schemeClr val="bg1"/>
                </a:solidFill>
              </a:rPr>
              <a:t>of a hazard by isolation.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1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60039" y="7864"/>
            <a:ext cx="83529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Supplementary information for </a:t>
            </a:r>
            <a:r>
              <a:rPr lang="en-GB" sz="1200" i="1" dirty="0">
                <a:solidFill>
                  <a:schemeClr val="bg1"/>
                </a:solidFill>
              </a:rPr>
              <a:t>Chemical Engineering Explained </a:t>
            </a:r>
            <a:r>
              <a:rPr lang="en-GB" sz="1200" dirty="0">
                <a:solidFill>
                  <a:schemeClr val="bg1"/>
                </a:solidFill>
              </a:rPr>
              <a:t>© The Royal Society of Chemistry 2018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64704"/>
            <a:ext cx="6768752" cy="49816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59632" y="5949280"/>
            <a:ext cx="53440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Figure 14.5 </a:t>
            </a:r>
            <a:r>
              <a:rPr lang="en-US" dirty="0">
                <a:solidFill>
                  <a:schemeClr val="bg1"/>
                </a:solidFill>
              </a:rPr>
              <a:t>The flare is located well away from personnel and the rest of </a:t>
            </a: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GB" dirty="0" smtClean="0">
                <a:solidFill>
                  <a:schemeClr val="bg1"/>
                </a:solidFill>
              </a:rPr>
              <a:t>processing </a:t>
            </a:r>
            <a:r>
              <a:rPr lang="en-GB" dirty="0">
                <a:solidFill>
                  <a:schemeClr val="bg1"/>
                </a:solidFill>
              </a:rPr>
              <a:t>facility.</a:t>
            </a:r>
          </a:p>
        </p:txBody>
      </p:sp>
    </p:spTree>
    <p:extLst>
      <p:ext uri="{BB962C8B-B14F-4D97-AF65-F5344CB8AC3E}">
        <p14:creationId xmlns:p14="http://schemas.microsoft.com/office/powerpoint/2010/main" val="365443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60039" y="7864"/>
            <a:ext cx="83529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Supplementary information for </a:t>
            </a:r>
            <a:r>
              <a:rPr lang="en-GB" sz="1200" i="1" dirty="0">
                <a:solidFill>
                  <a:schemeClr val="bg1"/>
                </a:solidFill>
              </a:rPr>
              <a:t>Chemical Engineering Explained </a:t>
            </a:r>
            <a:r>
              <a:rPr lang="en-GB" sz="1200" dirty="0">
                <a:solidFill>
                  <a:schemeClr val="bg1"/>
                </a:solidFill>
              </a:rPr>
              <a:t>© The Royal Society of Chemistry 2018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908720"/>
            <a:ext cx="4613872" cy="46138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0701" y="6093296"/>
            <a:ext cx="6174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Figure 14.6 </a:t>
            </a:r>
            <a:r>
              <a:rPr lang="en-US" dirty="0">
                <a:solidFill>
                  <a:schemeClr val="bg1"/>
                </a:solidFill>
              </a:rPr>
              <a:t>The risk-assessment and risk-reduction cycle.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62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60039" y="7864"/>
            <a:ext cx="83529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Supplementary information for </a:t>
            </a:r>
            <a:r>
              <a:rPr lang="en-GB" sz="1200" i="1" dirty="0">
                <a:solidFill>
                  <a:schemeClr val="bg1"/>
                </a:solidFill>
              </a:rPr>
              <a:t>Chemical Engineering Explained </a:t>
            </a:r>
            <a:r>
              <a:rPr lang="en-GB" sz="1200" dirty="0">
                <a:solidFill>
                  <a:schemeClr val="bg1"/>
                </a:solidFill>
              </a:rPr>
              <a:t>© The Royal Society of Chemistry 2018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52673"/>
            <a:ext cx="4752528" cy="52944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504" y="5805264"/>
            <a:ext cx="65527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Figure 14.7 </a:t>
            </a:r>
            <a:r>
              <a:rPr lang="en-US" dirty="0">
                <a:solidFill>
                  <a:schemeClr val="bg1"/>
                </a:solidFill>
              </a:rPr>
              <a:t>With the hasp and locks in place the electrical tray cannot be </a:t>
            </a:r>
            <a:r>
              <a:rPr lang="en-US" dirty="0" smtClean="0">
                <a:solidFill>
                  <a:schemeClr val="bg1"/>
                </a:solidFill>
              </a:rPr>
              <a:t>inserted into </a:t>
            </a:r>
            <a:r>
              <a:rPr lang="en-US" dirty="0">
                <a:solidFill>
                  <a:schemeClr val="bg1"/>
                </a:solidFill>
              </a:rPr>
              <a:t>the electrical rack and power cannot be restored to the </a:t>
            </a:r>
            <a:r>
              <a:rPr lang="en-US" dirty="0" smtClean="0">
                <a:solidFill>
                  <a:schemeClr val="bg1"/>
                </a:solidFill>
              </a:rPr>
              <a:t>electrical item</a:t>
            </a:r>
            <a:r>
              <a:rPr lang="en-US" dirty="0">
                <a:solidFill>
                  <a:schemeClr val="bg1"/>
                </a:solidFill>
              </a:rPr>
              <a:t>, in our example, the pump.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9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60039" y="7864"/>
            <a:ext cx="83529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Supplementary information for </a:t>
            </a:r>
            <a:r>
              <a:rPr lang="en-GB" sz="1200" i="1" dirty="0">
                <a:solidFill>
                  <a:schemeClr val="bg1"/>
                </a:solidFill>
              </a:rPr>
              <a:t>Chemical Engineering Explained </a:t>
            </a:r>
            <a:r>
              <a:rPr lang="en-GB" sz="1200" dirty="0">
                <a:solidFill>
                  <a:schemeClr val="bg1"/>
                </a:solidFill>
              </a:rPr>
              <a:t>© The Royal Society of Chemistry 2018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76672"/>
            <a:ext cx="5923649" cy="54464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47664" y="6128096"/>
            <a:ext cx="5364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Figure 14.8 </a:t>
            </a:r>
            <a:r>
              <a:rPr lang="en-US" dirty="0">
                <a:solidFill>
                  <a:schemeClr val="bg1"/>
                </a:solidFill>
              </a:rPr>
              <a:t>Flammability diagram for methane at 25 </a:t>
            </a:r>
            <a:r>
              <a:rPr lang="en-US" dirty="0" smtClean="0">
                <a:solidFill>
                  <a:schemeClr val="bg1"/>
                </a:solidFill>
              </a:rPr>
              <a:t>°C </a:t>
            </a:r>
            <a:r>
              <a:rPr lang="en-US" dirty="0">
                <a:solidFill>
                  <a:schemeClr val="bg1"/>
                </a:solidFill>
              </a:rPr>
              <a:t>and 101.3 </a:t>
            </a:r>
            <a:r>
              <a:rPr lang="en-US" dirty="0" err="1">
                <a:solidFill>
                  <a:schemeClr val="bg1"/>
                </a:solidFill>
              </a:rPr>
              <a:t>kPa</a:t>
            </a:r>
            <a:r>
              <a:rPr lang="en-US" dirty="0">
                <a:solidFill>
                  <a:schemeClr val="bg1"/>
                </a:solidFill>
              </a:rPr>
              <a:t>. Based </a:t>
            </a:r>
            <a:r>
              <a:rPr lang="en-US" dirty="0" smtClean="0">
                <a:solidFill>
                  <a:schemeClr val="bg1"/>
                </a:solidFill>
              </a:rPr>
              <a:t>upon </a:t>
            </a:r>
            <a:r>
              <a:rPr lang="en-GB" dirty="0" smtClean="0">
                <a:solidFill>
                  <a:schemeClr val="bg1"/>
                </a:solidFill>
              </a:rPr>
              <a:t>data </a:t>
            </a:r>
            <a:r>
              <a:rPr lang="en-GB" dirty="0">
                <a:solidFill>
                  <a:schemeClr val="bg1"/>
                </a:solidFill>
              </a:rPr>
              <a:t>in ref. 7.</a:t>
            </a:r>
          </a:p>
        </p:txBody>
      </p:sp>
    </p:spTree>
    <p:extLst>
      <p:ext uri="{BB962C8B-B14F-4D97-AF65-F5344CB8AC3E}">
        <p14:creationId xmlns:p14="http://schemas.microsoft.com/office/powerpoint/2010/main" val="417513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788752EB44974D994EBA0BE182464D" ma:contentTypeVersion="1" ma:contentTypeDescription="Create a new document." ma:contentTypeScope="" ma:versionID="99bbc2474cb3204ca9fbdd512615df56">
  <xsd:schema xmlns:xsd="http://www.w3.org/2001/XMLSchema" xmlns:p="http://schemas.microsoft.com/office/2006/metadata/properties" xmlns:ns2="27d643f5-4560-4eff-9f48-d0fe6b2bec2d" targetNamespace="http://schemas.microsoft.com/office/2006/metadata/properties" ma:root="true" ma:fieldsID="3e4c637131ef89c7ae71a83de9afa52f" ns2:_="">
    <xsd:import namespace="27d643f5-4560-4eff-9f48-d0fe6b2bec2d"/>
    <xsd:element name="properties">
      <xsd:complexType>
        <xsd:sequence>
          <xsd:element name="documentManagement">
            <xsd:complexType>
              <xsd:all>
                <xsd:element ref="ns2:Templ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27d643f5-4560-4eff-9f48-d0fe6b2bec2d" elementFormDefault="qualified">
    <xsd:import namespace="http://schemas.microsoft.com/office/2006/documentManagement/types"/>
    <xsd:element name="Template" ma:index="8" nillable="true" ma:displayName="Template" ma:format="Dropdown" ma:internalName="Template">
      <xsd:simpleType>
        <xsd:restriction base="dms:Choice">
          <xsd:enumeration value="Stationery"/>
          <xsd:enumeration value="Purchase order forms"/>
          <xsd:enumeration value="Powerpoint presentations"/>
          <xsd:enumeration value="Meetings"/>
          <xsd:enumeration value="Legal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Template xmlns="27d643f5-4560-4eff-9f48-d0fe6b2bec2d">Powerpoint presentations</Template>
  </documentManagement>
</p:properties>
</file>

<file path=customXml/itemProps1.xml><?xml version="1.0" encoding="utf-8"?>
<ds:datastoreItem xmlns:ds="http://schemas.openxmlformats.org/officeDocument/2006/customXml" ds:itemID="{3C7694F2-FF23-435B-8625-E3AA1329EFD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F6A56F-A9EC-47A6-9562-6D0DC7F221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d643f5-4560-4eff-9f48-d0fe6b2bec2d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C8765011-A555-4DFA-AE85-6BF42B9B2042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27d643f5-4560-4eff-9f48-d0fe6b2bec2d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675</TotalTime>
  <Words>300</Words>
  <Application>Microsoft Office PowerPoint</Application>
  <PresentationFormat>On-screen Show (4:3)</PresentationFormat>
  <Paragraphs>21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Arial</vt:lpstr>
      <vt:lpstr>Office Theme</vt:lpstr>
      <vt:lpstr>Chemical Engineering Explained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Royal Society of Chemistry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template 4 3_orange</dc:title>
  <dc:creator>Matt Baldwin</dc:creator>
  <cp:lastModifiedBy>Sylvia Pegg</cp:lastModifiedBy>
  <cp:revision>46</cp:revision>
  <dcterms:created xsi:type="dcterms:W3CDTF">2013-06-04T12:27:23Z</dcterms:created>
  <dcterms:modified xsi:type="dcterms:W3CDTF">2017-11-30T14:51:00Z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0x010100C1788752EB44974D994EBA0BE182464D</vt:lpwstr>
  </property>
</Properties>
</file>