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60" r:id="rId7"/>
    <p:sldId id="261" r:id="rId8"/>
    <p:sldId id="262" r:id="rId9"/>
    <p:sldId id="264" r:id="rId10"/>
    <p:sldId id="265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759"/>
    <a:srgbClr val="4F758B"/>
    <a:srgbClr val="008C95"/>
    <a:srgbClr val="006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vers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:\Design\Powerpoint DO NOT MOVE\New templates 2014\4 3\Graphics\power point_4 3_SLATE_96dpi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1565102"/>
            <a:ext cx="6408712" cy="1470025"/>
          </a:xfrm>
        </p:spPr>
        <p:txBody>
          <a:bodyPr>
            <a:normAutofit/>
          </a:bodyPr>
          <a:lstStyle>
            <a:lvl1pPr algn="l">
              <a:defRPr sz="4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996952"/>
            <a:ext cx="6400800" cy="994345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505759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text here. Use as a title slide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733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version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:\Design\Powerpoint DO NOT MOVE\New templates 2014\4 3\Graphics\power point_4 3_SLATE_96dpi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7998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1565102"/>
            <a:ext cx="6408712" cy="1470025"/>
          </a:xfrm>
        </p:spPr>
        <p:txBody>
          <a:bodyPr>
            <a:normAutofit/>
          </a:bodyPr>
          <a:lstStyle>
            <a:lvl1pPr algn="l">
              <a:defRPr sz="4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996952"/>
            <a:ext cx="6400800" cy="994345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rgbClr val="505759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text here. Use as a title slide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583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od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:\Design\Powerpoint DO NOT MOVE\New templates 2014\4 3\Graphics\power point_4 3_SLATE_96dpi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 smtClean="0"/>
              <a:t>Body text goes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675688" y="6381750"/>
            <a:ext cx="468312" cy="476250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678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:\Design\Powerpoint DO NOT MOVE\New templates 2014\4 3\Graphics\power point_4 3_SLATE_96dpi4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842963" y="1773238"/>
            <a:ext cx="6969125" cy="3527425"/>
          </a:xfrm>
        </p:spPr>
        <p:txBody>
          <a:bodyPr/>
          <a:lstStyle>
            <a:lvl1pPr marL="0" indent="0" algn="l">
              <a:buNone/>
              <a:defRPr baseline="0"/>
            </a:lvl1pPr>
          </a:lstStyle>
          <a:p>
            <a:pPr lvl="0"/>
            <a:r>
              <a:rPr lang="en-US" dirty="0" smtClean="0"/>
              <a:t>Body text goes here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675688" y="6381750"/>
            <a:ext cx="468312" cy="476250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61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 descr="H:\Design\Powerpoint DO NOT MOVE\New templates 2014\4 3\Graphics\power point_4 3_SLATE_96dpi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42963" y="1844824"/>
            <a:ext cx="6969397" cy="417512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Insert bullet point here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26964" y="729010"/>
            <a:ext cx="6985396" cy="1079500"/>
          </a:xfrm>
        </p:spPr>
        <p:txBody>
          <a:bodyPr/>
          <a:lstStyle>
            <a:lvl1pPr marL="0" indent="0" algn="l">
              <a:buNone/>
              <a:defRPr sz="4200"/>
            </a:lvl1pPr>
          </a:lstStyle>
          <a:p>
            <a:pPr lvl="0"/>
            <a:r>
              <a:rPr lang="en-US" dirty="0" smtClean="0"/>
              <a:t>Heading goes here</a:t>
            </a:r>
            <a:endParaRPr lang="en-GB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8675688" y="6381750"/>
            <a:ext cx="468312" cy="476250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505759"/>
                </a:solidFill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107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856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21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49" r:id="rId3"/>
    <p:sldLayoutId id="2147483664" r:id="rId4"/>
    <p:sldLayoutId id="2147483682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rgbClr val="50575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50575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5057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057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057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057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Theoretical Chemistry for Electronic Excited States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Supplementary File: Chapter 1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-19879" y="0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Supplementary information for </a:t>
            </a:r>
            <a:r>
              <a:rPr lang="en-GB" sz="1200" i="1" dirty="0"/>
              <a:t>Theoretical Chemistry for Electronic Excited </a:t>
            </a:r>
            <a:r>
              <a:rPr lang="en-GB" sz="1200" i="1" dirty="0" smtClean="0"/>
              <a:t>States</a:t>
            </a:r>
            <a:r>
              <a:rPr lang="en-GB" sz="1200" dirty="0" smtClean="0"/>
              <a:t>© </a:t>
            </a:r>
            <a:r>
              <a:rPr lang="en-GB" sz="1200" dirty="0"/>
              <a:t>The Royal Society of Chemistry </a:t>
            </a:r>
            <a:r>
              <a:rPr lang="en-GB" sz="1200" dirty="0" smtClean="0"/>
              <a:t>2018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385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" b="8019"/>
          <a:stretch/>
        </p:blipFill>
        <p:spPr>
          <a:xfrm>
            <a:off x="1475656" y="476673"/>
            <a:ext cx="6624736" cy="47525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4830419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1.9 </a:t>
            </a:r>
            <a:r>
              <a:rPr lang="en-US" sz="1100" dirty="0">
                <a:solidFill>
                  <a:schemeClr val="bg1"/>
                </a:solidFill>
              </a:rPr>
              <a:t>(a) Stacked </a:t>
            </a:r>
            <a:r>
              <a:rPr lang="en-US" sz="1100" dirty="0" err="1">
                <a:solidFill>
                  <a:schemeClr val="bg1"/>
                </a:solidFill>
              </a:rPr>
              <a:t>thymines</a:t>
            </a:r>
            <a:r>
              <a:rPr lang="en-US" sz="1100" dirty="0">
                <a:solidFill>
                  <a:schemeClr val="bg1"/>
                </a:solidFill>
              </a:rPr>
              <a:t> in DNA. (b) Structure of the S</a:t>
            </a:r>
            <a:r>
              <a:rPr lang="en-US" sz="1100" baseline="-25000" dirty="0">
                <a:solidFill>
                  <a:schemeClr val="bg1"/>
                </a:solidFill>
              </a:rPr>
              <a:t>0</a:t>
            </a:r>
            <a:r>
              <a:rPr lang="en-US" sz="1100" dirty="0">
                <a:solidFill>
                  <a:schemeClr val="bg1"/>
                </a:solidFill>
              </a:rPr>
              <a:t>/S</a:t>
            </a:r>
            <a:r>
              <a:rPr lang="en-US" sz="1100" baseline="-25000" dirty="0">
                <a:solidFill>
                  <a:schemeClr val="bg1"/>
                </a:solidFill>
              </a:rPr>
              <a:t>1</a:t>
            </a:r>
            <a:r>
              <a:rPr lang="en-US" sz="1100" dirty="0">
                <a:solidFill>
                  <a:schemeClr val="bg1"/>
                </a:solidFill>
              </a:rPr>
              <a:t> conical </a:t>
            </a:r>
            <a:r>
              <a:rPr lang="en-US" sz="1100" dirty="0" smtClean="0">
                <a:solidFill>
                  <a:schemeClr val="bg1"/>
                </a:solidFill>
              </a:rPr>
              <a:t>intersection, S</a:t>
            </a:r>
            <a:r>
              <a:rPr lang="en-US" sz="1100" baseline="-25000" dirty="0" smtClean="0">
                <a:solidFill>
                  <a:schemeClr val="bg1"/>
                </a:solidFill>
              </a:rPr>
              <a:t>0</a:t>
            </a:r>
            <a:r>
              <a:rPr lang="en-US" sz="1100" dirty="0" smtClean="0">
                <a:solidFill>
                  <a:schemeClr val="bg1"/>
                </a:solidFill>
              </a:rPr>
              <a:t>/S</a:t>
            </a:r>
            <a:r>
              <a:rPr lang="en-US" sz="1100" baseline="-25000" dirty="0" smtClean="0">
                <a:solidFill>
                  <a:schemeClr val="bg1"/>
                </a:solidFill>
              </a:rPr>
              <a:t>1</a:t>
            </a:r>
            <a:r>
              <a:rPr lang="en-US" sz="1100" dirty="0" smtClean="0">
                <a:solidFill>
                  <a:schemeClr val="bg1"/>
                </a:solidFill>
              </a:rPr>
              <a:t>–CI</a:t>
            </a:r>
            <a:r>
              <a:rPr lang="en-US" sz="1100" dirty="0">
                <a:solidFill>
                  <a:schemeClr val="bg1"/>
                </a:solidFill>
              </a:rPr>
              <a:t>. Gradient difference (X</a:t>
            </a:r>
            <a:r>
              <a:rPr lang="en-US" sz="1100" baseline="-25000" dirty="0">
                <a:solidFill>
                  <a:schemeClr val="bg1"/>
                </a:solidFill>
              </a:rPr>
              <a:t>1</a:t>
            </a:r>
            <a:r>
              <a:rPr lang="en-US" sz="1100" dirty="0">
                <a:solidFill>
                  <a:schemeClr val="bg1"/>
                </a:solidFill>
              </a:rPr>
              <a:t>) and derivative coupling (</a:t>
            </a:r>
            <a:r>
              <a:rPr lang="en-US" sz="1100" dirty="0" smtClean="0">
                <a:solidFill>
                  <a:schemeClr val="bg1"/>
                </a:solidFill>
              </a:rPr>
              <a:t>X</a:t>
            </a:r>
            <a:r>
              <a:rPr lang="en-US" sz="1100" baseline="-25000" dirty="0" smtClean="0">
                <a:solidFill>
                  <a:schemeClr val="bg1"/>
                </a:solidFill>
              </a:rPr>
              <a:t>2</a:t>
            </a:r>
            <a:r>
              <a:rPr lang="en-US" sz="1100" dirty="0" smtClean="0">
                <a:solidFill>
                  <a:schemeClr val="bg1"/>
                </a:solidFill>
              </a:rPr>
              <a:t>) vectors </a:t>
            </a:r>
            <a:r>
              <a:rPr lang="en-US" sz="1100" dirty="0">
                <a:solidFill>
                  <a:schemeClr val="bg1"/>
                </a:solidFill>
              </a:rPr>
              <a:t>forming the branching space. Interatomic distances are given in </a:t>
            </a:r>
            <a:r>
              <a:rPr lang="en-US" sz="1100" dirty="0" smtClean="0">
                <a:solidFill>
                  <a:schemeClr val="bg1"/>
                </a:solidFill>
              </a:rPr>
              <a:t>Å. Adapted </a:t>
            </a:r>
            <a:r>
              <a:rPr lang="en-US" sz="1100" dirty="0">
                <a:solidFill>
                  <a:schemeClr val="bg1"/>
                </a:solidFill>
              </a:rPr>
              <a:t>with permission from M. </a:t>
            </a:r>
            <a:r>
              <a:rPr lang="en-US" sz="1100" dirty="0" err="1">
                <a:solidFill>
                  <a:schemeClr val="bg1"/>
                </a:solidFill>
              </a:rPr>
              <a:t>Boggio-Pasqua</a:t>
            </a:r>
            <a:r>
              <a:rPr lang="en-US" sz="1100" dirty="0">
                <a:solidFill>
                  <a:schemeClr val="bg1"/>
                </a:solidFill>
              </a:rPr>
              <a:t>, G. </a:t>
            </a:r>
            <a:r>
              <a:rPr lang="en-US" sz="1100" dirty="0" err="1">
                <a:solidFill>
                  <a:schemeClr val="bg1"/>
                </a:solidFill>
              </a:rPr>
              <a:t>Groenhof</a:t>
            </a:r>
            <a:r>
              <a:rPr lang="en-US" sz="1100" dirty="0">
                <a:solidFill>
                  <a:schemeClr val="bg1"/>
                </a:solidFill>
              </a:rPr>
              <a:t>, L. </a:t>
            </a:r>
            <a:r>
              <a:rPr lang="en-US" sz="1100" dirty="0" smtClean="0">
                <a:solidFill>
                  <a:schemeClr val="bg1"/>
                </a:solidFill>
              </a:rPr>
              <a:t>V. </a:t>
            </a:r>
            <a:r>
              <a:rPr lang="de-DE" sz="1100" dirty="0" smtClean="0">
                <a:solidFill>
                  <a:schemeClr val="bg1"/>
                </a:solidFill>
              </a:rPr>
              <a:t>Schafer</a:t>
            </a:r>
            <a:r>
              <a:rPr lang="de-DE" sz="1100" dirty="0">
                <a:solidFill>
                  <a:schemeClr val="bg1"/>
                </a:solidFill>
              </a:rPr>
              <a:t>, H. Grubmuller and M. A. Robb, </a:t>
            </a:r>
            <a:r>
              <a:rPr lang="de-DE" sz="1100" i="1" dirty="0">
                <a:solidFill>
                  <a:schemeClr val="bg1"/>
                </a:solidFill>
              </a:rPr>
              <a:t>J. Am. Chem. Soc.</a:t>
            </a:r>
            <a:r>
              <a:rPr lang="de-DE" sz="1100" dirty="0">
                <a:solidFill>
                  <a:schemeClr val="bg1"/>
                </a:solidFill>
              </a:rPr>
              <a:t>, 2007, </a:t>
            </a:r>
            <a:r>
              <a:rPr lang="de-DE" sz="1100" b="1" dirty="0" smtClean="0">
                <a:solidFill>
                  <a:schemeClr val="bg1"/>
                </a:solidFill>
              </a:rPr>
              <a:t>129</a:t>
            </a:r>
            <a:r>
              <a:rPr lang="de-DE" sz="1100" dirty="0" smtClean="0">
                <a:solidFill>
                  <a:schemeClr val="bg1"/>
                </a:solidFill>
              </a:rPr>
              <a:t>, </a:t>
            </a:r>
            <a:r>
              <a:rPr lang="en-US" sz="1100" dirty="0" smtClean="0">
                <a:solidFill>
                  <a:schemeClr val="bg1"/>
                </a:solidFill>
              </a:rPr>
              <a:t>10996.</a:t>
            </a:r>
            <a:r>
              <a:rPr lang="en-US" sz="1100" baseline="30000" dirty="0" smtClean="0">
                <a:solidFill>
                  <a:schemeClr val="bg1"/>
                </a:solidFill>
              </a:rPr>
              <a:t>39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100" dirty="0">
                <a:solidFill>
                  <a:schemeClr val="bg1"/>
                </a:solidFill>
              </a:rPr>
              <a:t>Copyright 2007 American Chemical Society.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0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1" y="240716"/>
            <a:ext cx="6624737" cy="49685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5209269"/>
            <a:ext cx="66967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1.10 </a:t>
            </a:r>
            <a:r>
              <a:rPr lang="en-US" sz="1100" dirty="0">
                <a:solidFill>
                  <a:schemeClr val="bg1"/>
                </a:solidFill>
              </a:rPr>
              <a:t>A schematic picture for the ring opening of 1,3-cyclohexadiene (CHD) </a:t>
            </a:r>
            <a:r>
              <a:rPr lang="en-US" sz="1100" dirty="0" smtClean="0">
                <a:solidFill>
                  <a:schemeClr val="bg1"/>
                </a:solidFill>
              </a:rPr>
              <a:t>to </a:t>
            </a:r>
            <a:r>
              <a:rPr lang="en-GB" sz="1100" dirty="0" err="1" smtClean="0">
                <a:solidFill>
                  <a:schemeClr val="bg1"/>
                </a:solidFill>
              </a:rPr>
              <a:t>cZc-hexatriene</a:t>
            </a:r>
            <a:r>
              <a:rPr lang="en-GB" sz="1100" dirty="0" smtClean="0">
                <a:solidFill>
                  <a:schemeClr val="bg1"/>
                </a:solidFill>
              </a:rPr>
              <a:t> </a:t>
            </a:r>
            <a:r>
              <a:rPr lang="en-GB" sz="1100" dirty="0">
                <a:solidFill>
                  <a:schemeClr val="bg1"/>
                </a:solidFill>
              </a:rPr>
              <a:t>(HT</a:t>
            </a:r>
            <a:r>
              <a:rPr lang="en-GB" sz="1100" dirty="0" smtClean="0">
                <a:solidFill>
                  <a:schemeClr val="bg1"/>
                </a:solidFill>
              </a:rPr>
              <a:t>). </a:t>
            </a:r>
            <a:r>
              <a:rPr lang="en-US" sz="1100" dirty="0" smtClean="0">
                <a:solidFill>
                  <a:schemeClr val="bg1"/>
                </a:solidFill>
              </a:rPr>
              <a:t>Adapted </a:t>
            </a:r>
            <a:r>
              <a:rPr lang="en-US" sz="1100" dirty="0">
                <a:solidFill>
                  <a:schemeClr val="bg1"/>
                </a:solidFill>
              </a:rPr>
              <a:t>with permission from A. </a:t>
            </a:r>
            <a:r>
              <a:rPr lang="en-US" sz="1100" dirty="0" err="1">
                <a:solidFill>
                  <a:schemeClr val="bg1"/>
                </a:solidFill>
              </a:rPr>
              <a:t>Nenov</a:t>
            </a:r>
            <a:r>
              <a:rPr lang="en-US" sz="1100" dirty="0">
                <a:solidFill>
                  <a:schemeClr val="bg1"/>
                </a:solidFill>
              </a:rPr>
              <a:t>, P. </a:t>
            </a:r>
            <a:r>
              <a:rPr lang="en-US" sz="1100" dirty="0" err="1">
                <a:solidFill>
                  <a:schemeClr val="bg1"/>
                </a:solidFill>
              </a:rPr>
              <a:t>Kolle</a:t>
            </a:r>
            <a:r>
              <a:rPr lang="en-US" sz="1100" dirty="0">
                <a:solidFill>
                  <a:schemeClr val="bg1"/>
                </a:solidFill>
              </a:rPr>
              <a:t>, M. A. Robb and R. </a:t>
            </a:r>
            <a:r>
              <a:rPr lang="en-US" sz="1100" dirty="0" smtClean="0">
                <a:solidFill>
                  <a:schemeClr val="bg1"/>
                </a:solidFill>
              </a:rPr>
              <a:t>de </a:t>
            </a:r>
            <a:r>
              <a:rPr lang="en-US" sz="1100" dirty="0" err="1" smtClean="0">
                <a:solidFill>
                  <a:schemeClr val="bg1"/>
                </a:solidFill>
              </a:rPr>
              <a:t>Vivie-Riedle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i="1" dirty="0">
                <a:solidFill>
                  <a:schemeClr val="bg1"/>
                </a:solidFill>
              </a:rPr>
              <a:t>J. Org. Chem.</a:t>
            </a:r>
            <a:r>
              <a:rPr lang="en-US" sz="1100" dirty="0">
                <a:solidFill>
                  <a:schemeClr val="bg1"/>
                </a:solidFill>
              </a:rPr>
              <a:t>, 2010, </a:t>
            </a:r>
            <a:r>
              <a:rPr lang="en-US" sz="1100" b="1" dirty="0">
                <a:solidFill>
                  <a:schemeClr val="bg1"/>
                </a:solidFill>
              </a:rPr>
              <a:t>75</a:t>
            </a:r>
            <a:r>
              <a:rPr lang="en-US" sz="1100" dirty="0">
                <a:solidFill>
                  <a:schemeClr val="bg1"/>
                </a:solidFill>
              </a:rPr>
              <a:t>, 123–129.</a:t>
            </a:r>
            <a:r>
              <a:rPr lang="en-US" sz="1100" baseline="30000" dirty="0">
                <a:solidFill>
                  <a:schemeClr val="bg1"/>
                </a:solidFill>
              </a:rPr>
              <a:t>41</a:t>
            </a:r>
            <a:r>
              <a:rPr lang="en-US" sz="1100" dirty="0">
                <a:solidFill>
                  <a:schemeClr val="bg1"/>
                </a:solidFill>
              </a:rPr>
              <a:t> Copyright </a:t>
            </a:r>
            <a:r>
              <a:rPr lang="en-US" sz="1100" dirty="0" smtClean="0">
                <a:solidFill>
                  <a:schemeClr val="bg1"/>
                </a:solidFill>
              </a:rPr>
              <a:t>2010 </a:t>
            </a:r>
            <a:r>
              <a:rPr lang="en-GB" sz="1100" dirty="0" smtClean="0">
                <a:solidFill>
                  <a:schemeClr val="bg1"/>
                </a:solidFill>
              </a:rPr>
              <a:t>American </a:t>
            </a:r>
            <a:r>
              <a:rPr lang="en-GB" sz="1100" dirty="0">
                <a:solidFill>
                  <a:schemeClr val="bg1"/>
                </a:solidFill>
              </a:rPr>
              <a:t>Chemical Society.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2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80231"/>
            <a:ext cx="6696745" cy="50225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5302790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1.11 </a:t>
            </a:r>
            <a:r>
              <a:rPr lang="en-US" sz="1100" dirty="0">
                <a:solidFill>
                  <a:schemeClr val="bg1"/>
                </a:solidFill>
              </a:rPr>
              <a:t>A model potential surface for the ring opening, 3-cyclohexadiene (CHD) to </a:t>
            </a:r>
            <a:r>
              <a:rPr lang="en-US" sz="1100" dirty="0" err="1">
                <a:solidFill>
                  <a:schemeClr val="bg1"/>
                </a:solidFill>
              </a:rPr>
              <a:t>cZc-hexatriene</a:t>
            </a:r>
            <a:r>
              <a:rPr lang="en-US" sz="1100" dirty="0">
                <a:solidFill>
                  <a:schemeClr val="bg1"/>
                </a:solidFill>
              </a:rPr>
              <a:t> (HT) on the two covalent states </a:t>
            </a:r>
            <a:r>
              <a:rPr lang="en-US" sz="1100" dirty="0" smtClean="0">
                <a:solidFill>
                  <a:schemeClr val="bg1"/>
                </a:solidFill>
              </a:rPr>
              <a:t>2A</a:t>
            </a:r>
            <a:r>
              <a:rPr lang="en-US" sz="1100" baseline="-25000" dirty="0" smtClean="0">
                <a:solidFill>
                  <a:schemeClr val="bg1"/>
                </a:solidFill>
              </a:rPr>
              <a:t>1 </a:t>
            </a:r>
            <a:r>
              <a:rPr lang="en-US" sz="1100" dirty="0" smtClean="0">
                <a:solidFill>
                  <a:schemeClr val="bg1"/>
                </a:solidFill>
              </a:rPr>
              <a:t>and </a:t>
            </a:r>
            <a:r>
              <a:rPr lang="en-US" sz="1100" dirty="0">
                <a:solidFill>
                  <a:schemeClr val="bg1"/>
                </a:solidFill>
              </a:rPr>
              <a:t>1A</a:t>
            </a:r>
            <a:r>
              <a:rPr lang="en-US" sz="1100" baseline="-25000" dirty="0">
                <a:solidFill>
                  <a:schemeClr val="bg1"/>
                </a:solidFill>
              </a:rPr>
              <a:t>1</a:t>
            </a:r>
            <a:r>
              <a:rPr lang="en-US" sz="1100" dirty="0">
                <a:solidFill>
                  <a:schemeClr val="bg1"/>
                </a:solidFill>
              </a:rPr>
              <a:t> in Figure </a:t>
            </a:r>
            <a:r>
              <a:rPr lang="en-US" sz="1100" dirty="0" smtClean="0">
                <a:solidFill>
                  <a:schemeClr val="bg1"/>
                </a:solidFill>
              </a:rPr>
              <a:t>1.10. Adapted </a:t>
            </a:r>
            <a:r>
              <a:rPr lang="en-US" sz="1100" dirty="0">
                <a:solidFill>
                  <a:schemeClr val="bg1"/>
                </a:solidFill>
              </a:rPr>
              <a:t>with permission from A. </a:t>
            </a:r>
            <a:r>
              <a:rPr lang="en-US" sz="1100" dirty="0" err="1">
                <a:solidFill>
                  <a:schemeClr val="bg1"/>
                </a:solidFill>
              </a:rPr>
              <a:t>Nenov</a:t>
            </a:r>
            <a:r>
              <a:rPr lang="en-US" sz="1100" dirty="0">
                <a:solidFill>
                  <a:schemeClr val="bg1"/>
                </a:solidFill>
              </a:rPr>
              <a:t>, P. </a:t>
            </a:r>
            <a:r>
              <a:rPr lang="en-US" sz="1100" dirty="0" err="1">
                <a:solidFill>
                  <a:schemeClr val="bg1"/>
                </a:solidFill>
              </a:rPr>
              <a:t>Kolle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endParaRPr lang="en-US" sz="1100" dirty="0" smtClean="0">
              <a:solidFill>
                <a:schemeClr val="bg1"/>
              </a:solidFill>
            </a:endParaRPr>
          </a:p>
          <a:p>
            <a:r>
              <a:rPr lang="en-US" sz="1100" dirty="0" smtClean="0">
                <a:solidFill>
                  <a:schemeClr val="bg1"/>
                </a:solidFill>
              </a:rPr>
              <a:t>M</a:t>
            </a:r>
            <a:r>
              <a:rPr lang="en-US" sz="1100" dirty="0">
                <a:solidFill>
                  <a:schemeClr val="bg1"/>
                </a:solidFill>
              </a:rPr>
              <a:t>. A. Robb and R. de </a:t>
            </a:r>
            <a:r>
              <a:rPr lang="en-US" sz="1100" dirty="0" err="1">
                <a:solidFill>
                  <a:schemeClr val="bg1"/>
                </a:solidFill>
              </a:rPr>
              <a:t>Vivie-Riedle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i="1" dirty="0">
                <a:solidFill>
                  <a:schemeClr val="bg1"/>
                </a:solidFill>
              </a:rPr>
              <a:t>J. Org. Chem</a:t>
            </a:r>
            <a:r>
              <a:rPr lang="en-US" sz="1100" dirty="0">
                <a:solidFill>
                  <a:schemeClr val="bg1"/>
                </a:solidFill>
              </a:rPr>
              <a:t>., 2010, </a:t>
            </a:r>
            <a:r>
              <a:rPr lang="en-US" sz="1100" b="1" dirty="0">
                <a:solidFill>
                  <a:schemeClr val="bg1"/>
                </a:solidFill>
              </a:rPr>
              <a:t>75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smtClean="0">
                <a:solidFill>
                  <a:schemeClr val="bg1"/>
                </a:solidFill>
              </a:rPr>
              <a:t>123–129.</a:t>
            </a:r>
            <a:r>
              <a:rPr lang="en-US" sz="1100" baseline="30000" dirty="0" smtClean="0">
                <a:solidFill>
                  <a:schemeClr val="bg1"/>
                </a:solidFill>
              </a:rPr>
              <a:t>41 </a:t>
            </a:r>
            <a:r>
              <a:rPr lang="en-US" sz="1100" dirty="0" smtClean="0">
                <a:solidFill>
                  <a:schemeClr val="bg1"/>
                </a:solidFill>
              </a:rPr>
              <a:t>Copyright </a:t>
            </a:r>
            <a:r>
              <a:rPr lang="en-US" sz="1100" dirty="0">
                <a:solidFill>
                  <a:schemeClr val="bg1"/>
                </a:solidFill>
              </a:rPr>
              <a:t>2010 American Chemical Society.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0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135"/>
          <a:stretch/>
        </p:blipFill>
        <p:spPr>
          <a:xfrm>
            <a:off x="1547664" y="548680"/>
            <a:ext cx="6552728" cy="33843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03848" y="3933056"/>
            <a:ext cx="24961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</a:rPr>
              <a:t>Figure 1.12 </a:t>
            </a:r>
            <a:r>
              <a:rPr lang="en-GB" sz="1100" dirty="0" smtClean="0">
                <a:solidFill>
                  <a:schemeClr val="bg1"/>
                </a:solidFill>
              </a:rPr>
              <a:t>1,1’-diethyl-4,4’-cyanine</a:t>
            </a:r>
            <a:r>
              <a:rPr lang="en-GB" sz="11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802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04664"/>
            <a:ext cx="6192689" cy="46445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6508" y="5177185"/>
            <a:ext cx="744958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1.13 </a:t>
            </a:r>
            <a:r>
              <a:rPr lang="en-US" sz="1100" dirty="0">
                <a:solidFill>
                  <a:schemeClr val="bg1"/>
                </a:solidFill>
              </a:rPr>
              <a:t>Cartoon representation of the reaction mechanism for ultrafast </a:t>
            </a:r>
            <a:r>
              <a:rPr lang="en-US" sz="1100" dirty="0" smtClean="0">
                <a:solidFill>
                  <a:schemeClr val="bg1"/>
                </a:solidFill>
              </a:rPr>
              <a:t>decay during </a:t>
            </a:r>
            <a:r>
              <a:rPr lang="en-US" sz="1100" dirty="0">
                <a:solidFill>
                  <a:schemeClr val="bg1"/>
                </a:solidFill>
              </a:rPr>
              <a:t>the </a:t>
            </a:r>
            <a:r>
              <a:rPr lang="en-US" sz="1100" i="1" dirty="0">
                <a:solidFill>
                  <a:schemeClr val="bg1"/>
                </a:solidFill>
              </a:rPr>
              <a:t>trans</a:t>
            </a:r>
            <a:r>
              <a:rPr lang="en-US" sz="1100" dirty="0">
                <a:solidFill>
                  <a:schemeClr val="bg1"/>
                </a:solidFill>
              </a:rPr>
              <a:t>–</a:t>
            </a:r>
            <a:r>
              <a:rPr lang="en-US" sz="1100" i="1" dirty="0">
                <a:solidFill>
                  <a:schemeClr val="bg1"/>
                </a:solidFill>
              </a:rPr>
              <a:t>cis</a:t>
            </a:r>
            <a:r>
              <a:rPr lang="en-US" sz="1100" dirty="0">
                <a:solidFill>
                  <a:schemeClr val="bg1"/>
                </a:solidFill>
              </a:rPr>
              <a:t> isomerization of </a:t>
            </a:r>
            <a:r>
              <a:rPr lang="en-US" sz="1100" dirty="0" err="1">
                <a:solidFill>
                  <a:schemeClr val="bg1"/>
                </a:solidFill>
              </a:rPr>
              <a:t>trimethine</a:t>
            </a:r>
            <a:r>
              <a:rPr lang="en-US" sz="1100" dirty="0">
                <a:solidFill>
                  <a:schemeClr val="bg1"/>
                </a:solidFill>
              </a:rPr>
              <a:t>. Depicted are a </a:t>
            </a:r>
            <a:r>
              <a:rPr lang="en-US" sz="1100" dirty="0" smtClean="0">
                <a:solidFill>
                  <a:schemeClr val="bg1"/>
                </a:solidFill>
              </a:rPr>
              <a:t>typical trajectory </a:t>
            </a:r>
            <a:r>
              <a:rPr lang="en-US" sz="1100" dirty="0">
                <a:solidFill>
                  <a:schemeClr val="bg1"/>
                </a:solidFill>
              </a:rPr>
              <a:t>and the minimum energy path (MEP) trajectory. The reaction</a:t>
            </a:r>
          </a:p>
          <a:p>
            <a:r>
              <a:rPr lang="en-US" sz="1100" dirty="0">
                <a:solidFill>
                  <a:schemeClr val="bg1"/>
                </a:solidFill>
              </a:rPr>
              <a:t>coordinate is the rotation trans–cis angle X</a:t>
            </a:r>
            <a:r>
              <a:rPr lang="en-US" sz="1100" baseline="-25000" dirty="0">
                <a:solidFill>
                  <a:schemeClr val="bg1"/>
                </a:solidFill>
              </a:rPr>
              <a:t>3</a:t>
            </a:r>
            <a:r>
              <a:rPr lang="en-US" sz="1100" dirty="0">
                <a:solidFill>
                  <a:schemeClr val="bg1"/>
                </a:solidFill>
              </a:rPr>
              <a:t> (</a:t>
            </a:r>
            <a:r>
              <a:rPr lang="en-US" sz="1100" i="1" dirty="0">
                <a:solidFill>
                  <a:schemeClr val="bg1"/>
                </a:solidFill>
              </a:rPr>
              <a:t>torsion</a:t>
            </a:r>
            <a:r>
              <a:rPr lang="en-US" sz="1100" dirty="0">
                <a:solidFill>
                  <a:schemeClr val="bg1"/>
                </a:solidFill>
              </a:rPr>
              <a:t>), and the </a:t>
            </a:r>
            <a:r>
              <a:rPr lang="en-US" sz="1100" dirty="0" smtClean="0">
                <a:solidFill>
                  <a:schemeClr val="bg1"/>
                </a:solidFill>
              </a:rPr>
              <a:t>branching space </a:t>
            </a:r>
            <a:r>
              <a:rPr lang="en-US" sz="1100" dirty="0">
                <a:solidFill>
                  <a:schemeClr val="bg1"/>
                </a:solidFill>
              </a:rPr>
              <a:t>coordinates X</a:t>
            </a:r>
            <a:r>
              <a:rPr lang="en-US" sz="1100" baseline="-25000" dirty="0">
                <a:solidFill>
                  <a:schemeClr val="bg1"/>
                </a:solidFill>
              </a:rPr>
              <a:t>1/2</a:t>
            </a:r>
            <a:r>
              <a:rPr lang="en-US" sz="1100" dirty="0">
                <a:solidFill>
                  <a:schemeClr val="bg1"/>
                </a:solidFill>
              </a:rPr>
              <a:t> (for simplicity, only one, </a:t>
            </a:r>
            <a:r>
              <a:rPr lang="en-US" sz="1100" i="1" dirty="0">
                <a:solidFill>
                  <a:schemeClr val="bg1"/>
                </a:solidFill>
              </a:rPr>
              <a:t>asymmetric stretch </a:t>
            </a:r>
            <a:r>
              <a:rPr lang="en-US" sz="1100" dirty="0" smtClean="0">
                <a:solidFill>
                  <a:schemeClr val="bg1"/>
                </a:solidFill>
              </a:rPr>
              <a:t>is included </a:t>
            </a:r>
            <a:r>
              <a:rPr lang="en-US" sz="1100" dirty="0">
                <a:solidFill>
                  <a:schemeClr val="bg1"/>
                </a:solidFill>
              </a:rPr>
              <a:t>in this diagram) are dominated by symmetric and asymmetric</a:t>
            </a:r>
          </a:p>
          <a:p>
            <a:r>
              <a:rPr lang="en-US" sz="1100" dirty="0">
                <a:solidFill>
                  <a:schemeClr val="bg1"/>
                </a:solidFill>
              </a:rPr>
              <a:t>stretch of the terminal C–N bonds.</a:t>
            </a:r>
          </a:p>
          <a:p>
            <a:r>
              <a:rPr lang="en-US" sz="1100" dirty="0">
                <a:solidFill>
                  <a:schemeClr val="bg1"/>
                </a:solidFill>
              </a:rPr>
              <a:t>Adapted with permission from P. A. Hunt and M. A. Robb, </a:t>
            </a:r>
            <a:r>
              <a:rPr lang="en-US" sz="1100" i="1" dirty="0">
                <a:solidFill>
                  <a:schemeClr val="bg1"/>
                </a:solidFill>
              </a:rPr>
              <a:t>J. Am. </a:t>
            </a:r>
            <a:r>
              <a:rPr lang="en-US" sz="1100" i="1" dirty="0" smtClean="0">
                <a:solidFill>
                  <a:schemeClr val="bg1"/>
                </a:solidFill>
              </a:rPr>
              <a:t>Chem. Soc</a:t>
            </a:r>
            <a:r>
              <a:rPr lang="en-US" sz="1100" dirty="0">
                <a:solidFill>
                  <a:schemeClr val="bg1"/>
                </a:solidFill>
              </a:rPr>
              <a:t>., 2005, </a:t>
            </a:r>
            <a:r>
              <a:rPr lang="en-US" sz="1100" b="1" dirty="0">
                <a:solidFill>
                  <a:schemeClr val="bg1"/>
                </a:solidFill>
              </a:rPr>
              <a:t>127</a:t>
            </a:r>
            <a:r>
              <a:rPr lang="en-US" sz="1100" dirty="0">
                <a:solidFill>
                  <a:schemeClr val="bg1"/>
                </a:solidFill>
              </a:rPr>
              <a:t>, 5720–5726.</a:t>
            </a:r>
            <a:r>
              <a:rPr lang="en-US" sz="1100" baseline="30000" dirty="0">
                <a:solidFill>
                  <a:schemeClr val="bg1"/>
                </a:solidFill>
              </a:rPr>
              <a:t>59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endParaRPr lang="en-US" sz="1100" dirty="0" smtClean="0">
              <a:solidFill>
                <a:schemeClr val="bg1"/>
              </a:solidFill>
            </a:endParaRPr>
          </a:p>
          <a:p>
            <a:r>
              <a:rPr lang="en-US" sz="1100" dirty="0" smtClean="0">
                <a:solidFill>
                  <a:schemeClr val="bg1"/>
                </a:solidFill>
              </a:rPr>
              <a:t>Copyright </a:t>
            </a:r>
            <a:r>
              <a:rPr lang="en-US" sz="1100" dirty="0">
                <a:solidFill>
                  <a:schemeClr val="bg1"/>
                </a:solidFill>
              </a:rPr>
              <a:t>2005 American </a:t>
            </a:r>
            <a:r>
              <a:rPr lang="en-US" sz="1100" dirty="0" smtClean="0">
                <a:solidFill>
                  <a:schemeClr val="bg1"/>
                </a:solidFill>
              </a:rPr>
              <a:t>Chemical </a:t>
            </a:r>
            <a:r>
              <a:rPr lang="en-GB" sz="1100" dirty="0" smtClean="0">
                <a:solidFill>
                  <a:schemeClr val="bg1"/>
                </a:solidFill>
              </a:rPr>
              <a:t>Society</a:t>
            </a:r>
            <a:r>
              <a:rPr lang="en-GB" sz="1100" dirty="0">
                <a:solidFill>
                  <a:schemeClr val="bg1"/>
                </a:solidFill>
              </a:rPr>
              <a:t>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0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5625" b="27778"/>
          <a:stretch/>
        </p:blipFill>
        <p:spPr>
          <a:xfrm>
            <a:off x="2195736" y="404664"/>
            <a:ext cx="4680520" cy="37444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4292134"/>
            <a:ext cx="6984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1.14 </a:t>
            </a:r>
            <a:r>
              <a:rPr lang="en-US" sz="1100" dirty="0">
                <a:solidFill>
                  <a:schemeClr val="bg1"/>
                </a:solidFill>
              </a:rPr>
              <a:t>Some potential energy curves for butadiene in its ground (</a:t>
            </a:r>
            <a:r>
              <a:rPr lang="en-US" sz="1100" dirty="0" smtClean="0">
                <a:solidFill>
                  <a:schemeClr val="bg1"/>
                </a:solidFill>
              </a:rPr>
              <a:t>S</a:t>
            </a:r>
            <a:r>
              <a:rPr lang="en-US" sz="1100" baseline="-25000" dirty="0" smtClean="0">
                <a:solidFill>
                  <a:schemeClr val="bg1"/>
                </a:solidFill>
              </a:rPr>
              <a:t>0</a:t>
            </a:r>
            <a:r>
              <a:rPr lang="en-US" sz="1100" dirty="0" smtClean="0">
                <a:solidFill>
                  <a:schemeClr val="bg1"/>
                </a:solidFill>
              </a:rPr>
              <a:t>) and </a:t>
            </a:r>
            <a:r>
              <a:rPr lang="en-US" sz="1100" dirty="0">
                <a:solidFill>
                  <a:schemeClr val="bg1"/>
                </a:solidFill>
              </a:rPr>
              <a:t>excited states (S</a:t>
            </a:r>
            <a:r>
              <a:rPr lang="en-US" sz="1100" baseline="-25000" dirty="0">
                <a:solidFill>
                  <a:schemeClr val="bg1"/>
                </a:solidFill>
              </a:rPr>
              <a:t>1</a:t>
            </a:r>
            <a:r>
              <a:rPr lang="en-US" sz="1100" dirty="0">
                <a:solidFill>
                  <a:schemeClr val="bg1"/>
                </a:solidFill>
              </a:rPr>
              <a:t>). For simplicity we have ignored the </a:t>
            </a:r>
            <a:r>
              <a:rPr lang="en-US" sz="1100" dirty="0" err="1" smtClean="0">
                <a:solidFill>
                  <a:schemeClr val="bg1"/>
                </a:solidFill>
              </a:rPr>
              <a:t>zwitterionic</a:t>
            </a:r>
            <a:r>
              <a:rPr lang="en-US" sz="1100" dirty="0" smtClean="0">
                <a:solidFill>
                  <a:schemeClr val="bg1"/>
                </a:solidFill>
              </a:rPr>
              <a:t> B</a:t>
            </a:r>
            <a:r>
              <a:rPr lang="en-US" sz="1100" baseline="-25000" dirty="0" smtClean="0">
                <a:solidFill>
                  <a:schemeClr val="bg1"/>
                </a:solidFill>
              </a:rPr>
              <a:t>1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100" dirty="0">
                <a:solidFill>
                  <a:schemeClr val="bg1"/>
                </a:solidFill>
              </a:rPr>
              <a:t>that is also present and shown for </a:t>
            </a:r>
            <a:r>
              <a:rPr lang="en-US" sz="1100" dirty="0" err="1">
                <a:solidFill>
                  <a:schemeClr val="bg1"/>
                </a:solidFill>
              </a:rPr>
              <a:t>hexatriene</a:t>
            </a:r>
            <a:r>
              <a:rPr lang="en-US" sz="1100" dirty="0">
                <a:solidFill>
                  <a:schemeClr val="bg1"/>
                </a:solidFill>
              </a:rPr>
              <a:t> in Figure 1.10.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2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" t="9623" r="31956"/>
          <a:stretch/>
        </p:blipFill>
        <p:spPr>
          <a:xfrm>
            <a:off x="2411760" y="548680"/>
            <a:ext cx="4176464" cy="4733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5282630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1.15 </a:t>
            </a:r>
            <a:r>
              <a:rPr lang="en-US" sz="1100" dirty="0">
                <a:solidFill>
                  <a:schemeClr val="bg1"/>
                </a:solidFill>
              </a:rPr>
              <a:t>Schematic representation of the photochemical reaction involving </a:t>
            </a:r>
            <a:r>
              <a:rPr lang="en-US" sz="1100" dirty="0" smtClean="0">
                <a:solidFill>
                  <a:schemeClr val="bg1"/>
                </a:solidFill>
              </a:rPr>
              <a:t>a </a:t>
            </a:r>
            <a:r>
              <a:rPr lang="en-GB" sz="1100" dirty="0" smtClean="0">
                <a:solidFill>
                  <a:schemeClr val="bg1"/>
                </a:solidFill>
              </a:rPr>
              <a:t>conical </a:t>
            </a:r>
            <a:r>
              <a:rPr lang="en-GB" sz="1100" dirty="0">
                <a:solidFill>
                  <a:schemeClr val="bg1"/>
                </a:solidFill>
              </a:rPr>
              <a:t>intersection.</a:t>
            </a:r>
          </a:p>
          <a:p>
            <a:r>
              <a:rPr lang="en-US" sz="1100" dirty="0">
                <a:solidFill>
                  <a:schemeClr val="bg1"/>
                </a:solidFill>
              </a:rPr>
              <a:t>Adapted with permission from J. J. Serrano-Perez, F. de </a:t>
            </a:r>
            <a:r>
              <a:rPr lang="en-US" sz="1100" dirty="0" err="1" smtClean="0">
                <a:solidFill>
                  <a:schemeClr val="bg1"/>
                </a:solidFill>
              </a:rPr>
              <a:t>Vleeschouwer</a:t>
            </a:r>
            <a:r>
              <a:rPr lang="en-US" sz="1100" dirty="0" smtClean="0">
                <a:solidFill>
                  <a:schemeClr val="bg1"/>
                </a:solidFill>
              </a:rPr>
              <a:t>, </a:t>
            </a:r>
            <a:r>
              <a:rPr lang="en-GB" sz="1100" dirty="0" smtClean="0">
                <a:solidFill>
                  <a:schemeClr val="bg1"/>
                </a:solidFill>
              </a:rPr>
              <a:t>F</a:t>
            </a:r>
            <a:r>
              <a:rPr lang="en-GB" sz="1100" dirty="0">
                <a:solidFill>
                  <a:schemeClr val="bg1"/>
                </a:solidFill>
              </a:rPr>
              <a:t>. de </a:t>
            </a:r>
            <a:r>
              <a:rPr lang="en-GB" sz="1100" dirty="0" err="1">
                <a:solidFill>
                  <a:schemeClr val="bg1"/>
                </a:solidFill>
              </a:rPr>
              <a:t>Proft</a:t>
            </a:r>
            <a:r>
              <a:rPr lang="en-GB" sz="1100" dirty="0">
                <a:solidFill>
                  <a:schemeClr val="bg1"/>
                </a:solidFill>
              </a:rPr>
              <a:t>, </a:t>
            </a:r>
            <a:endParaRPr lang="en-GB" sz="1100" dirty="0" smtClean="0">
              <a:solidFill>
                <a:schemeClr val="bg1"/>
              </a:solidFill>
            </a:endParaRPr>
          </a:p>
          <a:p>
            <a:r>
              <a:rPr lang="en-GB" sz="1100" dirty="0" smtClean="0">
                <a:solidFill>
                  <a:schemeClr val="bg1"/>
                </a:solidFill>
              </a:rPr>
              <a:t>D</a:t>
            </a:r>
            <a:r>
              <a:rPr lang="en-GB" sz="1100" dirty="0">
                <a:solidFill>
                  <a:schemeClr val="bg1"/>
                </a:solidFill>
              </a:rPr>
              <a:t>. </a:t>
            </a:r>
            <a:r>
              <a:rPr lang="en-GB" sz="1100" dirty="0" err="1">
                <a:solidFill>
                  <a:schemeClr val="bg1"/>
                </a:solidFill>
              </a:rPr>
              <a:t>Mendive</a:t>
            </a:r>
            <a:r>
              <a:rPr lang="en-GB" sz="1100" dirty="0">
                <a:solidFill>
                  <a:schemeClr val="bg1"/>
                </a:solidFill>
              </a:rPr>
              <a:t>-Tapia, M. J. </a:t>
            </a:r>
            <a:r>
              <a:rPr lang="en-GB" sz="1100" dirty="0" err="1">
                <a:solidFill>
                  <a:schemeClr val="bg1"/>
                </a:solidFill>
              </a:rPr>
              <a:t>Bearpark</a:t>
            </a:r>
            <a:r>
              <a:rPr lang="en-GB" sz="1100" dirty="0">
                <a:solidFill>
                  <a:schemeClr val="bg1"/>
                </a:solidFill>
              </a:rPr>
              <a:t> and M. A. Robb, </a:t>
            </a:r>
            <a:r>
              <a:rPr lang="en-GB" sz="1100" i="1" dirty="0">
                <a:solidFill>
                  <a:schemeClr val="bg1"/>
                </a:solidFill>
              </a:rPr>
              <a:t>J. </a:t>
            </a:r>
            <a:r>
              <a:rPr lang="en-GB" sz="1100" i="1" dirty="0" smtClean="0">
                <a:solidFill>
                  <a:schemeClr val="bg1"/>
                </a:solidFill>
              </a:rPr>
              <a:t>Org.</a:t>
            </a:r>
            <a:r>
              <a:rPr lang="en-US" sz="1100" i="1" dirty="0" smtClean="0">
                <a:solidFill>
                  <a:schemeClr val="bg1"/>
                </a:solidFill>
              </a:rPr>
              <a:t>Chem</a:t>
            </a:r>
            <a:r>
              <a:rPr lang="en-US" sz="1100" i="1" dirty="0">
                <a:solidFill>
                  <a:schemeClr val="bg1"/>
                </a:solidFill>
              </a:rPr>
              <a:t>.</a:t>
            </a:r>
            <a:r>
              <a:rPr lang="en-US" sz="1100" dirty="0">
                <a:solidFill>
                  <a:schemeClr val="bg1"/>
                </a:solidFill>
              </a:rPr>
              <a:t>, 2013, </a:t>
            </a:r>
            <a:r>
              <a:rPr lang="en-US" sz="1100" b="1" dirty="0">
                <a:solidFill>
                  <a:schemeClr val="bg1"/>
                </a:solidFill>
              </a:rPr>
              <a:t>78</a:t>
            </a:r>
            <a:r>
              <a:rPr lang="en-US" sz="1100" dirty="0">
                <a:solidFill>
                  <a:schemeClr val="bg1"/>
                </a:solidFill>
              </a:rPr>
              <a:t>, 1874–1886.</a:t>
            </a:r>
            <a:r>
              <a:rPr lang="en-US" sz="1100" baseline="30000" dirty="0">
                <a:solidFill>
                  <a:schemeClr val="bg1"/>
                </a:solidFill>
              </a:rPr>
              <a:t>63</a:t>
            </a:r>
            <a:r>
              <a:rPr lang="en-US" sz="1100" dirty="0">
                <a:solidFill>
                  <a:schemeClr val="bg1"/>
                </a:solidFill>
              </a:rPr>
              <a:t> Copyright 2013 American </a:t>
            </a:r>
            <a:r>
              <a:rPr lang="en-US" sz="1100" dirty="0" smtClean="0">
                <a:solidFill>
                  <a:schemeClr val="bg1"/>
                </a:solidFill>
              </a:rPr>
              <a:t>Chemical </a:t>
            </a:r>
            <a:r>
              <a:rPr lang="en-GB" sz="1100" dirty="0" smtClean="0">
                <a:solidFill>
                  <a:schemeClr val="bg1"/>
                </a:solidFill>
              </a:rPr>
              <a:t>Society</a:t>
            </a:r>
            <a:r>
              <a:rPr lang="en-GB" sz="1100" dirty="0">
                <a:solidFill>
                  <a:schemeClr val="bg1"/>
                </a:solidFill>
              </a:rPr>
              <a:t>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63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95" b="20019"/>
          <a:stretch/>
        </p:blipFill>
        <p:spPr>
          <a:xfrm>
            <a:off x="1259631" y="980728"/>
            <a:ext cx="6480720" cy="31683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3688" y="4365104"/>
            <a:ext cx="64807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1.16 </a:t>
            </a:r>
            <a:r>
              <a:rPr lang="en-US" sz="1100" dirty="0">
                <a:solidFill>
                  <a:schemeClr val="bg1"/>
                </a:solidFill>
              </a:rPr>
              <a:t>Some configurations of three-orbitals and three-electrons </a:t>
            </a:r>
            <a:r>
              <a:rPr lang="en-US" sz="1100" dirty="0" smtClean="0">
                <a:solidFill>
                  <a:schemeClr val="bg1"/>
                </a:solidFill>
              </a:rPr>
              <a:t>(</a:t>
            </a:r>
            <a:r>
              <a:rPr lang="el-GR" sz="1100" i="1" dirty="0" smtClean="0">
                <a:solidFill>
                  <a:schemeClr val="bg1"/>
                </a:solidFill>
              </a:rPr>
              <a:t>λ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100" dirty="0">
                <a:solidFill>
                  <a:schemeClr val="bg1"/>
                </a:solidFill>
              </a:rPr>
              <a:t>in </a:t>
            </a:r>
            <a:r>
              <a:rPr lang="en-US" sz="1100" dirty="0" err="1" smtClean="0">
                <a:solidFill>
                  <a:schemeClr val="bg1"/>
                </a:solidFill>
              </a:rPr>
              <a:t>eqn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GB" sz="1100" dirty="0" smtClean="0">
                <a:solidFill>
                  <a:schemeClr val="bg1"/>
                </a:solidFill>
              </a:rPr>
              <a:t>(1.1</a:t>
            </a:r>
            <a:r>
              <a:rPr lang="en-GB" sz="1100" dirty="0">
                <a:solidFill>
                  <a:schemeClr val="bg1"/>
                </a:solidFill>
              </a:rPr>
              <a:t>)).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23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4664"/>
            <a:ext cx="6120680" cy="45905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55776" y="4365104"/>
            <a:ext cx="406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1.17 </a:t>
            </a:r>
            <a:r>
              <a:rPr lang="en-US" sz="1100" dirty="0">
                <a:solidFill>
                  <a:schemeClr val="bg1"/>
                </a:solidFill>
              </a:rPr>
              <a:t>Convergence of the CI as the space is increased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90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21" b="18335"/>
          <a:stretch/>
        </p:blipFill>
        <p:spPr>
          <a:xfrm>
            <a:off x="811027" y="836712"/>
            <a:ext cx="8098817" cy="3647134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483846"/>
            <a:ext cx="756084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chemeClr val="bg1"/>
                </a:solidFill>
              </a:rPr>
              <a:t>Figure 1.1 </a:t>
            </a:r>
            <a:r>
              <a:rPr lang="en-GB" sz="1100" dirty="0" smtClean="0">
                <a:solidFill>
                  <a:schemeClr val="bg1"/>
                </a:solidFill>
              </a:rPr>
              <a:t>(a</a:t>
            </a:r>
            <a:r>
              <a:rPr lang="en-GB" sz="1100" dirty="0">
                <a:solidFill>
                  <a:schemeClr val="bg1"/>
                </a:solidFill>
              </a:rPr>
              <a:t>) Jablonski diagram (A: absorption; F: fluorescence; P: phosphorescence; IVR: intramolecular vibrational redistribution; </a:t>
            </a:r>
            <a:r>
              <a:rPr lang="en-GB" sz="1100" dirty="0" smtClean="0">
                <a:solidFill>
                  <a:schemeClr val="bg1"/>
                </a:solidFill>
              </a:rPr>
              <a:t>IC: </a:t>
            </a:r>
            <a:r>
              <a:rPr lang="en-US" sz="1100" dirty="0" smtClean="0">
                <a:solidFill>
                  <a:schemeClr val="bg1"/>
                </a:solidFill>
              </a:rPr>
              <a:t>internal </a:t>
            </a:r>
            <a:r>
              <a:rPr lang="en-US" sz="1100" dirty="0">
                <a:solidFill>
                  <a:schemeClr val="bg1"/>
                </a:solidFill>
              </a:rPr>
              <a:t>conversion; ISC: intersystem crossing). The numbers from 0 to 10 indicate the quantum number of the </a:t>
            </a:r>
            <a:r>
              <a:rPr lang="en-US" sz="1100" dirty="0" smtClean="0">
                <a:solidFill>
                  <a:schemeClr val="bg1"/>
                </a:solidFill>
              </a:rPr>
              <a:t>photoactive vibrational </a:t>
            </a:r>
            <a:r>
              <a:rPr lang="en-US" sz="1100" dirty="0">
                <a:solidFill>
                  <a:schemeClr val="bg1"/>
                </a:solidFill>
              </a:rPr>
              <a:t>mode in each of the three electronic states involved. Adapted from B. </a:t>
            </a:r>
            <a:r>
              <a:rPr lang="en-US" sz="1100" dirty="0" err="1">
                <a:solidFill>
                  <a:schemeClr val="bg1"/>
                </a:solidFill>
              </a:rPr>
              <a:t>Lasorne</a:t>
            </a:r>
            <a:r>
              <a:rPr lang="en-US" sz="1100" dirty="0">
                <a:solidFill>
                  <a:schemeClr val="bg1"/>
                </a:solidFill>
              </a:rPr>
              <a:t>, G. A. Worth and M. A. Robb, </a:t>
            </a:r>
            <a:r>
              <a:rPr lang="en-US" sz="1100" dirty="0" smtClean="0">
                <a:solidFill>
                  <a:schemeClr val="bg1"/>
                </a:solidFill>
              </a:rPr>
              <a:t>Excited state dynamics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i="1" dirty="0">
                <a:solidFill>
                  <a:schemeClr val="bg1"/>
                </a:solidFill>
              </a:rPr>
              <a:t>Wiley Interdisciplinary Reviews: Computational Molecular Science</a:t>
            </a:r>
            <a:r>
              <a:rPr lang="en-US" sz="1100" dirty="0" smtClean="0">
                <a:solidFill>
                  <a:schemeClr val="bg1"/>
                </a:solidFill>
              </a:rPr>
              <a:t>, </a:t>
            </a:r>
            <a:r>
              <a:rPr lang="en-US" sz="1100" dirty="0">
                <a:solidFill>
                  <a:schemeClr val="bg1"/>
                </a:solidFill>
              </a:rPr>
              <a:t>John Wiley and Sons, ©</a:t>
            </a:r>
            <a:r>
              <a:rPr lang="en-US" sz="1100" dirty="0" smtClean="0">
                <a:solidFill>
                  <a:schemeClr val="bg1"/>
                </a:solidFill>
              </a:rPr>
              <a:t>2011 </a:t>
            </a:r>
            <a:r>
              <a:rPr lang="en-US" sz="1100" dirty="0">
                <a:solidFill>
                  <a:schemeClr val="bg1"/>
                </a:solidFill>
              </a:rPr>
              <a:t>John Wiley </a:t>
            </a:r>
            <a:r>
              <a:rPr lang="en-US" sz="1100" dirty="0" smtClean="0">
                <a:solidFill>
                  <a:schemeClr val="bg1"/>
                </a:solidFill>
              </a:rPr>
              <a:t>&amp; Sons</a:t>
            </a:r>
            <a:r>
              <a:rPr lang="en-US" sz="1100" dirty="0">
                <a:solidFill>
                  <a:schemeClr val="bg1"/>
                </a:solidFill>
              </a:rPr>
              <a:t>, Ltd. (b) One-dimensional cartoon of </a:t>
            </a:r>
            <a:r>
              <a:rPr lang="en-US" sz="1100" dirty="0" err="1">
                <a:solidFill>
                  <a:schemeClr val="bg1"/>
                </a:solidFill>
              </a:rPr>
              <a:t>nonadiabatic</a:t>
            </a:r>
            <a:r>
              <a:rPr lang="en-US" sz="1100" dirty="0">
                <a:solidFill>
                  <a:schemeClr val="bg1"/>
                </a:solidFill>
              </a:rPr>
              <a:t> and adiabatic reaction paths involving two potential surfaces. </a:t>
            </a:r>
            <a:r>
              <a:rPr lang="en-US" sz="1100" dirty="0" smtClean="0">
                <a:solidFill>
                  <a:schemeClr val="bg1"/>
                </a:solidFill>
              </a:rPr>
              <a:t>Adapted </a:t>
            </a:r>
            <a:r>
              <a:rPr lang="en-GB" sz="1100" dirty="0" smtClean="0">
                <a:solidFill>
                  <a:schemeClr val="bg1"/>
                </a:solidFill>
              </a:rPr>
              <a:t>from </a:t>
            </a:r>
            <a:r>
              <a:rPr lang="en-GB" sz="1100" dirty="0">
                <a:solidFill>
                  <a:schemeClr val="bg1"/>
                </a:solidFill>
              </a:rPr>
              <a:t>M. Robb, M. </a:t>
            </a:r>
            <a:r>
              <a:rPr lang="en-GB" sz="1100" dirty="0" err="1">
                <a:solidFill>
                  <a:schemeClr val="bg1"/>
                </a:solidFill>
              </a:rPr>
              <a:t>Garavelli</a:t>
            </a:r>
            <a:r>
              <a:rPr lang="en-GB" sz="1100" dirty="0">
                <a:solidFill>
                  <a:schemeClr val="bg1"/>
                </a:solidFill>
              </a:rPr>
              <a:t>, M. </a:t>
            </a:r>
            <a:r>
              <a:rPr lang="en-GB" sz="1100" dirty="0" err="1">
                <a:solidFill>
                  <a:schemeClr val="bg1"/>
                </a:solidFill>
              </a:rPr>
              <a:t>Olivucci</a:t>
            </a:r>
            <a:r>
              <a:rPr lang="en-GB" sz="1100" dirty="0">
                <a:solidFill>
                  <a:schemeClr val="bg1"/>
                </a:solidFill>
              </a:rPr>
              <a:t> and F. </a:t>
            </a:r>
            <a:r>
              <a:rPr lang="en-GB" sz="1100" dirty="0" err="1">
                <a:solidFill>
                  <a:schemeClr val="bg1"/>
                </a:solidFill>
              </a:rPr>
              <a:t>Bernardi</a:t>
            </a:r>
            <a:r>
              <a:rPr lang="en-GB" sz="1100" dirty="0">
                <a:solidFill>
                  <a:schemeClr val="bg1"/>
                </a:solidFill>
              </a:rPr>
              <a:t>, A Computational Strategy for Organic Photochemistry, Rev Comp </a:t>
            </a:r>
            <a:r>
              <a:rPr lang="en-GB" sz="1100" dirty="0" smtClean="0">
                <a:solidFill>
                  <a:schemeClr val="bg1"/>
                </a:solidFill>
              </a:rPr>
              <a:t>Ch,2 </a:t>
            </a:r>
            <a:r>
              <a:rPr lang="en-US" sz="1100" dirty="0" smtClean="0">
                <a:solidFill>
                  <a:schemeClr val="bg1"/>
                </a:solidFill>
              </a:rPr>
              <a:t>John </a:t>
            </a:r>
            <a:r>
              <a:rPr lang="en-US" sz="1100" dirty="0">
                <a:solidFill>
                  <a:schemeClr val="bg1"/>
                </a:solidFill>
              </a:rPr>
              <a:t>Wiley and Sons, ©</a:t>
            </a:r>
            <a:r>
              <a:rPr lang="en-US" sz="1100" dirty="0" smtClean="0">
                <a:solidFill>
                  <a:schemeClr val="bg1"/>
                </a:solidFill>
              </a:rPr>
              <a:t>2000 </a:t>
            </a:r>
            <a:r>
              <a:rPr lang="en-US" sz="1100" dirty="0">
                <a:solidFill>
                  <a:schemeClr val="bg1"/>
                </a:solidFill>
              </a:rPr>
              <a:t>by Wiley-VCH, Inc., and B. </a:t>
            </a:r>
            <a:r>
              <a:rPr lang="en-US" sz="1100" dirty="0" err="1">
                <a:solidFill>
                  <a:schemeClr val="bg1"/>
                </a:solidFill>
              </a:rPr>
              <a:t>Lasorne</a:t>
            </a:r>
            <a:r>
              <a:rPr lang="en-US" sz="1100" dirty="0">
                <a:solidFill>
                  <a:schemeClr val="bg1"/>
                </a:solidFill>
              </a:rPr>
              <a:t>, G. A. Worth and M. A. Robb, Excited-state </a:t>
            </a:r>
            <a:r>
              <a:rPr lang="en-US" sz="1100" dirty="0" smtClean="0">
                <a:solidFill>
                  <a:schemeClr val="bg1"/>
                </a:solidFill>
              </a:rPr>
              <a:t>dynamics, </a:t>
            </a:r>
            <a:r>
              <a:rPr lang="en-US" sz="1100" i="1" dirty="0" smtClean="0">
                <a:solidFill>
                  <a:schemeClr val="bg1"/>
                </a:solidFill>
              </a:rPr>
              <a:t>Wiley </a:t>
            </a:r>
            <a:r>
              <a:rPr lang="en-US" sz="1100" i="1" dirty="0">
                <a:solidFill>
                  <a:schemeClr val="bg1"/>
                </a:solidFill>
              </a:rPr>
              <a:t>Interdisciplinary Reviews: </a:t>
            </a:r>
            <a:endParaRPr lang="en-US" sz="1100" i="1" dirty="0" smtClean="0">
              <a:solidFill>
                <a:schemeClr val="bg1"/>
              </a:solidFill>
            </a:endParaRPr>
          </a:p>
          <a:p>
            <a:r>
              <a:rPr lang="en-US" sz="1100" i="1" dirty="0" smtClean="0">
                <a:solidFill>
                  <a:schemeClr val="bg1"/>
                </a:solidFill>
              </a:rPr>
              <a:t>Computational </a:t>
            </a:r>
            <a:r>
              <a:rPr lang="en-US" sz="1100" i="1" dirty="0">
                <a:solidFill>
                  <a:schemeClr val="bg1"/>
                </a:solidFill>
              </a:rPr>
              <a:t>Molecular Science</a:t>
            </a:r>
            <a:r>
              <a:rPr lang="en-US" sz="1100" dirty="0" smtClean="0">
                <a:solidFill>
                  <a:schemeClr val="bg1"/>
                </a:solidFill>
              </a:rPr>
              <a:t>, </a:t>
            </a:r>
            <a:r>
              <a:rPr lang="en-US" sz="1100" dirty="0">
                <a:solidFill>
                  <a:schemeClr val="bg1"/>
                </a:solidFill>
              </a:rPr>
              <a:t>John Wiley and Sons, </a:t>
            </a:r>
            <a:r>
              <a:rPr lang="en-US" sz="1100" dirty="0" smtClean="0">
                <a:solidFill>
                  <a:schemeClr val="bg1"/>
                </a:solidFill>
              </a:rPr>
              <a:t>©2011 </a:t>
            </a:r>
            <a:r>
              <a:rPr lang="en-US" sz="1100" dirty="0">
                <a:solidFill>
                  <a:schemeClr val="bg1"/>
                </a:solidFill>
              </a:rPr>
              <a:t>John Wiley &amp; Sons, Ltd.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804" y="404664"/>
            <a:ext cx="6552728" cy="49145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7" y="5445224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Figure 1.2 </a:t>
            </a:r>
            <a:r>
              <a:rPr lang="en-US" sz="1200" dirty="0" smtClean="0">
                <a:solidFill>
                  <a:schemeClr val="bg1"/>
                </a:solidFill>
              </a:rPr>
              <a:t>Simplified </a:t>
            </a:r>
            <a:r>
              <a:rPr lang="en-US" sz="1200" dirty="0">
                <a:solidFill>
                  <a:schemeClr val="bg1"/>
                </a:solidFill>
              </a:rPr>
              <a:t>Jablonski diagram (a), and a potential curve (b) for fluorescence. The extinction coefficients (e) correspond to </a:t>
            </a:r>
            <a:r>
              <a:rPr lang="en-US" sz="1200" dirty="0" smtClean="0">
                <a:solidFill>
                  <a:schemeClr val="bg1"/>
                </a:solidFill>
              </a:rPr>
              <a:t>the probability </a:t>
            </a:r>
            <a:r>
              <a:rPr lang="en-US" sz="1200" dirty="0">
                <a:solidFill>
                  <a:schemeClr val="bg1"/>
                </a:solidFill>
              </a:rPr>
              <a:t>of the </a:t>
            </a:r>
            <a:r>
              <a:rPr lang="en-US" sz="1200" dirty="0" err="1">
                <a:solidFill>
                  <a:schemeClr val="bg1"/>
                </a:solidFill>
              </a:rPr>
              <a:t>radiationless</a:t>
            </a:r>
            <a:r>
              <a:rPr lang="en-US" sz="1200" dirty="0">
                <a:solidFill>
                  <a:schemeClr val="bg1"/>
                </a:solidFill>
              </a:rPr>
              <a:t> process, while the rate constants (</a:t>
            </a:r>
            <a:r>
              <a:rPr lang="en-US" sz="1200" dirty="0" err="1">
                <a:solidFill>
                  <a:schemeClr val="bg1"/>
                </a:solidFill>
              </a:rPr>
              <a:t>kST</a:t>
            </a:r>
            <a:r>
              <a:rPr lang="en-US" sz="1200" dirty="0">
                <a:solidFill>
                  <a:schemeClr val="bg1"/>
                </a:solidFill>
              </a:rPr>
              <a:t>) represent the rates for the </a:t>
            </a:r>
            <a:r>
              <a:rPr lang="en-US" sz="1200" dirty="0" err="1">
                <a:solidFill>
                  <a:schemeClr val="bg1"/>
                </a:solidFill>
              </a:rPr>
              <a:t>radiationless</a:t>
            </a:r>
            <a:r>
              <a:rPr lang="en-US" sz="1200" dirty="0">
                <a:solidFill>
                  <a:schemeClr val="bg1"/>
                </a:solidFill>
              </a:rPr>
              <a:t> processes.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8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04664"/>
            <a:ext cx="6336704" cy="47525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4941168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Figure 1.3 </a:t>
            </a:r>
            <a:r>
              <a:rPr lang="en-US" sz="1200" dirty="0" err="1" smtClean="0">
                <a:solidFill>
                  <a:schemeClr val="bg1"/>
                </a:solidFill>
              </a:rPr>
              <a:t>Photophysical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and photochemical transformation associated with </a:t>
            </a:r>
            <a:r>
              <a:rPr lang="en-US" sz="1200" dirty="0" smtClean="0">
                <a:solidFill>
                  <a:schemeClr val="bg1"/>
                </a:solidFill>
              </a:rPr>
              <a:t>adiabatic and </a:t>
            </a:r>
            <a:r>
              <a:rPr lang="en-US" sz="1200" dirty="0" err="1">
                <a:solidFill>
                  <a:schemeClr val="bg1"/>
                </a:solidFill>
              </a:rPr>
              <a:t>nonadiabatic</a:t>
            </a:r>
            <a:r>
              <a:rPr lang="en-US" sz="1200" dirty="0">
                <a:solidFill>
                  <a:schemeClr val="bg1"/>
                </a:solidFill>
              </a:rPr>
              <a:t> intramolecular charge transfer (ICT) in </a:t>
            </a:r>
            <a:r>
              <a:rPr lang="en-US" sz="1200" dirty="0" smtClean="0">
                <a:solidFill>
                  <a:schemeClr val="bg1"/>
                </a:solidFill>
              </a:rPr>
              <a:t>4-aminobenzonitriles.  </a:t>
            </a:r>
            <a:r>
              <a:rPr lang="en-US" sz="1200" dirty="0">
                <a:solidFill>
                  <a:schemeClr val="bg1"/>
                </a:solidFill>
              </a:rPr>
              <a:t>The curve S2 CT-S1 CT corresponds to keeping the </a:t>
            </a:r>
            <a:r>
              <a:rPr lang="en-US" sz="1200" dirty="0" smtClean="0">
                <a:solidFill>
                  <a:schemeClr val="bg1"/>
                </a:solidFill>
              </a:rPr>
              <a:t>electronic structure </a:t>
            </a:r>
            <a:r>
              <a:rPr lang="en-US" sz="1200" dirty="0">
                <a:solidFill>
                  <a:schemeClr val="bg1"/>
                </a:solidFill>
              </a:rPr>
              <a:t>fixed (III) as the geometry changes, as shown by the </a:t>
            </a:r>
            <a:r>
              <a:rPr lang="en-US" sz="1200" dirty="0" smtClean="0">
                <a:solidFill>
                  <a:schemeClr val="bg1"/>
                </a:solidFill>
              </a:rPr>
              <a:t>displacement vectors </a:t>
            </a:r>
            <a:r>
              <a:rPr lang="en-US" sz="1200" dirty="0">
                <a:solidFill>
                  <a:schemeClr val="bg1"/>
                </a:solidFill>
              </a:rPr>
              <a:t>in Figure 1.4a. The dashed line curve S1 LE-S1 CT corresponds </a:t>
            </a:r>
            <a:r>
              <a:rPr lang="en-US" sz="1200" dirty="0" smtClean="0">
                <a:solidFill>
                  <a:schemeClr val="bg1"/>
                </a:solidFill>
              </a:rPr>
              <a:t>to adiabatic </a:t>
            </a:r>
            <a:r>
              <a:rPr lang="en-US" sz="1200" dirty="0">
                <a:solidFill>
                  <a:schemeClr val="bg1"/>
                </a:solidFill>
              </a:rPr>
              <a:t>motion on S1 and this curve is displaced perpendicular, ‘‘out </a:t>
            </a:r>
            <a:r>
              <a:rPr lang="en-US" sz="1200" dirty="0" smtClean="0">
                <a:solidFill>
                  <a:schemeClr val="bg1"/>
                </a:solidFill>
              </a:rPr>
              <a:t>of the </a:t>
            </a:r>
            <a:r>
              <a:rPr lang="en-US" sz="1200" dirty="0">
                <a:solidFill>
                  <a:schemeClr val="bg1"/>
                </a:solidFill>
              </a:rPr>
              <a:t>plane’’, to S2 CT-S1 CT, along a </a:t>
            </a:r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co-ordinate </a:t>
            </a:r>
            <a:r>
              <a:rPr lang="en-US" sz="1200" dirty="0">
                <a:solidFill>
                  <a:schemeClr val="bg1"/>
                </a:solidFill>
              </a:rPr>
              <a:t>shown in Figure 1.4b. </a:t>
            </a:r>
            <a:r>
              <a:rPr lang="en-US" sz="1200" dirty="0" smtClean="0">
                <a:solidFill>
                  <a:schemeClr val="bg1"/>
                </a:solidFill>
              </a:rPr>
              <a:t>The dotted </a:t>
            </a:r>
            <a:r>
              <a:rPr lang="en-US" sz="1200" dirty="0">
                <a:solidFill>
                  <a:schemeClr val="bg1"/>
                </a:solidFill>
              </a:rPr>
              <a:t>line trajectory S2 CT-S1 CT is a </a:t>
            </a:r>
            <a:r>
              <a:rPr lang="en-US" sz="1200" dirty="0" err="1">
                <a:solidFill>
                  <a:schemeClr val="bg1"/>
                </a:solidFill>
              </a:rPr>
              <a:t>nonadiabatic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transition </a:t>
            </a:r>
            <a:r>
              <a:rPr lang="en-US" sz="1200" dirty="0">
                <a:solidFill>
                  <a:schemeClr val="bg1"/>
                </a:solidFill>
              </a:rPr>
              <a:t>along </a:t>
            </a:r>
            <a:r>
              <a:rPr lang="en-US" sz="1200" dirty="0" smtClean="0">
                <a:solidFill>
                  <a:schemeClr val="bg1"/>
                </a:solidFill>
              </a:rPr>
              <a:t>a </a:t>
            </a:r>
            <a:r>
              <a:rPr lang="en-US" sz="1200" dirty="0" err="1" smtClean="0">
                <a:solidFill>
                  <a:schemeClr val="bg1"/>
                </a:solidFill>
              </a:rPr>
              <a:t>diabatic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</a:rPr>
              <a:t>state, CT, continuously. The dotted line trajectory S2 CT-S1 LE is </a:t>
            </a:r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a </a:t>
            </a:r>
            <a:r>
              <a:rPr lang="en-US" sz="1200" dirty="0" err="1" smtClean="0">
                <a:solidFill>
                  <a:schemeClr val="bg1"/>
                </a:solidFill>
              </a:rPr>
              <a:t>nonadiabatic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transition </a:t>
            </a:r>
            <a:r>
              <a:rPr lang="en-US" sz="1200" dirty="0">
                <a:solidFill>
                  <a:schemeClr val="bg1"/>
                </a:solidFill>
              </a:rPr>
              <a:t>where the </a:t>
            </a:r>
            <a:r>
              <a:rPr lang="en-US" sz="1200" dirty="0" err="1">
                <a:solidFill>
                  <a:schemeClr val="bg1"/>
                </a:solidFill>
              </a:rPr>
              <a:t>diabatic</a:t>
            </a:r>
            <a:r>
              <a:rPr lang="en-US" sz="1200" dirty="0">
                <a:solidFill>
                  <a:schemeClr val="bg1"/>
                </a:solidFill>
              </a:rPr>
              <a:t> state changes from CT to </a:t>
            </a:r>
            <a:r>
              <a:rPr lang="en-US" sz="1200" dirty="0" smtClean="0">
                <a:solidFill>
                  <a:schemeClr val="bg1"/>
                </a:solidFill>
              </a:rPr>
              <a:t>LE. The </a:t>
            </a:r>
            <a:endParaRPr lang="en-US" sz="12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photoexcitation </a:t>
            </a:r>
            <a:r>
              <a:rPr lang="en-US" sz="1200" dirty="0">
                <a:solidFill>
                  <a:schemeClr val="bg1"/>
                </a:solidFill>
              </a:rPr>
              <a:t>to S2 can </a:t>
            </a:r>
            <a:r>
              <a:rPr lang="en-US" sz="1200" dirty="0" smtClean="0">
                <a:solidFill>
                  <a:schemeClr val="bg1"/>
                </a:solidFill>
              </a:rPr>
              <a:t>yield </a:t>
            </a:r>
            <a:r>
              <a:rPr lang="en-US" sz="1200" dirty="0">
                <a:solidFill>
                  <a:schemeClr val="bg1"/>
                </a:solidFill>
              </a:rPr>
              <a:t>both S1 LE and S1 CT states.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4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66142"/>
            <a:ext cx="5328592" cy="39964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568" y="4462586"/>
            <a:ext cx="64087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1.4 </a:t>
            </a:r>
            <a:r>
              <a:rPr lang="en-US" sz="1100" dirty="0">
                <a:solidFill>
                  <a:schemeClr val="bg1"/>
                </a:solidFill>
              </a:rPr>
              <a:t>Molecular changes, shown as displacement vectors, with the local </a:t>
            </a:r>
            <a:r>
              <a:rPr lang="en-US" sz="1100" dirty="0" smtClean="0">
                <a:solidFill>
                  <a:schemeClr val="bg1"/>
                </a:solidFill>
              </a:rPr>
              <a:t>origin on </a:t>
            </a:r>
            <a:r>
              <a:rPr lang="en-US" sz="1100" dirty="0">
                <a:solidFill>
                  <a:schemeClr val="bg1"/>
                </a:solidFill>
              </a:rPr>
              <a:t>the atom to which the vector is attached, corresponding to </a:t>
            </a:r>
            <a:r>
              <a:rPr lang="en-US" sz="1100" dirty="0" smtClean="0">
                <a:solidFill>
                  <a:schemeClr val="bg1"/>
                </a:solidFill>
              </a:rPr>
              <a:t>the potential </a:t>
            </a:r>
            <a:r>
              <a:rPr lang="en-US" sz="1100" dirty="0">
                <a:solidFill>
                  <a:schemeClr val="bg1"/>
                </a:solidFill>
              </a:rPr>
              <a:t>energy curves shown in Figure 1.3. (a) The main </a:t>
            </a:r>
            <a:r>
              <a:rPr lang="en-US" sz="1100" dirty="0" smtClean="0">
                <a:solidFill>
                  <a:schemeClr val="bg1"/>
                </a:solidFill>
              </a:rPr>
              <a:t>component of </a:t>
            </a:r>
            <a:r>
              <a:rPr lang="en-US" sz="1100" dirty="0">
                <a:solidFill>
                  <a:schemeClr val="bg1"/>
                </a:solidFill>
              </a:rPr>
              <a:t>either the </a:t>
            </a:r>
            <a:r>
              <a:rPr lang="en-US" sz="1100" dirty="0" err="1">
                <a:solidFill>
                  <a:schemeClr val="bg1"/>
                </a:solidFill>
              </a:rPr>
              <a:t>nonadiabatic</a:t>
            </a:r>
            <a:r>
              <a:rPr lang="en-US" sz="1100" dirty="0">
                <a:solidFill>
                  <a:schemeClr val="bg1"/>
                </a:solidFill>
              </a:rPr>
              <a:t> reaction paths (Figure 1.3) S2 CT-S1 CT or</a:t>
            </a:r>
          </a:p>
          <a:p>
            <a:r>
              <a:rPr lang="en-US" sz="1100" dirty="0">
                <a:solidFill>
                  <a:schemeClr val="bg1"/>
                </a:solidFill>
              </a:rPr>
              <a:t>S2 CT-S1 LE7 or the transition vector for the S1 LE-S1 CT </a:t>
            </a:r>
            <a:r>
              <a:rPr lang="en-US" sz="1100" dirty="0" smtClean="0">
                <a:solidFill>
                  <a:schemeClr val="bg1"/>
                </a:solidFill>
              </a:rPr>
              <a:t>adiabatic path </a:t>
            </a:r>
            <a:r>
              <a:rPr lang="en-US" sz="1100" dirty="0">
                <a:solidFill>
                  <a:schemeClr val="bg1"/>
                </a:solidFill>
              </a:rPr>
              <a:t>(dashed line curve), also shown in Figure 1.3, and (b) the </a:t>
            </a:r>
            <a:r>
              <a:rPr lang="en-US" sz="1100" dirty="0" smtClean="0">
                <a:solidFill>
                  <a:schemeClr val="bg1"/>
                </a:solidFill>
              </a:rPr>
              <a:t>displacement coordinate</a:t>
            </a:r>
            <a:r>
              <a:rPr lang="en-US" sz="1100" dirty="0">
                <a:solidFill>
                  <a:schemeClr val="bg1"/>
                </a:solidFill>
              </a:rPr>
              <a:t>, perpendicular to the S2 CT-S1 CT path (a), </a:t>
            </a:r>
            <a:r>
              <a:rPr lang="en-US" sz="1100" dirty="0" smtClean="0">
                <a:solidFill>
                  <a:schemeClr val="bg1"/>
                </a:solidFill>
              </a:rPr>
              <a:t>which connects </a:t>
            </a:r>
            <a:r>
              <a:rPr lang="en-US" sz="1100" dirty="0">
                <a:solidFill>
                  <a:schemeClr val="bg1"/>
                </a:solidFill>
              </a:rPr>
              <a:t>the avoided crossing (the dashed curve in Figure 1.3) to </a:t>
            </a:r>
            <a:r>
              <a:rPr lang="en-US" sz="1100" dirty="0" smtClean="0">
                <a:solidFill>
                  <a:schemeClr val="bg1"/>
                </a:solidFill>
              </a:rPr>
              <a:t>the S2 </a:t>
            </a:r>
            <a:r>
              <a:rPr lang="en-US" sz="1100" dirty="0">
                <a:solidFill>
                  <a:schemeClr val="bg1"/>
                </a:solidFill>
              </a:rPr>
              <a:t>CT/S1 CT crossing point.</a:t>
            </a:r>
          </a:p>
          <a:p>
            <a:r>
              <a:rPr lang="en-GB" sz="1100" dirty="0">
                <a:solidFill>
                  <a:schemeClr val="bg1"/>
                </a:solidFill>
              </a:rPr>
              <a:t>Adapted with permission from I. Gomez, M. </a:t>
            </a:r>
            <a:r>
              <a:rPr lang="en-GB" sz="1100" dirty="0" err="1">
                <a:solidFill>
                  <a:schemeClr val="bg1"/>
                </a:solidFill>
              </a:rPr>
              <a:t>Reguero</a:t>
            </a:r>
            <a:r>
              <a:rPr lang="en-GB" sz="1100" dirty="0">
                <a:solidFill>
                  <a:schemeClr val="bg1"/>
                </a:solidFill>
              </a:rPr>
              <a:t>, M. </a:t>
            </a:r>
            <a:r>
              <a:rPr lang="en-GB" sz="1100" dirty="0" err="1">
                <a:solidFill>
                  <a:schemeClr val="bg1"/>
                </a:solidFill>
              </a:rPr>
              <a:t>Boggio-Pasqua</a:t>
            </a:r>
            <a:endParaRPr lang="en-GB" sz="1100" dirty="0">
              <a:solidFill>
                <a:schemeClr val="bg1"/>
              </a:solidFill>
            </a:endParaRPr>
          </a:p>
          <a:p>
            <a:r>
              <a:rPr lang="en-US" sz="1100" dirty="0">
                <a:solidFill>
                  <a:schemeClr val="bg1"/>
                </a:solidFill>
              </a:rPr>
              <a:t>and M. Robb, </a:t>
            </a:r>
            <a:r>
              <a:rPr lang="en-US" sz="1100" i="1" dirty="0">
                <a:solidFill>
                  <a:schemeClr val="bg1"/>
                </a:solidFill>
              </a:rPr>
              <a:t>J. Am. Chem. Soc.</a:t>
            </a:r>
            <a:r>
              <a:rPr lang="en-US" sz="1100" dirty="0">
                <a:solidFill>
                  <a:schemeClr val="bg1"/>
                </a:solidFill>
              </a:rPr>
              <a:t>, 2005, </a:t>
            </a:r>
            <a:r>
              <a:rPr lang="en-US" sz="1100" b="1" dirty="0">
                <a:solidFill>
                  <a:schemeClr val="bg1"/>
                </a:solidFill>
              </a:rPr>
              <a:t>127</a:t>
            </a:r>
            <a:r>
              <a:rPr lang="en-US" sz="1100" dirty="0">
                <a:solidFill>
                  <a:schemeClr val="bg1"/>
                </a:solidFill>
              </a:rPr>
              <a:t>, 7119–7129.5 Copyright </a:t>
            </a:r>
            <a:r>
              <a:rPr lang="en-US" sz="1100" dirty="0" smtClean="0">
                <a:solidFill>
                  <a:schemeClr val="bg1"/>
                </a:solidFill>
              </a:rPr>
              <a:t>2005 </a:t>
            </a:r>
            <a:r>
              <a:rPr lang="en-GB" sz="1100" dirty="0" smtClean="0">
                <a:solidFill>
                  <a:schemeClr val="bg1"/>
                </a:solidFill>
              </a:rPr>
              <a:t>American </a:t>
            </a:r>
            <a:r>
              <a:rPr lang="en-GB" sz="1100" dirty="0">
                <a:solidFill>
                  <a:schemeClr val="bg1"/>
                </a:solidFill>
              </a:rPr>
              <a:t>Chemical Society.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9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33478"/>
            <a:ext cx="6264696" cy="46985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5301208"/>
            <a:ext cx="68407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1.5 </a:t>
            </a:r>
            <a:r>
              <a:rPr lang="en-US" sz="1100" dirty="0">
                <a:solidFill>
                  <a:schemeClr val="bg1"/>
                </a:solidFill>
              </a:rPr>
              <a:t>(a) Avoided crossing, (b) conical intersection, true </a:t>
            </a:r>
            <a:r>
              <a:rPr lang="en-US" sz="1100" dirty="0" smtClean="0">
                <a:solidFill>
                  <a:schemeClr val="bg1"/>
                </a:solidFill>
              </a:rPr>
              <a:t>crossing. </a:t>
            </a:r>
            <a:r>
              <a:rPr lang="en-GB" sz="1100" dirty="0" smtClean="0">
                <a:solidFill>
                  <a:schemeClr val="bg1"/>
                </a:solidFill>
              </a:rPr>
              <a:t>Adapted </a:t>
            </a:r>
            <a:r>
              <a:rPr lang="en-GB" sz="1100" dirty="0">
                <a:solidFill>
                  <a:schemeClr val="bg1"/>
                </a:solidFill>
              </a:rPr>
              <a:t>from M. Robb, M. </a:t>
            </a:r>
            <a:r>
              <a:rPr lang="en-GB" sz="1100" dirty="0" err="1">
                <a:solidFill>
                  <a:schemeClr val="bg1"/>
                </a:solidFill>
              </a:rPr>
              <a:t>Garavelli</a:t>
            </a:r>
            <a:r>
              <a:rPr lang="en-GB" sz="1100" dirty="0">
                <a:solidFill>
                  <a:schemeClr val="bg1"/>
                </a:solidFill>
              </a:rPr>
              <a:t>, M. </a:t>
            </a:r>
            <a:r>
              <a:rPr lang="en-GB" sz="1100" dirty="0" err="1">
                <a:solidFill>
                  <a:schemeClr val="bg1"/>
                </a:solidFill>
              </a:rPr>
              <a:t>Olivucci</a:t>
            </a:r>
            <a:r>
              <a:rPr lang="en-GB" sz="1100" dirty="0">
                <a:solidFill>
                  <a:schemeClr val="bg1"/>
                </a:solidFill>
              </a:rPr>
              <a:t> and F. </a:t>
            </a:r>
            <a:r>
              <a:rPr lang="en-GB" sz="1100" dirty="0" err="1" smtClean="0">
                <a:solidFill>
                  <a:schemeClr val="bg1"/>
                </a:solidFill>
              </a:rPr>
              <a:t>Bernardi</a:t>
            </a:r>
            <a:r>
              <a:rPr lang="en-GB" sz="1100" dirty="0" smtClean="0">
                <a:solidFill>
                  <a:schemeClr val="bg1"/>
                </a:solidFill>
              </a:rPr>
              <a:t>, </a:t>
            </a:r>
            <a:r>
              <a:rPr lang="en-US" sz="1100" dirty="0" smtClean="0">
                <a:solidFill>
                  <a:schemeClr val="bg1"/>
                </a:solidFill>
              </a:rPr>
              <a:t>A </a:t>
            </a:r>
            <a:r>
              <a:rPr lang="en-US" sz="1100" dirty="0">
                <a:solidFill>
                  <a:schemeClr val="bg1"/>
                </a:solidFill>
              </a:rPr>
              <a:t>Computational Strategy for Organic Photochemistry, Rev. Comp. Ch.,15</a:t>
            </a:r>
          </a:p>
          <a:p>
            <a:r>
              <a:rPr lang="en-US" sz="1100" dirty="0">
                <a:solidFill>
                  <a:schemeClr val="bg1"/>
                </a:solidFill>
              </a:rPr>
              <a:t>John Wiley and Sons, </a:t>
            </a:r>
            <a:r>
              <a:rPr lang="en-US" sz="1100" dirty="0" smtClean="0">
                <a:solidFill>
                  <a:schemeClr val="bg1"/>
                </a:solidFill>
              </a:rPr>
              <a:t>©2000 </a:t>
            </a:r>
            <a:r>
              <a:rPr lang="en-US" sz="1100" dirty="0">
                <a:solidFill>
                  <a:schemeClr val="bg1"/>
                </a:solidFill>
              </a:rPr>
              <a:t>by Wiley-VCH, Inc.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7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869"/>
          <a:stretch/>
        </p:blipFill>
        <p:spPr>
          <a:xfrm>
            <a:off x="683568" y="1124744"/>
            <a:ext cx="4248472" cy="49685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49971" y="2671318"/>
            <a:ext cx="352839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1.6</a:t>
            </a:r>
            <a:r>
              <a:rPr lang="en-US" sz="1100" dirty="0">
                <a:solidFill>
                  <a:schemeClr val="bg1"/>
                </a:solidFill>
              </a:rPr>
              <a:t> (a) Face-to-face (2sþ2s) photochemical cycloaddition of two </a:t>
            </a:r>
            <a:r>
              <a:rPr lang="en-US" sz="1100" dirty="0" err="1">
                <a:solidFill>
                  <a:schemeClr val="bg1"/>
                </a:solidFill>
              </a:rPr>
              <a:t>ethylenes</a:t>
            </a:r>
            <a:r>
              <a:rPr lang="en-US" sz="1100" dirty="0" smtClean="0">
                <a:solidFill>
                  <a:schemeClr val="bg1"/>
                </a:solidFill>
              </a:rPr>
              <a:t>. (</a:t>
            </a:r>
            <a:r>
              <a:rPr lang="en-US" sz="1100" dirty="0">
                <a:solidFill>
                  <a:schemeClr val="bg1"/>
                </a:solidFill>
              </a:rPr>
              <a:t>b) The incipient s bonds formed from the p orbitals of the </a:t>
            </a:r>
            <a:r>
              <a:rPr lang="en-US" sz="1100" dirty="0" err="1">
                <a:solidFill>
                  <a:schemeClr val="bg1"/>
                </a:solidFill>
              </a:rPr>
              <a:t>ethylenes</a:t>
            </a:r>
            <a:r>
              <a:rPr lang="en-US" sz="1100" dirty="0">
                <a:solidFill>
                  <a:schemeClr val="bg1"/>
                </a:solidFill>
              </a:rPr>
              <a:t>. (c)</a:t>
            </a:r>
          </a:p>
          <a:p>
            <a:r>
              <a:rPr lang="en-US" sz="1100" dirty="0">
                <a:solidFill>
                  <a:schemeClr val="bg1"/>
                </a:solidFill>
              </a:rPr>
              <a:t>The rhomboid distortion from the D2h transition state to the </a:t>
            </a:r>
            <a:r>
              <a:rPr lang="en-US" sz="1100" dirty="0" smtClean="0">
                <a:solidFill>
                  <a:schemeClr val="bg1"/>
                </a:solidFill>
              </a:rPr>
              <a:t>conical </a:t>
            </a:r>
            <a:r>
              <a:rPr lang="en-GB" sz="1100" dirty="0" smtClean="0">
                <a:solidFill>
                  <a:schemeClr val="bg1"/>
                </a:solidFill>
              </a:rPr>
              <a:t>intersection</a:t>
            </a:r>
            <a:r>
              <a:rPr lang="en-GB" sz="1100" dirty="0">
                <a:solidFill>
                  <a:schemeClr val="bg1"/>
                </a:solidFill>
              </a:rPr>
              <a:t>. (d) The incipient bi-radical.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79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692696"/>
            <a:ext cx="6264696" cy="46985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5517232"/>
            <a:ext cx="62646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1.7 </a:t>
            </a:r>
            <a:r>
              <a:rPr lang="en-US" sz="1100" dirty="0">
                <a:solidFill>
                  <a:schemeClr val="bg1"/>
                </a:solidFill>
              </a:rPr>
              <a:t>Schematic ‘‘cartoon’’ for the ground and electronically excited state </a:t>
            </a:r>
            <a:r>
              <a:rPr lang="en-US" sz="1100" dirty="0" smtClean="0">
                <a:solidFill>
                  <a:schemeClr val="bg1"/>
                </a:solidFill>
              </a:rPr>
              <a:t>for the </a:t>
            </a:r>
            <a:r>
              <a:rPr lang="en-US" sz="1100" dirty="0">
                <a:solidFill>
                  <a:schemeClr val="bg1"/>
                </a:solidFill>
              </a:rPr>
              <a:t>face-to-face (</a:t>
            </a:r>
            <a:r>
              <a:rPr lang="en-US" sz="1100" dirty="0" smtClean="0">
                <a:solidFill>
                  <a:schemeClr val="bg1"/>
                </a:solidFill>
              </a:rPr>
              <a:t>2</a:t>
            </a:r>
            <a:r>
              <a:rPr lang="en-US" sz="1100" i="1" dirty="0" smtClean="0">
                <a:solidFill>
                  <a:schemeClr val="bg1"/>
                </a:solidFill>
              </a:rPr>
              <a:t>s</a:t>
            </a:r>
            <a:r>
              <a:rPr lang="en-US" sz="1100" dirty="0" smtClean="0">
                <a:solidFill>
                  <a:schemeClr val="bg1"/>
                </a:solidFill>
              </a:rPr>
              <a:t> + 2</a:t>
            </a:r>
            <a:r>
              <a:rPr lang="en-US" sz="1100" i="1" dirty="0" smtClean="0">
                <a:solidFill>
                  <a:schemeClr val="bg1"/>
                </a:solidFill>
              </a:rPr>
              <a:t>s</a:t>
            </a:r>
            <a:r>
              <a:rPr lang="en-US" sz="1100" dirty="0">
                <a:solidFill>
                  <a:schemeClr val="bg1"/>
                </a:solidFill>
              </a:rPr>
              <a:t>) photochemical cycloaddition of two </a:t>
            </a:r>
            <a:r>
              <a:rPr lang="en-US" sz="1100" dirty="0" err="1" smtClean="0">
                <a:solidFill>
                  <a:schemeClr val="bg1"/>
                </a:solidFill>
              </a:rPr>
              <a:t>ethylenes</a:t>
            </a:r>
            <a:r>
              <a:rPr lang="en-US" sz="1100" dirty="0" smtClean="0">
                <a:solidFill>
                  <a:schemeClr val="bg1"/>
                </a:solidFill>
              </a:rPr>
              <a:t>. Adapted </a:t>
            </a:r>
            <a:r>
              <a:rPr lang="en-US" sz="1100" dirty="0">
                <a:solidFill>
                  <a:schemeClr val="bg1"/>
                </a:solidFill>
              </a:rPr>
              <a:t>from </a:t>
            </a:r>
            <a:r>
              <a:rPr lang="en-US" sz="1100" i="1" dirty="0">
                <a:solidFill>
                  <a:schemeClr val="bg1"/>
                </a:solidFill>
              </a:rPr>
              <a:t>Chemical Physics Letters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b="1" dirty="0">
                <a:solidFill>
                  <a:schemeClr val="bg1"/>
                </a:solidFill>
              </a:rPr>
              <a:t>243</a:t>
            </a:r>
            <a:r>
              <a:rPr lang="en-US" sz="1100" dirty="0">
                <a:solidFill>
                  <a:schemeClr val="bg1"/>
                </a:solidFill>
              </a:rPr>
              <a:t>, P. </a:t>
            </a:r>
            <a:r>
              <a:rPr lang="en-US" sz="1100" dirty="0" err="1">
                <a:solidFill>
                  <a:schemeClr val="bg1"/>
                </a:solidFill>
              </a:rPr>
              <a:t>Celani</a:t>
            </a:r>
            <a:r>
              <a:rPr lang="en-US" sz="1100" dirty="0">
                <a:solidFill>
                  <a:schemeClr val="bg1"/>
                </a:solidFill>
              </a:rPr>
              <a:t>, M. A. </a:t>
            </a:r>
            <a:r>
              <a:rPr lang="en-US" sz="1100" dirty="0" smtClean="0">
                <a:solidFill>
                  <a:schemeClr val="bg1"/>
                </a:solidFill>
              </a:rPr>
              <a:t>Robb, M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Garavelli</a:t>
            </a:r>
            <a:r>
              <a:rPr lang="en-US" sz="1100" dirty="0">
                <a:solidFill>
                  <a:schemeClr val="bg1"/>
                </a:solidFill>
              </a:rPr>
              <a:t>, F. </a:t>
            </a:r>
            <a:r>
              <a:rPr lang="en-US" sz="1100" dirty="0" err="1">
                <a:solidFill>
                  <a:schemeClr val="bg1"/>
                </a:solidFill>
              </a:rPr>
              <a:t>Bernardi</a:t>
            </a:r>
            <a:r>
              <a:rPr lang="en-US" sz="1100" dirty="0">
                <a:solidFill>
                  <a:schemeClr val="bg1"/>
                </a:solidFill>
              </a:rPr>
              <a:t> and M. </a:t>
            </a:r>
            <a:r>
              <a:rPr lang="en-US" sz="1100" dirty="0" err="1">
                <a:solidFill>
                  <a:schemeClr val="bg1"/>
                </a:solidFill>
              </a:rPr>
              <a:t>Olivucci</a:t>
            </a:r>
            <a:r>
              <a:rPr lang="en-US" sz="1100" dirty="0">
                <a:solidFill>
                  <a:schemeClr val="bg1"/>
                </a:solidFill>
              </a:rPr>
              <a:t>, Geometry </a:t>
            </a:r>
            <a:r>
              <a:rPr lang="en-US" sz="1100" dirty="0" err="1">
                <a:solidFill>
                  <a:schemeClr val="bg1"/>
                </a:solidFill>
              </a:rPr>
              <a:t>optimisation</a:t>
            </a:r>
            <a:r>
              <a:rPr lang="en-US" sz="1100" dirty="0">
                <a:solidFill>
                  <a:schemeClr val="bg1"/>
                </a:solidFill>
              </a:rPr>
              <a:t> on a</a:t>
            </a:r>
          </a:p>
          <a:p>
            <a:r>
              <a:rPr lang="en-US" sz="1100" dirty="0">
                <a:solidFill>
                  <a:schemeClr val="bg1"/>
                </a:solidFill>
              </a:rPr>
              <a:t>hypersphere. Application to finding reaction paths from a conical </a:t>
            </a:r>
            <a:r>
              <a:rPr lang="en-US" sz="1100" dirty="0" smtClean="0">
                <a:solidFill>
                  <a:schemeClr val="bg1"/>
                </a:solidFill>
              </a:rPr>
              <a:t>intersection, 1–8,</a:t>
            </a:r>
            <a:r>
              <a:rPr lang="en-US" sz="1100" baseline="30000" dirty="0" smtClean="0">
                <a:solidFill>
                  <a:schemeClr val="bg1"/>
                </a:solidFill>
              </a:rPr>
              <a:t>28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100" dirty="0">
                <a:solidFill>
                  <a:schemeClr val="bg1"/>
                </a:solidFill>
              </a:rPr>
              <a:t>Copyright 1995, with permission from Elsevier.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6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259631" y="0"/>
            <a:ext cx="78644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Supplementary information for </a:t>
            </a:r>
            <a:r>
              <a:rPr lang="en-GB" sz="1100" i="1" dirty="0">
                <a:solidFill>
                  <a:schemeClr val="bg1"/>
                </a:solidFill>
              </a:rPr>
              <a:t>Theoretical Chemistry for Electronic Excited </a:t>
            </a:r>
            <a:r>
              <a:rPr lang="en-GB" sz="1100" i="1" dirty="0" smtClean="0">
                <a:solidFill>
                  <a:schemeClr val="bg1"/>
                </a:solidFill>
              </a:rPr>
              <a:t>States</a:t>
            </a:r>
            <a:r>
              <a:rPr lang="en-GB" sz="1100" dirty="0" smtClean="0">
                <a:solidFill>
                  <a:schemeClr val="bg1"/>
                </a:solidFill>
              </a:rPr>
              <a:t>© </a:t>
            </a:r>
            <a:r>
              <a:rPr lang="en-GB" sz="1100" dirty="0">
                <a:solidFill>
                  <a:schemeClr val="bg1"/>
                </a:solidFill>
              </a:rPr>
              <a:t>The Royal Society of Chemistry </a:t>
            </a:r>
            <a:r>
              <a:rPr lang="en-GB" sz="1100" dirty="0" smtClean="0">
                <a:solidFill>
                  <a:schemeClr val="bg1"/>
                </a:solidFill>
              </a:rPr>
              <a:t>2018</a:t>
            </a:r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4" t="10459" r="12736" b="33326"/>
          <a:stretch/>
        </p:blipFill>
        <p:spPr>
          <a:xfrm>
            <a:off x="971601" y="1052735"/>
            <a:ext cx="7130466" cy="38326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1259631" y="4365104"/>
            <a:ext cx="64807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Figure 1.8 </a:t>
            </a:r>
            <a:r>
              <a:rPr lang="en-US" sz="1100" dirty="0">
                <a:solidFill>
                  <a:schemeClr val="bg1"/>
                </a:solidFill>
              </a:rPr>
              <a:t>Two VB structures for the face to face (</a:t>
            </a:r>
            <a:r>
              <a:rPr lang="en-US" sz="1100" dirty="0" smtClean="0">
                <a:solidFill>
                  <a:schemeClr val="bg1"/>
                </a:solidFill>
              </a:rPr>
              <a:t>2</a:t>
            </a:r>
            <a:r>
              <a:rPr lang="en-US" sz="1100" i="1" dirty="0" smtClean="0">
                <a:solidFill>
                  <a:schemeClr val="bg1"/>
                </a:solidFill>
              </a:rPr>
              <a:t>s</a:t>
            </a:r>
            <a:r>
              <a:rPr lang="en-US" sz="1100" dirty="0" smtClean="0">
                <a:solidFill>
                  <a:schemeClr val="bg1"/>
                </a:solidFill>
              </a:rPr>
              <a:t> + 2</a:t>
            </a:r>
            <a:r>
              <a:rPr lang="en-US" sz="1100" i="1" dirty="0" smtClean="0">
                <a:solidFill>
                  <a:schemeClr val="bg1"/>
                </a:solidFill>
              </a:rPr>
              <a:t>s</a:t>
            </a:r>
            <a:r>
              <a:rPr lang="en-US" sz="1100" dirty="0" smtClean="0">
                <a:solidFill>
                  <a:schemeClr val="bg1"/>
                </a:solidFill>
              </a:rPr>
              <a:t>) photochemical cycloaddition of </a:t>
            </a:r>
            <a:r>
              <a:rPr lang="en-US" sz="1100" dirty="0">
                <a:solidFill>
                  <a:schemeClr val="bg1"/>
                </a:solidFill>
              </a:rPr>
              <a:t>two </a:t>
            </a:r>
            <a:r>
              <a:rPr lang="en-US" sz="1100" dirty="0" err="1">
                <a:solidFill>
                  <a:schemeClr val="bg1"/>
                </a:solidFill>
              </a:rPr>
              <a:t>ethylenes</a:t>
            </a:r>
            <a:r>
              <a:rPr lang="en-US" sz="1100" dirty="0">
                <a:solidFill>
                  <a:schemeClr val="bg1"/>
                </a:solidFill>
              </a:rPr>
              <a:t>. Structure I has </a:t>
            </a:r>
            <a:r>
              <a:rPr lang="el-GR" sz="1100" i="1" dirty="0" smtClean="0">
                <a:solidFill>
                  <a:schemeClr val="bg1"/>
                </a:solidFill>
              </a:rPr>
              <a:t>π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100" dirty="0">
                <a:solidFill>
                  <a:schemeClr val="bg1"/>
                </a:solidFill>
              </a:rPr>
              <a:t>bonds while structure II </a:t>
            </a:r>
            <a:r>
              <a:rPr lang="en-US" sz="1100" dirty="0" smtClean="0">
                <a:solidFill>
                  <a:schemeClr val="bg1"/>
                </a:solidFill>
              </a:rPr>
              <a:t>has </a:t>
            </a:r>
            <a:r>
              <a:rPr lang="en-GB" sz="1100" dirty="0" smtClean="0">
                <a:solidFill>
                  <a:schemeClr val="bg1"/>
                </a:solidFill>
              </a:rPr>
              <a:t>incipient </a:t>
            </a:r>
            <a:r>
              <a:rPr lang="el-GR" sz="1100" i="1" dirty="0">
                <a:solidFill>
                  <a:schemeClr val="bg1"/>
                </a:solidFill>
              </a:rPr>
              <a:t>σ</a:t>
            </a:r>
            <a:r>
              <a:rPr lang="en-GB" sz="1100" dirty="0" smtClean="0">
                <a:solidFill>
                  <a:schemeClr val="bg1"/>
                </a:solidFill>
              </a:rPr>
              <a:t> </a:t>
            </a:r>
            <a:r>
              <a:rPr lang="en-GB" sz="1100" dirty="0">
                <a:solidFill>
                  <a:schemeClr val="bg1"/>
                </a:solidFill>
              </a:rPr>
              <a:t>bonds</a:t>
            </a:r>
            <a:r>
              <a:rPr lang="en-GB" sz="1100" dirty="0" smtClean="0">
                <a:solidFill>
                  <a:schemeClr val="bg1"/>
                </a:solidFill>
              </a:rPr>
              <a:t>.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Template xmlns="27d643f5-4560-4eff-9f48-d0fe6b2bec2d">Powerpoint presentations</Templat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88752EB44974D994EBA0BE182464D" ma:contentTypeVersion="1" ma:contentTypeDescription="Create a new document." ma:contentTypeScope="" ma:versionID="99bbc2474cb3204ca9fbdd512615df56">
  <xsd:schema xmlns:xsd="http://www.w3.org/2001/XMLSchema" xmlns:p="http://schemas.microsoft.com/office/2006/metadata/properties" xmlns:ns2="27d643f5-4560-4eff-9f48-d0fe6b2bec2d" targetNamespace="http://schemas.microsoft.com/office/2006/metadata/properties" ma:root="true" ma:fieldsID="3e4c637131ef89c7ae71a83de9afa52f" ns2:_="">
    <xsd:import namespace="27d643f5-4560-4eff-9f48-d0fe6b2bec2d"/>
    <xsd:element name="properties">
      <xsd:complexType>
        <xsd:sequence>
          <xsd:element name="documentManagement">
            <xsd:complexType>
              <xsd:all>
                <xsd:element ref="ns2:Templ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7d643f5-4560-4eff-9f48-d0fe6b2bec2d" elementFormDefault="qualified">
    <xsd:import namespace="http://schemas.microsoft.com/office/2006/documentManagement/types"/>
    <xsd:element name="Template" ma:index="8" nillable="true" ma:displayName="Template" ma:format="Dropdown" ma:internalName="Template">
      <xsd:simpleType>
        <xsd:restriction base="dms:Choice">
          <xsd:enumeration value="Stationery"/>
          <xsd:enumeration value="Purchase order forms"/>
          <xsd:enumeration value="Powerpoint presentations"/>
          <xsd:enumeration value="Meetings"/>
          <xsd:enumeration value="Leg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C7694F2-FF23-435B-8625-E3AA1329EF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765011-A555-4DFA-AE85-6BF42B9B204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7d643f5-4560-4eff-9f48-d0fe6b2bec2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3A8A519-4312-46C5-A1F5-26E6CA4B2C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d643f5-4560-4eff-9f48-d0fe6b2bec2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</TotalTime>
  <Words>1560</Words>
  <Application>Microsoft Office PowerPoint</Application>
  <PresentationFormat>On-screen Show (4:3)</PresentationFormat>
  <Paragraphs>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Arial</vt:lpstr>
      <vt:lpstr>Office Theme</vt:lpstr>
      <vt:lpstr>Theoretical Chemistry for Electronic Excited States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Royal Society of Chemistry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template 4 3_slate</dc:title>
  <dc:creator>Matt Baldwin</dc:creator>
  <cp:lastModifiedBy>Rachel Wood</cp:lastModifiedBy>
  <cp:revision>50</cp:revision>
  <dcterms:created xsi:type="dcterms:W3CDTF">2013-06-04T12:27:23Z</dcterms:created>
  <dcterms:modified xsi:type="dcterms:W3CDTF">2018-02-28T14:47:22Z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0x010100C1788752EB44974D994EBA0BE182464D</vt:lpwstr>
  </property>
</Properties>
</file>