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6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6" r:id="rId27"/>
    <p:sldId id="285" r:id="rId28"/>
    <p:sldId id="284" r:id="rId29"/>
    <p:sldId id="283" r:id="rId30"/>
    <p:sldId id="282" r:id="rId31"/>
    <p:sldId id="291" r:id="rId32"/>
    <p:sldId id="290" r:id="rId33"/>
    <p:sldId id="289" r:id="rId34"/>
    <p:sldId id="288" r:id="rId35"/>
    <p:sldId id="287" r:id="rId36"/>
    <p:sldId id="296" r:id="rId37"/>
    <p:sldId id="295" r:id="rId38"/>
    <p:sldId id="294" r:id="rId39"/>
    <p:sldId id="293" r:id="rId40"/>
    <p:sldId id="292" r:id="rId41"/>
    <p:sldId id="301" r:id="rId42"/>
    <p:sldId id="300" r:id="rId43"/>
    <p:sldId id="299" r:id="rId44"/>
    <p:sldId id="298" r:id="rId45"/>
    <p:sldId id="29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759"/>
    <a:srgbClr val="4F758B"/>
    <a:srgbClr val="008C95"/>
    <a:srgbClr val="006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29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:\Design\Powerpoint DO NOT MOVE\New templates 2014\4 3\Graphics\power point_4 3_SLATE_96dpi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565102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996952"/>
            <a:ext cx="6400800" cy="99434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text here. Use as a title slide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73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ers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:\Design\Powerpoint DO NOT MOVE\New templates 2014\4 3\Graphics\power point_4 3_SLATE_96dpi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998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565102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996952"/>
            <a:ext cx="6400800" cy="99434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text here. Use as a title slide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583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d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:\Design\Powerpoint DO NOT MOVE\New templates 2014\4 3\Graphics\power point_4 3_SLATE_96dpi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1773238"/>
            <a:ext cx="6969125" cy="3527425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Body text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678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:\Design\Powerpoint DO NOT MOVE\New templates 2014\4 3\Graphics\power point_4 3_SLATE_96dpi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1773238"/>
            <a:ext cx="6969125" cy="3527425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Body text goes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61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:\Design\Powerpoint DO NOT MOVE\New templates 2014\4 3\Graphics\power point_4 3_SLATE_96dpi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3" y="1844824"/>
            <a:ext cx="6969397" cy="41751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Insert bullet point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10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856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21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49" r:id="rId3"/>
    <p:sldLayoutId id="2147483664" r:id="rId4"/>
    <p:sldLayoutId id="214748368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rgbClr val="5057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057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057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7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7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7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Theoretical Chemistry for Electronic Excited States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Supplementary File: Chapter 2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19879" y="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Supplementary information for </a:t>
            </a:r>
            <a:r>
              <a:rPr lang="en-GB" sz="1200" i="1" dirty="0"/>
              <a:t>Theoretical Chemistry for Electronic Excited </a:t>
            </a:r>
            <a:r>
              <a:rPr lang="en-GB" sz="1200" i="1" dirty="0" smtClean="0"/>
              <a:t>States</a:t>
            </a:r>
            <a:r>
              <a:rPr lang="en-GB" sz="1200" dirty="0" smtClean="0"/>
              <a:t>© </a:t>
            </a:r>
            <a:r>
              <a:rPr lang="en-GB" sz="1200" dirty="0"/>
              <a:t>The Royal Society of Chemistry </a:t>
            </a:r>
            <a:r>
              <a:rPr lang="en-GB" sz="1200" dirty="0" smtClean="0"/>
              <a:t>2018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385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8"/>
            <a:ext cx="6192688" cy="4644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1" y="5589240"/>
            <a:ext cx="613020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2.9 </a:t>
            </a:r>
            <a:r>
              <a:rPr lang="en-US" sz="1100" dirty="0">
                <a:solidFill>
                  <a:schemeClr val="bg1"/>
                </a:solidFill>
              </a:rPr>
              <a:t>A cartoon of a conical intersection together with an inset showing a </a:t>
            </a:r>
            <a:r>
              <a:rPr lang="en-US" sz="1100" dirty="0" smtClean="0">
                <a:solidFill>
                  <a:schemeClr val="bg1"/>
                </a:solidFill>
              </a:rPr>
              <a:t>one-dimensional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cross-section through the apex of the cone.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Ref. 16 with permission from the PCCP owner Societies.</a:t>
            </a:r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8" b="15817"/>
          <a:stretch/>
        </p:blipFill>
        <p:spPr>
          <a:xfrm>
            <a:off x="1272369" y="872719"/>
            <a:ext cx="6539992" cy="4356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5229201"/>
            <a:ext cx="662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2.10 </a:t>
            </a:r>
            <a:r>
              <a:rPr lang="en-US" sz="1100" dirty="0">
                <a:solidFill>
                  <a:schemeClr val="bg1"/>
                </a:solidFill>
              </a:rPr>
              <a:t>The conical intersection seam traced out by a coordinate X</a:t>
            </a:r>
            <a:r>
              <a:rPr lang="en-US" sz="1100" baseline="-25000" dirty="0">
                <a:solidFill>
                  <a:schemeClr val="bg1"/>
                </a:solidFill>
              </a:rPr>
              <a:t>3</a:t>
            </a:r>
            <a:r>
              <a:rPr lang="en-US" sz="1100" dirty="0">
                <a:solidFill>
                  <a:schemeClr val="bg1"/>
                </a:solidFill>
              </a:rPr>
              <a:t> plotted </a:t>
            </a:r>
            <a:r>
              <a:rPr lang="en-US" sz="1100" dirty="0" smtClean="0">
                <a:solidFill>
                  <a:schemeClr val="bg1"/>
                </a:solidFill>
              </a:rPr>
              <a:t>in a </a:t>
            </a:r>
            <a:r>
              <a:rPr lang="en-US" sz="1100" dirty="0">
                <a:solidFill>
                  <a:schemeClr val="bg1"/>
                </a:solidFill>
              </a:rPr>
              <a:t>space containing the coordinate X</a:t>
            </a:r>
            <a:r>
              <a:rPr lang="en-US" sz="1100" baseline="-25000" dirty="0">
                <a:solidFill>
                  <a:schemeClr val="bg1"/>
                </a:solidFill>
              </a:rPr>
              <a:t>3</a:t>
            </a:r>
            <a:r>
              <a:rPr lang="en-US" sz="1100" dirty="0">
                <a:solidFill>
                  <a:schemeClr val="bg1"/>
                </a:solidFill>
              </a:rPr>
              <a:t> and one coordinate from </a:t>
            </a:r>
            <a:r>
              <a:rPr lang="en-US" sz="1100" dirty="0" smtClean="0">
                <a:solidFill>
                  <a:schemeClr val="bg1"/>
                </a:solidFill>
              </a:rPr>
              <a:t>the degeneracy-lifting </a:t>
            </a:r>
            <a:r>
              <a:rPr lang="en-US" sz="1100" dirty="0">
                <a:solidFill>
                  <a:schemeClr val="bg1"/>
                </a:solidFill>
              </a:rPr>
              <a:t>space X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X</a:t>
            </a:r>
            <a:r>
              <a:rPr lang="en-US" sz="1100" baseline="-25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  <a:r>
              <a:rPr lang="en-US" sz="1100" baseline="30000" dirty="0">
                <a:solidFill>
                  <a:schemeClr val="bg1"/>
                </a:solidFill>
              </a:rPr>
              <a:t>16</a:t>
            </a:r>
            <a:r>
              <a:rPr lang="en-US" sz="1100" dirty="0">
                <a:solidFill>
                  <a:schemeClr val="bg1"/>
                </a:solidFill>
              </a:rPr>
              <a:t> The double cone is shown in the </a:t>
            </a:r>
            <a:r>
              <a:rPr lang="en-US" sz="1100" dirty="0" smtClean="0">
                <a:solidFill>
                  <a:schemeClr val="bg1"/>
                </a:solidFill>
              </a:rPr>
              <a:t>inset. Two </a:t>
            </a:r>
            <a:r>
              <a:rPr lang="en-US" sz="1100" dirty="0">
                <a:solidFill>
                  <a:schemeClr val="bg1"/>
                </a:solidFill>
              </a:rPr>
              <a:t>possible reaction paths are shown: one crosses the seam near the FC</a:t>
            </a:r>
          </a:p>
          <a:p>
            <a:r>
              <a:rPr lang="en-US" sz="1100" dirty="0">
                <a:solidFill>
                  <a:schemeClr val="bg1"/>
                </a:solidFill>
              </a:rPr>
              <a:t>region, the other traces out a reaction path on the excited state </a:t>
            </a:r>
            <a:r>
              <a:rPr lang="en-US" sz="1100" dirty="0" smtClean="0">
                <a:solidFill>
                  <a:schemeClr val="bg1"/>
                </a:solidFill>
              </a:rPr>
              <a:t>sheet before </a:t>
            </a:r>
            <a:r>
              <a:rPr lang="en-US" sz="1100" dirty="0">
                <a:solidFill>
                  <a:schemeClr val="bg1"/>
                </a:solidFill>
              </a:rPr>
              <a:t>crossing to </a:t>
            </a:r>
            <a:r>
              <a:rPr lang="en-US" sz="1100" dirty="0" smtClean="0">
                <a:solidFill>
                  <a:schemeClr val="bg1"/>
                </a:solidFill>
              </a:rPr>
              <a:t>the 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ground </a:t>
            </a:r>
            <a:r>
              <a:rPr lang="en-US" sz="1100" dirty="0">
                <a:solidFill>
                  <a:schemeClr val="bg1"/>
                </a:solidFill>
              </a:rPr>
              <a:t>state in the region of the </a:t>
            </a:r>
            <a:r>
              <a:rPr lang="en-US" sz="1100" dirty="0" smtClean="0">
                <a:solidFill>
                  <a:schemeClr val="bg1"/>
                </a:solidFill>
              </a:rPr>
              <a:t>products. Adapted </a:t>
            </a:r>
            <a:r>
              <a:rPr lang="en-US" sz="1100" dirty="0">
                <a:solidFill>
                  <a:schemeClr val="bg1"/>
                </a:solidFill>
              </a:rPr>
              <a:t>from Ref. 16 with permission from the 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PCCP </a:t>
            </a:r>
            <a:r>
              <a:rPr lang="en-US" sz="1100" dirty="0">
                <a:solidFill>
                  <a:schemeClr val="bg1"/>
                </a:solidFill>
              </a:rPr>
              <a:t>owner Societies.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4664"/>
            <a:ext cx="5976664" cy="4482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1468" y="4887162"/>
            <a:ext cx="661904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2.11 </a:t>
            </a:r>
            <a:r>
              <a:rPr lang="en-US" sz="1100" dirty="0">
                <a:solidFill>
                  <a:schemeClr val="bg1"/>
                </a:solidFill>
              </a:rPr>
              <a:t>Conical intersection surfaces showing the tessellation pattern of </a:t>
            </a:r>
            <a:r>
              <a:rPr lang="en-US" sz="1100" dirty="0" smtClean="0">
                <a:solidFill>
                  <a:schemeClr val="bg1"/>
                </a:solidFill>
              </a:rPr>
              <a:t>the </a:t>
            </a:r>
            <a:r>
              <a:rPr lang="en-US" sz="1100" dirty="0" err="1" smtClean="0">
                <a:solidFill>
                  <a:schemeClr val="bg1"/>
                </a:solidFill>
              </a:rPr>
              <a:t>wavefunctions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corresponding to two </a:t>
            </a:r>
            <a:r>
              <a:rPr lang="en-US" sz="1100" dirty="0" err="1">
                <a:solidFill>
                  <a:schemeClr val="bg1"/>
                </a:solidFill>
              </a:rPr>
              <a:t>diabatic</a:t>
            </a:r>
            <a:r>
              <a:rPr lang="en-US" sz="1100" dirty="0">
                <a:solidFill>
                  <a:schemeClr val="bg1"/>
                </a:solidFill>
              </a:rPr>
              <a:t> electronic states A (</a:t>
            </a:r>
            <a:r>
              <a:rPr lang="en-US" sz="1100" dirty="0" smtClean="0">
                <a:solidFill>
                  <a:schemeClr val="bg1"/>
                </a:solidFill>
              </a:rPr>
              <a:t>white) and </a:t>
            </a:r>
            <a:r>
              <a:rPr lang="en-US" sz="1100" dirty="0">
                <a:solidFill>
                  <a:schemeClr val="bg1"/>
                </a:solidFill>
              </a:rPr>
              <a:t>B (black). According to the phase rule discussions of </a:t>
            </a:r>
            <a:r>
              <a:rPr lang="en-US" sz="1100" dirty="0" err="1" smtClean="0">
                <a:solidFill>
                  <a:schemeClr val="bg1"/>
                </a:solidFill>
              </a:rPr>
              <a:t>Longuet</a:t>
            </a:r>
            <a:r>
              <a:rPr lang="en-US" sz="1100" dirty="0" smtClean="0">
                <a:solidFill>
                  <a:schemeClr val="bg1"/>
                </a:solidFill>
              </a:rPr>
              <a:t>–Higgins,</a:t>
            </a:r>
            <a:r>
              <a:rPr lang="en-US" sz="1100" baseline="30000" dirty="0" smtClean="0">
                <a:solidFill>
                  <a:schemeClr val="bg1"/>
                </a:solidFill>
              </a:rPr>
              <a:t>32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if one takes any point A on the upper surface and performs a</a:t>
            </a:r>
          </a:p>
          <a:p>
            <a:r>
              <a:rPr lang="en-US" sz="1100" dirty="0">
                <a:solidFill>
                  <a:schemeClr val="bg1"/>
                </a:solidFill>
              </a:rPr>
              <a:t>rotation by </a:t>
            </a:r>
            <a:r>
              <a:rPr lang="en-US" sz="1100" dirty="0" smtClean="0">
                <a:solidFill>
                  <a:schemeClr val="bg1"/>
                </a:solidFill>
              </a:rPr>
              <a:t>180° </a:t>
            </a:r>
            <a:r>
              <a:rPr lang="en-US" sz="1100" dirty="0">
                <a:solidFill>
                  <a:schemeClr val="bg1"/>
                </a:solidFill>
              </a:rPr>
              <a:t>followed by reflection in the X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X</a:t>
            </a:r>
            <a:r>
              <a:rPr lang="en-US" sz="1100" baseline="-25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 plane, the point A </a:t>
            </a:r>
            <a:r>
              <a:rPr lang="en-US" sz="1100" dirty="0" smtClean="0">
                <a:solidFill>
                  <a:schemeClr val="bg1"/>
                </a:solidFill>
              </a:rPr>
              <a:t>is mapped </a:t>
            </a:r>
            <a:r>
              <a:rPr lang="en-US" sz="1100" dirty="0">
                <a:solidFill>
                  <a:schemeClr val="bg1"/>
                </a:solidFill>
              </a:rPr>
              <a:t>onto </a:t>
            </a:r>
            <a:r>
              <a:rPr lang="en-US" sz="1100" dirty="0" smtClean="0">
                <a:solidFill>
                  <a:schemeClr val="bg1"/>
                </a:solidFill>
              </a:rPr>
              <a:t>A’ in </a:t>
            </a:r>
            <a:r>
              <a:rPr lang="en-US" sz="1100" dirty="0">
                <a:solidFill>
                  <a:schemeClr val="bg1"/>
                </a:solidFill>
              </a:rPr>
              <a:t>Figure 2.11. The combination of the electronic </a:t>
            </a:r>
            <a:r>
              <a:rPr lang="en-US" sz="1100" dirty="0" smtClean="0">
                <a:solidFill>
                  <a:schemeClr val="bg1"/>
                </a:solidFill>
              </a:rPr>
              <a:t>states A </a:t>
            </a:r>
            <a:r>
              <a:rPr lang="en-US" sz="1100" dirty="0">
                <a:solidFill>
                  <a:schemeClr val="bg1"/>
                </a:solidFill>
              </a:rPr>
              <a:t>and B is the same at points A and </a:t>
            </a:r>
            <a:r>
              <a:rPr lang="en-US" sz="1100" dirty="0" smtClean="0">
                <a:solidFill>
                  <a:schemeClr val="bg1"/>
                </a:solidFill>
              </a:rPr>
              <a:t>A’.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49" y="836712"/>
            <a:ext cx="6264696" cy="4698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9225" y="4735310"/>
            <a:ext cx="6696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2.12 </a:t>
            </a:r>
            <a:r>
              <a:rPr lang="en-US" sz="1100" dirty="0">
                <a:solidFill>
                  <a:schemeClr val="bg1"/>
                </a:solidFill>
              </a:rPr>
              <a:t>A cartoon showing the conical intersection </a:t>
            </a:r>
            <a:r>
              <a:rPr lang="en-US" sz="1100" dirty="0" err="1">
                <a:solidFill>
                  <a:schemeClr val="bg1"/>
                </a:solidFill>
              </a:rPr>
              <a:t>hyperline</a:t>
            </a:r>
            <a:r>
              <a:rPr lang="en-US" sz="1100" dirty="0">
                <a:solidFill>
                  <a:schemeClr val="bg1"/>
                </a:solidFill>
              </a:rPr>
              <a:t> traced out by </a:t>
            </a:r>
            <a:r>
              <a:rPr lang="en-US" sz="1100" dirty="0" smtClean="0">
                <a:solidFill>
                  <a:schemeClr val="bg1"/>
                </a:solidFill>
              </a:rPr>
              <a:t>a degeneracy-preserving </a:t>
            </a:r>
            <a:r>
              <a:rPr lang="en-US" sz="1100" dirty="0">
                <a:solidFill>
                  <a:schemeClr val="bg1"/>
                </a:solidFill>
              </a:rPr>
              <a:t>coordinate X</a:t>
            </a:r>
            <a:r>
              <a:rPr lang="en-US" sz="1100" baseline="-25000" dirty="0">
                <a:solidFill>
                  <a:schemeClr val="bg1"/>
                </a:solidFill>
              </a:rPr>
              <a:t>3</a:t>
            </a:r>
            <a:r>
              <a:rPr lang="en-US" sz="1100" dirty="0">
                <a:solidFill>
                  <a:schemeClr val="bg1"/>
                </a:solidFill>
              </a:rPr>
              <a:t>. The system remains </a:t>
            </a:r>
            <a:r>
              <a:rPr lang="en-US" sz="1100" dirty="0" smtClean="0">
                <a:solidFill>
                  <a:schemeClr val="bg1"/>
                </a:solidFill>
              </a:rPr>
              <a:t>degenerate as </a:t>
            </a:r>
            <a:r>
              <a:rPr lang="en-US" sz="1100" dirty="0">
                <a:solidFill>
                  <a:schemeClr val="bg1"/>
                </a:solidFill>
              </a:rPr>
              <a:t>one traverses the coordinate X</a:t>
            </a:r>
            <a:r>
              <a:rPr lang="en-US" sz="1100" baseline="-25000" dirty="0">
                <a:solidFill>
                  <a:schemeClr val="bg1"/>
                </a:solidFill>
              </a:rPr>
              <a:t>3</a:t>
            </a:r>
            <a:r>
              <a:rPr lang="en-US" sz="1100" dirty="0">
                <a:solidFill>
                  <a:schemeClr val="bg1"/>
                </a:solidFill>
              </a:rPr>
              <a:t>, but the energy and the shape of </a:t>
            </a:r>
            <a:r>
              <a:rPr lang="en-US" sz="1100" dirty="0" smtClean="0">
                <a:solidFill>
                  <a:schemeClr val="bg1"/>
                </a:solidFill>
              </a:rPr>
              <a:t>the double </a:t>
            </a:r>
            <a:r>
              <a:rPr lang="en-US" sz="1100" dirty="0">
                <a:solidFill>
                  <a:schemeClr val="bg1"/>
                </a:solidFill>
              </a:rPr>
              <a:t>cone must change in X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X</a:t>
            </a:r>
            <a:r>
              <a:rPr lang="en-US" sz="1100" baseline="-25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</a:p>
          <a:p>
            <a:r>
              <a:rPr lang="en-GB" sz="1100" dirty="0">
                <a:solidFill>
                  <a:schemeClr val="bg1"/>
                </a:solidFill>
              </a:rPr>
              <a:t>Adapted with permission from I. Gomez, M. </a:t>
            </a:r>
            <a:r>
              <a:rPr lang="en-GB" sz="1100" dirty="0" err="1">
                <a:solidFill>
                  <a:schemeClr val="bg1"/>
                </a:solidFill>
              </a:rPr>
              <a:t>Reguero</a:t>
            </a:r>
            <a:r>
              <a:rPr lang="en-GB" sz="1100" dirty="0">
                <a:solidFill>
                  <a:schemeClr val="bg1"/>
                </a:solidFill>
              </a:rPr>
              <a:t>, M. </a:t>
            </a:r>
            <a:r>
              <a:rPr lang="en-GB" sz="1100" dirty="0" err="1" smtClean="0">
                <a:solidFill>
                  <a:schemeClr val="bg1"/>
                </a:solidFill>
              </a:rPr>
              <a:t>Boggio-Pasqua</a:t>
            </a:r>
            <a:r>
              <a:rPr lang="en-GB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and </a:t>
            </a:r>
            <a:r>
              <a:rPr lang="en-US" sz="1100" dirty="0">
                <a:solidFill>
                  <a:schemeClr val="bg1"/>
                </a:solidFill>
              </a:rPr>
              <a:t>M. Robb, </a:t>
            </a:r>
            <a:r>
              <a:rPr lang="en-US" sz="1100" i="1" dirty="0">
                <a:solidFill>
                  <a:schemeClr val="bg1"/>
                </a:solidFill>
              </a:rPr>
              <a:t>J. Am. Chem. Soc.</a:t>
            </a:r>
            <a:r>
              <a:rPr lang="en-US" sz="1100" dirty="0">
                <a:solidFill>
                  <a:schemeClr val="bg1"/>
                </a:solidFill>
              </a:rPr>
              <a:t>, 2005, </a:t>
            </a:r>
            <a:r>
              <a:rPr lang="en-US" sz="1100" b="1" dirty="0">
                <a:solidFill>
                  <a:schemeClr val="bg1"/>
                </a:solidFill>
              </a:rPr>
              <a:t>127</a:t>
            </a:r>
            <a:r>
              <a:rPr lang="en-US" sz="1100" dirty="0">
                <a:solidFill>
                  <a:schemeClr val="bg1"/>
                </a:solidFill>
              </a:rPr>
              <a:t>, 7119–7129.</a:t>
            </a:r>
            <a:r>
              <a:rPr lang="en-US" sz="1100" baseline="30000" dirty="0">
                <a:solidFill>
                  <a:schemeClr val="bg1"/>
                </a:solidFill>
              </a:rPr>
              <a:t>5</a:t>
            </a:r>
            <a:r>
              <a:rPr lang="en-US" sz="1100" dirty="0">
                <a:solidFill>
                  <a:schemeClr val="bg1"/>
                </a:solidFill>
              </a:rPr>
              <a:t> Copyright </a:t>
            </a:r>
            <a:r>
              <a:rPr lang="en-US" sz="1100" dirty="0" smtClean="0">
                <a:solidFill>
                  <a:schemeClr val="bg1"/>
                </a:solidFill>
              </a:rPr>
              <a:t>2005 </a:t>
            </a:r>
            <a:r>
              <a:rPr lang="en-GB" sz="1100" dirty="0" smtClean="0">
                <a:solidFill>
                  <a:schemeClr val="bg1"/>
                </a:solidFill>
              </a:rPr>
              <a:t>American </a:t>
            </a:r>
            <a:r>
              <a:rPr lang="en-GB" sz="1100" dirty="0">
                <a:solidFill>
                  <a:schemeClr val="bg1"/>
                </a:solidFill>
              </a:rPr>
              <a:t>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16" y="620688"/>
            <a:ext cx="5832648" cy="4374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2795" y="5157192"/>
            <a:ext cx="61926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2.13 </a:t>
            </a:r>
            <a:r>
              <a:rPr lang="en-US" sz="1100" dirty="0">
                <a:solidFill>
                  <a:schemeClr val="bg1"/>
                </a:solidFill>
              </a:rPr>
              <a:t>Four-dimensional plot of the conical intersection line or seam for </a:t>
            </a:r>
            <a:r>
              <a:rPr lang="en-US" sz="1100" dirty="0" smtClean="0">
                <a:solidFill>
                  <a:schemeClr val="bg1"/>
                </a:solidFill>
              </a:rPr>
              <a:t>H</a:t>
            </a:r>
            <a:r>
              <a:rPr lang="en-US" sz="1100" baseline="-25000" dirty="0" smtClean="0">
                <a:solidFill>
                  <a:schemeClr val="bg1"/>
                </a:solidFill>
              </a:rPr>
              <a:t>3</a:t>
            </a:r>
            <a:r>
              <a:rPr lang="en-US" sz="1100" dirty="0" smtClean="0">
                <a:solidFill>
                  <a:schemeClr val="bg1"/>
                </a:solidFill>
              </a:rPr>
              <a:t>. The </a:t>
            </a:r>
            <a:r>
              <a:rPr lang="en-US" sz="1100" dirty="0">
                <a:solidFill>
                  <a:schemeClr val="bg1"/>
                </a:solidFill>
              </a:rPr>
              <a:t>axes correspond to the three (</a:t>
            </a:r>
            <a:r>
              <a:rPr lang="en-US" sz="1100" i="1" dirty="0">
                <a:solidFill>
                  <a:schemeClr val="bg1"/>
                </a:solidFill>
              </a:rPr>
              <a:t>r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i="1" dirty="0">
                <a:solidFill>
                  <a:schemeClr val="bg1"/>
                </a:solidFill>
              </a:rPr>
              <a:t>r</a:t>
            </a:r>
            <a:r>
              <a:rPr lang="en-US" sz="1100" baseline="-25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 and </a:t>
            </a:r>
            <a:r>
              <a:rPr lang="en-US" sz="1100" i="1" dirty="0">
                <a:solidFill>
                  <a:schemeClr val="bg1"/>
                </a:solidFill>
              </a:rPr>
              <a:t>r</a:t>
            </a:r>
            <a:r>
              <a:rPr lang="en-US" sz="1100" baseline="-25000" dirty="0">
                <a:solidFill>
                  <a:schemeClr val="bg1"/>
                </a:solidFill>
              </a:rPr>
              <a:t>3</a:t>
            </a:r>
            <a:r>
              <a:rPr lang="en-US" sz="1100" dirty="0">
                <a:solidFill>
                  <a:schemeClr val="bg1"/>
                </a:solidFill>
              </a:rPr>
              <a:t>) H–H distances. </a:t>
            </a:r>
            <a:r>
              <a:rPr lang="en-US" sz="1100" dirty="0" smtClean="0">
                <a:solidFill>
                  <a:schemeClr val="bg1"/>
                </a:solidFill>
              </a:rPr>
              <a:t>The column </a:t>
            </a:r>
            <a:r>
              <a:rPr lang="en-US" sz="1100" dirty="0">
                <a:solidFill>
                  <a:schemeClr val="bg1"/>
                </a:solidFill>
              </a:rPr>
              <a:t>or line running diagonally through the figure corresponds to </a:t>
            </a:r>
            <a:r>
              <a:rPr lang="en-US" sz="1100" dirty="0" smtClean="0">
                <a:solidFill>
                  <a:schemeClr val="bg1"/>
                </a:solidFill>
              </a:rPr>
              <a:t>a ‘‘</a:t>
            </a:r>
            <a:r>
              <a:rPr lang="en-US" sz="1100" dirty="0">
                <a:solidFill>
                  <a:schemeClr val="bg1"/>
                </a:solidFill>
              </a:rPr>
              <a:t>seam’’ of degeneracy with </a:t>
            </a:r>
            <a:r>
              <a:rPr lang="en-US" sz="1100" i="1" dirty="0" smtClean="0">
                <a:solidFill>
                  <a:schemeClr val="bg1"/>
                </a:solidFill>
              </a:rPr>
              <a:t>r</a:t>
            </a:r>
            <a:r>
              <a:rPr lang="en-US" sz="1100" baseline="-25000" dirty="0" smtClean="0">
                <a:solidFill>
                  <a:schemeClr val="bg1"/>
                </a:solidFill>
              </a:rPr>
              <a:t>1</a:t>
            </a:r>
            <a:r>
              <a:rPr lang="en-US" sz="1100" dirty="0" smtClean="0">
                <a:solidFill>
                  <a:schemeClr val="bg1"/>
                </a:solidFill>
              </a:rPr>
              <a:t> = </a:t>
            </a:r>
            <a:r>
              <a:rPr lang="en-US" sz="1100" i="1" dirty="0" smtClean="0">
                <a:solidFill>
                  <a:schemeClr val="bg1"/>
                </a:solidFill>
              </a:rPr>
              <a:t>r</a:t>
            </a:r>
            <a:r>
              <a:rPr lang="en-US" sz="1100" baseline="-25000" dirty="0" smtClean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 = </a:t>
            </a:r>
            <a:r>
              <a:rPr lang="en-US" sz="1100" i="1" dirty="0" smtClean="0">
                <a:solidFill>
                  <a:schemeClr val="bg1"/>
                </a:solidFill>
              </a:rPr>
              <a:t>r</a:t>
            </a:r>
            <a:r>
              <a:rPr lang="en-US" sz="1100" baseline="-25000" dirty="0" smtClean="0">
                <a:solidFill>
                  <a:schemeClr val="bg1"/>
                </a:solidFill>
              </a:rPr>
              <a:t>3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6408712" cy="4806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7" y="4509120"/>
            <a:ext cx="42338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2.14 </a:t>
            </a:r>
            <a:r>
              <a:rPr lang="en-US" sz="1100" dirty="0">
                <a:solidFill>
                  <a:schemeClr val="bg1"/>
                </a:solidFill>
              </a:rPr>
              <a:t>Reaction intermediates in the photolysis of benzene.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92696"/>
            <a:ext cx="5568619" cy="417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1" y="5085184"/>
            <a:ext cx="6408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2.15 </a:t>
            </a:r>
            <a:r>
              <a:rPr lang="en-US" sz="1100" dirty="0">
                <a:solidFill>
                  <a:schemeClr val="bg1"/>
                </a:solidFill>
              </a:rPr>
              <a:t>The photochemistry benzene with a ‘‘sand in the funnel’’ type </a:t>
            </a:r>
            <a:r>
              <a:rPr lang="en-US" sz="1100" dirty="0" err="1" smtClean="0">
                <a:solidFill>
                  <a:schemeClr val="bg1"/>
                </a:solidFill>
              </a:rPr>
              <a:t>radiationless</a:t>
            </a:r>
            <a:r>
              <a:rPr lang="en-US" sz="1100" dirty="0" smtClean="0">
                <a:solidFill>
                  <a:schemeClr val="bg1"/>
                </a:solidFill>
              </a:rPr>
              <a:t> decay </a:t>
            </a:r>
            <a:r>
              <a:rPr lang="en-US" sz="1100" dirty="0">
                <a:solidFill>
                  <a:schemeClr val="bg1"/>
                </a:solidFill>
              </a:rPr>
              <a:t>where X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 and X</a:t>
            </a:r>
            <a:r>
              <a:rPr lang="en-US" sz="1100" baseline="-25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 are the computed branching </a:t>
            </a:r>
            <a:r>
              <a:rPr lang="en-US" sz="1100" dirty="0" smtClean="0">
                <a:solidFill>
                  <a:schemeClr val="bg1"/>
                </a:solidFill>
              </a:rPr>
              <a:t>space </a:t>
            </a:r>
            <a:r>
              <a:rPr lang="en-GB" sz="1100" dirty="0" smtClean="0">
                <a:solidFill>
                  <a:schemeClr val="bg1"/>
                </a:solidFill>
              </a:rPr>
              <a:t>vectors</a:t>
            </a:r>
            <a:r>
              <a:rPr lang="en-GB" sz="1100" dirty="0">
                <a:solidFill>
                  <a:schemeClr val="bg1"/>
                </a:solidFill>
              </a:rPr>
              <a:t>.</a:t>
            </a:r>
          </a:p>
          <a:p>
            <a:r>
              <a:rPr lang="en-GB" sz="1100" dirty="0">
                <a:solidFill>
                  <a:schemeClr val="bg1"/>
                </a:solidFill>
              </a:rPr>
              <a:t>Adapted from M. Robb, M. </a:t>
            </a:r>
            <a:r>
              <a:rPr lang="en-GB" sz="1100" dirty="0" err="1">
                <a:solidFill>
                  <a:schemeClr val="bg1"/>
                </a:solidFill>
              </a:rPr>
              <a:t>Garavelli</a:t>
            </a:r>
            <a:r>
              <a:rPr lang="en-GB" sz="1100" dirty="0">
                <a:solidFill>
                  <a:schemeClr val="bg1"/>
                </a:solidFill>
              </a:rPr>
              <a:t>, M. </a:t>
            </a:r>
            <a:r>
              <a:rPr lang="en-GB" sz="1100" dirty="0" err="1">
                <a:solidFill>
                  <a:schemeClr val="bg1"/>
                </a:solidFill>
              </a:rPr>
              <a:t>Olivucci</a:t>
            </a:r>
            <a:r>
              <a:rPr lang="en-GB" sz="1100" dirty="0">
                <a:solidFill>
                  <a:schemeClr val="bg1"/>
                </a:solidFill>
              </a:rPr>
              <a:t> and F. </a:t>
            </a:r>
            <a:r>
              <a:rPr lang="en-GB" sz="1100" dirty="0" err="1" smtClean="0">
                <a:solidFill>
                  <a:schemeClr val="bg1"/>
                </a:solidFill>
              </a:rPr>
              <a:t>Bernardi</a:t>
            </a:r>
            <a:r>
              <a:rPr lang="en-GB" sz="1100" dirty="0" smtClean="0">
                <a:solidFill>
                  <a:schemeClr val="bg1"/>
                </a:solidFill>
              </a:rPr>
              <a:t>, </a:t>
            </a:r>
            <a:r>
              <a:rPr lang="en-US" sz="1100" dirty="0" smtClean="0">
                <a:solidFill>
                  <a:schemeClr val="bg1"/>
                </a:solidFill>
              </a:rPr>
              <a:t>A </a:t>
            </a:r>
            <a:r>
              <a:rPr lang="en-US" sz="1100" dirty="0">
                <a:solidFill>
                  <a:schemeClr val="bg1"/>
                </a:solidFill>
              </a:rPr>
              <a:t>Computational Strategy for Organic Photochemistry, </a:t>
            </a:r>
            <a:r>
              <a:rPr lang="en-US" sz="1100" i="1" dirty="0">
                <a:solidFill>
                  <a:schemeClr val="bg1"/>
                </a:solidFill>
              </a:rPr>
              <a:t>Rev. Comp. Ch.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en-US" sz="1100" baseline="30000" dirty="0" smtClean="0">
                <a:solidFill>
                  <a:schemeClr val="bg1"/>
                </a:solidFill>
              </a:rPr>
              <a:t>8 </a:t>
            </a:r>
            <a:r>
              <a:rPr lang="en-US" sz="1100" dirty="0" smtClean="0">
                <a:solidFill>
                  <a:schemeClr val="bg1"/>
                </a:solidFill>
              </a:rPr>
              <a:t>John </a:t>
            </a:r>
            <a:r>
              <a:rPr lang="en-US" sz="1100" dirty="0">
                <a:solidFill>
                  <a:schemeClr val="bg1"/>
                </a:solidFill>
              </a:rPr>
              <a:t>Wiley and Sons, </a:t>
            </a:r>
            <a:r>
              <a:rPr lang="en-US" sz="1100" dirty="0" smtClean="0">
                <a:solidFill>
                  <a:schemeClr val="bg1"/>
                </a:solidFill>
              </a:rPr>
              <a:t>© 2000 </a:t>
            </a:r>
            <a:r>
              <a:rPr lang="en-US" sz="1100" dirty="0">
                <a:solidFill>
                  <a:schemeClr val="bg1"/>
                </a:solidFill>
              </a:rPr>
              <a:t>by Wiley-VCH, Inc.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620688"/>
            <a:ext cx="5664629" cy="424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5095147"/>
            <a:ext cx="640871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2.16 </a:t>
            </a:r>
            <a:r>
              <a:rPr lang="en-US" sz="1100" dirty="0">
                <a:solidFill>
                  <a:schemeClr val="bg1"/>
                </a:solidFill>
              </a:rPr>
              <a:t>Benzene potential surface in the space of one branching space </a:t>
            </a:r>
            <a:r>
              <a:rPr lang="en-US" sz="1100" dirty="0" smtClean="0">
                <a:solidFill>
                  <a:schemeClr val="bg1"/>
                </a:solidFill>
              </a:rPr>
              <a:t>coordinate X</a:t>
            </a:r>
            <a:r>
              <a:rPr lang="en-US" sz="1100" baseline="-25000" dirty="0" smtClean="0">
                <a:solidFill>
                  <a:schemeClr val="bg1"/>
                </a:solidFill>
              </a:rPr>
              <a:t>1/2</a:t>
            </a:r>
            <a:r>
              <a:rPr lang="en-US" sz="1100" dirty="0">
                <a:solidFill>
                  <a:schemeClr val="bg1"/>
                </a:solidFill>
              </a:rPr>
              <a:t>, in this case the </a:t>
            </a:r>
            <a:r>
              <a:rPr lang="en-US" sz="1100" dirty="0" err="1">
                <a:solidFill>
                  <a:schemeClr val="bg1"/>
                </a:solidFill>
              </a:rPr>
              <a:t>prefulvene</a:t>
            </a:r>
            <a:r>
              <a:rPr lang="en-US" sz="1100" dirty="0">
                <a:solidFill>
                  <a:schemeClr val="bg1"/>
                </a:solidFill>
              </a:rPr>
              <a:t>-like deformation X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 and </a:t>
            </a:r>
            <a:r>
              <a:rPr lang="en-US" sz="1100" dirty="0" smtClean="0">
                <a:solidFill>
                  <a:schemeClr val="bg1"/>
                </a:solidFill>
              </a:rPr>
              <a:t>one coordinate </a:t>
            </a:r>
            <a:r>
              <a:rPr lang="en-US" sz="1100" dirty="0">
                <a:solidFill>
                  <a:schemeClr val="bg1"/>
                </a:solidFill>
              </a:rPr>
              <a:t>X</a:t>
            </a:r>
            <a:r>
              <a:rPr lang="en-US" sz="1100" baseline="-25000" dirty="0">
                <a:solidFill>
                  <a:schemeClr val="bg1"/>
                </a:solidFill>
              </a:rPr>
              <a:t>3</a:t>
            </a:r>
            <a:r>
              <a:rPr lang="en-US" sz="1100" dirty="0">
                <a:solidFill>
                  <a:schemeClr val="bg1"/>
                </a:solidFill>
              </a:rPr>
              <a:t> orthogonal to the X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X</a:t>
            </a:r>
            <a:r>
              <a:rPr lang="en-US" sz="1100" baseline="-25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 plane. The variable X</a:t>
            </a:r>
            <a:r>
              <a:rPr lang="en-US" sz="1100" baseline="-25000" dirty="0">
                <a:solidFill>
                  <a:schemeClr val="bg1"/>
                </a:solidFill>
              </a:rPr>
              <a:t>3</a:t>
            </a:r>
            <a:r>
              <a:rPr lang="en-US" sz="1100" dirty="0">
                <a:solidFill>
                  <a:schemeClr val="bg1"/>
                </a:solidFill>
              </a:rPr>
              <a:t> was </a:t>
            </a:r>
            <a:r>
              <a:rPr lang="en-US" sz="1100" dirty="0" smtClean="0">
                <a:solidFill>
                  <a:schemeClr val="bg1"/>
                </a:solidFill>
              </a:rPr>
              <a:t>chosen, in </a:t>
            </a:r>
            <a:r>
              <a:rPr lang="en-US" sz="1100" dirty="0">
                <a:solidFill>
                  <a:schemeClr val="bg1"/>
                </a:solidFill>
              </a:rPr>
              <a:t>this case, to be a ring expansion. One might seek to control reactivity</a:t>
            </a:r>
          </a:p>
          <a:p>
            <a:r>
              <a:rPr lang="en-US" sz="1100" dirty="0">
                <a:solidFill>
                  <a:schemeClr val="bg1"/>
                </a:solidFill>
              </a:rPr>
              <a:t>by forcing the system (by laser pulse 1) to a ring compressed </a:t>
            </a:r>
            <a:r>
              <a:rPr lang="en-US" sz="1100" dirty="0" smtClean="0">
                <a:solidFill>
                  <a:schemeClr val="bg1"/>
                </a:solidFill>
              </a:rPr>
              <a:t>geometry, which </a:t>
            </a:r>
            <a:r>
              <a:rPr lang="en-US" sz="1100" dirty="0">
                <a:solidFill>
                  <a:schemeClr val="bg1"/>
                </a:solidFill>
              </a:rPr>
              <a:t>would yield benzene, or to a ring expanded geometry (by </a:t>
            </a:r>
            <a:r>
              <a:rPr lang="en-US" sz="1100" dirty="0" smtClean="0">
                <a:solidFill>
                  <a:schemeClr val="bg1"/>
                </a:solidFill>
              </a:rPr>
              <a:t>laser pulse </a:t>
            </a:r>
            <a:r>
              <a:rPr lang="en-US" sz="1100" dirty="0">
                <a:solidFill>
                  <a:schemeClr val="bg1"/>
                </a:solidFill>
              </a:rPr>
              <a:t>2), which would yield </a:t>
            </a:r>
            <a:r>
              <a:rPr lang="en-US" sz="1100" dirty="0" err="1">
                <a:solidFill>
                  <a:schemeClr val="bg1"/>
                </a:solidFill>
              </a:rPr>
              <a:t>prefulvene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B. </a:t>
            </a:r>
            <a:r>
              <a:rPr lang="en-US" sz="1100" dirty="0" err="1">
                <a:solidFill>
                  <a:schemeClr val="bg1"/>
                </a:solidFill>
              </a:rPr>
              <a:t>Lasorne</a:t>
            </a:r>
            <a:r>
              <a:rPr lang="en-US" sz="1100" dirty="0">
                <a:solidFill>
                  <a:schemeClr val="bg1"/>
                </a:solidFill>
              </a:rPr>
              <a:t>, F. Sicilia, M. J. </a:t>
            </a:r>
            <a:r>
              <a:rPr lang="en-US" sz="1100" dirty="0" err="1">
                <a:solidFill>
                  <a:schemeClr val="bg1"/>
                </a:solidFill>
              </a:rPr>
              <a:t>Bearpark</a:t>
            </a:r>
            <a:r>
              <a:rPr lang="en-US" sz="1100" dirty="0">
                <a:solidFill>
                  <a:schemeClr val="bg1"/>
                </a:solidFill>
              </a:rPr>
              <a:t>, M. A. </a:t>
            </a:r>
            <a:r>
              <a:rPr lang="en-US" sz="1100" dirty="0" smtClean="0">
                <a:solidFill>
                  <a:schemeClr val="bg1"/>
                </a:solidFill>
              </a:rPr>
              <a:t>Robb, G</a:t>
            </a:r>
            <a:r>
              <a:rPr lang="en-US" sz="1100" dirty="0">
                <a:solidFill>
                  <a:schemeClr val="bg1"/>
                </a:solidFill>
              </a:rPr>
              <a:t>. A. Worth and L. </a:t>
            </a:r>
            <a:r>
              <a:rPr lang="en-US" sz="1100" dirty="0" err="1">
                <a:solidFill>
                  <a:schemeClr val="bg1"/>
                </a:solidFill>
              </a:rPr>
              <a:t>Blancafort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i="1" dirty="0" smtClean="0">
                <a:solidFill>
                  <a:schemeClr val="bg1"/>
                </a:solidFill>
              </a:rPr>
              <a:t>J. </a:t>
            </a:r>
            <a:r>
              <a:rPr lang="en-US" sz="1100" i="1" dirty="0">
                <a:solidFill>
                  <a:schemeClr val="bg1"/>
                </a:solidFill>
              </a:rPr>
              <a:t>Chem. Phys.</a:t>
            </a:r>
            <a:r>
              <a:rPr lang="en-US" sz="1100" dirty="0">
                <a:solidFill>
                  <a:schemeClr val="bg1"/>
                </a:solidFill>
              </a:rPr>
              <a:t>, 2008, </a:t>
            </a:r>
            <a:r>
              <a:rPr lang="en-US" sz="1100" b="1" dirty="0">
                <a:solidFill>
                  <a:schemeClr val="bg1"/>
                </a:solidFill>
              </a:rPr>
              <a:t>128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smtClean="0">
                <a:solidFill>
                  <a:schemeClr val="bg1"/>
                </a:solidFill>
              </a:rPr>
              <a:t>12430746 with </a:t>
            </a:r>
            <a:r>
              <a:rPr lang="en-US" sz="1100" dirty="0">
                <a:solidFill>
                  <a:schemeClr val="bg1"/>
                </a:solidFill>
              </a:rPr>
              <a:t>the permission of AIP Publishing.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52800"/>
            <a:ext cx="5760640" cy="432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9" y="5445224"/>
            <a:ext cx="6264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2.17 </a:t>
            </a:r>
            <a:r>
              <a:rPr lang="en-US" sz="1100" dirty="0" err="1">
                <a:solidFill>
                  <a:schemeClr val="bg1"/>
                </a:solidFill>
              </a:rPr>
              <a:t>Fulvene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radiationless</a:t>
            </a:r>
            <a:r>
              <a:rPr lang="en-US" sz="1100" dirty="0">
                <a:solidFill>
                  <a:schemeClr val="bg1"/>
                </a:solidFill>
              </a:rPr>
              <a:t> decay: (a) cross section along X</a:t>
            </a:r>
            <a:r>
              <a:rPr lang="en-US" sz="1100" baseline="-25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 (GD), (b) intersection along a torsional coordinate (X</a:t>
            </a:r>
            <a:r>
              <a:rPr lang="en-US" sz="1100" baseline="-25000" dirty="0">
                <a:solidFill>
                  <a:schemeClr val="bg1"/>
                </a:solidFill>
              </a:rPr>
              <a:t>3</a:t>
            </a:r>
            <a:r>
              <a:rPr lang="en-US" sz="1100" dirty="0">
                <a:solidFill>
                  <a:schemeClr val="bg1"/>
                </a:solidFill>
              </a:rPr>
              <a:t>) plotted in </a:t>
            </a:r>
            <a:r>
              <a:rPr lang="en-US" sz="1100" dirty="0" smtClean="0">
                <a:solidFill>
                  <a:schemeClr val="bg1"/>
                </a:solidFill>
              </a:rPr>
              <a:t>the space </a:t>
            </a:r>
            <a:r>
              <a:rPr lang="en-US" sz="1100" dirty="0">
                <a:solidFill>
                  <a:schemeClr val="bg1"/>
                </a:solidFill>
              </a:rPr>
              <a:t>containing X</a:t>
            </a:r>
            <a:r>
              <a:rPr lang="en-US" sz="1100" baseline="-25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 and X</a:t>
            </a:r>
            <a:r>
              <a:rPr lang="en-US" sz="1100" baseline="-25000" dirty="0">
                <a:solidFill>
                  <a:schemeClr val="bg1"/>
                </a:solidFill>
              </a:rPr>
              <a:t>3</a:t>
            </a:r>
            <a:r>
              <a:rPr lang="en-US" sz="1100" dirty="0">
                <a:solidFill>
                  <a:schemeClr val="bg1"/>
                </a:solidFill>
              </a:rPr>
              <a:t> (torsion).</a:t>
            </a:r>
            <a:r>
              <a:rPr lang="en-US" sz="1100" baseline="30000" dirty="0">
                <a:solidFill>
                  <a:schemeClr val="bg1"/>
                </a:solidFill>
              </a:rPr>
              <a:t>47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4"/>
            <a:ext cx="5976664" cy="4482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0" y="4869160"/>
            <a:ext cx="62646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2.18</a:t>
            </a:r>
            <a:r>
              <a:rPr lang="en-US" sz="1100" dirty="0">
                <a:solidFill>
                  <a:schemeClr val="bg1"/>
                </a:solidFill>
              </a:rPr>
              <a:t> The slope of the conical intersection.</a:t>
            </a:r>
            <a:r>
              <a:rPr lang="en-US" sz="1100" baseline="30000" dirty="0">
                <a:solidFill>
                  <a:schemeClr val="bg1"/>
                </a:solidFill>
              </a:rPr>
              <a:t>38</a:t>
            </a:r>
          </a:p>
          <a:p>
            <a:r>
              <a:rPr lang="en-GB" sz="1100" dirty="0">
                <a:solidFill>
                  <a:schemeClr val="bg1"/>
                </a:solidFill>
              </a:rPr>
              <a:t>Adapted from M. Robb, M. </a:t>
            </a:r>
            <a:r>
              <a:rPr lang="en-GB" sz="1100" dirty="0" err="1">
                <a:solidFill>
                  <a:schemeClr val="bg1"/>
                </a:solidFill>
              </a:rPr>
              <a:t>Garavelli</a:t>
            </a:r>
            <a:r>
              <a:rPr lang="en-GB" sz="1100" dirty="0">
                <a:solidFill>
                  <a:schemeClr val="bg1"/>
                </a:solidFill>
              </a:rPr>
              <a:t>, M. </a:t>
            </a:r>
            <a:r>
              <a:rPr lang="en-GB" sz="1100" dirty="0" err="1">
                <a:solidFill>
                  <a:schemeClr val="bg1"/>
                </a:solidFill>
              </a:rPr>
              <a:t>Olivucci</a:t>
            </a:r>
            <a:r>
              <a:rPr lang="en-GB" sz="1100" dirty="0">
                <a:solidFill>
                  <a:schemeClr val="bg1"/>
                </a:solidFill>
              </a:rPr>
              <a:t> and F. </a:t>
            </a:r>
            <a:r>
              <a:rPr lang="en-GB" sz="1100" dirty="0" err="1" smtClean="0">
                <a:solidFill>
                  <a:schemeClr val="bg1"/>
                </a:solidFill>
              </a:rPr>
              <a:t>Bernardi</a:t>
            </a:r>
            <a:r>
              <a:rPr lang="en-GB" sz="1100" dirty="0" smtClean="0">
                <a:solidFill>
                  <a:schemeClr val="bg1"/>
                </a:solidFill>
              </a:rPr>
              <a:t>, </a:t>
            </a:r>
            <a:r>
              <a:rPr lang="en-US" sz="1100" dirty="0" smtClean="0">
                <a:solidFill>
                  <a:schemeClr val="bg1"/>
                </a:solidFill>
              </a:rPr>
              <a:t>A </a:t>
            </a:r>
            <a:r>
              <a:rPr lang="en-US" sz="1100" dirty="0">
                <a:solidFill>
                  <a:schemeClr val="bg1"/>
                </a:solidFill>
              </a:rPr>
              <a:t>Computational Strategy for Organic Photochemistry, </a:t>
            </a:r>
            <a:r>
              <a:rPr lang="en-US" sz="1100" i="1" dirty="0">
                <a:solidFill>
                  <a:schemeClr val="bg1"/>
                </a:solidFill>
              </a:rPr>
              <a:t>Rev. Comp. Ch</a:t>
            </a:r>
            <a:r>
              <a:rPr lang="en-US" sz="1100" dirty="0">
                <a:solidFill>
                  <a:schemeClr val="bg1"/>
                </a:solidFill>
              </a:rPr>
              <a:t>.,</a:t>
            </a:r>
            <a:r>
              <a:rPr lang="en-US" sz="1100" baseline="30000" dirty="0" smtClean="0">
                <a:solidFill>
                  <a:schemeClr val="bg1"/>
                </a:solidFill>
              </a:rPr>
              <a:t>8 </a:t>
            </a:r>
            <a:r>
              <a:rPr lang="en-US" sz="1100" dirty="0" smtClean="0">
                <a:solidFill>
                  <a:schemeClr val="bg1"/>
                </a:solidFill>
              </a:rPr>
              <a:t>John </a:t>
            </a:r>
            <a:r>
              <a:rPr lang="en-US" sz="1100" dirty="0">
                <a:solidFill>
                  <a:schemeClr val="bg1"/>
                </a:solidFill>
              </a:rPr>
              <a:t>Wiley and Sons, </a:t>
            </a:r>
            <a:r>
              <a:rPr lang="en-US" sz="1100" dirty="0" smtClean="0">
                <a:solidFill>
                  <a:schemeClr val="bg1"/>
                </a:solidFill>
              </a:rPr>
              <a:t>© </a:t>
            </a:r>
            <a:r>
              <a:rPr lang="en-US" sz="1100" dirty="0">
                <a:solidFill>
                  <a:schemeClr val="bg1"/>
                </a:solidFill>
              </a:rPr>
              <a:t>2000 by Wiley-VCH, Inc.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6048672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7684" y="4679558"/>
            <a:ext cx="6408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2.1 </a:t>
            </a:r>
            <a:r>
              <a:rPr lang="en-US" sz="1100" dirty="0">
                <a:solidFill>
                  <a:schemeClr val="bg1"/>
                </a:solidFill>
              </a:rPr>
              <a:t>VB structures and optimized geometries for ground and excited states </a:t>
            </a:r>
            <a:r>
              <a:rPr lang="en-US" sz="1100" dirty="0" smtClean="0">
                <a:solidFill>
                  <a:schemeClr val="bg1"/>
                </a:solidFill>
              </a:rPr>
              <a:t>of </a:t>
            </a:r>
            <a:r>
              <a:rPr lang="en-GB" sz="1100" dirty="0" smtClean="0">
                <a:solidFill>
                  <a:schemeClr val="bg1"/>
                </a:solidFill>
              </a:rPr>
              <a:t>azulene.</a:t>
            </a:r>
            <a:r>
              <a:rPr lang="en-GB" sz="1100" baseline="30000" dirty="0" smtClean="0">
                <a:solidFill>
                  <a:schemeClr val="bg1"/>
                </a:solidFill>
              </a:rPr>
              <a:t>2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/>
          <a:stretch/>
        </p:blipFill>
        <p:spPr>
          <a:xfrm>
            <a:off x="1763688" y="548680"/>
            <a:ext cx="5832648" cy="4009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4869160"/>
            <a:ext cx="61206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2.19 </a:t>
            </a:r>
            <a:r>
              <a:rPr lang="en-US" sz="1100" dirty="0">
                <a:solidFill>
                  <a:schemeClr val="bg1"/>
                </a:solidFill>
              </a:rPr>
              <a:t>Shapes of reaction profiles passing through conical intersections.</a:t>
            </a:r>
          </a:p>
          <a:p>
            <a:r>
              <a:rPr lang="en-GB" sz="1100" dirty="0">
                <a:solidFill>
                  <a:schemeClr val="bg1"/>
                </a:solidFill>
              </a:rPr>
              <a:t>Adapted from M. Robb, M. </a:t>
            </a:r>
            <a:r>
              <a:rPr lang="en-GB" sz="1100" dirty="0" err="1">
                <a:solidFill>
                  <a:schemeClr val="bg1"/>
                </a:solidFill>
              </a:rPr>
              <a:t>Garavelli</a:t>
            </a:r>
            <a:r>
              <a:rPr lang="en-GB" sz="1100" dirty="0">
                <a:solidFill>
                  <a:schemeClr val="bg1"/>
                </a:solidFill>
              </a:rPr>
              <a:t>, M. </a:t>
            </a:r>
            <a:r>
              <a:rPr lang="en-GB" sz="1100" dirty="0" err="1">
                <a:solidFill>
                  <a:schemeClr val="bg1"/>
                </a:solidFill>
              </a:rPr>
              <a:t>Olivucci</a:t>
            </a:r>
            <a:r>
              <a:rPr lang="en-GB" sz="1100" dirty="0">
                <a:solidFill>
                  <a:schemeClr val="bg1"/>
                </a:solidFill>
              </a:rPr>
              <a:t> and F. </a:t>
            </a:r>
            <a:r>
              <a:rPr lang="en-GB" sz="1100" dirty="0" err="1" smtClean="0">
                <a:solidFill>
                  <a:schemeClr val="bg1"/>
                </a:solidFill>
              </a:rPr>
              <a:t>Bernardi</a:t>
            </a:r>
            <a:r>
              <a:rPr lang="en-GB" sz="1100" dirty="0" smtClean="0">
                <a:solidFill>
                  <a:schemeClr val="bg1"/>
                </a:solidFill>
              </a:rPr>
              <a:t>, </a:t>
            </a:r>
            <a:r>
              <a:rPr lang="en-US" sz="1100" dirty="0" smtClean="0">
                <a:solidFill>
                  <a:schemeClr val="bg1"/>
                </a:solidFill>
              </a:rPr>
              <a:t>A </a:t>
            </a:r>
            <a:r>
              <a:rPr lang="en-US" sz="1100" dirty="0">
                <a:solidFill>
                  <a:schemeClr val="bg1"/>
                </a:solidFill>
              </a:rPr>
              <a:t>Computational Strategy for Organic Photochemistry, </a:t>
            </a:r>
            <a:r>
              <a:rPr lang="en-US" sz="1100" i="1" dirty="0">
                <a:solidFill>
                  <a:schemeClr val="bg1"/>
                </a:solidFill>
              </a:rPr>
              <a:t>Rev. Comp. Ch.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en-US" sz="1100" baseline="30000" dirty="0" smtClean="0">
                <a:solidFill>
                  <a:schemeClr val="bg1"/>
                </a:solidFill>
              </a:rPr>
              <a:t>8 </a:t>
            </a:r>
            <a:r>
              <a:rPr lang="en-US" sz="1100" dirty="0" smtClean="0">
                <a:solidFill>
                  <a:schemeClr val="bg1"/>
                </a:solidFill>
              </a:rPr>
              <a:t>John </a:t>
            </a:r>
            <a:r>
              <a:rPr lang="en-US" sz="1100" dirty="0">
                <a:solidFill>
                  <a:schemeClr val="bg1"/>
                </a:solidFill>
              </a:rPr>
              <a:t>Wiley and Sons, </a:t>
            </a:r>
            <a:r>
              <a:rPr lang="en-US" sz="1100" dirty="0" smtClean="0">
                <a:solidFill>
                  <a:schemeClr val="bg1"/>
                </a:solidFill>
              </a:rPr>
              <a:t>© </a:t>
            </a:r>
            <a:r>
              <a:rPr lang="en-US" sz="1100" dirty="0">
                <a:solidFill>
                  <a:schemeClr val="bg1"/>
                </a:solidFill>
              </a:rPr>
              <a:t>2000 by Wiley-VCH, Inc.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6712"/>
            <a:ext cx="6192688" cy="4644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1" y="4869160"/>
            <a:ext cx="69127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2.20 </a:t>
            </a:r>
            <a:r>
              <a:rPr lang="en-US" sz="1100" dirty="0">
                <a:solidFill>
                  <a:schemeClr val="bg1"/>
                </a:solidFill>
              </a:rPr>
              <a:t>Description of the surface crossing associated with 1–2 and 3–4 to </a:t>
            </a:r>
            <a:r>
              <a:rPr lang="en-US" sz="1100" dirty="0" smtClean="0">
                <a:solidFill>
                  <a:schemeClr val="bg1"/>
                </a:solidFill>
              </a:rPr>
              <a:t>1–3 and </a:t>
            </a:r>
            <a:r>
              <a:rPr lang="en-US" sz="1100" dirty="0">
                <a:solidFill>
                  <a:schemeClr val="bg1"/>
                </a:solidFill>
              </a:rPr>
              <a:t>2–4 </a:t>
            </a:r>
            <a:r>
              <a:rPr lang="en-US" sz="1100" dirty="0" err="1">
                <a:solidFill>
                  <a:schemeClr val="bg1"/>
                </a:solidFill>
              </a:rPr>
              <a:t>nonadiabatic</a:t>
            </a:r>
            <a:r>
              <a:rPr lang="en-US" sz="1100" dirty="0">
                <a:solidFill>
                  <a:schemeClr val="bg1"/>
                </a:solidFill>
              </a:rPr>
              <a:t> bond exchange.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5" r="6977" b="10853"/>
          <a:stretch/>
        </p:blipFill>
        <p:spPr>
          <a:xfrm>
            <a:off x="2145017" y="872719"/>
            <a:ext cx="5379311" cy="4356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0" y="5085184"/>
            <a:ext cx="66247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2.21 </a:t>
            </a:r>
            <a:r>
              <a:rPr lang="en-US" sz="1100" dirty="0">
                <a:solidFill>
                  <a:schemeClr val="bg1"/>
                </a:solidFill>
              </a:rPr>
              <a:t>Abstract geometries, for four electrons in four 1s orbitals, where a </a:t>
            </a:r>
            <a:r>
              <a:rPr lang="en-US" sz="1100" dirty="0" smtClean="0">
                <a:solidFill>
                  <a:schemeClr val="bg1"/>
                </a:solidFill>
              </a:rPr>
              <a:t>conical intersection </a:t>
            </a:r>
            <a:r>
              <a:rPr lang="en-US" sz="1100" dirty="0">
                <a:solidFill>
                  <a:schemeClr val="bg1"/>
                </a:solidFill>
              </a:rPr>
              <a:t>occurs. Possible arrangements of four orbitals and </a:t>
            </a:r>
            <a:r>
              <a:rPr lang="en-US" sz="1100" dirty="0" smtClean="0">
                <a:solidFill>
                  <a:schemeClr val="bg1"/>
                </a:solidFill>
              </a:rPr>
              <a:t>four </a:t>
            </a:r>
            <a:r>
              <a:rPr lang="en-GB" sz="1100" dirty="0" smtClean="0">
                <a:solidFill>
                  <a:schemeClr val="bg1"/>
                </a:solidFill>
              </a:rPr>
              <a:t>electrons </a:t>
            </a:r>
            <a:r>
              <a:rPr lang="en-GB" sz="1100" dirty="0">
                <a:solidFill>
                  <a:schemeClr val="bg1"/>
                </a:solidFill>
              </a:rPr>
              <a:t>where </a:t>
            </a:r>
            <a:r>
              <a:rPr lang="en-GB" sz="1100" i="1" dirty="0" smtClean="0">
                <a:solidFill>
                  <a:schemeClr val="bg1"/>
                </a:solidFill>
              </a:rPr>
              <a:t>K</a:t>
            </a:r>
            <a:r>
              <a:rPr lang="en-GB" sz="1100" i="1" baseline="-25000" dirty="0" smtClean="0">
                <a:solidFill>
                  <a:schemeClr val="bg1"/>
                </a:solidFill>
              </a:rPr>
              <a:t>R</a:t>
            </a:r>
            <a:r>
              <a:rPr lang="en-GB" sz="1100" dirty="0" smtClean="0">
                <a:solidFill>
                  <a:schemeClr val="bg1"/>
                </a:solidFill>
              </a:rPr>
              <a:t> = (</a:t>
            </a:r>
            <a:r>
              <a:rPr lang="en-GB" sz="1100" i="1" dirty="0" smtClean="0">
                <a:solidFill>
                  <a:schemeClr val="bg1"/>
                </a:solidFill>
              </a:rPr>
              <a:t>K</a:t>
            </a:r>
            <a:r>
              <a:rPr lang="en-GB" sz="1100" baseline="-25000" dirty="0" smtClean="0">
                <a:solidFill>
                  <a:schemeClr val="bg1"/>
                </a:solidFill>
              </a:rPr>
              <a:t>12</a:t>
            </a:r>
            <a:r>
              <a:rPr lang="en-GB" sz="1100" dirty="0" smtClean="0">
                <a:solidFill>
                  <a:schemeClr val="bg1"/>
                </a:solidFill>
              </a:rPr>
              <a:t> + </a:t>
            </a:r>
            <a:r>
              <a:rPr lang="en-GB" sz="1100" i="1" dirty="0" smtClean="0">
                <a:solidFill>
                  <a:schemeClr val="bg1"/>
                </a:solidFill>
              </a:rPr>
              <a:t>K</a:t>
            </a:r>
            <a:r>
              <a:rPr lang="en-GB" sz="1100" baseline="-25000" dirty="0" smtClean="0">
                <a:solidFill>
                  <a:schemeClr val="bg1"/>
                </a:solidFill>
              </a:rPr>
              <a:t>34</a:t>
            </a:r>
            <a:r>
              <a:rPr lang="en-GB" sz="1100" dirty="0" smtClean="0">
                <a:solidFill>
                  <a:schemeClr val="bg1"/>
                </a:solidFill>
              </a:rPr>
              <a:t>) = </a:t>
            </a:r>
            <a:r>
              <a:rPr lang="en-GB" sz="1100" i="1" dirty="0" err="1" smtClean="0">
                <a:solidFill>
                  <a:schemeClr val="bg1"/>
                </a:solidFill>
              </a:rPr>
              <a:t>K</a:t>
            </a:r>
            <a:r>
              <a:rPr lang="en-GB" sz="1100" i="1" baseline="-25000" dirty="0" err="1" smtClean="0">
                <a:solidFill>
                  <a:schemeClr val="bg1"/>
                </a:solidFill>
              </a:rPr>
              <a:t>p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smtClean="0">
                <a:solidFill>
                  <a:schemeClr val="bg1"/>
                </a:solidFill>
              </a:rPr>
              <a:t>= (</a:t>
            </a:r>
            <a:r>
              <a:rPr lang="en-GB" sz="1100" i="1" dirty="0" smtClean="0">
                <a:solidFill>
                  <a:schemeClr val="bg1"/>
                </a:solidFill>
              </a:rPr>
              <a:t>K</a:t>
            </a:r>
            <a:r>
              <a:rPr lang="en-GB" sz="1100" baseline="-25000" dirty="0" smtClean="0">
                <a:solidFill>
                  <a:schemeClr val="bg1"/>
                </a:solidFill>
              </a:rPr>
              <a:t>13</a:t>
            </a:r>
            <a:r>
              <a:rPr lang="en-GB" sz="1100" dirty="0" smtClean="0">
                <a:solidFill>
                  <a:schemeClr val="bg1"/>
                </a:solidFill>
              </a:rPr>
              <a:t> + </a:t>
            </a:r>
            <a:r>
              <a:rPr lang="en-GB" sz="1100" i="1" dirty="0" smtClean="0">
                <a:solidFill>
                  <a:schemeClr val="bg1"/>
                </a:solidFill>
              </a:rPr>
              <a:t>K</a:t>
            </a:r>
            <a:r>
              <a:rPr lang="en-GB" sz="1100" baseline="-25000" dirty="0" smtClean="0">
                <a:solidFill>
                  <a:schemeClr val="bg1"/>
                </a:solidFill>
              </a:rPr>
              <a:t>24</a:t>
            </a:r>
            <a:r>
              <a:rPr lang="en-GB" sz="1100" dirty="0" smtClean="0">
                <a:solidFill>
                  <a:schemeClr val="bg1"/>
                </a:solidFill>
              </a:rPr>
              <a:t>) = </a:t>
            </a:r>
            <a:r>
              <a:rPr lang="en-GB" sz="1100" i="1" dirty="0" smtClean="0">
                <a:solidFill>
                  <a:schemeClr val="bg1"/>
                </a:solidFill>
              </a:rPr>
              <a:t>K</a:t>
            </a:r>
            <a:r>
              <a:rPr lang="en-GB" sz="1100" i="1" baseline="-25000" dirty="0" smtClean="0">
                <a:solidFill>
                  <a:schemeClr val="bg1"/>
                </a:solidFill>
              </a:rPr>
              <a:t>X</a:t>
            </a:r>
            <a:r>
              <a:rPr lang="en-GB" sz="1100" dirty="0" smtClean="0">
                <a:solidFill>
                  <a:schemeClr val="bg1"/>
                </a:solidFill>
              </a:rPr>
              <a:t> = (</a:t>
            </a:r>
            <a:r>
              <a:rPr lang="en-GB" sz="1100" i="1" dirty="0" smtClean="0">
                <a:solidFill>
                  <a:schemeClr val="bg1"/>
                </a:solidFill>
              </a:rPr>
              <a:t>K</a:t>
            </a:r>
            <a:r>
              <a:rPr lang="en-GB" sz="1100" baseline="-25000" dirty="0" smtClean="0">
                <a:solidFill>
                  <a:schemeClr val="bg1"/>
                </a:solidFill>
              </a:rPr>
              <a:t>14</a:t>
            </a:r>
            <a:r>
              <a:rPr lang="en-GB" sz="1100" dirty="0" smtClean="0">
                <a:solidFill>
                  <a:schemeClr val="bg1"/>
                </a:solidFill>
              </a:rPr>
              <a:t> + </a:t>
            </a:r>
            <a:r>
              <a:rPr lang="en-GB" sz="1100" i="1" dirty="0" smtClean="0">
                <a:solidFill>
                  <a:schemeClr val="bg1"/>
                </a:solidFill>
              </a:rPr>
              <a:t>K</a:t>
            </a:r>
            <a:r>
              <a:rPr lang="en-GB" sz="1100" baseline="-25000" dirty="0" smtClean="0">
                <a:solidFill>
                  <a:schemeClr val="bg1"/>
                </a:solidFill>
              </a:rPr>
              <a:t>23</a:t>
            </a:r>
            <a:r>
              <a:rPr lang="en-GB" sz="1100" dirty="0" smtClean="0">
                <a:solidFill>
                  <a:schemeClr val="bg1"/>
                </a:solidFill>
              </a:rPr>
              <a:t>). 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Adapted </a:t>
            </a:r>
            <a:r>
              <a:rPr lang="en-US" sz="1100" dirty="0">
                <a:solidFill>
                  <a:schemeClr val="bg1"/>
                </a:solidFill>
              </a:rPr>
              <a:t>from F. </a:t>
            </a:r>
            <a:r>
              <a:rPr lang="en-US" sz="1100" dirty="0" err="1">
                <a:solidFill>
                  <a:schemeClr val="bg1"/>
                </a:solidFill>
              </a:rPr>
              <a:t>Bernardi</a:t>
            </a:r>
            <a:r>
              <a:rPr lang="en-US" sz="1100" dirty="0">
                <a:solidFill>
                  <a:schemeClr val="bg1"/>
                </a:solidFill>
              </a:rPr>
              <a:t>, M. </a:t>
            </a:r>
            <a:r>
              <a:rPr lang="en-US" sz="1100" dirty="0" err="1">
                <a:solidFill>
                  <a:schemeClr val="bg1"/>
                </a:solidFill>
              </a:rPr>
              <a:t>Olivucci</a:t>
            </a:r>
            <a:r>
              <a:rPr lang="en-US" sz="1100" dirty="0">
                <a:solidFill>
                  <a:schemeClr val="bg1"/>
                </a:solidFill>
              </a:rPr>
              <a:t>, M. A. Robb and G. </a:t>
            </a:r>
            <a:r>
              <a:rPr lang="en-US" sz="1100" dirty="0" err="1" smtClean="0">
                <a:solidFill>
                  <a:schemeClr val="bg1"/>
                </a:solidFill>
              </a:rPr>
              <a:t>Tonachini</a:t>
            </a:r>
            <a:r>
              <a:rPr lang="en-US" sz="1100" dirty="0" smtClean="0">
                <a:solidFill>
                  <a:schemeClr val="bg1"/>
                </a:solidFill>
              </a:rPr>
              <a:t>, </a:t>
            </a:r>
            <a:r>
              <a:rPr lang="en-US" sz="1100" i="1" dirty="0" smtClean="0">
                <a:solidFill>
                  <a:schemeClr val="bg1"/>
                </a:solidFill>
              </a:rPr>
              <a:t>J</a:t>
            </a:r>
            <a:r>
              <a:rPr lang="en-US" sz="1100" i="1" dirty="0">
                <a:solidFill>
                  <a:schemeClr val="bg1"/>
                </a:solidFill>
              </a:rPr>
              <a:t>. Am. Chem. Soc.</a:t>
            </a:r>
            <a:r>
              <a:rPr lang="en-US" sz="1100" dirty="0">
                <a:solidFill>
                  <a:schemeClr val="bg1"/>
                </a:solidFill>
              </a:rPr>
              <a:t>, 1992, </a:t>
            </a:r>
            <a:r>
              <a:rPr lang="en-US" sz="1100" b="1" dirty="0">
                <a:solidFill>
                  <a:schemeClr val="bg1"/>
                </a:solidFill>
              </a:rPr>
              <a:t>114</a:t>
            </a:r>
            <a:r>
              <a:rPr lang="en-US" sz="1100" dirty="0">
                <a:solidFill>
                  <a:schemeClr val="bg1"/>
                </a:solidFill>
              </a:rPr>
              <a:t>, 5805–5812.54 Copyright 1992 </a:t>
            </a:r>
            <a:r>
              <a:rPr lang="en-US" sz="1100" dirty="0" smtClean="0">
                <a:solidFill>
                  <a:schemeClr val="bg1"/>
                </a:solidFill>
              </a:rPr>
              <a:t>American </a:t>
            </a:r>
            <a:r>
              <a:rPr lang="en-GB" sz="1100" dirty="0" smtClean="0">
                <a:solidFill>
                  <a:schemeClr val="bg1"/>
                </a:solidFill>
              </a:rPr>
              <a:t>Chemical </a:t>
            </a:r>
            <a:r>
              <a:rPr lang="en-GB" sz="1100" dirty="0">
                <a:solidFill>
                  <a:schemeClr val="bg1"/>
                </a:solidFill>
              </a:rPr>
              <a:t>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5"/>
          <a:stretch/>
        </p:blipFill>
        <p:spPr>
          <a:xfrm>
            <a:off x="1475656" y="1268760"/>
            <a:ext cx="6120680" cy="3399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4293096"/>
            <a:ext cx="42546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Figure 2.22 </a:t>
            </a:r>
            <a:r>
              <a:rPr lang="en-US" sz="1100" dirty="0" smtClean="0">
                <a:solidFill>
                  <a:schemeClr val="bg1"/>
                </a:solidFill>
              </a:rPr>
              <a:t>VB structures for three orbitals and three electrons.</a:t>
            </a:r>
            <a:r>
              <a:rPr lang="en-US" sz="1100" baseline="30000" dirty="0" smtClean="0">
                <a:solidFill>
                  <a:schemeClr val="bg1"/>
                </a:solidFill>
              </a:rPr>
              <a:t>64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92696"/>
            <a:ext cx="5760640" cy="432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4365104"/>
            <a:ext cx="64087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2.23</a:t>
            </a:r>
            <a:r>
              <a:rPr lang="en-US" sz="1100" dirty="0">
                <a:solidFill>
                  <a:schemeClr val="bg1"/>
                </a:solidFill>
              </a:rPr>
              <a:t> Derivative coupling and gradient difference for three orbital </a:t>
            </a:r>
            <a:r>
              <a:rPr lang="en-US" sz="1100" dirty="0" smtClean="0">
                <a:solidFill>
                  <a:schemeClr val="bg1"/>
                </a:solidFill>
              </a:rPr>
              <a:t>three electron </a:t>
            </a:r>
            <a:r>
              <a:rPr lang="en-US" sz="1100" dirty="0">
                <a:solidFill>
                  <a:schemeClr val="bg1"/>
                </a:solidFill>
              </a:rPr>
              <a:t>systems: (a) X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 derived from VB analysis, (b) X</a:t>
            </a:r>
            <a:r>
              <a:rPr lang="en-US" sz="1100" baseline="-25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 derived </a:t>
            </a:r>
            <a:r>
              <a:rPr lang="en-US" sz="1100" dirty="0" smtClean="0">
                <a:solidFill>
                  <a:schemeClr val="bg1"/>
                </a:solidFill>
              </a:rPr>
              <a:t>from </a:t>
            </a:r>
            <a:r>
              <a:rPr lang="en-GB" sz="1100" dirty="0" smtClean="0">
                <a:solidFill>
                  <a:schemeClr val="bg1"/>
                </a:solidFill>
              </a:rPr>
              <a:t>VB </a:t>
            </a:r>
            <a:r>
              <a:rPr lang="en-GB" sz="1100" dirty="0">
                <a:solidFill>
                  <a:schemeClr val="bg1"/>
                </a:solidFill>
              </a:rPr>
              <a:t>analysis.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</a:t>
            </a:r>
            <a:r>
              <a:rPr lang="en-US" sz="1100" i="1" dirty="0">
                <a:solidFill>
                  <a:schemeClr val="bg1"/>
                </a:solidFill>
              </a:rPr>
              <a:t>Chemical Physics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b="1" dirty="0">
                <a:solidFill>
                  <a:schemeClr val="bg1"/>
                </a:solidFill>
              </a:rPr>
              <a:t>347</a:t>
            </a:r>
            <a:r>
              <a:rPr lang="en-US" sz="1100" dirty="0">
                <a:solidFill>
                  <a:schemeClr val="bg1"/>
                </a:solidFill>
              </a:rPr>
              <a:t>, S. </a:t>
            </a:r>
            <a:r>
              <a:rPr lang="en-US" sz="1100" dirty="0" err="1">
                <a:solidFill>
                  <a:schemeClr val="bg1"/>
                </a:solidFill>
              </a:rPr>
              <a:t>Vanni</a:t>
            </a:r>
            <a:r>
              <a:rPr lang="en-US" sz="1100" dirty="0">
                <a:solidFill>
                  <a:schemeClr val="bg1"/>
                </a:solidFill>
              </a:rPr>
              <a:t>, M. </a:t>
            </a:r>
            <a:r>
              <a:rPr lang="en-US" sz="1100" dirty="0" err="1">
                <a:solidFill>
                  <a:schemeClr val="bg1"/>
                </a:solidFill>
              </a:rPr>
              <a:t>Garavelli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and M</a:t>
            </a:r>
            <a:r>
              <a:rPr lang="en-US" sz="1100" dirty="0">
                <a:solidFill>
                  <a:schemeClr val="bg1"/>
                </a:solidFill>
              </a:rPr>
              <a:t>. A. Robb, A new formulation of the phase change approach </a:t>
            </a:r>
            <a:r>
              <a:rPr lang="en-US" sz="1100" dirty="0" smtClean="0">
                <a:solidFill>
                  <a:schemeClr val="bg1"/>
                </a:solidFill>
              </a:rPr>
              <a:t>in the </a:t>
            </a:r>
            <a:r>
              <a:rPr lang="en-US" sz="1100" dirty="0">
                <a:solidFill>
                  <a:schemeClr val="bg1"/>
                </a:solidFill>
              </a:rPr>
              <a:t>theory of conical intersections, 46–56,</a:t>
            </a:r>
            <a:r>
              <a:rPr lang="en-US" sz="1100" baseline="30000" dirty="0">
                <a:solidFill>
                  <a:schemeClr val="bg1"/>
                </a:solidFill>
              </a:rPr>
              <a:t>64</a:t>
            </a:r>
            <a:r>
              <a:rPr lang="en-US" sz="1100" dirty="0">
                <a:solidFill>
                  <a:schemeClr val="bg1"/>
                </a:solidFill>
              </a:rPr>
              <a:t> Copyright 2008, with</a:t>
            </a:r>
          </a:p>
          <a:p>
            <a:r>
              <a:rPr lang="en-GB" sz="1100" dirty="0">
                <a:solidFill>
                  <a:schemeClr val="bg1"/>
                </a:solidFill>
              </a:rPr>
              <a:t>permission from Elsevier.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5976664" cy="4482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0361" y="5026606"/>
            <a:ext cx="676875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2.24 </a:t>
            </a:r>
            <a:r>
              <a:rPr lang="en-US" sz="1100" dirty="0">
                <a:solidFill>
                  <a:schemeClr val="bg1"/>
                </a:solidFill>
              </a:rPr>
              <a:t>The loop in nuclear configuration space showing VB structures for </a:t>
            </a:r>
            <a:r>
              <a:rPr lang="en-US" sz="1100" dirty="0" smtClean="0">
                <a:solidFill>
                  <a:schemeClr val="bg1"/>
                </a:solidFill>
              </a:rPr>
              <a:t>the three </a:t>
            </a:r>
            <a:r>
              <a:rPr lang="en-US" sz="1100" dirty="0">
                <a:solidFill>
                  <a:schemeClr val="bg1"/>
                </a:solidFill>
              </a:rPr>
              <a:t>orbital three electron problem and the branching plane vectors </a:t>
            </a:r>
            <a:r>
              <a:rPr lang="en-US" sz="1100" dirty="0" smtClean="0">
                <a:solidFill>
                  <a:schemeClr val="bg1"/>
                </a:solidFill>
              </a:rPr>
              <a:t>X</a:t>
            </a:r>
            <a:r>
              <a:rPr lang="en-US" sz="1100" baseline="-25000" dirty="0" smtClean="0">
                <a:solidFill>
                  <a:schemeClr val="bg1"/>
                </a:solidFill>
              </a:rPr>
              <a:t>1 </a:t>
            </a:r>
            <a:r>
              <a:rPr lang="en-GB" sz="1100" dirty="0" smtClean="0">
                <a:solidFill>
                  <a:schemeClr val="bg1"/>
                </a:solidFill>
              </a:rPr>
              <a:t>and </a:t>
            </a:r>
            <a:r>
              <a:rPr lang="en-GB" sz="1100" dirty="0">
                <a:solidFill>
                  <a:schemeClr val="bg1"/>
                </a:solidFill>
              </a:rPr>
              <a:t>X</a:t>
            </a:r>
            <a:r>
              <a:rPr lang="en-GB" sz="1100" baseline="-25000" dirty="0">
                <a:solidFill>
                  <a:schemeClr val="bg1"/>
                </a:solidFill>
              </a:rPr>
              <a:t>2</a:t>
            </a:r>
            <a:r>
              <a:rPr lang="en-GB" sz="1100" dirty="0">
                <a:solidFill>
                  <a:schemeClr val="bg1"/>
                </a:solidFill>
              </a:rPr>
              <a:t>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</a:t>
            </a:r>
            <a:r>
              <a:rPr lang="en-US" sz="1100" i="1" dirty="0">
                <a:solidFill>
                  <a:schemeClr val="bg1"/>
                </a:solidFill>
              </a:rPr>
              <a:t>Chemical Physics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b="1" dirty="0">
                <a:solidFill>
                  <a:schemeClr val="bg1"/>
                </a:solidFill>
              </a:rPr>
              <a:t>347</a:t>
            </a:r>
            <a:r>
              <a:rPr lang="en-US" sz="1100" dirty="0">
                <a:solidFill>
                  <a:schemeClr val="bg1"/>
                </a:solidFill>
              </a:rPr>
              <a:t>, S. </a:t>
            </a:r>
            <a:r>
              <a:rPr lang="en-US" sz="1100" dirty="0" err="1">
                <a:solidFill>
                  <a:schemeClr val="bg1"/>
                </a:solidFill>
              </a:rPr>
              <a:t>Vanni</a:t>
            </a:r>
            <a:r>
              <a:rPr lang="en-US" sz="1100" dirty="0">
                <a:solidFill>
                  <a:schemeClr val="bg1"/>
                </a:solidFill>
              </a:rPr>
              <a:t>, M. </a:t>
            </a:r>
            <a:r>
              <a:rPr lang="en-US" sz="1100" dirty="0" err="1">
                <a:solidFill>
                  <a:schemeClr val="bg1"/>
                </a:solidFill>
              </a:rPr>
              <a:t>Garavelli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and M</a:t>
            </a:r>
            <a:r>
              <a:rPr lang="en-US" sz="1100" dirty="0">
                <a:solidFill>
                  <a:schemeClr val="bg1"/>
                </a:solidFill>
              </a:rPr>
              <a:t>. A. Robb, A new formulation of the phase change approach in </a:t>
            </a:r>
            <a:r>
              <a:rPr lang="en-US" sz="1100" dirty="0" smtClean="0">
                <a:solidFill>
                  <a:schemeClr val="bg1"/>
                </a:solidFill>
              </a:rPr>
              <a:t>the theory </a:t>
            </a:r>
            <a:r>
              <a:rPr lang="en-US" sz="1100" dirty="0">
                <a:solidFill>
                  <a:schemeClr val="bg1"/>
                </a:solidFill>
              </a:rPr>
              <a:t>of conical intersections, 46–56,</a:t>
            </a:r>
            <a:r>
              <a:rPr lang="en-US" sz="1100" baseline="30000" dirty="0">
                <a:solidFill>
                  <a:schemeClr val="bg1"/>
                </a:solidFill>
              </a:rPr>
              <a:t>64</a:t>
            </a:r>
            <a:r>
              <a:rPr lang="en-US" sz="1100" dirty="0">
                <a:solidFill>
                  <a:schemeClr val="bg1"/>
                </a:solidFill>
              </a:rPr>
              <a:t> Copyright 2008, with permission</a:t>
            </a:r>
          </a:p>
          <a:p>
            <a:r>
              <a:rPr lang="en-GB" sz="1100" dirty="0">
                <a:solidFill>
                  <a:schemeClr val="bg1"/>
                </a:solidFill>
              </a:rPr>
              <a:t>from Elsevier.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5664629" cy="424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1" y="4581128"/>
            <a:ext cx="69127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2.25 </a:t>
            </a:r>
            <a:r>
              <a:rPr lang="en-US" sz="1100" dirty="0">
                <a:solidFill>
                  <a:schemeClr val="bg1"/>
                </a:solidFill>
              </a:rPr>
              <a:t>Loop in the VB structure space for the three orbital three </a:t>
            </a:r>
            <a:r>
              <a:rPr lang="en-US" sz="1100" dirty="0" smtClean="0">
                <a:solidFill>
                  <a:schemeClr val="bg1"/>
                </a:solidFill>
              </a:rPr>
              <a:t>electron problem</a:t>
            </a:r>
            <a:r>
              <a:rPr lang="en-US" sz="1100" dirty="0">
                <a:solidFill>
                  <a:schemeClr val="bg1"/>
                </a:solidFill>
              </a:rPr>
              <a:t>. The outer loop corresponds to the ground state VB </a:t>
            </a:r>
            <a:r>
              <a:rPr lang="en-US" sz="1100" dirty="0" smtClean="0">
                <a:solidFill>
                  <a:schemeClr val="bg1"/>
                </a:solidFill>
              </a:rPr>
              <a:t>structures while </a:t>
            </a:r>
            <a:r>
              <a:rPr lang="en-US" sz="1100" dirty="0">
                <a:solidFill>
                  <a:schemeClr val="bg1"/>
                </a:solidFill>
              </a:rPr>
              <a:t>the inner loop corresponds to the excited state VB structures </a:t>
            </a:r>
            <a:r>
              <a:rPr lang="en-US" sz="1100" dirty="0" smtClean="0">
                <a:solidFill>
                  <a:schemeClr val="bg1"/>
                </a:solidFill>
              </a:rPr>
              <a:t>that have </a:t>
            </a:r>
            <a:r>
              <a:rPr lang="en-US" sz="1100" dirty="0">
                <a:solidFill>
                  <a:schemeClr val="bg1"/>
                </a:solidFill>
              </a:rPr>
              <a:t>been Schmidt </a:t>
            </a:r>
            <a:r>
              <a:rPr lang="en-US" sz="1100" dirty="0" err="1">
                <a:solidFill>
                  <a:schemeClr val="bg1"/>
                </a:solidFill>
              </a:rPr>
              <a:t>orthogonalized</a:t>
            </a:r>
            <a:r>
              <a:rPr lang="en-US" sz="1100" dirty="0">
                <a:solidFill>
                  <a:schemeClr val="bg1"/>
                </a:solidFill>
              </a:rPr>
              <a:t> but not normalized.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</a:t>
            </a:r>
            <a:r>
              <a:rPr lang="en-US" sz="1100" i="1" dirty="0">
                <a:solidFill>
                  <a:schemeClr val="bg1"/>
                </a:solidFill>
              </a:rPr>
              <a:t>Chemical Physics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b="1" dirty="0">
                <a:solidFill>
                  <a:schemeClr val="bg1"/>
                </a:solidFill>
              </a:rPr>
              <a:t>347</a:t>
            </a:r>
            <a:r>
              <a:rPr lang="en-US" sz="1100" dirty="0">
                <a:solidFill>
                  <a:schemeClr val="bg1"/>
                </a:solidFill>
              </a:rPr>
              <a:t>, S. </a:t>
            </a:r>
            <a:r>
              <a:rPr lang="en-US" sz="1100" dirty="0" err="1">
                <a:solidFill>
                  <a:schemeClr val="bg1"/>
                </a:solidFill>
              </a:rPr>
              <a:t>Vanni</a:t>
            </a:r>
            <a:r>
              <a:rPr lang="en-US" sz="1100" dirty="0">
                <a:solidFill>
                  <a:schemeClr val="bg1"/>
                </a:solidFill>
              </a:rPr>
              <a:t>, M. </a:t>
            </a:r>
            <a:r>
              <a:rPr lang="en-US" sz="1100" dirty="0" err="1">
                <a:solidFill>
                  <a:schemeClr val="bg1"/>
                </a:solidFill>
              </a:rPr>
              <a:t>Garavelli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and M</a:t>
            </a:r>
            <a:r>
              <a:rPr lang="en-US" sz="1100" dirty="0">
                <a:solidFill>
                  <a:schemeClr val="bg1"/>
                </a:solidFill>
              </a:rPr>
              <a:t>. A. Robb, A new formulation of the phase change approach </a:t>
            </a:r>
            <a:r>
              <a:rPr lang="en-US" sz="1100" dirty="0" smtClean="0">
                <a:solidFill>
                  <a:schemeClr val="bg1"/>
                </a:solidFill>
              </a:rPr>
              <a:t>in the </a:t>
            </a:r>
            <a:r>
              <a:rPr lang="en-US" sz="1100" dirty="0">
                <a:solidFill>
                  <a:schemeClr val="bg1"/>
                </a:solidFill>
              </a:rPr>
              <a:t>theory of conical intersections, 46–56,</a:t>
            </a:r>
            <a:r>
              <a:rPr lang="en-US" sz="1100" baseline="30000" dirty="0">
                <a:solidFill>
                  <a:schemeClr val="bg1"/>
                </a:solidFill>
              </a:rPr>
              <a:t>64</a:t>
            </a:r>
            <a:r>
              <a:rPr lang="en-US" sz="1100" dirty="0">
                <a:solidFill>
                  <a:schemeClr val="bg1"/>
                </a:solidFill>
              </a:rPr>
              <a:t> Copyright 2008, </a:t>
            </a:r>
            <a:r>
              <a:rPr lang="en-US" sz="1100" dirty="0" smtClean="0">
                <a:solidFill>
                  <a:schemeClr val="bg1"/>
                </a:solidFill>
              </a:rPr>
              <a:t>with </a:t>
            </a:r>
            <a:r>
              <a:rPr lang="en-GB" sz="1100" dirty="0" smtClean="0">
                <a:solidFill>
                  <a:schemeClr val="bg1"/>
                </a:solidFill>
              </a:rPr>
              <a:t>permission </a:t>
            </a:r>
            <a:r>
              <a:rPr lang="en-GB" sz="1100" dirty="0">
                <a:solidFill>
                  <a:schemeClr val="bg1"/>
                </a:solidFill>
              </a:rPr>
              <a:t>from Elsevier.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1"/>
          <a:stretch/>
        </p:blipFill>
        <p:spPr>
          <a:xfrm>
            <a:off x="1547664" y="836711"/>
            <a:ext cx="6048672" cy="3830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1" y="4797152"/>
            <a:ext cx="6840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2.26 </a:t>
            </a:r>
            <a:r>
              <a:rPr lang="en-US" sz="1100" dirty="0">
                <a:solidFill>
                  <a:schemeClr val="bg1"/>
                </a:solidFill>
              </a:rPr>
              <a:t>A ‘‘cartoon’’ for the S</a:t>
            </a:r>
            <a:r>
              <a:rPr lang="en-US" sz="1100" baseline="-25000" dirty="0">
                <a:solidFill>
                  <a:schemeClr val="bg1"/>
                </a:solidFill>
              </a:rPr>
              <a:t>1 </a:t>
            </a:r>
            <a:r>
              <a:rPr lang="en-US" sz="1100" dirty="0">
                <a:solidFill>
                  <a:schemeClr val="bg1"/>
                </a:solidFill>
              </a:rPr>
              <a:t>‘‘channel 3’’ conical intersection in benzene.</a:t>
            </a:r>
            <a:r>
              <a:rPr lang="en-US" sz="1100" baseline="30000" dirty="0">
                <a:solidFill>
                  <a:schemeClr val="bg1"/>
                </a:solidFill>
              </a:rPr>
              <a:t>60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A, B </a:t>
            </a:r>
            <a:r>
              <a:rPr lang="en-US" sz="1100" dirty="0">
                <a:solidFill>
                  <a:schemeClr val="bg1"/>
                </a:solidFill>
              </a:rPr>
              <a:t>and C correspond to the VB structures in the reaction path </a:t>
            </a:r>
            <a:r>
              <a:rPr lang="en-US" sz="1100" dirty="0" smtClean="0">
                <a:solidFill>
                  <a:schemeClr val="bg1"/>
                </a:solidFill>
              </a:rPr>
              <a:t>for </a:t>
            </a:r>
            <a:r>
              <a:rPr lang="en-GB" sz="1100" dirty="0" smtClean="0">
                <a:solidFill>
                  <a:schemeClr val="bg1"/>
                </a:solidFill>
              </a:rPr>
              <a:t>benzene</a:t>
            </a:r>
            <a:r>
              <a:rPr lang="en-GB" sz="1100" dirty="0">
                <a:solidFill>
                  <a:schemeClr val="bg1"/>
                </a:solidFill>
              </a:rPr>
              <a:t>.</a:t>
            </a:r>
          </a:p>
          <a:p>
            <a:r>
              <a:rPr lang="en-GB" sz="1100" dirty="0">
                <a:solidFill>
                  <a:schemeClr val="bg1"/>
                </a:solidFill>
              </a:rPr>
              <a:t>Adapted from M. Robb, M. </a:t>
            </a:r>
            <a:r>
              <a:rPr lang="en-GB" sz="1100" dirty="0" err="1">
                <a:solidFill>
                  <a:schemeClr val="bg1"/>
                </a:solidFill>
              </a:rPr>
              <a:t>Garavelli</a:t>
            </a:r>
            <a:r>
              <a:rPr lang="en-GB" sz="1100" dirty="0">
                <a:solidFill>
                  <a:schemeClr val="bg1"/>
                </a:solidFill>
              </a:rPr>
              <a:t>, M. </a:t>
            </a:r>
            <a:r>
              <a:rPr lang="en-GB" sz="1100" dirty="0" err="1">
                <a:solidFill>
                  <a:schemeClr val="bg1"/>
                </a:solidFill>
              </a:rPr>
              <a:t>Olivucci</a:t>
            </a:r>
            <a:r>
              <a:rPr lang="en-GB" sz="1100" dirty="0">
                <a:solidFill>
                  <a:schemeClr val="bg1"/>
                </a:solidFill>
              </a:rPr>
              <a:t> and F. </a:t>
            </a:r>
            <a:r>
              <a:rPr lang="en-GB" sz="1100" dirty="0" err="1" smtClean="0">
                <a:solidFill>
                  <a:schemeClr val="bg1"/>
                </a:solidFill>
              </a:rPr>
              <a:t>Bernardi</a:t>
            </a:r>
            <a:r>
              <a:rPr lang="en-GB" sz="1100" dirty="0" smtClean="0">
                <a:solidFill>
                  <a:schemeClr val="bg1"/>
                </a:solidFill>
              </a:rPr>
              <a:t>, </a:t>
            </a:r>
            <a:r>
              <a:rPr lang="en-US" sz="1100" dirty="0" smtClean="0">
                <a:solidFill>
                  <a:schemeClr val="bg1"/>
                </a:solidFill>
              </a:rPr>
              <a:t>A </a:t>
            </a:r>
            <a:r>
              <a:rPr lang="en-US" sz="1100" dirty="0">
                <a:solidFill>
                  <a:schemeClr val="bg1"/>
                </a:solidFill>
              </a:rPr>
              <a:t>Computational Strategy for Organic Photochemistry, </a:t>
            </a:r>
            <a:r>
              <a:rPr lang="en-US" sz="1100" i="1" dirty="0">
                <a:solidFill>
                  <a:schemeClr val="bg1"/>
                </a:solidFill>
              </a:rPr>
              <a:t>Rev. Comp. Ch.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en-US" sz="1100" baseline="30000" dirty="0" smtClean="0">
                <a:solidFill>
                  <a:schemeClr val="bg1"/>
                </a:solidFill>
              </a:rPr>
              <a:t>8 </a:t>
            </a:r>
            <a:r>
              <a:rPr lang="en-US" sz="1100" dirty="0" smtClean="0">
                <a:solidFill>
                  <a:schemeClr val="bg1"/>
                </a:solidFill>
              </a:rPr>
              <a:t>John </a:t>
            </a:r>
            <a:r>
              <a:rPr lang="en-US" sz="1100" dirty="0">
                <a:solidFill>
                  <a:schemeClr val="bg1"/>
                </a:solidFill>
              </a:rPr>
              <a:t>Wiley and Sons, </a:t>
            </a:r>
            <a:r>
              <a:rPr lang="en-US" sz="1100" dirty="0" smtClean="0">
                <a:solidFill>
                  <a:schemeClr val="bg1"/>
                </a:solidFill>
              </a:rPr>
              <a:t>© </a:t>
            </a:r>
            <a:r>
              <a:rPr lang="en-US" sz="1100" dirty="0">
                <a:solidFill>
                  <a:schemeClr val="bg1"/>
                </a:solidFill>
              </a:rPr>
              <a:t>2000 by Wiley-VCH, Inc.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21169"/>
            <a:ext cx="5472608" cy="4104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085184"/>
            <a:ext cx="62646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2.27 </a:t>
            </a:r>
            <a:r>
              <a:rPr lang="en-US" sz="1100" dirty="0">
                <a:solidFill>
                  <a:schemeClr val="bg1"/>
                </a:solidFill>
              </a:rPr>
              <a:t>Representation of the two orthogonal </a:t>
            </a:r>
            <a:r>
              <a:rPr lang="en-US" sz="1100" dirty="0" err="1">
                <a:solidFill>
                  <a:schemeClr val="bg1"/>
                </a:solidFill>
              </a:rPr>
              <a:t>superpositions</a:t>
            </a:r>
            <a:r>
              <a:rPr lang="en-US" sz="1100" dirty="0">
                <a:solidFill>
                  <a:schemeClr val="bg1"/>
                </a:solidFill>
              </a:rPr>
              <a:t> and of two </a:t>
            </a:r>
            <a:r>
              <a:rPr lang="en-US" sz="1100" dirty="0" smtClean="0">
                <a:solidFill>
                  <a:schemeClr val="bg1"/>
                </a:solidFill>
              </a:rPr>
              <a:t>electronic </a:t>
            </a:r>
            <a:r>
              <a:rPr lang="en-US" sz="1100" dirty="0" err="1" smtClean="0">
                <a:solidFill>
                  <a:schemeClr val="bg1"/>
                </a:solidFill>
              </a:rPr>
              <a:t>diabatic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states as vectors on the Bloch sphere. The mixing angle </a:t>
            </a:r>
            <a:r>
              <a:rPr lang="el-GR" sz="1100" dirty="0" smtClean="0">
                <a:solidFill>
                  <a:schemeClr val="bg1"/>
                </a:solidFill>
              </a:rPr>
              <a:t>θ</a:t>
            </a:r>
            <a:r>
              <a:rPr lang="en-GB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determines </a:t>
            </a:r>
            <a:r>
              <a:rPr lang="en-US" sz="1100" dirty="0">
                <a:solidFill>
                  <a:schemeClr val="bg1"/>
                </a:solidFill>
              </a:rPr>
              <a:t>the weight of both basis states; the angle </a:t>
            </a:r>
            <a:r>
              <a:rPr lang="el-GR" sz="1100" dirty="0" smtClean="0">
                <a:solidFill>
                  <a:schemeClr val="bg1"/>
                </a:solidFill>
              </a:rPr>
              <a:t>φ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determines </a:t>
            </a:r>
            <a:r>
              <a:rPr lang="en-US" sz="1100" dirty="0" smtClean="0">
                <a:solidFill>
                  <a:schemeClr val="bg1"/>
                </a:solidFill>
              </a:rPr>
              <a:t>the </a:t>
            </a:r>
            <a:r>
              <a:rPr lang="en-GB" sz="1100" dirty="0" smtClean="0">
                <a:solidFill>
                  <a:schemeClr val="bg1"/>
                </a:solidFill>
              </a:rPr>
              <a:t>relative </a:t>
            </a:r>
            <a:r>
              <a:rPr lang="en-GB" sz="1100" dirty="0">
                <a:solidFill>
                  <a:schemeClr val="bg1"/>
                </a:solidFill>
              </a:rPr>
              <a:t>phase between them.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J. </a:t>
            </a:r>
            <a:r>
              <a:rPr lang="en-US" sz="1100" dirty="0" err="1">
                <a:solidFill>
                  <a:schemeClr val="bg1"/>
                </a:solidFill>
              </a:rPr>
              <a:t>Meisner</a:t>
            </a:r>
            <a:r>
              <a:rPr lang="en-US" sz="1100" dirty="0">
                <a:solidFill>
                  <a:schemeClr val="bg1"/>
                </a:solidFill>
              </a:rPr>
              <a:t>, M. </a:t>
            </a:r>
            <a:r>
              <a:rPr lang="en-US" sz="1100" dirty="0" err="1">
                <a:solidFill>
                  <a:schemeClr val="bg1"/>
                </a:solidFill>
              </a:rPr>
              <a:t>Vacher</a:t>
            </a:r>
            <a:r>
              <a:rPr lang="en-US" sz="1100" dirty="0">
                <a:solidFill>
                  <a:schemeClr val="bg1"/>
                </a:solidFill>
              </a:rPr>
              <a:t>, M. J. </a:t>
            </a:r>
            <a:r>
              <a:rPr lang="en-US" sz="1100" dirty="0" err="1">
                <a:solidFill>
                  <a:schemeClr val="bg1"/>
                </a:solidFill>
              </a:rPr>
              <a:t>Bearpark</a:t>
            </a:r>
            <a:r>
              <a:rPr lang="en-US" sz="1100" dirty="0">
                <a:solidFill>
                  <a:schemeClr val="bg1"/>
                </a:solidFill>
              </a:rPr>
              <a:t> and M. A. </a:t>
            </a:r>
            <a:r>
              <a:rPr lang="en-US" sz="1100" dirty="0" smtClean="0">
                <a:solidFill>
                  <a:schemeClr val="bg1"/>
                </a:solidFill>
              </a:rPr>
              <a:t>Robb, </a:t>
            </a:r>
            <a:r>
              <a:rPr lang="en-US" sz="1100" i="1" dirty="0" smtClean="0">
                <a:solidFill>
                  <a:schemeClr val="bg1"/>
                </a:solidFill>
              </a:rPr>
              <a:t>J</a:t>
            </a:r>
            <a:r>
              <a:rPr lang="en-US" sz="1100" i="1" dirty="0">
                <a:solidFill>
                  <a:schemeClr val="bg1"/>
                </a:solidFill>
              </a:rPr>
              <a:t>. Chem. Theory </a:t>
            </a:r>
            <a:r>
              <a:rPr lang="en-US" sz="1100" i="1" dirty="0" err="1">
                <a:solidFill>
                  <a:schemeClr val="bg1"/>
                </a:solidFill>
              </a:rPr>
              <a:t>Comput</a:t>
            </a:r>
            <a:r>
              <a:rPr lang="en-US" sz="1100" i="1" dirty="0">
                <a:solidFill>
                  <a:schemeClr val="bg1"/>
                </a:solidFill>
              </a:rPr>
              <a:t>.</a:t>
            </a:r>
            <a:r>
              <a:rPr lang="en-US" sz="1100" dirty="0">
                <a:solidFill>
                  <a:schemeClr val="bg1"/>
                </a:solidFill>
              </a:rPr>
              <a:t>, 2015, </a:t>
            </a:r>
            <a:r>
              <a:rPr lang="en-US" sz="1100" b="1" dirty="0">
                <a:solidFill>
                  <a:schemeClr val="bg1"/>
                </a:solidFill>
              </a:rPr>
              <a:t>11</a:t>
            </a:r>
            <a:r>
              <a:rPr lang="en-US" sz="1100" dirty="0">
                <a:solidFill>
                  <a:schemeClr val="bg1"/>
                </a:solidFill>
              </a:rPr>
              <a:t>, 3115–3122.</a:t>
            </a:r>
            <a:r>
              <a:rPr lang="en-US" sz="1100" baseline="30000" dirty="0">
                <a:solidFill>
                  <a:schemeClr val="bg1"/>
                </a:solidFill>
              </a:rPr>
              <a:t>68</a:t>
            </a:r>
            <a:r>
              <a:rPr lang="en-US" sz="1100" dirty="0">
                <a:solidFill>
                  <a:schemeClr val="bg1"/>
                </a:solidFill>
              </a:rPr>
              <a:t> Copyright </a:t>
            </a:r>
            <a:r>
              <a:rPr lang="en-US" sz="1100" dirty="0" smtClean="0">
                <a:solidFill>
                  <a:schemeClr val="bg1"/>
                </a:solidFill>
              </a:rPr>
              <a:t>2015 </a:t>
            </a:r>
            <a:r>
              <a:rPr lang="en-GB" sz="1100" dirty="0" smtClean="0">
                <a:solidFill>
                  <a:schemeClr val="bg1"/>
                </a:solidFill>
              </a:rPr>
              <a:t>American </a:t>
            </a:r>
            <a:r>
              <a:rPr lang="en-GB" sz="1100" dirty="0">
                <a:solidFill>
                  <a:schemeClr val="bg1"/>
                </a:solidFill>
              </a:rPr>
              <a:t>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16887"/>
            <a:ext cx="5616624" cy="4212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1" y="5085184"/>
            <a:ext cx="6120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2.28 </a:t>
            </a:r>
            <a:r>
              <a:rPr lang="en-US" sz="1100" dirty="0">
                <a:solidFill>
                  <a:schemeClr val="bg1"/>
                </a:solidFill>
              </a:rPr>
              <a:t>The effective potential energy surfaces of the </a:t>
            </a:r>
            <a:r>
              <a:rPr lang="en-US" sz="1100" dirty="0" err="1">
                <a:solidFill>
                  <a:schemeClr val="bg1"/>
                </a:solidFill>
              </a:rPr>
              <a:t>superpositions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|</a:t>
            </a:r>
            <a:r>
              <a:rPr lang="en-US" sz="1100" i="1" dirty="0" smtClean="0">
                <a:solidFill>
                  <a:schemeClr val="bg1"/>
                </a:solidFill>
              </a:rPr>
              <a:t>I</a:t>
            </a:r>
            <a:r>
              <a:rPr lang="en-US" sz="1100" dirty="0" smtClean="0">
                <a:solidFill>
                  <a:schemeClr val="bg1"/>
                </a:solidFill>
              </a:rPr>
              <a:t>〉 and |</a:t>
            </a:r>
            <a:r>
              <a:rPr lang="en-US" sz="1100" i="1" dirty="0" smtClean="0">
                <a:solidFill>
                  <a:schemeClr val="bg1"/>
                </a:solidFill>
              </a:rPr>
              <a:t>II</a:t>
            </a:r>
            <a:r>
              <a:rPr lang="en-US" sz="1100" dirty="0" smtClean="0">
                <a:solidFill>
                  <a:schemeClr val="bg1"/>
                </a:solidFill>
              </a:rPr>
              <a:t>〉 (</a:t>
            </a:r>
            <a:r>
              <a:rPr lang="en-US" sz="1100" dirty="0" err="1">
                <a:solidFill>
                  <a:schemeClr val="bg1"/>
                </a:solidFill>
              </a:rPr>
              <a:t>eqn</a:t>
            </a:r>
            <a:r>
              <a:rPr lang="en-US" sz="1100" dirty="0">
                <a:solidFill>
                  <a:schemeClr val="bg1"/>
                </a:solidFill>
              </a:rPr>
              <a:t> (2.19)) while changing </a:t>
            </a:r>
            <a:r>
              <a:rPr lang="el-GR" sz="1100" i="1" dirty="0" smtClean="0">
                <a:solidFill>
                  <a:schemeClr val="bg1"/>
                </a:solidFill>
              </a:rPr>
              <a:t>Φ</a:t>
            </a:r>
            <a:r>
              <a:rPr lang="en-US" sz="1100" dirty="0" smtClean="0">
                <a:solidFill>
                  <a:schemeClr val="bg1"/>
                </a:solidFill>
              </a:rPr>
              <a:t>. </a:t>
            </a:r>
            <a:r>
              <a:rPr lang="en-US" sz="1100" dirty="0">
                <a:solidFill>
                  <a:schemeClr val="bg1"/>
                </a:solidFill>
              </a:rPr>
              <a:t>For </a:t>
            </a:r>
            <a:r>
              <a:rPr lang="el-GR" sz="1100" i="1" dirty="0">
                <a:solidFill>
                  <a:schemeClr val="bg1"/>
                </a:solidFill>
              </a:rPr>
              <a:t>Φ </a:t>
            </a:r>
            <a:r>
              <a:rPr lang="en-GB" sz="1100" i="1" dirty="0" smtClean="0">
                <a:solidFill>
                  <a:schemeClr val="bg1"/>
                </a:solidFill>
              </a:rPr>
              <a:t> = </a:t>
            </a:r>
            <a:r>
              <a:rPr lang="en-GB" sz="1100" dirty="0" smtClean="0">
                <a:solidFill>
                  <a:schemeClr val="bg1"/>
                </a:solidFill>
              </a:rPr>
              <a:t>0</a:t>
            </a:r>
            <a:r>
              <a:rPr lang="en-US" sz="1100" dirty="0" smtClean="0">
                <a:solidFill>
                  <a:schemeClr val="bg1"/>
                </a:solidFill>
              </a:rPr>
              <a:t>, </a:t>
            </a:r>
            <a:r>
              <a:rPr lang="en-US" sz="1100" dirty="0">
                <a:solidFill>
                  <a:schemeClr val="bg1"/>
                </a:solidFill>
              </a:rPr>
              <a:t>the effective potentials </a:t>
            </a:r>
            <a:r>
              <a:rPr lang="en-US" sz="1100" dirty="0" smtClean="0">
                <a:solidFill>
                  <a:schemeClr val="bg1"/>
                </a:solidFill>
              </a:rPr>
              <a:t>correspond to </a:t>
            </a:r>
            <a:r>
              <a:rPr lang="en-US" sz="1100" dirty="0">
                <a:solidFill>
                  <a:schemeClr val="bg1"/>
                </a:solidFill>
              </a:rPr>
              <a:t>the adiabatic potential surfaces. The shading indicates </a:t>
            </a:r>
            <a:r>
              <a:rPr lang="en-US" sz="1100" dirty="0" smtClean="0">
                <a:solidFill>
                  <a:schemeClr val="bg1"/>
                </a:solidFill>
              </a:rPr>
              <a:t>the value </a:t>
            </a:r>
            <a:r>
              <a:rPr lang="en-US" sz="1100" dirty="0">
                <a:solidFill>
                  <a:schemeClr val="bg1"/>
                </a:solidFill>
              </a:rPr>
              <a:t>of </a:t>
            </a:r>
            <a:r>
              <a:rPr lang="el-GR" sz="1100" dirty="0" smtClean="0">
                <a:solidFill>
                  <a:schemeClr val="bg1"/>
                </a:solidFill>
              </a:rPr>
              <a:t>θ</a:t>
            </a:r>
            <a:r>
              <a:rPr lang="en-US" sz="1100" dirty="0" smtClean="0">
                <a:solidFill>
                  <a:schemeClr val="bg1"/>
                </a:solidFill>
              </a:rPr>
              <a:t>: </a:t>
            </a:r>
            <a:r>
              <a:rPr lang="en-US" sz="1100" dirty="0">
                <a:solidFill>
                  <a:schemeClr val="bg1"/>
                </a:solidFill>
              </a:rPr>
              <a:t>light for the pure </a:t>
            </a:r>
            <a:r>
              <a:rPr lang="en-US" sz="1100" dirty="0">
                <a:solidFill>
                  <a:schemeClr val="bg1"/>
                </a:solidFill>
              </a:rPr>
              <a:t>|</a:t>
            </a:r>
            <a:r>
              <a:rPr lang="en-US" sz="1100" i="1" dirty="0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〉 </a:t>
            </a:r>
            <a:r>
              <a:rPr lang="en-US" sz="1100" dirty="0" smtClean="0">
                <a:solidFill>
                  <a:schemeClr val="bg1"/>
                </a:solidFill>
              </a:rPr>
              <a:t>state</a:t>
            </a:r>
            <a:r>
              <a:rPr lang="en-US" sz="1100" dirty="0">
                <a:solidFill>
                  <a:schemeClr val="bg1"/>
                </a:solidFill>
              </a:rPr>
              <a:t>, dark for the pure </a:t>
            </a:r>
            <a:r>
              <a:rPr lang="en-US" sz="1100" dirty="0">
                <a:solidFill>
                  <a:schemeClr val="bg1"/>
                </a:solidFill>
              </a:rPr>
              <a:t>|</a:t>
            </a:r>
            <a:r>
              <a:rPr lang="en-US" sz="1100" i="1" dirty="0">
                <a:solidFill>
                  <a:schemeClr val="bg1"/>
                </a:solidFill>
              </a:rPr>
              <a:t>II</a:t>
            </a:r>
            <a:r>
              <a:rPr lang="en-US" sz="1100" dirty="0">
                <a:solidFill>
                  <a:schemeClr val="bg1"/>
                </a:solidFill>
              </a:rPr>
              <a:t>〉 </a:t>
            </a:r>
            <a:r>
              <a:rPr lang="en-US" sz="1100" dirty="0" smtClean="0">
                <a:solidFill>
                  <a:schemeClr val="bg1"/>
                </a:solidFill>
              </a:rPr>
              <a:t>state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J. </a:t>
            </a:r>
            <a:r>
              <a:rPr lang="en-US" sz="1100" dirty="0" err="1">
                <a:solidFill>
                  <a:schemeClr val="bg1"/>
                </a:solidFill>
              </a:rPr>
              <a:t>Meisner</a:t>
            </a:r>
            <a:r>
              <a:rPr lang="en-US" sz="1100" dirty="0">
                <a:solidFill>
                  <a:schemeClr val="bg1"/>
                </a:solidFill>
              </a:rPr>
              <a:t>, M. </a:t>
            </a:r>
            <a:r>
              <a:rPr lang="en-US" sz="1100" dirty="0" err="1">
                <a:solidFill>
                  <a:schemeClr val="bg1"/>
                </a:solidFill>
              </a:rPr>
              <a:t>Vacher</a:t>
            </a:r>
            <a:r>
              <a:rPr lang="en-US" sz="1100" dirty="0">
                <a:solidFill>
                  <a:schemeClr val="bg1"/>
                </a:solidFill>
              </a:rPr>
              <a:t>, M. J. </a:t>
            </a:r>
            <a:r>
              <a:rPr lang="en-US" sz="1100" dirty="0" err="1">
                <a:solidFill>
                  <a:schemeClr val="bg1"/>
                </a:solidFill>
              </a:rPr>
              <a:t>Bearpark</a:t>
            </a:r>
            <a:r>
              <a:rPr lang="en-US" sz="1100" dirty="0">
                <a:solidFill>
                  <a:schemeClr val="bg1"/>
                </a:solidFill>
              </a:rPr>
              <a:t> and M. A. </a:t>
            </a:r>
            <a:r>
              <a:rPr lang="en-US" sz="1100" dirty="0" smtClean="0">
                <a:solidFill>
                  <a:schemeClr val="bg1"/>
                </a:solidFill>
              </a:rPr>
              <a:t>Robb, </a:t>
            </a:r>
            <a:r>
              <a:rPr lang="en-US" sz="1100" i="1" dirty="0" smtClean="0">
                <a:solidFill>
                  <a:schemeClr val="bg1"/>
                </a:solidFill>
              </a:rPr>
              <a:t>J</a:t>
            </a:r>
            <a:r>
              <a:rPr lang="en-US" sz="1100" i="1" dirty="0">
                <a:solidFill>
                  <a:schemeClr val="bg1"/>
                </a:solidFill>
              </a:rPr>
              <a:t>. Chem. Theory </a:t>
            </a:r>
            <a:endParaRPr lang="en-US" sz="1100" i="1" dirty="0" smtClean="0">
              <a:solidFill>
                <a:schemeClr val="bg1"/>
              </a:solidFill>
            </a:endParaRPr>
          </a:p>
          <a:p>
            <a:r>
              <a:rPr lang="en-US" sz="1100" i="1" dirty="0" err="1" smtClean="0">
                <a:solidFill>
                  <a:schemeClr val="bg1"/>
                </a:solidFill>
              </a:rPr>
              <a:t>Comput</a:t>
            </a:r>
            <a:r>
              <a:rPr lang="en-US" sz="1100" i="1" dirty="0">
                <a:solidFill>
                  <a:schemeClr val="bg1"/>
                </a:solidFill>
              </a:rPr>
              <a:t>.</a:t>
            </a:r>
            <a:r>
              <a:rPr lang="en-US" sz="1100" dirty="0">
                <a:solidFill>
                  <a:schemeClr val="bg1"/>
                </a:solidFill>
              </a:rPr>
              <a:t>, 2015, </a:t>
            </a:r>
            <a:r>
              <a:rPr lang="en-US" sz="1100" b="1" dirty="0">
                <a:solidFill>
                  <a:schemeClr val="bg1"/>
                </a:solidFill>
              </a:rPr>
              <a:t>11</a:t>
            </a:r>
            <a:r>
              <a:rPr lang="en-US" sz="1100" dirty="0">
                <a:solidFill>
                  <a:schemeClr val="bg1"/>
                </a:solidFill>
              </a:rPr>
              <a:t>, 3115–3122.</a:t>
            </a:r>
            <a:r>
              <a:rPr lang="en-US" sz="1100" baseline="30000" dirty="0">
                <a:solidFill>
                  <a:schemeClr val="bg1"/>
                </a:solidFill>
              </a:rPr>
              <a:t>68</a:t>
            </a:r>
            <a:r>
              <a:rPr lang="en-US" sz="1100" dirty="0">
                <a:solidFill>
                  <a:schemeClr val="bg1"/>
                </a:solidFill>
              </a:rPr>
              <a:t> Copyright </a:t>
            </a:r>
            <a:r>
              <a:rPr lang="en-US" sz="1100" dirty="0" smtClean="0">
                <a:solidFill>
                  <a:schemeClr val="bg1"/>
                </a:solidFill>
              </a:rPr>
              <a:t>2015 </a:t>
            </a:r>
            <a:r>
              <a:rPr lang="en-GB" sz="1100" dirty="0" smtClean="0">
                <a:solidFill>
                  <a:schemeClr val="bg1"/>
                </a:solidFill>
              </a:rPr>
              <a:t>American </a:t>
            </a:r>
            <a:r>
              <a:rPr lang="en-GB" sz="1100" dirty="0">
                <a:solidFill>
                  <a:schemeClr val="bg1"/>
                </a:solidFill>
              </a:rPr>
              <a:t>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80728"/>
            <a:ext cx="5184576" cy="3888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1494" y="4738355"/>
            <a:ext cx="6840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2.2</a:t>
            </a:r>
            <a:r>
              <a:rPr lang="en-US" sz="1100" dirty="0">
                <a:solidFill>
                  <a:schemeClr val="bg1"/>
                </a:solidFill>
              </a:rPr>
              <a:t> VB structures and optimized geometries for various excited states </a:t>
            </a:r>
            <a:r>
              <a:rPr lang="en-US" sz="1100" dirty="0" smtClean="0">
                <a:solidFill>
                  <a:schemeClr val="bg1"/>
                </a:solidFill>
              </a:rPr>
              <a:t>of </a:t>
            </a:r>
            <a:r>
              <a:rPr lang="en-GB" sz="1100" dirty="0" smtClean="0">
                <a:solidFill>
                  <a:schemeClr val="bg1"/>
                </a:solidFill>
              </a:rPr>
              <a:t>cytosine</a:t>
            </a:r>
            <a:r>
              <a:rPr lang="en-GB" sz="11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99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6120680" cy="4590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005064"/>
            <a:ext cx="7667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2.29 </a:t>
            </a:r>
            <a:r>
              <a:rPr lang="en-US" sz="1100" dirty="0">
                <a:solidFill>
                  <a:schemeClr val="bg1"/>
                </a:solidFill>
              </a:rPr>
              <a:t>Reducing X</a:t>
            </a:r>
            <a:r>
              <a:rPr lang="en-US" sz="1100" baseline="-25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 to zero length to make an (</a:t>
            </a:r>
            <a:r>
              <a:rPr lang="en-US" sz="1100" i="1" dirty="0" smtClean="0">
                <a:solidFill>
                  <a:schemeClr val="bg1"/>
                </a:solidFill>
              </a:rPr>
              <a:t>n - </a:t>
            </a:r>
            <a:r>
              <a:rPr lang="en-US" sz="1100" dirty="0" smtClean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)-dimensional </a:t>
            </a:r>
            <a:r>
              <a:rPr lang="en-US" sz="1100" dirty="0" smtClean="0">
                <a:solidFill>
                  <a:schemeClr val="bg1"/>
                </a:solidFill>
              </a:rPr>
              <a:t>surface crossing</a:t>
            </a:r>
            <a:r>
              <a:rPr lang="en-US" sz="1100" dirty="0">
                <a:solidFill>
                  <a:schemeClr val="bg1"/>
                </a:solidFill>
              </a:rPr>
              <a:t>. The (</a:t>
            </a:r>
            <a:r>
              <a:rPr lang="en-US" sz="1100" i="1" dirty="0" smtClean="0">
                <a:solidFill>
                  <a:schemeClr val="bg1"/>
                </a:solidFill>
              </a:rPr>
              <a:t>n</a:t>
            </a:r>
            <a:r>
              <a:rPr lang="en-US" sz="1100" dirty="0" smtClean="0">
                <a:solidFill>
                  <a:schemeClr val="bg1"/>
                </a:solidFill>
              </a:rPr>
              <a:t> - 2</a:t>
            </a:r>
            <a:r>
              <a:rPr lang="en-US" sz="1100" dirty="0">
                <a:solidFill>
                  <a:schemeClr val="bg1"/>
                </a:solidFill>
              </a:rPr>
              <a:t>)-dimensional </a:t>
            </a:r>
            <a:r>
              <a:rPr lang="en-US" sz="1100" dirty="0" smtClean="0">
                <a:solidFill>
                  <a:schemeClr val="bg1"/>
                </a:solidFill>
              </a:rPr>
              <a:t>conical 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intersection </a:t>
            </a:r>
            <a:r>
              <a:rPr lang="en-US" sz="1100" dirty="0">
                <a:solidFill>
                  <a:schemeClr val="bg1"/>
                </a:solidFill>
              </a:rPr>
              <a:t>(a) is reduced </a:t>
            </a:r>
            <a:r>
              <a:rPr lang="en-US" sz="1100" dirty="0" smtClean="0">
                <a:solidFill>
                  <a:schemeClr val="bg1"/>
                </a:solidFill>
              </a:rPr>
              <a:t>to </a:t>
            </a:r>
            <a:r>
              <a:rPr lang="en-US" sz="1100" i="1" dirty="0" smtClean="0">
                <a:solidFill>
                  <a:schemeClr val="bg1"/>
                </a:solidFill>
              </a:rPr>
              <a:t>n</a:t>
            </a:r>
            <a:r>
              <a:rPr lang="en-US" sz="1100" dirty="0" smtClean="0">
                <a:solidFill>
                  <a:schemeClr val="bg1"/>
                </a:solidFill>
              </a:rPr>
              <a:t> - 1 </a:t>
            </a:r>
            <a:r>
              <a:rPr lang="en-US" sz="1100" dirty="0">
                <a:solidFill>
                  <a:schemeClr val="bg1"/>
                </a:solidFill>
              </a:rPr>
              <a:t>(b) and the apex point becomes a line.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6672"/>
            <a:ext cx="5328592" cy="3996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4581128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2.30 </a:t>
            </a:r>
            <a:r>
              <a:rPr lang="en-US" sz="1100" dirty="0">
                <a:solidFill>
                  <a:schemeClr val="bg1"/>
                </a:solidFill>
              </a:rPr>
              <a:t>(a) Crossing of singlet–triplet surfaces without spin–orbit coupling </a:t>
            </a:r>
            <a:r>
              <a:rPr lang="en-US" sz="1100" dirty="0" smtClean="0">
                <a:solidFill>
                  <a:schemeClr val="bg1"/>
                </a:solidFill>
              </a:rPr>
              <a:t>and (b</a:t>
            </a:r>
            <a:r>
              <a:rPr lang="en-US" sz="1100" dirty="0">
                <a:solidFill>
                  <a:schemeClr val="bg1"/>
                </a:solidFill>
              </a:rPr>
              <a:t>) the avoided crossing in the presence of spin–orbit coupling.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0"/>
          <a:stretch/>
        </p:blipFill>
        <p:spPr>
          <a:xfrm>
            <a:off x="2483768" y="1052736"/>
            <a:ext cx="4320480" cy="4266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5229200"/>
            <a:ext cx="61926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2.31 </a:t>
            </a:r>
            <a:r>
              <a:rPr lang="en-US" sz="1100" dirty="0">
                <a:solidFill>
                  <a:schemeClr val="bg1"/>
                </a:solidFill>
              </a:rPr>
              <a:t>A cartoon to rationalize the magnitude of the spin orbit coupling: (</a:t>
            </a:r>
            <a:r>
              <a:rPr lang="en-US" sz="1100" dirty="0" smtClean="0">
                <a:solidFill>
                  <a:schemeClr val="bg1"/>
                </a:solidFill>
              </a:rPr>
              <a:t>a) orbital </a:t>
            </a:r>
            <a:r>
              <a:rPr lang="en-US" sz="1100" dirty="0">
                <a:solidFill>
                  <a:schemeClr val="bg1"/>
                </a:solidFill>
              </a:rPr>
              <a:t>angular momentum for two orbitals, (b) spin angular </a:t>
            </a:r>
            <a:r>
              <a:rPr lang="en-US" sz="1100" dirty="0" smtClean="0">
                <a:solidFill>
                  <a:schemeClr val="bg1"/>
                </a:solidFill>
              </a:rPr>
              <a:t>momentum and </a:t>
            </a:r>
            <a:r>
              <a:rPr lang="en-US" sz="1100" dirty="0">
                <a:solidFill>
                  <a:schemeClr val="bg1"/>
                </a:solidFill>
              </a:rPr>
              <a:t>(c) coupling of spin and orbital angular momentum.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4" b="18774"/>
          <a:stretch/>
        </p:blipFill>
        <p:spPr>
          <a:xfrm>
            <a:off x="1979712" y="692696"/>
            <a:ext cx="5616624" cy="3816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4365104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2.32 </a:t>
            </a:r>
            <a:r>
              <a:rPr lang="en-US" sz="1100" dirty="0" err="1">
                <a:solidFill>
                  <a:schemeClr val="bg1"/>
                </a:solidFill>
              </a:rPr>
              <a:t>Chemiluminescence</a:t>
            </a:r>
            <a:r>
              <a:rPr lang="en-US" sz="1100" dirty="0">
                <a:solidFill>
                  <a:schemeClr val="bg1"/>
                </a:solidFill>
              </a:rPr>
              <a:t> of </a:t>
            </a:r>
            <a:r>
              <a:rPr lang="en-US" sz="1100" dirty="0" err="1">
                <a:solidFill>
                  <a:schemeClr val="bg1"/>
                </a:solidFill>
              </a:rPr>
              <a:t>dioxetane</a:t>
            </a:r>
            <a:r>
              <a:rPr lang="en-US" sz="1100" dirty="0">
                <a:solidFill>
                  <a:schemeClr val="bg1"/>
                </a:solidFill>
              </a:rPr>
              <a:t>. The triplet species [..]* is </a:t>
            </a:r>
            <a:r>
              <a:rPr lang="en-US" sz="1100" dirty="0" smtClean="0">
                <a:solidFill>
                  <a:schemeClr val="bg1"/>
                </a:solidFill>
              </a:rPr>
              <a:t>created from </a:t>
            </a:r>
            <a:r>
              <a:rPr lang="en-US" sz="1100" dirty="0">
                <a:solidFill>
                  <a:schemeClr val="bg1"/>
                </a:solidFill>
              </a:rPr>
              <a:t>the ground state </a:t>
            </a:r>
            <a:r>
              <a:rPr lang="en-US" sz="1100" dirty="0" err="1">
                <a:solidFill>
                  <a:schemeClr val="bg1"/>
                </a:solidFill>
              </a:rPr>
              <a:t>dioxetane</a:t>
            </a:r>
            <a:r>
              <a:rPr lang="en-US" sz="1100" dirty="0">
                <a:solidFill>
                  <a:schemeClr val="bg1"/>
                </a:solidFill>
              </a:rPr>
              <a:t> and emits light.</a:t>
            </a:r>
          </a:p>
          <a:p>
            <a:r>
              <a:rPr lang="en-GB" sz="1100" dirty="0">
                <a:solidFill>
                  <a:schemeClr val="bg1"/>
                </a:solidFill>
              </a:rPr>
              <a:t>Adapted from S. </a:t>
            </a:r>
            <a:r>
              <a:rPr lang="en-GB" sz="1100" dirty="0" err="1">
                <a:solidFill>
                  <a:schemeClr val="bg1"/>
                </a:solidFill>
              </a:rPr>
              <a:t>Wilsey</a:t>
            </a:r>
            <a:r>
              <a:rPr lang="en-GB" sz="1100" dirty="0">
                <a:solidFill>
                  <a:schemeClr val="bg1"/>
                </a:solidFill>
              </a:rPr>
              <a:t>, F. </a:t>
            </a:r>
            <a:r>
              <a:rPr lang="en-GB" sz="1100" dirty="0" err="1">
                <a:solidFill>
                  <a:schemeClr val="bg1"/>
                </a:solidFill>
              </a:rPr>
              <a:t>Bernardi</a:t>
            </a:r>
            <a:r>
              <a:rPr lang="en-GB" sz="1100" dirty="0">
                <a:solidFill>
                  <a:schemeClr val="bg1"/>
                </a:solidFill>
              </a:rPr>
              <a:t>, M. </a:t>
            </a:r>
            <a:r>
              <a:rPr lang="en-GB" sz="1100" dirty="0" err="1">
                <a:solidFill>
                  <a:schemeClr val="bg1"/>
                </a:solidFill>
              </a:rPr>
              <a:t>Olivucci</a:t>
            </a:r>
            <a:r>
              <a:rPr lang="en-GB" sz="1100" dirty="0">
                <a:solidFill>
                  <a:schemeClr val="bg1"/>
                </a:solidFill>
              </a:rPr>
              <a:t>, M. Robb, S. </a:t>
            </a:r>
            <a:r>
              <a:rPr lang="en-GB" sz="1100" dirty="0" smtClean="0">
                <a:solidFill>
                  <a:schemeClr val="bg1"/>
                </a:solidFill>
              </a:rPr>
              <a:t>Murphy </a:t>
            </a:r>
            <a:r>
              <a:rPr lang="en-US" sz="1100" dirty="0" smtClean="0">
                <a:solidFill>
                  <a:schemeClr val="bg1"/>
                </a:solidFill>
              </a:rPr>
              <a:t>and </a:t>
            </a:r>
            <a:r>
              <a:rPr lang="en-US" sz="1100" dirty="0">
                <a:solidFill>
                  <a:schemeClr val="bg1"/>
                </a:solidFill>
              </a:rPr>
              <a:t>W. Adam, </a:t>
            </a:r>
            <a:r>
              <a:rPr lang="en-US" sz="1100" i="1" dirty="0">
                <a:solidFill>
                  <a:schemeClr val="bg1"/>
                </a:solidFill>
              </a:rPr>
              <a:t>J. Phys. Chem. A</a:t>
            </a:r>
            <a:r>
              <a:rPr lang="en-US" sz="1100" dirty="0">
                <a:solidFill>
                  <a:schemeClr val="bg1"/>
                </a:solidFill>
              </a:rPr>
              <a:t>, 1999, </a:t>
            </a:r>
            <a:r>
              <a:rPr lang="en-US" sz="1100" b="1" dirty="0">
                <a:solidFill>
                  <a:schemeClr val="bg1"/>
                </a:solidFill>
              </a:rPr>
              <a:t>103</a:t>
            </a:r>
            <a:r>
              <a:rPr lang="en-US" sz="1100" dirty="0">
                <a:solidFill>
                  <a:schemeClr val="bg1"/>
                </a:solidFill>
              </a:rPr>
              <a:t>, 1669–1677.</a:t>
            </a:r>
            <a:r>
              <a:rPr lang="en-US" sz="1100" baseline="30000" dirty="0">
                <a:solidFill>
                  <a:schemeClr val="bg1"/>
                </a:solidFill>
              </a:rPr>
              <a:t>75</a:t>
            </a:r>
            <a:r>
              <a:rPr lang="en-US" sz="1100" dirty="0">
                <a:solidFill>
                  <a:schemeClr val="bg1"/>
                </a:solidFill>
              </a:rPr>
              <a:t> Copyright </a:t>
            </a:r>
            <a:r>
              <a:rPr lang="en-US" sz="1100" dirty="0" smtClean="0">
                <a:solidFill>
                  <a:schemeClr val="bg1"/>
                </a:solidFill>
              </a:rPr>
              <a:t>1999 </a:t>
            </a:r>
            <a:r>
              <a:rPr lang="en-GB" sz="1100" dirty="0" smtClean="0">
                <a:solidFill>
                  <a:schemeClr val="bg1"/>
                </a:solidFill>
              </a:rPr>
              <a:t>American </a:t>
            </a:r>
            <a:r>
              <a:rPr lang="en-GB" sz="1100" dirty="0">
                <a:solidFill>
                  <a:schemeClr val="bg1"/>
                </a:solidFill>
              </a:rPr>
              <a:t>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40950"/>
            <a:ext cx="5760640" cy="432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4365104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2.33 </a:t>
            </a:r>
            <a:r>
              <a:rPr lang="en-US" sz="1100" dirty="0">
                <a:solidFill>
                  <a:schemeClr val="bg1"/>
                </a:solidFill>
              </a:rPr>
              <a:t>VB states of two formaldehyde molecules: (a) ground states in a </a:t>
            </a:r>
            <a:r>
              <a:rPr lang="en-US" sz="1100" dirty="0" smtClean="0">
                <a:solidFill>
                  <a:schemeClr val="bg1"/>
                </a:solidFill>
              </a:rPr>
              <a:t>face-to-face arrangement</a:t>
            </a:r>
            <a:r>
              <a:rPr lang="en-US" sz="1100" dirty="0">
                <a:solidFill>
                  <a:schemeClr val="bg1"/>
                </a:solidFill>
              </a:rPr>
              <a:t>, (b), (c) a singlet or triplet </a:t>
            </a:r>
            <a:r>
              <a:rPr lang="en-US" sz="1100" i="1" dirty="0" smtClean="0">
                <a:solidFill>
                  <a:schemeClr val="bg1"/>
                </a:solidFill>
              </a:rPr>
              <a:t>n</a:t>
            </a:r>
            <a:r>
              <a:rPr lang="en-US" sz="1100" dirty="0" smtClean="0">
                <a:solidFill>
                  <a:schemeClr val="bg1"/>
                </a:solidFill>
              </a:rPr>
              <a:t>→</a:t>
            </a:r>
            <a:r>
              <a:rPr lang="el-GR" sz="1100" i="1" dirty="0" smtClean="0">
                <a:solidFill>
                  <a:schemeClr val="bg1"/>
                </a:solidFill>
              </a:rPr>
              <a:t>π</a:t>
            </a:r>
            <a:r>
              <a:rPr lang="en-US" sz="1100" dirty="0" smtClean="0">
                <a:solidFill>
                  <a:schemeClr val="bg1"/>
                </a:solidFill>
              </a:rPr>
              <a:t>* </a:t>
            </a:r>
            <a:r>
              <a:rPr lang="en-US" sz="1100" dirty="0">
                <a:solidFill>
                  <a:schemeClr val="bg1"/>
                </a:solidFill>
              </a:rPr>
              <a:t>state and a pair </a:t>
            </a:r>
            <a:r>
              <a:rPr lang="en-US" sz="1100" dirty="0" smtClean="0">
                <a:solidFill>
                  <a:schemeClr val="bg1"/>
                </a:solidFill>
              </a:rPr>
              <a:t>of singlet </a:t>
            </a:r>
            <a:r>
              <a:rPr lang="en-US" sz="1100" dirty="0">
                <a:solidFill>
                  <a:schemeClr val="bg1"/>
                </a:solidFill>
              </a:rPr>
              <a:t>or triplet </a:t>
            </a:r>
            <a:r>
              <a:rPr lang="en-US" sz="1100" i="1" dirty="0">
                <a:solidFill>
                  <a:schemeClr val="bg1"/>
                </a:solidFill>
              </a:rPr>
              <a:t>n</a:t>
            </a:r>
            <a:r>
              <a:rPr lang="en-US" sz="1100" dirty="0">
                <a:solidFill>
                  <a:schemeClr val="bg1"/>
                </a:solidFill>
              </a:rPr>
              <a:t>→</a:t>
            </a:r>
            <a:r>
              <a:rPr lang="el-GR" sz="1100" i="1" dirty="0">
                <a:solidFill>
                  <a:schemeClr val="bg1"/>
                </a:solidFill>
              </a:rPr>
              <a:t>π</a:t>
            </a:r>
            <a:r>
              <a:rPr lang="en-US" sz="1100" dirty="0">
                <a:solidFill>
                  <a:schemeClr val="bg1"/>
                </a:solidFill>
              </a:rPr>
              <a:t>*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states.</a:t>
            </a:r>
          </a:p>
          <a:p>
            <a:r>
              <a:rPr lang="en-GB" sz="1100" dirty="0">
                <a:solidFill>
                  <a:schemeClr val="bg1"/>
                </a:solidFill>
              </a:rPr>
              <a:t>Adapted from S. </a:t>
            </a:r>
            <a:r>
              <a:rPr lang="en-GB" sz="1100" dirty="0" err="1">
                <a:solidFill>
                  <a:schemeClr val="bg1"/>
                </a:solidFill>
              </a:rPr>
              <a:t>Wilsey</a:t>
            </a:r>
            <a:r>
              <a:rPr lang="en-GB" sz="1100" dirty="0">
                <a:solidFill>
                  <a:schemeClr val="bg1"/>
                </a:solidFill>
              </a:rPr>
              <a:t>, F. </a:t>
            </a:r>
            <a:r>
              <a:rPr lang="en-GB" sz="1100" dirty="0" err="1">
                <a:solidFill>
                  <a:schemeClr val="bg1"/>
                </a:solidFill>
              </a:rPr>
              <a:t>Bernardi</a:t>
            </a:r>
            <a:r>
              <a:rPr lang="en-GB" sz="1100" dirty="0">
                <a:solidFill>
                  <a:schemeClr val="bg1"/>
                </a:solidFill>
              </a:rPr>
              <a:t>, M. </a:t>
            </a:r>
            <a:r>
              <a:rPr lang="en-GB" sz="1100" dirty="0" err="1">
                <a:solidFill>
                  <a:schemeClr val="bg1"/>
                </a:solidFill>
              </a:rPr>
              <a:t>Olivucci</a:t>
            </a:r>
            <a:r>
              <a:rPr lang="en-GB" sz="1100" dirty="0">
                <a:solidFill>
                  <a:schemeClr val="bg1"/>
                </a:solidFill>
              </a:rPr>
              <a:t>, M. Robb, S. </a:t>
            </a:r>
            <a:r>
              <a:rPr lang="en-GB" sz="1100" dirty="0" smtClean="0">
                <a:solidFill>
                  <a:schemeClr val="bg1"/>
                </a:solidFill>
              </a:rPr>
              <a:t>Murphy </a:t>
            </a:r>
            <a:r>
              <a:rPr lang="en-US" sz="1100" dirty="0" smtClean="0">
                <a:solidFill>
                  <a:schemeClr val="bg1"/>
                </a:solidFill>
              </a:rPr>
              <a:t>and </a:t>
            </a:r>
            <a:r>
              <a:rPr lang="en-US" sz="1100" dirty="0">
                <a:solidFill>
                  <a:schemeClr val="bg1"/>
                </a:solidFill>
              </a:rPr>
              <a:t>W. Adam, </a:t>
            </a:r>
            <a:r>
              <a:rPr lang="en-US" sz="1100" i="1" dirty="0">
                <a:solidFill>
                  <a:schemeClr val="bg1"/>
                </a:solidFill>
              </a:rPr>
              <a:t>J. Phys. Chem. A</a:t>
            </a:r>
            <a:r>
              <a:rPr lang="en-US" sz="1100" dirty="0">
                <a:solidFill>
                  <a:schemeClr val="bg1"/>
                </a:solidFill>
              </a:rPr>
              <a:t>, 1999, </a:t>
            </a:r>
            <a:r>
              <a:rPr lang="en-US" sz="1100" b="1" dirty="0">
                <a:solidFill>
                  <a:schemeClr val="bg1"/>
                </a:solidFill>
              </a:rPr>
              <a:t>103</a:t>
            </a:r>
            <a:r>
              <a:rPr lang="en-US" sz="1100" dirty="0">
                <a:solidFill>
                  <a:schemeClr val="bg1"/>
                </a:solidFill>
              </a:rPr>
              <a:t>, 1669–1677.</a:t>
            </a:r>
            <a:r>
              <a:rPr lang="en-US" sz="1100" baseline="30000" dirty="0">
                <a:solidFill>
                  <a:schemeClr val="bg1"/>
                </a:solidFill>
              </a:rPr>
              <a:t>75</a:t>
            </a:r>
            <a:r>
              <a:rPr lang="en-US" sz="1100" dirty="0">
                <a:solidFill>
                  <a:schemeClr val="bg1"/>
                </a:solidFill>
              </a:rPr>
              <a:t> Copyright </a:t>
            </a:r>
            <a:r>
              <a:rPr lang="en-US" sz="1100" dirty="0" smtClean="0">
                <a:solidFill>
                  <a:schemeClr val="bg1"/>
                </a:solidFill>
              </a:rPr>
              <a:t>1999 </a:t>
            </a:r>
            <a:r>
              <a:rPr lang="en-GB" sz="1100" dirty="0" smtClean="0">
                <a:solidFill>
                  <a:schemeClr val="bg1"/>
                </a:solidFill>
              </a:rPr>
              <a:t>American </a:t>
            </a:r>
            <a:r>
              <a:rPr lang="en-GB" sz="1100" dirty="0">
                <a:solidFill>
                  <a:schemeClr val="bg1"/>
                </a:solidFill>
              </a:rPr>
              <a:t>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9"/>
          <a:stretch/>
        </p:blipFill>
        <p:spPr>
          <a:xfrm>
            <a:off x="1763688" y="852800"/>
            <a:ext cx="5976664" cy="4016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4869160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Figure 2.34 </a:t>
            </a:r>
            <a:r>
              <a:rPr lang="en-US" sz="1100" dirty="0" smtClean="0">
                <a:solidFill>
                  <a:schemeClr val="bg1"/>
                </a:solidFill>
              </a:rPr>
              <a:t>A cross section along the bond dissociation coordinate for the ground state </a:t>
            </a:r>
            <a:r>
              <a:rPr lang="en-US" sz="1100" dirty="0">
                <a:solidFill>
                  <a:schemeClr val="bg1"/>
                </a:solidFill>
              </a:rPr>
              <a:t>and the corresponding first excited triplet (VB structure </a:t>
            </a:r>
            <a:r>
              <a:rPr lang="en-US" sz="1100" dirty="0" smtClean="0">
                <a:solidFill>
                  <a:schemeClr val="bg1"/>
                </a:solidFill>
              </a:rPr>
              <a:t>in </a:t>
            </a:r>
            <a:r>
              <a:rPr lang="en-GB" sz="1100" dirty="0" smtClean="0">
                <a:solidFill>
                  <a:schemeClr val="bg1"/>
                </a:solidFill>
              </a:rPr>
              <a:t>Figure </a:t>
            </a:r>
            <a:r>
              <a:rPr lang="en-GB" sz="1100" dirty="0">
                <a:solidFill>
                  <a:schemeClr val="bg1"/>
                </a:solidFill>
              </a:rPr>
              <a:t>2.33b).</a:t>
            </a:r>
          </a:p>
          <a:p>
            <a:r>
              <a:rPr lang="en-GB" sz="1100" dirty="0">
                <a:solidFill>
                  <a:schemeClr val="bg1"/>
                </a:solidFill>
              </a:rPr>
              <a:t>Adapted from S. </a:t>
            </a:r>
            <a:r>
              <a:rPr lang="en-GB" sz="1100" dirty="0" err="1">
                <a:solidFill>
                  <a:schemeClr val="bg1"/>
                </a:solidFill>
              </a:rPr>
              <a:t>Wilsey</a:t>
            </a:r>
            <a:r>
              <a:rPr lang="en-GB" sz="1100" dirty="0">
                <a:solidFill>
                  <a:schemeClr val="bg1"/>
                </a:solidFill>
              </a:rPr>
              <a:t>, F. </a:t>
            </a:r>
            <a:r>
              <a:rPr lang="en-GB" sz="1100" dirty="0" err="1">
                <a:solidFill>
                  <a:schemeClr val="bg1"/>
                </a:solidFill>
              </a:rPr>
              <a:t>Bernardi</a:t>
            </a:r>
            <a:r>
              <a:rPr lang="en-GB" sz="1100" dirty="0">
                <a:solidFill>
                  <a:schemeClr val="bg1"/>
                </a:solidFill>
              </a:rPr>
              <a:t>, M. </a:t>
            </a:r>
            <a:r>
              <a:rPr lang="en-GB" sz="1100" dirty="0" err="1">
                <a:solidFill>
                  <a:schemeClr val="bg1"/>
                </a:solidFill>
              </a:rPr>
              <a:t>Olivucci</a:t>
            </a:r>
            <a:r>
              <a:rPr lang="en-GB" sz="1100" dirty="0">
                <a:solidFill>
                  <a:schemeClr val="bg1"/>
                </a:solidFill>
              </a:rPr>
              <a:t>, M. Robb, S. </a:t>
            </a:r>
            <a:r>
              <a:rPr lang="en-GB" sz="1100" dirty="0" smtClean="0">
                <a:solidFill>
                  <a:schemeClr val="bg1"/>
                </a:solidFill>
              </a:rPr>
              <a:t>Murphy </a:t>
            </a:r>
            <a:r>
              <a:rPr lang="en-US" sz="1100" dirty="0" smtClean="0">
                <a:solidFill>
                  <a:schemeClr val="bg1"/>
                </a:solidFill>
              </a:rPr>
              <a:t>and </a:t>
            </a:r>
            <a:r>
              <a:rPr lang="en-US" sz="1100" dirty="0">
                <a:solidFill>
                  <a:schemeClr val="bg1"/>
                </a:solidFill>
              </a:rPr>
              <a:t>W. Adam, </a:t>
            </a:r>
            <a:r>
              <a:rPr lang="en-US" sz="1100" i="1" dirty="0">
                <a:solidFill>
                  <a:schemeClr val="bg1"/>
                </a:solidFill>
              </a:rPr>
              <a:t>J. Phys. Chem. A</a:t>
            </a:r>
            <a:r>
              <a:rPr lang="en-US" sz="1100" dirty="0">
                <a:solidFill>
                  <a:schemeClr val="bg1"/>
                </a:solidFill>
              </a:rPr>
              <a:t>, 1999, </a:t>
            </a:r>
            <a:r>
              <a:rPr lang="en-US" sz="1100" b="1" dirty="0">
                <a:solidFill>
                  <a:schemeClr val="bg1"/>
                </a:solidFill>
              </a:rPr>
              <a:t>103</a:t>
            </a:r>
            <a:r>
              <a:rPr lang="en-US" sz="1100" dirty="0">
                <a:solidFill>
                  <a:schemeClr val="bg1"/>
                </a:solidFill>
              </a:rPr>
              <a:t>, 1669–1677.</a:t>
            </a:r>
            <a:r>
              <a:rPr lang="en-US" sz="1100" baseline="30000" dirty="0">
                <a:solidFill>
                  <a:schemeClr val="bg1"/>
                </a:solidFill>
              </a:rPr>
              <a:t>75</a:t>
            </a:r>
            <a:r>
              <a:rPr lang="en-US" sz="1100" dirty="0">
                <a:solidFill>
                  <a:schemeClr val="bg1"/>
                </a:solidFill>
              </a:rPr>
              <a:t> Copyright </a:t>
            </a:r>
            <a:r>
              <a:rPr lang="en-US" sz="1100" dirty="0" smtClean="0">
                <a:solidFill>
                  <a:schemeClr val="bg1"/>
                </a:solidFill>
              </a:rPr>
              <a:t>1999 </a:t>
            </a:r>
            <a:r>
              <a:rPr lang="en-GB" sz="1100" dirty="0" smtClean="0">
                <a:solidFill>
                  <a:schemeClr val="bg1"/>
                </a:solidFill>
              </a:rPr>
              <a:t>American </a:t>
            </a:r>
            <a:r>
              <a:rPr lang="en-GB" sz="1100" dirty="0">
                <a:solidFill>
                  <a:schemeClr val="bg1"/>
                </a:solidFill>
              </a:rPr>
              <a:t>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52800"/>
            <a:ext cx="6408712" cy="4806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4333" y="5043690"/>
            <a:ext cx="6696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2.35 </a:t>
            </a:r>
            <a:r>
              <a:rPr lang="en-US" sz="1100" dirty="0">
                <a:solidFill>
                  <a:schemeClr val="bg1"/>
                </a:solidFill>
              </a:rPr>
              <a:t>Torsion about the C–C bond leads to S/T crossing in </a:t>
            </a:r>
            <a:r>
              <a:rPr lang="en-US" sz="1100" dirty="0" err="1">
                <a:solidFill>
                  <a:schemeClr val="bg1"/>
                </a:solidFill>
              </a:rPr>
              <a:t>dioxetane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</a:p>
          <a:p>
            <a:r>
              <a:rPr lang="en-GB" sz="1100" dirty="0">
                <a:solidFill>
                  <a:schemeClr val="bg1"/>
                </a:solidFill>
              </a:rPr>
              <a:t>Adapted from S. </a:t>
            </a:r>
            <a:r>
              <a:rPr lang="en-GB" sz="1100" dirty="0" err="1">
                <a:solidFill>
                  <a:schemeClr val="bg1"/>
                </a:solidFill>
              </a:rPr>
              <a:t>Wilsey</a:t>
            </a:r>
            <a:r>
              <a:rPr lang="en-GB" sz="1100" dirty="0">
                <a:solidFill>
                  <a:schemeClr val="bg1"/>
                </a:solidFill>
              </a:rPr>
              <a:t>, F. </a:t>
            </a:r>
            <a:r>
              <a:rPr lang="en-GB" sz="1100" dirty="0" err="1">
                <a:solidFill>
                  <a:schemeClr val="bg1"/>
                </a:solidFill>
              </a:rPr>
              <a:t>Bernardi</a:t>
            </a:r>
            <a:r>
              <a:rPr lang="en-GB" sz="1100" dirty="0">
                <a:solidFill>
                  <a:schemeClr val="bg1"/>
                </a:solidFill>
              </a:rPr>
              <a:t>, M. </a:t>
            </a:r>
            <a:r>
              <a:rPr lang="en-GB" sz="1100" dirty="0" err="1">
                <a:solidFill>
                  <a:schemeClr val="bg1"/>
                </a:solidFill>
              </a:rPr>
              <a:t>Olivucci</a:t>
            </a:r>
            <a:r>
              <a:rPr lang="en-GB" sz="1100" dirty="0">
                <a:solidFill>
                  <a:schemeClr val="bg1"/>
                </a:solidFill>
              </a:rPr>
              <a:t>, M. Robb, S. </a:t>
            </a:r>
            <a:r>
              <a:rPr lang="en-GB" sz="1100" dirty="0" smtClean="0">
                <a:solidFill>
                  <a:schemeClr val="bg1"/>
                </a:solidFill>
              </a:rPr>
              <a:t>Murphy </a:t>
            </a:r>
            <a:r>
              <a:rPr lang="en-US" sz="1100" dirty="0" smtClean="0">
                <a:solidFill>
                  <a:schemeClr val="bg1"/>
                </a:solidFill>
              </a:rPr>
              <a:t>and </a:t>
            </a:r>
            <a:r>
              <a:rPr lang="en-US" sz="1100" dirty="0">
                <a:solidFill>
                  <a:schemeClr val="bg1"/>
                </a:solidFill>
              </a:rPr>
              <a:t>W. Adam, </a:t>
            </a:r>
            <a:r>
              <a:rPr lang="en-US" sz="1100" i="1" dirty="0">
                <a:solidFill>
                  <a:schemeClr val="bg1"/>
                </a:solidFill>
              </a:rPr>
              <a:t>J. Phys. Chem. A</a:t>
            </a:r>
            <a:r>
              <a:rPr lang="en-US" sz="1100" dirty="0">
                <a:solidFill>
                  <a:schemeClr val="bg1"/>
                </a:solidFill>
              </a:rPr>
              <a:t>, 1999, </a:t>
            </a:r>
            <a:r>
              <a:rPr lang="en-US" sz="1100" b="1" dirty="0">
                <a:solidFill>
                  <a:schemeClr val="bg1"/>
                </a:solidFill>
              </a:rPr>
              <a:t>103</a:t>
            </a:r>
            <a:r>
              <a:rPr lang="en-US" sz="1100" dirty="0">
                <a:solidFill>
                  <a:schemeClr val="bg1"/>
                </a:solidFill>
              </a:rPr>
              <a:t>, 1669–1677.</a:t>
            </a:r>
            <a:r>
              <a:rPr lang="en-US" sz="1100" baseline="30000" dirty="0">
                <a:solidFill>
                  <a:schemeClr val="bg1"/>
                </a:solidFill>
              </a:rPr>
              <a:t>75</a:t>
            </a:r>
            <a:r>
              <a:rPr lang="en-US" sz="1100" dirty="0">
                <a:solidFill>
                  <a:schemeClr val="bg1"/>
                </a:solidFill>
              </a:rPr>
              <a:t> Copyright </a:t>
            </a:r>
            <a:r>
              <a:rPr lang="en-US" sz="1100" dirty="0" smtClean="0">
                <a:solidFill>
                  <a:schemeClr val="bg1"/>
                </a:solidFill>
              </a:rPr>
              <a:t>1999 </a:t>
            </a:r>
            <a:r>
              <a:rPr lang="en-GB" sz="1100" dirty="0" smtClean="0">
                <a:solidFill>
                  <a:schemeClr val="bg1"/>
                </a:solidFill>
              </a:rPr>
              <a:t>American </a:t>
            </a:r>
            <a:r>
              <a:rPr lang="en-GB" sz="1100" dirty="0">
                <a:solidFill>
                  <a:schemeClr val="bg1"/>
                </a:solidFill>
              </a:rPr>
              <a:t>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0"/>
          <a:stretch/>
        </p:blipFill>
        <p:spPr>
          <a:xfrm>
            <a:off x="2051720" y="764704"/>
            <a:ext cx="5616624" cy="36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4653136"/>
            <a:ext cx="69127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2.36 </a:t>
            </a:r>
            <a:r>
              <a:rPr lang="en-US" sz="1100" dirty="0">
                <a:solidFill>
                  <a:schemeClr val="bg1"/>
                </a:solidFill>
              </a:rPr>
              <a:t>The potential curves for ground and excited state triplets (C–C </a:t>
            </a:r>
            <a:r>
              <a:rPr lang="en-US" sz="1100" dirty="0" smtClean="0">
                <a:solidFill>
                  <a:schemeClr val="bg1"/>
                </a:solidFill>
              </a:rPr>
              <a:t>torsion </a:t>
            </a:r>
            <a:r>
              <a:rPr lang="en-GB" sz="1100" i="1" dirty="0" smtClean="0">
                <a:solidFill>
                  <a:schemeClr val="bg1"/>
                </a:solidFill>
              </a:rPr>
              <a:t>vs</a:t>
            </a:r>
            <a:r>
              <a:rPr lang="en-GB" sz="1100" i="1" dirty="0">
                <a:solidFill>
                  <a:schemeClr val="bg1"/>
                </a:solidFill>
              </a:rPr>
              <a:t>.</a:t>
            </a:r>
            <a:r>
              <a:rPr lang="en-GB" sz="1100" dirty="0">
                <a:solidFill>
                  <a:schemeClr val="bg1"/>
                </a:solidFill>
              </a:rPr>
              <a:t> C–C dissociation).</a:t>
            </a:r>
          </a:p>
          <a:p>
            <a:r>
              <a:rPr lang="en-GB" sz="1100" dirty="0">
                <a:solidFill>
                  <a:schemeClr val="bg1"/>
                </a:solidFill>
              </a:rPr>
              <a:t>Adapted from S. </a:t>
            </a:r>
            <a:r>
              <a:rPr lang="en-GB" sz="1100" dirty="0" err="1">
                <a:solidFill>
                  <a:schemeClr val="bg1"/>
                </a:solidFill>
              </a:rPr>
              <a:t>Wilsey</a:t>
            </a:r>
            <a:r>
              <a:rPr lang="en-GB" sz="1100" dirty="0">
                <a:solidFill>
                  <a:schemeClr val="bg1"/>
                </a:solidFill>
              </a:rPr>
              <a:t>, F. </a:t>
            </a:r>
            <a:r>
              <a:rPr lang="en-GB" sz="1100" dirty="0" err="1">
                <a:solidFill>
                  <a:schemeClr val="bg1"/>
                </a:solidFill>
              </a:rPr>
              <a:t>Bernardi</a:t>
            </a:r>
            <a:r>
              <a:rPr lang="en-GB" sz="1100" dirty="0">
                <a:solidFill>
                  <a:schemeClr val="bg1"/>
                </a:solidFill>
              </a:rPr>
              <a:t>, M. </a:t>
            </a:r>
            <a:r>
              <a:rPr lang="en-GB" sz="1100" dirty="0" err="1">
                <a:solidFill>
                  <a:schemeClr val="bg1"/>
                </a:solidFill>
              </a:rPr>
              <a:t>Olivucci</a:t>
            </a:r>
            <a:r>
              <a:rPr lang="en-GB" sz="1100" dirty="0">
                <a:solidFill>
                  <a:schemeClr val="bg1"/>
                </a:solidFill>
              </a:rPr>
              <a:t>, M. Robb, S. </a:t>
            </a:r>
            <a:r>
              <a:rPr lang="en-GB" sz="1100" dirty="0" smtClean="0">
                <a:solidFill>
                  <a:schemeClr val="bg1"/>
                </a:solidFill>
              </a:rPr>
              <a:t>Murphy </a:t>
            </a:r>
            <a:r>
              <a:rPr lang="en-US" sz="1100" dirty="0" smtClean="0">
                <a:solidFill>
                  <a:schemeClr val="bg1"/>
                </a:solidFill>
              </a:rPr>
              <a:t>and </a:t>
            </a:r>
            <a:r>
              <a:rPr lang="en-US" sz="1100" dirty="0">
                <a:solidFill>
                  <a:schemeClr val="bg1"/>
                </a:solidFill>
              </a:rPr>
              <a:t>W. Adam, </a:t>
            </a:r>
            <a:r>
              <a:rPr lang="en-US" sz="1100" i="1" dirty="0">
                <a:solidFill>
                  <a:schemeClr val="bg1"/>
                </a:solidFill>
              </a:rPr>
              <a:t>J. Phys. Chem. A</a:t>
            </a:r>
            <a:r>
              <a:rPr lang="en-US" sz="1100" dirty="0">
                <a:solidFill>
                  <a:schemeClr val="bg1"/>
                </a:solidFill>
              </a:rPr>
              <a:t>, 1999, </a:t>
            </a:r>
            <a:r>
              <a:rPr lang="en-US" sz="1100" b="1" dirty="0">
                <a:solidFill>
                  <a:schemeClr val="bg1"/>
                </a:solidFill>
              </a:rPr>
              <a:t>103</a:t>
            </a:r>
            <a:r>
              <a:rPr lang="en-US" sz="1100" dirty="0">
                <a:solidFill>
                  <a:schemeClr val="bg1"/>
                </a:solidFill>
              </a:rPr>
              <a:t>, 1669–1677.</a:t>
            </a:r>
            <a:r>
              <a:rPr lang="en-US" sz="1100" baseline="30000" dirty="0">
                <a:solidFill>
                  <a:schemeClr val="bg1"/>
                </a:solidFill>
              </a:rPr>
              <a:t>75</a:t>
            </a:r>
            <a:r>
              <a:rPr lang="en-US" sz="1100" dirty="0">
                <a:solidFill>
                  <a:schemeClr val="bg1"/>
                </a:solidFill>
              </a:rPr>
              <a:t> Copyright </a:t>
            </a:r>
            <a:r>
              <a:rPr lang="en-US" sz="1100" dirty="0" smtClean="0">
                <a:solidFill>
                  <a:schemeClr val="bg1"/>
                </a:solidFill>
              </a:rPr>
              <a:t>1999 </a:t>
            </a:r>
            <a:r>
              <a:rPr lang="en-GB" sz="1100" dirty="0" smtClean="0">
                <a:solidFill>
                  <a:schemeClr val="bg1"/>
                </a:solidFill>
              </a:rPr>
              <a:t>American </a:t>
            </a:r>
            <a:r>
              <a:rPr lang="en-GB" sz="1100" dirty="0">
                <a:solidFill>
                  <a:schemeClr val="bg1"/>
                </a:solidFill>
              </a:rPr>
              <a:t>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2656"/>
            <a:ext cx="6120680" cy="4590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1" y="4778768"/>
            <a:ext cx="6840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2.37 </a:t>
            </a:r>
            <a:r>
              <a:rPr lang="en-US" sz="1100" dirty="0">
                <a:solidFill>
                  <a:schemeClr val="bg1"/>
                </a:solidFill>
              </a:rPr>
              <a:t>First-order representation of a conical intersection: (a) in the </a:t>
            </a:r>
            <a:r>
              <a:rPr lang="en-US" sz="1100" dirty="0" smtClean="0">
                <a:solidFill>
                  <a:schemeClr val="bg1"/>
                </a:solidFill>
              </a:rPr>
              <a:t>branching space </a:t>
            </a:r>
            <a:r>
              <a:rPr lang="en-US" sz="1100" dirty="0">
                <a:solidFill>
                  <a:schemeClr val="bg1"/>
                </a:solidFill>
              </a:rPr>
              <a:t>(BS) and (b) in the intersection space (E(BS,IS)).</a:t>
            </a:r>
            <a:r>
              <a:rPr lang="en-US" sz="1100" baseline="30000" dirty="0">
                <a:solidFill>
                  <a:schemeClr val="bg1"/>
                </a:solidFill>
              </a:rPr>
              <a:t>44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2" y="908720"/>
            <a:ext cx="5688632" cy="4266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0" y="5013176"/>
            <a:ext cx="6624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2.38 </a:t>
            </a:r>
            <a:r>
              <a:rPr lang="en-US" sz="1100" dirty="0">
                <a:solidFill>
                  <a:schemeClr val="bg1"/>
                </a:solidFill>
              </a:rPr>
              <a:t>Curvature of the intersection seam (</a:t>
            </a:r>
            <a:r>
              <a:rPr lang="en-US" sz="1100" i="1" dirty="0">
                <a:solidFill>
                  <a:schemeClr val="bg1"/>
                </a:solidFill>
              </a:rPr>
              <a:t>U</a:t>
            </a:r>
            <a:r>
              <a:rPr lang="en-US" sz="1100" dirty="0">
                <a:solidFill>
                  <a:schemeClr val="bg1"/>
                </a:solidFill>
              </a:rPr>
              <a:t>(</a:t>
            </a:r>
            <a:r>
              <a:rPr lang="en-US" sz="1100" i="1" dirty="0" err="1">
                <a:solidFill>
                  <a:schemeClr val="bg1"/>
                </a:solidFill>
              </a:rPr>
              <a:t>t</a:t>
            </a:r>
            <a:r>
              <a:rPr lang="en-US" sz="1100" baseline="-250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) </a:t>
            </a:r>
            <a:r>
              <a:rPr lang="en-US" sz="1100" i="1" dirty="0">
                <a:solidFill>
                  <a:schemeClr val="bg1"/>
                </a:solidFill>
              </a:rPr>
              <a:t>vs.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i="1" dirty="0" err="1">
                <a:solidFill>
                  <a:schemeClr val="bg1"/>
                </a:solidFill>
              </a:rPr>
              <a:t>t</a:t>
            </a:r>
            <a:r>
              <a:rPr lang="en-US" sz="1100" i="1" baseline="-250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).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</a:t>
            </a:r>
            <a:r>
              <a:rPr lang="en-US" sz="1100" i="1" dirty="0">
                <a:solidFill>
                  <a:schemeClr val="bg1"/>
                </a:solidFill>
              </a:rPr>
              <a:t>Theoretical Chemistry Accounts</a:t>
            </a:r>
            <a:r>
              <a:rPr lang="en-US" sz="1100" dirty="0">
                <a:solidFill>
                  <a:schemeClr val="bg1"/>
                </a:solidFill>
              </a:rPr>
              <a:t>, An analytical </a:t>
            </a:r>
            <a:r>
              <a:rPr lang="en-US" sz="1100" dirty="0" smtClean="0">
                <a:solidFill>
                  <a:schemeClr val="bg1"/>
                </a:solidFill>
              </a:rPr>
              <a:t>second-order description </a:t>
            </a:r>
            <a:r>
              <a:rPr lang="en-US" sz="1100" dirty="0">
                <a:solidFill>
                  <a:schemeClr val="bg1"/>
                </a:solidFill>
              </a:rPr>
              <a:t>of the S0/S1 intersection seam: </a:t>
            </a:r>
            <a:r>
              <a:rPr lang="en-US" sz="1100" dirty="0" err="1">
                <a:solidFill>
                  <a:schemeClr val="bg1"/>
                </a:solidFill>
              </a:rPr>
              <a:t>fulvene</a:t>
            </a:r>
            <a:r>
              <a:rPr lang="en-US" sz="1100" dirty="0">
                <a:solidFill>
                  <a:schemeClr val="bg1"/>
                </a:solidFill>
              </a:rPr>
              <a:t> revisited, </a:t>
            </a:r>
            <a:r>
              <a:rPr lang="en-US" sz="1100" b="1" dirty="0">
                <a:solidFill>
                  <a:schemeClr val="bg1"/>
                </a:solidFill>
              </a:rPr>
              <a:t>118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smtClean="0">
                <a:solidFill>
                  <a:schemeClr val="bg1"/>
                </a:solidFill>
              </a:rPr>
              <a:t>2007, </a:t>
            </a:r>
            <a:r>
              <a:rPr lang="en-GB" sz="1100" dirty="0" smtClean="0">
                <a:solidFill>
                  <a:schemeClr val="bg1"/>
                </a:solidFill>
              </a:rPr>
              <a:t>241–251,</a:t>
            </a:r>
            <a:r>
              <a:rPr lang="en-GB" sz="1100" baseline="30000" dirty="0" smtClean="0">
                <a:solidFill>
                  <a:schemeClr val="bg1"/>
                </a:solidFill>
              </a:rPr>
              <a:t>44</a:t>
            </a:r>
            <a:r>
              <a:rPr lang="en-GB" sz="1100" dirty="0" smtClean="0">
                <a:solidFill>
                  <a:schemeClr val="bg1"/>
                </a:solidFill>
              </a:rPr>
              <a:t> © </a:t>
            </a:r>
            <a:r>
              <a:rPr lang="en-GB" sz="1100" dirty="0">
                <a:solidFill>
                  <a:schemeClr val="bg1"/>
                </a:solidFill>
              </a:rPr>
              <a:t>Springer-</a:t>
            </a:r>
            <a:r>
              <a:rPr lang="en-GB" sz="1100" dirty="0" err="1">
                <a:solidFill>
                  <a:schemeClr val="bg1"/>
                </a:solidFill>
              </a:rPr>
              <a:t>Verlag</a:t>
            </a:r>
            <a:r>
              <a:rPr lang="en-GB" sz="1100" dirty="0">
                <a:solidFill>
                  <a:schemeClr val="bg1"/>
                </a:solidFill>
              </a:rPr>
              <a:t> 2007, with permission of Springer.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96" y="561692"/>
            <a:ext cx="6336704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4714056"/>
            <a:ext cx="62646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2.3 </a:t>
            </a:r>
            <a:r>
              <a:rPr lang="en-US" sz="1100" dirty="0">
                <a:solidFill>
                  <a:schemeClr val="bg1"/>
                </a:solidFill>
              </a:rPr>
              <a:t>VB structures for 4-(</a:t>
            </a:r>
            <a:r>
              <a:rPr lang="en-US" sz="1100" dirty="0" err="1">
                <a:solidFill>
                  <a:schemeClr val="bg1"/>
                </a:solidFill>
              </a:rPr>
              <a:t>dimethylamino</a:t>
            </a:r>
            <a:r>
              <a:rPr lang="en-US" sz="1100" dirty="0">
                <a:solidFill>
                  <a:schemeClr val="bg1"/>
                </a:solidFill>
              </a:rPr>
              <a:t>)</a:t>
            </a:r>
            <a:r>
              <a:rPr lang="en-US" sz="1100" dirty="0" err="1">
                <a:solidFill>
                  <a:schemeClr val="bg1"/>
                </a:solidFill>
              </a:rPr>
              <a:t>benzonitrile</a:t>
            </a:r>
            <a:r>
              <a:rPr lang="en-US" sz="1100" dirty="0">
                <a:solidFill>
                  <a:schemeClr val="bg1"/>
                </a:solidFill>
              </a:rPr>
              <a:t> (DMABN</a:t>
            </a:r>
            <a:r>
              <a:rPr lang="en-US" sz="1100" dirty="0" smtClean="0">
                <a:solidFill>
                  <a:schemeClr val="bg1"/>
                </a:solidFill>
              </a:rPr>
              <a:t>). </a:t>
            </a:r>
            <a:r>
              <a:rPr lang="en-GB" sz="1100" dirty="0" smtClean="0">
                <a:solidFill>
                  <a:schemeClr val="bg1"/>
                </a:solidFill>
              </a:rPr>
              <a:t>Adapted </a:t>
            </a:r>
            <a:r>
              <a:rPr lang="en-GB" sz="1100" dirty="0">
                <a:solidFill>
                  <a:schemeClr val="bg1"/>
                </a:solidFill>
              </a:rPr>
              <a:t>with permission from I. Gomez, M. </a:t>
            </a:r>
            <a:r>
              <a:rPr lang="en-GB" sz="1100" dirty="0" err="1">
                <a:solidFill>
                  <a:schemeClr val="bg1"/>
                </a:solidFill>
              </a:rPr>
              <a:t>Reguero</a:t>
            </a:r>
            <a:r>
              <a:rPr lang="en-GB" sz="1100" dirty="0">
                <a:solidFill>
                  <a:schemeClr val="bg1"/>
                </a:solidFill>
              </a:rPr>
              <a:t>, M. </a:t>
            </a:r>
            <a:r>
              <a:rPr lang="en-GB" sz="1100" dirty="0" err="1" smtClean="0">
                <a:solidFill>
                  <a:schemeClr val="bg1"/>
                </a:solidFill>
              </a:rPr>
              <a:t>Boggio-Pasqua</a:t>
            </a:r>
            <a:r>
              <a:rPr lang="en-GB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and </a:t>
            </a:r>
            <a:r>
              <a:rPr lang="en-US" sz="1100" dirty="0">
                <a:solidFill>
                  <a:schemeClr val="bg1"/>
                </a:solidFill>
              </a:rPr>
              <a:t>M. Robb, </a:t>
            </a:r>
            <a:r>
              <a:rPr lang="en-US" sz="1100" i="1" dirty="0">
                <a:solidFill>
                  <a:schemeClr val="bg1"/>
                </a:solidFill>
              </a:rPr>
              <a:t>J. Am. Chem. Soc</a:t>
            </a:r>
            <a:r>
              <a:rPr lang="en-US" sz="1100" dirty="0">
                <a:solidFill>
                  <a:schemeClr val="bg1"/>
                </a:solidFill>
              </a:rPr>
              <a:t>., 2005, </a:t>
            </a:r>
            <a:r>
              <a:rPr lang="en-US" sz="1100" b="1" dirty="0">
                <a:solidFill>
                  <a:schemeClr val="bg1"/>
                </a:solidFill>
              </a:rPr>
              <a:t>127</a:t>
            </a:r>
            <a:r>
              <a:rPr lang="en-US" sz="1100" dirty="0">
                <a:solidFill>
                  <a:schemeClr val="bg1"/>
                </a:solidFill>
              </a:rPr>
              <a:t>, 7119–7129.</a:t>
            </a:r>
            <a:r>
              <a:rPr lang="en-US" sz="1100" baseline="30000" dirty="0">
                <a:solidFill>
                  <a:schemeClr val="bg1"/>
                </a:solidFill>
              </a:rPr>
              <a:t>5</a:t>
            </a:r>
            <a:r>
              <a:rPr lang="en-US" sz="1100" dirty="0">
                <a:solidFill>
                  <a:schemeClr val="bg1"/>
                </a:solidFill>
              </a:rPr>
              <a:t> Copyright </a:t>
            </a:r>
            <a:r>
              <a:rPr lang="en-US" sz="1100" dirty="0" smtClean="0">
                <a:solidFill>
                  <a:schemeClr val="bg1"/>
                </a:solidFill>
              </a:rPr>
              <a:t>2005 </a:t>
            </a:r>
            <a:r>
              <a:rPr lang="en-GB" sz="1100" dirty="0" smtClean="0">
                <a:solidFill>
                  <a:schemeClr val="bg1"/>
                </a:solidFill>
              </a:rPr>
              <a:t>American </a:t>
            </a:r>
            <a:r>
              <a:rPr lang="en-GB" sz="1100" dirty="0">
                <a:solidFill>
                  <a:schemeClr val="bg1"/>
                </a:solidFill>
              </a:rPr>
              <a:t>Chemical Society.</a:t>
            </a:r>
          </a:p>
        </p:txBody>
      </p:sp>
    </p:spTree>
    <p:extLst>
      <p:ext uri="{BB962C8B-B14F-4D97-AF65-F5344CB8AC3E}">
        <p14:creationId xmlns:p14="http://schemas.microsoft.com/office/powerpoint/2010/main" val="1606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3" b="8528"/>
          <a:stretch/>
        </p:blipFill>
        <p:spPr>
          <a:xfrm>
            <a:off x="1547664" y="836712"/>
            <a:ext cx="6192688" cy="3528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4869160"/>
            <a:ext cx="66247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2.39</a:t>
            </a:r>
            <a:r>
              <a:rPr lang="en-US" sz="1100" dirty="0">
                <a:solidFill>
                  <a:schemeClr val="bg1"/>
                </a:solidFill>
              </a:rPr>
              <a:t> Butadiene photochemistry </a:t>
            </a:r>
            <a:r>
              <a:rPr lang="en-US" sz="1100" i="1" dirty="0">
                <a:solidFill>
                  <a:schemeClr val="bg1"/>
                </a:solidFill>
              </a:rPr>
              <a:t>cis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i="1" dirty="0">
                <a:solidFill>
                  <a:schemeClr val="bg1"/>
                </a:solidFill>
              </a:rPr>
              <a:t>trans</a:t>
            </a:r>
            <a:r>
              <a:rPr lang="en-US" sz="1100" dirty="0">
                <a:solidFill>
                  <a:schemeClr val="bg1"/>
                </a:solidFill>
              </a:rPr>
              <a:t> isomerization Z-E </a:t>
            </a:r>
            <a:r>
              <a:rPr lang="en-US" sz="1100" dirty="0" smtClean="0">
                <a:solidFill>
                  <a:schemeClr val="bg1"/>
                </a:solidFill>
              </a:rPr>
              <a:t>isomerization </a:t>
            </a:r>
            <a:r>
              <a:rPr lang="en-GB" sz="1100" dirty="0" smtClean="0">
                <a:solidFill>
                  <a:schemeClr val="bg1"/>
                </a:solidFill>
              </a:rPr>
              <a:t>Z,Z-E,E </a:t>
            </a:r>
            <a:r>
              <a:rPr lang="en-GB" sz="1100" dirty="0">
                <a:solidFill>
                  <a:schemeClr val="bg1"/>
                </a:solidFill>
              </a:rPr>
              <a:t>isomerization </a:t>
            </a:r>
            <a:r>
              <a:rPr lang="en-GB" sz="1100" dirty="0" err="1">
                <a:solidFill>
                  <a:schemeClr val="bg1"/>
                </a:solidFill>
              </a:rPr>
              <a:t>cyclobutene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err="1">
                <a:solidFill>
                  <a:schemeClr val="bg1"/>
                </a:solidFill>
              </a:rPr>
              <a:t>bicyclo</a:t>
            </a:r>
            <a:r>
              <a:rPr lang="en-GB" sz="1100" dirty="0">
                <a:solidFill>
                  <a:schemeClr val="bg1"/>
                </a:solidFill>
              </a:rPr>
              <a:t>[1.1.0]butane.</a:t>
            </a:r>
            <a:r>
              <a:rPr lang="en-GB" sz="1100" baseline="30000" dirty="0">
                <a:solidFill>
                  <a:schemeClr val="bg1"/>
                </a:solidFill>
              </a:rPr>
              <a:t>80,81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</a:t>
            </a:r>
            <a:r>
              <a:rPr lang="en-US" sz="1100" i="1" dirty="0">
                <a:solidFill>
                  <a:schemeClr val="bg1"/>
                </a:solidFill>
              </a:rPr>
              <a:t>Theoretical Chemistry Accounts</a:t>
            </a:r>
            <a:r>
              <a:rPr lang="en-US" sz="1100" dirty="0">
                <a:solidFill>
                  <a:schemeClr val="bg1"/>
                </a:solidFill>
              </a:rPr>
              <a:t>, An analytical </a:t>
            </a:r>
            <a:r>
              <a:rPr lang="en-US" sz="1100" dirty="0" smtClean="0">
                <a:solidFill>
                  <a:schemeClr val="bg1"/>
                </a:solidFill>
              </a:rPr>
              <a:t>second-order description </a:t>
            </a:r>
            <a:r>
              <a:rPr lang="en-US" sz="1100" dirty="0">
                <a:solidFill>
                  <a:schemeClr val="bg1"/>
                </a:solidFill>
              </a:rPr>
              <a:t>of the S0/S1 intersection seam: </a:t>
            </a:r>
            <a:r>
              <a:rPr lang="en-US" sz="1100" dirty="0" err="1">
                <a:solidFill>
                  <a:schemeClr val="bg1"/>
                </a:solidFill>
              </a:rPr>
              <a:t>fulvene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revisited, </a:t>
            </a:r>
            <a:r>
              <a:rPr lang="en-GB" sz="1100" b="1" dirty="0" smtClean="0">
                <a:solidFill>
                  <a:schemeClr val="bg1"/>
                </a:solidFill>
              </a:rPr>
              <a:t>118</a:t>
            </a:r>
            <a:r>
              <a:rPr lang="en-GB" sz="1100" dirty="0">
                <a:solidFill>
                  <a:schemeClr val="bg1"/>
                </a:solidFill>
              </a:rPr>
              <a:t>, 2007, 241–251,</a:t>
            </a:r>
            <a:r>
              <a:rPr lang="en-GB" sz="1100" baseline="30000" dirty="0">
                <a:solidFill>
                  <a:schemeClr val="bg1"/>
                </a:solidFill>
              </a:rPr>
              <a:t>44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Springer-</a:t>
            </a:r>
            <a:r>
              <a:rPr lang="en-GB" sz="1100" dirty="0" err="1">
                <a:solidFill>
                  <a:schemeClr val="bg1"/>
                </a:solidFill>
              </a:rPr>
              <a:t>Verlag</a:t>
            </a:r>
            <a:r>
              <a:rPr lang="en-GB" sz="1100" dirty="0">
                <a:solidFill>
                  <a:schemeClr val="bg1"/>
                </a:solidFill>
              </a:rPr>
              <a:t> 2007, with permission </a:t>
            </a:r>
            <a:endParaRPr lang="en-GB" sz="1100" dirty="0" smtClean="0">
              <a:solidFill>
                <a:schemeClr val="bg1"/>
              </a:solidFill>
            </a:endParaRPr>
          </a:p>
          <a:p>
            <a:r>
              <a:rPr lang="en-GB" sz="1100" dirty="0">
                <a:solidFill>
                  <a:schemeClr val="bg1"/>
                </a:solidFill>
              </a:rPr>
              <a:t>o</a:t>
            </a:r>
            <a:r>
              <a:rPr lang="en-GB" sz="1100" dirty="0" smtClean="0">
                <a:solidFill>
                  <a:schemeClr val="bg1"/>
                </a:solidFill>
              </a:rPr>
              <a:t>f Springer</a:t>
            </a:r>
            <a:r>
              <a:rPr lang="en-GB" sz="1100" dirty="0">
                <a:solidFill>
                  <a:schemeClr val="bg1"/>
                </a:solidFill>
              </a:rPr>
              <a:t>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6120680" cy="4590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0" y="5085184"/>
            <a:ext cx="6984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2.40 </a:t>
            </a:r>
            <a:r>
              <a:rPr lang="en-US" sz="1100" dirty="0">
                <a:solidFill>
                  <a:schemeClr val="bg1"/>
                </a:solidFill>
              </a:rPr>
              <a:t>Critical points on the conical intersection seam of butadiene.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</a:t>
            </a:r>
            <a:r>
              <a:rPr lang="en-US" sz="1100" i="1" dirty="0">
                <a:solidFill>
                  <a:schemeClr val="bg1"/>
                </a:solidFill>
              </a:rPr>
              <a:t>Theoretical Chemistry Accounts</a:t>
            </a:r>
            <a:r>
              <a:rPr lang="en-US" sz="1100" dirty="0">
                <a:solidFill>
                  <a:schemeClr val="bg1"/>
                </a:solidFill>
              </a:rPr>
              <a:t>, An analytical </a:t>
            </a:r>
            <a:r>
              <a:rPr lang="en-US" sz="1100" dirty="0" smtClean="0">
                <a:solidFill>
                  <a:schemeClr val="bg1"/>
                </a:solidFill>
              </a:rPr>
              <a:t>second-order description </a:t>
            </a:r>
            <a:r>
              <a:rPr lang="en-US" sz="1100" dirty="0">
                <a:solidFill>
                  <a:schemeClr val="bg1"/>
                </a:solidFill>
              </a:rPr>
              <a:t>of the S0/S1 intersection seam: </a:t>
            </a:r>
            <a:r>
              <a:rPr lang="en-US" sz="1100" dirty="0" err="1">
                <a:solidFill>
                  <a:schemeClr val="bg1"/>
                </a:solidFill>
              </a:rPr>
              <a:t>fulvene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revisited, </a:t>
            </a:r>
            <a:r>
              <a:rPr lang="en-GB" sz="1100" dirty="0" smtClean="0">
                <a:solidFill>
                  <a:schemeClr val="bg1"/>
                </a:solidFill>
              </a:rPr>
              <a:t>118</a:t>
            </a:r>
            <a:r>
              <a:rPr lang="en-GB" sz="1100" dirty="0">
                <a:solidFill>
                  <a:schemeClr val="bg1"/>
                </a:solidFill>
              </a:rPr>
              <a:t>, 2007, 241–251,</a:t>
            </a:r>
            <a:r>
              <a:rPr lang="en-GB" sz="1100" baseline="30000" dirty="0">
                <a:solidFill>
                  <a:schemeClr val="bg1"/>
                </a:solidFill>
              </a:rPr>
              <a:t>44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Springer-</a:t>
            </a:r>
            <a:r>
              <a:rPr lang="en-GB" sz="1100" dirty="0" err="1">
                <a:solidFill>
                  <a:schemeClr val="bg1"/>
                </a:solidFill>
              </a:rPr>
              <a:t>Verlag</a:t>
            </a:r>
            <a:r>
              <a:rPr lang="en-GB" sz="1100" dirty="0">
                <a:solidFill>
                  <a:schemeClr val="bg1"/>
                </a:solidFill>
              </a:rPr>
              <a:t> 2007, with permission of</a:t>
            </a:r>
          </a:p>
          <a:p>
            <a:r>
              <a:rPr lang="en-GB" sz="1100" dirty="0">
                <a:solidFill>
                  <a:schemeClr val="bg1"/>
                </a:solidFill>
              </a:rPr>
              <a:t>Springer.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 b="5323"/>
          <a:stretch/>
        </p:blipFill>
        <p:spPr>
          <a:xfrm>
            <a:off x="1691680" y="852800"/>
            <a:ext cx="4680520" cy="4190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1" y="5043329"/>
            <a:ext cx="64087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2.41 </a:t>
            </a:r>
            <a:r>
              <a:rPr lang="en-US" sz="1100" dirty="0">
                <a:solidFill>
                  <a:schemeClr val="bg1"/>
                </a:solidFill>
              </a:rPr>
              <a:t>Finding a minimum on a conical intersection seam.</a:t>
            </a:r>
          </a:p>
          <a:p>
            <a:r>
              <a:rPr lang="en-GB" sz="1100" dirty="0">
                <a:solidFill>
                  <a:schemeClr val="bg1"/>
                </a:solidFill>
              </a:rPr>
              <a:t>Adapted from M. Robb, M. </a:t>
            </a:r>
            <a:r>
              <a:rPr lang="en-GB" sz="1100" dirty="0" err="1">
                <a:solidFill>
                  <a:schemeClr val="bg1"/>
                </a:solidFill>
              </a:rPr>
              <a:t>Garavelli</a:t>
            </a:r>
            <a:r>
              <a:rPr lang="en-GB" sz="1100" dirty="0">
                <a:solidFill>
                  <a:schemeClr val="bg1"/>
                </a:solidFill>
              </a:rPr>
              <a:t>, M. </a:t>
            </a:r>
            <a:r>
              <a:rPr lang="en-GB" sz="1100" dirty="0" err="1">
                <a:solidFill>
                  <a:schemeClr val="bg1"/>
                </a:solidFill>
              </a:rPr>
              <a:t>Olivucci</a:t>
            </a:r>
            <a:r>
              <a:rPr lang="en-GB" sz="1100" dirty="0">
                <a:solidFill>
                  <a:schemeClr val="bg1"/>
                </a:solidFill>
              </a:rPr>
              <a:t> and F. </a:t>
            </a:r>
            <a:r>
              <a:rPr lang="en-GB" sz="1100" dirty="0" err="1" smtClean="0">
                <a:solidFill>
                  <a:schemeClr val="bg1"/>
                </a:solidFill>
              </a:rPr>
              <a:t>Bernardi</a:t>
            </a:r>
            <a:r>
              <a:rPr lang="en-GB" sz="1100" dirty="0" smtClean="0">
                <a:solidFill>
                  <a:schemeClr val="bg1"/>
                </a:solidFill>
              </a:rPr>
              <a:t>, </a:t>
            </a:r>
            <a:r>
              <a:rPr lang="en-US" sz="1100" dirty="0" smtClean="0">
                <a:solidFill>
                  <a:schemeClr val="bg1"/>
                </a:solidFill>
              </a:rPr>
              <a:t>A </a:t>
            </a:r>
            <a:r>
              <a:rPr lang="en-US" sz="1100" dirty="0">
                <a:solidFill>
                  <a:schemeClr val="bg1"/>
                </a:solidFill>
              </a:rPr>
              <a:t>Computational Strategy for Organic Photochemistry, </a:t>
            </a:r>
            <a:r>
              <a:rPr lang="en-US" sz="1100" i="1" dirty="0">
                <a:solidFill>
                  <a:schemeClr val="bg1"/>
                </a:solidFill>
              </a:rPr>
              <a:t>Rev. Comp. Ch</a:t>
            </a:r>
            <a:r>
              <a:rPr lang="en-US" sz="1100" dirty="0">
                <a:solidFill>
                  <a:schemeClr val="bg1"/>
                </a:solidFill>
              </a:rPr>
              <a:t>.,</a:t>
            </a:r>
            <a:r>
              <a:rPr lang="en-US" sz="1100" baseline="30000" dirty="0" smtClean="0">
                <a:solidFill>
                  <a:schemeClr val="bg1"/>
                </a:solidFill>
              </a:rPr>
              <a:t>8 </a:t>
            </a:r>
            <a:r>
              <a:rPr lang="en-US" sz="1100" dirty="0" smtClean="0">
                <a:solidFill>
                  <a:schemeClr val="bg1"/>
                </a:solidFill>
              </a:rPr>
              <a:t>John </a:t>
            </a:r>
            <a:r>
              <a:rPr lang="en-US" sz="1100" dirty="0">
                <a:solidFill>
                  <a:schemeClr val="bg1"/>
                </a:solidFill>
              </a:rPr>
              <a:t>Wiley and Sons, </a:t>
            </a:r>
            <a:r>
              <a:rPr lang="en-US" sz="1100" dirty="0" smtClean="0">
                <a:solidFill>
                  <a:schemeClr val="bg1"/>
                </a:solidFill>
              </a:rPr>
              <a:t>© </a:t>
            </a:r>
            <a:r>
              <a:rPr lang="en-US" sz="1100" dirty="0">
                <a:solidFill>
                  <a:schemeClr val="bg1"/>
                </a:solidFill>
              </a:rPr>
              <a:t>2000 by Wiley-VCH, Inc.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64704"/>
            <a:ext cx="5904656" cy="4428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5301208"/>
            <a:ext cx="59046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2.4 </a:t>
            </a:r>
            <a:r>
              <a:rPr lang="en-US" sz="1100" dirty="0">
                <a:solidFill>
                  <a:schemeClr val="bg1"/>
                </a:solidFill>
              </a:rPr>
              <a:t>Optimized geometries for 4-(</a:t>
            </a:r>
            <a:r>
              <a:rPr lang="en-US" sz="1100" dirty="0" err="1">
                <a:solidFill>
                  <a:schemeClr val="bg1"/>
                </a:solidFill>
              </a:rPr>
              <a:t>dimethylamino</a:t>
            </a:r>
            <a:r>
              <a:rPr lang="en-US" sz="1100" dirty="0">
                <a:solidFill>
                  <a:schemeClr val="bg1"/>
                </a:solidFill>
              </a:rPr>
              <a:t>)</a:t>
            </a:r>
            <a:r>
              <a:rPr lang="en-US" sz="1100" dirty="0" err="1">
                <a:solidFill>
                  <a:schemeClr val="bg1"/>
                </a:solidFill>
              </a:rPr>
              <a:t>benzonitrile</a:t>
            </a:r>
            <a:r>
              <a:rPr lang="en-US" sz="1100" dirty="0">
                <a:solidFill>
                  <a:schemeClr val="bg1"/>
                </a:solidFill>
              </a:rPr>
              <a:t> (DMABN</a:t>
            </a:r>
            <a:r>
              <a:rPr lang="en-US" sz="1100" dirty="0" smtClean="0">
                <a:solidFill>
                  <a:schemeClr val="bg1"/>
                </a:solidFill>
              </a:rPr>
              <a:t>). </a:t>
            </a:r>
            <a:r>
              <a:rPr lang="en-GB" sz="1100" dirty="0" smtClean="0">
                <a:solidFill>
                  <a:schemeClr val="bg1"/>
                </a:solidFill>
              </a:rPr>
              <a:t>Adapted </a:t>
            </a:r>
            <a:r>
              <a:rPr lang="en-GB" sz="1100" dirty="0">
                <a:solidFill>
                  <a:schemeClr val="bg1"/>
                </a:solidFill>
              </a:rPr>
              <a:t>with permission from I. Gomez, M. </a:t>
            </a:r>
            <a:r>
              <a:rPr lang="en-GB" sz="1100" dirty="0" err="1">
                <a:solidFill>
                  <a:schemeClr val="bg1"/>
                </a:solidFill>
              </a:rPr>
              <a:t>Reguero</a:t>
            </a:r>
            <a:r>
              <a:rPr lang="en-GB" sz="1100" dirty="0">
                <a:solidFill>
                  <a:schemeClr val="bg1"/>
                </a:solidFill>
              </a:rPr>
              <a:t>, M. </a:t>
            </a:r>
            <a:r>
              <a:rPr lang="en-GB" sz="1100" dirty="0" err="1" smtClean="0">
                <a:solidFill>
                  <a:schemeClr val="bg1"/>
                </a:solidFill>
              </a:rPr>
              <a:t>Boggio-Pasqua</a:t>
            </a:r>
            <a:r>
              <a:rPr lang="en-GB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and </a:t>
            </a:r>
            <a:r>
              <a:rPr lang="en-US" sz="1100" dirty="0">
                <a:solidFill>
                  <a:schemeClr val="bg1"/>
                </a:solidFill>
              </a:rPr>
              <a:t>M. Robb, </a:t>
            </a:r>
            <a:r>
              <a:rPr lang="en-US" sz="1100" i="1" dirty="0">
                <a:solidFill>
                  <a:schemeClr val="bg1"/>
                </a:solidFill>
              </a:rPr>
              <a:t>J. Am. Chem. Soc</a:t>
            </a:r>
            <a:r>
              <a:rPr lang="en-US" sz="1100" dirty="0">
                <a:solidFill>
                  <a:schemeClr val="bg1"/>
                </a:solidFill>
              </a:rPr>
              <a:t>., 2005, </a:t>
            </a:r>
            <a:r>
              <a:rPr lang="en-US" sz="1100" b="1" dirty="0">
                <a:solidFill>
                  <a:schemeClr val="bg1"/>
                </a:solidFill>
              </a:rPr>
              <a:t>127</a:t>
            </a:r>
            <a:r>
              <a:rPr lang="en-US" sz="1100" dirty="0">
                <a:solidFill>
                  <a:schemeClr val="bg1"/>
                </a:solidFill>
              </a:rPr>
              <a:t>, 7119–7129.</a:t>
            </a:r>
            <a:r>
              <a:rPr lang="en-US" sz="1100" baseline="30000" dirty="0">
                <a:solidFill>
                  <a:schemeClr val="bg1"/>
                </a:solidFill>
              </a:rPr>
              <a:t>5</a:t>
            </a:r>
            <a:r>
              <a:rPr lang="en-US" sz="1100" dirty="0">
                <a:solidFill>
                  <a:schemeClr val="bg1"/>
                </a:solidFill>
              </a:rPr>
              <a:t> Copyright </a:t>
            </a:r>
            <a:r>
              <a:rPr lang="en-US" sz="1100" dirty="0" smtClean="0">
                <a:solidFill>
                  <a:schemeClr val="bg1"/>
                </a:solidFill>
              </a:rPr>
              <a:t>2005 </a:t>
            </a:r>
            <a:r>
              <a:rPr lang="en-GB" sz="1100" dirty="0" smtClean="0">
                <a:solidFill>
                  <a:schemeClr val="bg1"/>
                </a:solidFill>
              </a:rPr>
              <a:t>American </a:t>
            </a:r>
            <a:r>
              <a:rPr lang="en-GB" sz="1100" dirty="0">
                <a:solidFill>
                  <a:schemeClr val="bg1"/>
                </a:solidFill>
              </a:rPr>
              <a:t>Chemical Society.</a:t>
            </a:r>
          </a:p>
        </p:txBody>
      </p:sp>
    </p:spTree>
    <p:extLst>
      <p:ext uri="{BB962C8B-B14F-4D97-AF65-F5344CB8AC3E}">
        <p14:creationId xmlns:p14="http://schemas.microsoft.com/office/powerpoint/2010/main" val="22142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92696"/>
            <a:ext cx="6048672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5219870"/>
            <a:ext cx="5976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2.5 </a:t>
            </a:r>
            <a:r>
              <a:rPr lang="en-US" sz="1100" dirty="0">
                <a:solidFill>
                  <a:schemeClr val="bg1"/>
                </a:solidFill>
              </a:rPr>
              <a:t>Optimized geometries for </a:t>
            </a:r>
            <a:r>
              <a:rPr lang="en-US" sz="1100" i="1" dirty="0">
                <a:solidFill>
                  <a:schemeClr val="bg1"/>
                </a:solidFill>
              </a:rPr>
              <a:t>trans</a:t>
            </a:r>
            <a:r>
              <a:rPr lang="en-US" sz="1100" dirty="0">
                <a:solidFill>
                  <a:schemeClr val="bg1"/>
                </a:solidFill>
              </a:rPr>
              <a:t> butadiene: (a) 1A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, (b) 2A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 and (c) </a:t>
            </a:r>
            <a:r>
              <a:rPr lang="en-US" sz="1100" dirty="0" smtClean="0">
                <a:solidFill>
                  <a:schemeClr val="bg1"/>
                </a:solidFill>
              </a:rPr>
              <a:t>1B</a:t>
            </a:r>
            <a:r>
              <a:rPr lang="en-US" sz="1100" baseline="-25000" dirty="0" smtClean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. Adapted </a:t>
            </a:r>
            <a:r>
              <a:rPr lang="en-US" sz="1100" dirty="0">
                <a:solidFill>
                  <a:schemeClr val="bg1"/>
                </a:solidFill>
              </a:rPr>
              <a:t>from M. </a:t>
            </a:r>
            <a:r>
              <a:rPr lang="en-US" sz="1100" dirty="0" err="1">
                <a:solidFill>
                  <a:schemeClr val="bg1"/>
                </a:solidFill>
              </a:rPr>
              <a:t>Boggio-Pasqua</a:t>
            </a:r>
            <a:r>
              <a:rPr lang="en-US" sz="1100" dirty="0">
                <a:solidFill>
                  <a:schemeClr val="bg1"/>
                </a:solidFill>
              </a:rPr>
              <a:t>, M. J. </a:t>
            </a:r>
            <a:r>
              <a:rPr lang="en-US" sz="1100" dirty="0" err="1">
                <a:solidFill>
                  <a:schemeClr val="bg1"/>
                </a:solidFill>
              </a:rPr>
              <a:t>Bearpark</a:t>
            </a:r>
            <a:r>
              <a:rPr lang="en-US" sz="1100" dirty="0">
                <a:solidFill>
                  <a:schemeClr val="bg1"/>
                </a:solidFill>
              </a:rPr>
              <a:t>, M. </a:t>
            </a:r>
            <a:r>
              <a:rPr lang="en-US" sz="1100" dirty="0" err="1">
                <a:solidFill>
                  <a:schemeClr val="bg1"/>
                </a:solidFill>
              </a:rPr>
              <a:t>Klene</a:t>
            </a:r>
            <a:r>
              <a:rPr lang="en-US" sz="1100" dirty="0">
                <a:solidFill>
                  <a:schemeClr val="bg1"/>
                </a:solidFill>
              </a:rPr>
              <a:t> and M. A. </a:t>
            </a:r>
            <a:r>
              <a:rPr lang="en-US" sz="1100" dirty="0" smtClean="0">
                <a:solidFill>
                  <a:schemeClr val="bg1"/>
                </a:solidFill>
              </a:rPr>
              <a:t>Robb, </a:t>
            </a:r>
            <a:r>
              <a:rPr lang="en-US" sz="1100" i="1" dirty="0" smtClean="0">
                <a:solidFill>
                  <a:schemeClr val="bg1"/>
                </a:solidFill>
              </a:rPr>
              <a:t>J</a:t>
            </a:r>
            <a:r>
              <a:rPr lang="en-US" sz="1100" i="1" dirty="0">
                <a:solidFill>
                  <a:schemeClr val="bg1"/>
                </a:solidFill>
              </a:rPr>
              <a:t>. Chem. Phys</a:t>
            </a:r>
            <a:r>
              <a:rPr lang="en-US" sz="1100" dirty="0">
                <a:solidFill>
                  <a:schemeClr val="bg1"/>
                </a:solidFill>
              </a:rPr>
              <a:t>., 2004, </a:t>
            </a:r>
            <a:r>
              <a:rPr lang="en-US" sz="1100" b="1" dirty="0">
                <a:solidFill>
                  <a:schemeClr val="bg1"/>
                </a:solidFill>
              </a:rPr>
              <a:t>120</a:t>
            </a:r>
            <a:r>
              <a:rPr lang="en-US" sz="1100" dirty="0">
                <a:solidFill>
                  <a:schemeClr val="bg1"/>
                </a:solidFill>
              </a:rPr>
              <a:t>, 7849–7860</a:t>
            </a:r>
            <a:r>
              <a:rPr lang="en-US" sz="1100" baseline="30000" dirty="0">
                <a:solidFill>
                  <a:schemeClr val="bg1"/>
                </a:solidFill>
              </a:rPr>
              <a:t>7</a:t>
            </a:r>
            <a:r>
              <a:rPr lang="en-US" sz="1100" dirty="0">
                <a:solidFill>
                  <a:schemeClr val="bg1"/>
                </a:solidFill>
              </a:rPr>
              <a:t> with the permission of AIP publishing.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t="16642" r="12500"/>
          <a:stretch/>
        </p:blipFill>
        <p:spPr>
          <a:xfrm>
            <a:off x="1943708" y="764704"/>
            <a:ext cx="5184576" cy="4023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013176"/>
            <a:ext cx="6840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2.6 </a:t>
            </a:r>
            <a:r>
              <a:rPr lang="en-US" sz="1100" dirty="0">
                <a:solidFill>
                  <a:schemeClr val="bg1"/>
                </a:solidFill>
              </a:rPr>
              <a:t>Potential energy surface topology associated with </a:t>
            </a:r>
            <a:r>
              <a:rPr lang="en-US" sz="1100" dirty="0" err="1">
                <a:solidFill>
                  <a:schemeClr val="bg1"/>
                </a:solidFill>
              </a:rPr>
              <a:t>radiationless</a:t>
            </a:r>
            <a:r>
              <a:rPr lang="en-US" sz="1100" dirty="0">
                <a:solidFill>
                  <a:schemeClr val="bg1"/>
                </a:solidFill>
              </a:rPr>
              <a:t> decay: (</a:t>
            </a:r>
            <a:r>
              <a:rPr lang="en-US" sz="1100" dirty="0" smtClean="0">
                <a:solidFill>
                  <a:schemeClr val="bg1"/>
                </a:solidFill>
              </a:rPr>
              <a:t>a) conical </a:t>
            </a:r>
            <a:r>
              <a:rPr lang="en-US" sz="1100" dirty="0">
                <a:solidFill>
                  <a:schemeClr val="bg1"/>
                </a:solidFill>
              </a:rPr>
              <a:t>intersection, (b) avoided </a:t>
            </a:r>
            <a:r>
              <a:rPr lang="en-US" sz="1100" dirty="0" smtClean="0">
                <a:solidFill>
                  <a:schemeClr val="bg1"/>
                </a:solidFill>
              </a:rPr>
              <a:t>crossing. Adapted </a:t>
            </a:r>
            <a:r>
              <a:rPr lang="en-US" sz="1100" dirty="0">
                <a:solidFill>
                  <a:schemeClr val="bg1"/>
                </a:solidFill>
              </a:rPr>
              <a:t>from M. Robb, M. </a:t>
            </a:r>
            <a:r>
              <a:rPr lang="en-US" sz="1100" dirty="0" err="1">
                <a:solidFill>
                  <a:schemeClr val="bg1"/>
                </a:solidFill>
              </a:rPr>
              <a:t>Garavelli</a:t>
            </a:r>
            <a:r>
              <a:rPr lang="en-US" sz="1100" dirty="0">
                <a:solidFill>
                  <a:schemeClr val="bg1"/>
                </a:solidFill>
              </a:rPr>
              <a:t>, M. </a:t>
            </a:r>
            <a:r>
              <a:rPr lang="en-US" sz="1100" dirty="0" err="1">
                <a:solidFill>
                  <a:schemeClr val="bg1"/>
                </a:solidFill>
              </a:rPr>
              <a:t>Olivucci</a:t>
            </a:r>
            <a:r>
              <a:rPr lang="en-US" sz="1100" dirty="0">
                <a:solidFill>
                  <a:schemeClr val="bg1"/>
                </a:solidFill>
              </a:rPr>
              <a:t> and F. </a:t>
            </a:r>
            <a:r>
              <a:rPr lang="en-US" sz="1100" dirty="0" err="1">
                <a:solidFill>
                  <a:schemeClr val="bg1"/>
                </a:solidFill>
              </a:rPr>
              <a:t>Bernardi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smtClean="0">
                <a:solidFill>
                  <a:schemeClr val="bg1"/>
                </a:solidFill>
              </a:rPr>
              <a:t>A Computational </a:t>
            </a:r>
            <a:r>
              <a:rPr lang="en-US" sz="1100" dirty="0">
                <a:solidFill>
                  <a:schemeClr val="bg1"/>
                </a:solidFill>
              </a:rPr>
              <a:t>Strategy for Organic Photochemistry, </a:t>
            </a:r>
            <a:r>
              <a:rPr lang="en-US" sz="1100" i="1" dirty="0">
                <a:solidFill>
                  <a:schemeClr val="bg1"/>
                </a:solidFill>
              </a:rPr>
              <a:t>Rev. Comp. Ch</a:t>
            </a:r>
            <a:r>
              <a:rPr lang="en-US" sz="1100" dirty="0">
                <a:solidFill>
                  <a:schemeClr val="bg1"/>
                </a:solidFill>
              </a:rPr>
              <a:t>.,</a:t>
            </a:r>
            <a:r>
              <a:rPr lang="en-US" sz="1100" baseline="30000" dirty="0" smtClean="0">
                <a:solidFill>
                  <a:schemeClr val="bg1"/>
                </a:solidFill>
              </a:rPr>
              <a:t>8 </a:t>
            </a:r>
            <a:r>
              <a:rPr lang="en-US" sz="1100" dirty="0" smtClean="0">
                <a:solidFill>
                  <a:schemeClr val="bg1"/>
                </a:solidFill>
              </a:rPr>
              <a:t>John </a:t>
            </a:r>
            <a:r>
              <a:rPr lang="en-US" sz="1100" dirty="0">
                <a:solidFill>
                  <a:schemeClr val="bg1"/>
                </a:solidFill>
              </a:rPr>
              <a:t>Wiley and Sons, </a:t>
            </a:r>
            <a:r>
              <a:rPr lang="en-US" sz="1100" dirty="0" smtClean="0">
                <a:solidFill>
                  <a:schemeClr val="bg1"/>
                </a:solidFill>
              </a:rPr>
              <a:t>© </a:t>
            </a:r>
            <a:r>
              <a:rPr lang="en-US" sz="1100" dirty="0">
                <a:solidFill>
                  <a:schemeClr val="bg1"/>
                </a:solidFill>
              </a:rPr>
              <a:t>2000 by Wiley-VCH, Inc.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" b="6666"/>
          <a:stretch/>
        </p:blipFill>
        <p:spPr>
          <a:xfrm>
            <a:off x="1619672" y="476672"/>
            <a:ext cx="6336704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5219232"/>
            <a:ext cx="59046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2.7 </a:t>
            </a:r>
            <a:r>
              <a:rPr lang="en-US" sz="1100" dirty="0">
                <a:solidFill>
                  <a:schemeClr val="bg1"/>
                </a:solidFill>
              </a:rPr>
              <a:t>Potential energy surface topology associated with </a:t>
            </a:r>
            <a:r>
              <a:rPr lang="en-US" sz="1100" dirty="0" err="1">
                <a:solidFill>
                  <a:schemeClr val="bg1"/>
                </a:solidFill>
              </a:rPr>
              <a:t>radiationless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decay shown </a:t>
            </a:r>
            <a:r>
              <a:rPr lang="en-US" sz="1100" dirty="0">
                <a:solidFill>
                  <a:schemeClr val="bg1"/>
                </a:solidFill>
              </a:rPr>
              <a:t>in the space of X</a:t>
            </a:r>
            <a:r>
              <a:rPr lang="en-US" sz="1100" baseline="-25000" dirty="0">
                <a:solidFill>
                  <a:schemeClr val="bg1"/>
                </a:solidFill>
              </a:rPr>
              <a:t>1/2</a:t>
            </a:r>
            <a:r>
              <a:rPr lang="en-US" sz="1100" dirty="0">
                <a:solidFill>
                  <a:schemeClr val="bg1"/>
                </a:solidFill>
              </a:rPr>
              <a:t> (some combination of X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 and X</a:t>
            </a:r>
            <a:r>
              <a:rPr lang="en-US" sz="1100" baseline="-25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) and </a:t>
            </a:r>
            <a:r>
              <a:rPr lang="en-US" sz="1100" dirty="0" smtClean="0">
                <a:solidFill>
                  <a:schemeClr val="bg1"/>
                </a:solidFill>
              </a:rPr>
              <a:t>a coordinate </a:t>
            </a:r>
            <a:r>
              <a:rPr lang="en-US" sz="1100" dirty="0">
                <a:solidFill>
                  <a:schemeClr val="bg1"/>
                </a:solidFill>
              </a:rPr>
              <a:t>orthogonal to this space, which we will refer to as X</a:t>
            </a:r>
            <a:r>
              <a:rPr lang="en-US" sz="1100" baseline="-25000" dirty="0">
                <a:solidFill>
                  <a:schemeClr val="bg1"/>
                </a:solidFill>
              </a:rPr>
              <a:t>3</a:t>
            </a:r>
            <a:r>
              <a:rPr lang="en-US" sz="1100" dirty="0">
                <a:solidFill>
                  <a:schemeClr val="bg1"/>
                </a:solidFill>
              </a:rPr>
              <a:t>. (</a:t>
            </a:r>
            <a:r>
              <a:rPr lang="en-US" sz="1100" dirty="0" smtClean="0">
                <a:solidFill>
                  <a:schemeClr val="bg1"/>
                </a:solidFill>
              </a:rPr>
              <a:t>a) Conical </a:t>
            </a:r>
            <a:r>
              <a:rPr lang="en-US" sz="1100" dirty="0">
                <a:solidFill>
                  <a:schemeClr val="bg1"/>
                </a:solidFill>
              </a:rPr>
              <a:t>intersection, (b) avoided crossing.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1610"/>
            <a:ext cx="6264696" cy="4698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3308" y="5221742"/>
            <a:ext cx="52693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2.8 </a:t>
            </a:r>
            <a:r>
              <a:rPr lang="en-US" sz="1100" dirty="0">
                <a:solidFill>
                  <a:schemeClr val="bg1"/>
                </a:solidFill>
              </a:rPr>
              <a:t>Schematic illustration of the photochemical reaction of </a:t>
            </a:r>
            <a:r>
              <a:rPr lang="en-US" sz="1100" dirty="0" err="1">
                <a:solidFill>
                  <a:schemeClr val="bg1"/>
                </a:solidFill>
              </a:rPr>
              <a:t>cyclohexadiene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(CHD) to 1,3,5 </a:t>
            </a:r>
            <a:r>
              <a:rPr lang="en-US" sz="1100" dirty="0" err="1">
                <a:solidFill>
                  <a:schemeClr val="bg1"/>
                </a:solidFill>
              </a:rPr>
              <a:t>hexatriene</a:t>
            </a:r>
            <a:r>
              <a:rPr lang="en-US" sz="1100" dirty="0">
                <a:solidFill>
                  <a:schemeClr val="bg1"/>
                </a:solidFill>
              </a:rPr>
              <a:t> (HT).</a:t>
            </a:r>
            <a:r>
              <a:rPr lang="en-US" sz="1100" baseline="30000" dirty="0">
                <a:solidFill>
                  <a:schemeClr val="bg1"/>
                </a:solidFill>
              </a:rPr>
              <a:t>20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emplate xmlns="27d643f5-4560-4eff-9f48-d0fe6b2bec2d">Powerpoint presentations</Templ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88752EB44974D994EBA0BE182464D" ma:contentTypeVersion="1" ma:contentTypeDescription="Create a new document." ma:contentTypeScope="" ma:versionID="99bbc2474cb3204ca9fbdd512615df56">
  <xsd:schema xmlns:xsd="http://www.w3.org/2001/XMLSchema" xmlns:p="http://schemas.microsoft.com/office/2006/metadata/properties" xmlns:ns2="27d643f5-4560-4eff-9f48-d0fe6b2bec2d" targetNamespace="http://schemas.microsoft.com/office/2006/metadata/properties" ma:root="true" ma:fieldsID="3e4c637131ef89c7ae71a83de9afa52f" ns2:_="">
    <xsd:import namespace="27d643f5-4560-4eff-9f48-d0fe6b2bec2d"/>
    <xsd:element name="properties">
      <xsd:complexType>
        <xsd:sequence>
          <xsd:element name="documentManagement">
            <xsd:complexType>
              <xsd:all>
                <xsd:element ref="ns2:Templ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7d643f5-4560-4eff-9f48-d0fe6b2bec2d" elementFormDefault="qualified">
    <xsd:import namespace="http://schemas.microsoft.com/office/2006/documentManagement/types"/>
    <xsd:element name="Template" ma:index="8" nillable="true" ma:displayName="Template" ma:format="Dropdown" ma:internalName="Template">
      <xsd:simpleType>
        <xsd:restriction base="dms:Choice">
          <xsd:enumeration value="Stationery"/>
          <xsd:enumeration value="Purchase order forms"/>
          <xsd:enumeration value="Powerpoint presentations"/>
          <xsd:enumeration value="Meetings"/>
          <xsd:enumeration value="Leg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C7694F2-FF23-435B-8625-E3AA1329EF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765011-A555-4DFA-AE85-6BF42B9B2042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27d643f5-4560-4eff-9f48-d0fe6b2bec2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3A8A519-4312-46C5-A1F5-26E6CA4B2C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d643f5-4560-4eff-9f48-d0fe6b2bec2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3056</Words>
  <Application>Microsoft Office PowerPoint</Application>
  <PresentationFormat>On-screen Show (4:3)</PresentationFormat>
  <Paragraphs>121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Arial</vt:lpstr>
      <vt:lpstr>Office Theme</vt:lpstr>
      <vt:lpstr>Theoretical Chemistry for Electronic Excited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Royal Society of Chemistry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4 3_slate</dc:title>
  <dc:creator>Matt Baldwin</dc:creator>
  <cp:lastModifiedBy>Rachel Wood</cp:lastModifiedBy>
  <cp:revision>61</cp:revision>
  <dcterms:created xsi:type="dcterms:W3CDTF">2013-06-04T12:27:23Z</dcterms:created>
  <dcterms:modified xsi:type="dcterms:W3CDTF">2018-03-01T13:56:52Z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0x010100C1788752EB44974D994EBA0BE182464D</vt:lpwstr>
  </property>
</Properties>
</file>