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5" r:id="rId7"/>
    <p:sldId id="264" r:id="rId8"/>
    <p:sldId id="263" r:id="rId9"/>
    <p:sldId id="262" r:id="rId10"/>
    <p:sldId id="266" r:id="rId11"/>
    <p:sldId id="271" r:id="rId12"/>
    <p:sldId id="270" r:id="rId13"/>
    <p:sldId id="269" r:id="rId14"/>
    <p:sldId id="268" r:id="rId15"/>
    <p:sldId id="267" r:id="rId16"/>
    <p:sldId id="276" r:id="rId17"/>
    <p:sldId id="275" r:id="rId18"/>
    <p:sldId id="274" r:id="rId19"/>
    <p:sldId id="273" r:id="rId20"/>
    <p:sldId id="272" r:id="rId21"/>
    <p:sldId id="281" r:id="rId22"/>
    <p:sldId id="280" r:id="rId23"/>
    <p:sldId id="279" r:id="rId24"/>
    <p:sldId id="278" r:id="rId25"/>
    <p:sldId id="277" r:id="rId26"/>
    <p:sldId id="286" r:id="rId27"/>
    <p:sldId id="285" r:id="rId28"/>
    <p:sldId id="284" r:id="rId29"/>
    <p:sldId id="283" r:id="rId30"/>
    <p:sldId id="282" r:id="rId31"/>
    <p:sldId id="291" r:id="rId32"/>
    <p:sldId id="290" r:id="rId33"/>
    <p:sldId id="289" r:id="rId34"/>
    <p:sldId id="288" r:id="rId35"/>
    <p:sldId id="287" r:id="rId36"/>
    <p:sldId id="296" r:id="rId37"/>
    <p:sldId id="295" r:id="rId38"/>
    <p:sldId id="294" r:id="rId39"/>
    <p:sldId id="293" r:id="rId40"/>
    <p:sldId id="292" r:id="rId41"/>
    <p:sldId id="301" r:id="rId42"/>
    <p:sldId id="300" r:id="rId43"/>
    <p:sldId id="299" r:id="rId44"/>
    <p:sldId id="298" r:id="rId45"/>
    <p:sldId id="297" r:id="rId46"/>
    <p:sldId id="306" r:id="rId47"/>
    <p:sldId id="305" r:id="rId48"/>
    <p:sldId id="304" r:id="rId49"/>
    <p:sldId id="303" r:id="rId50"/>
    <p:sldId id="302" r:id="rId51"/>
    <p:sldId id="311" r:id="rId52"/>
    <p:sldId id="310" r:id="rId53"/>
    <p:sldId id="309" r:id="rId54"/>
    <p:sldId id="308" r:id="rId55"/>
    <p:sldId id="313" r:id="rId56"/>
    <p:sldId id="317" r:id="rId57"/>
    <p:sldId id="316" r:id="rId58"/>
    <p:sldId id="315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Design\Powerpoint DO NOT MOVE\New templates 2014\4 3\Graphics\power point_4 3_SLAT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:\Design\Powerpoint DO NOT MOVE\New templates 2014\4 3\Graphics\power point_4 3_SLAT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9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:\Design\Powerpoint DO NOT MOVE\New templates 2014\4 3\Graphics\power point_4 3_SLAT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Theoretical Chemistry for Electronic Excited States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Supplementary File: Chapter 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9879" y="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Supplementary information for </a:t>
            </a:r>
            <a:r>
              <a:rPr lang="en-GB" sz="1200" i="1" dirty="0"/>
              <a:t>Theoretical Chemistry for Electronic Excited </a:t>
            </a:r>
            <a:r>
              <a:rPr lang="en-GB" sz="1200" i="1" dirty="0" smtClean="0"/>
              <a:t>States</a:t>
            </a:r>
            <a:r>
              <a:rPr lang="en-GB" sz="1200" dirty="0" smtClean="0"/>
              <a:t>© </a:t>
            </a:r>
            <a:r>
              <a:rPr lang="en-GB" sz="1200" dirty="0"/>
              <a:t>The Royal Society of Chemistry </a:t>
            </a:r>
            <a:r>
              <a:rPr lang="en-GB" sz="1200" dirty="0" smtClean="0"/>
              <a:t>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1905" b="14286"/>
          <a:stretch/>
        </p:blipFill>
        <p:spPr>
          <a:xfrm>
            <a:off x="1907704" y="764704"/>
            <a:ext cx="5544616" cy="460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37100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5.9 </a:t>
            </a:r>
            <a:r>
              <a:rPr lang="en-US" sz="1100" dirty="0">
                <a:solidFill>
                  <a:schemeClr val="bg1"/>
                </a:solidFill>
              </a:rPr>
              <a:t>Schematic two-dimensional view of the potential surface for </a:t>
            </a:r>
            <a:r>
              <a:rPr lang="en-US" sz="1100" dirty="0" err="1" smtClean="0">
                <a:solidFill>
                  <a:schemeClr val="bg1"/>
                </a:solidFill>
              </a:rPr>
              <a:t>diarylethene</a:t>
            </a:r>
            <a:r>
              <a:rPr lang="en-US" sz="1100" dirty="0" smtClean="0">
                <a:solidFill>
                  <a:schemeClr val="bg1"/>
                </a:solidFill>
              </a:rPr>
              <a:t> photochemistry </a:t>
            </a:r>
            <a:r>
              <a:rPr lang="en-US" sz="1100" dirty="0">
                <a:solidFill>
                  <a:schemeClr val="bg1"/>
                </a:solidFill>
              </a:rPr>
              <a:t>along the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ring opening co-ordinate. The open </a:t>
            </a:r>
            <a:r>
              <a:rPr lang="en-US" sz="1100" dirty="0" smtClean="0">
                <a:solidFill>
                  <a:schemeClr val="bg1"/>
                </a:solidFill>
              </a:rPr>
              <a:t>cross symbols </a:t>
            </a:r>
            <a:r>
              <a:rPr lang="en-US" sz="1100" dirty="0">
                <a:solidFill>
                  <a:schemeClr val="bg1"/>
                </a:solidFill>
              </a:rPr>
              <a:t>indicate optimized conical intersections.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</a:t>
            </a:r>
            <a:r>
              <a:rPr lang="en-GB" sz="1100" dirty="0" err="1">
                <a:solidFill>
                  <a:schemeClr val="bg1"/>
                </a:solidFill>
              </a:rPr>
              <a:t>Boggio-Pasqua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Ravaglia</a:t>
            </a:r>
            <a:r>
              <a:rPr lang="en-GB" sz="1100" dirty="0">
                <a:solidFill>
                  <a:schemeClr val="bg1"/>
                </a:solidFill>
              </a:rPr>
              <a:t>, M. J. </a:t>
            </a:r>
            <a:r>
              <a:rPr lang="en-GB" sz="1100" dirty="0" err="1" smtClean="0">
                <a:solidFill>
                  <a:schemeClr val="bg1"/>
                </a:solidFill>
              </a:rPr>
              <a:t>Bearpark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M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2003, </a:t>
            </a:r>
            <a:r>
              <a:rPr lang="en-US" sz="1100" b="1" dirty="0">
                <a:solidFill>
                  <a:schemeClr val="bg1"/>
                </a:solidFill>
              </a:rPr>
              <a:t>107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11139–11152.</a:t>
            </a:r>
            <a:r>
              <a:rPr lang="en-US" sz="1100" baseline="30000" dirty="0" smtClean="0">
                <a:solidFill>
                  <a:schemeClr val="bg1"/>
                </a:solidFill>
              </a:rPr>
              <a:t>42</a:t>
            </a:r>
            <a:r>
              <a:rPr lang="en-US" sz="1100" dirty="0" smtClean="0">
                <a:solidFill>
                  <a:schemeClr val="bg1"/>
                </a:solidFill>
              </a:rPr>
              <a:t> Copyright </a:t>
            </a:r>
            <a:r>
              <a:rPr lang="en-US" sz="1100" dirty="0">
                <a:solidFill>
                  <a:schemeClr val="bg1"/>
                </a:solidFill>
              </a:rPr>
              <a:t>2003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5.10 </a:t>
            </a:r>
            <a:r>
              <a:rPr lang="en-US" sz="1100" dirty="0">
                <a:solidFill>
                  <a:schemeClr val="bg1"/>
                </a:solidFill>
              </a:rPr>
              <a:t>Schematic 3D view of the potential surface for </a:t>
            </a:r>
            <a:r>
              <a:rPr lang="en-US" sz="1100" dirty="0" err="1">
                <a:solidFill>
                  <a:schemeClr val="bg1"/>
                </a:solidFill>
              </a:rPr>
              <a:t>diarylethene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photochemistry along </a:t>
            </a:r>
            <a:r>
              <a:rPr lang="en-US" sz="1100" dirty="0">
                <a:solidFill>
                  <a:schemeClr val="bg1"/>
                </a:solidFill>
              </a:rPr>
              <a:t>the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ring opening co-ordinate (reaction </a:t>
            </a:r>
            <a:r>
              <a:rPr lang="en-US" sz="1100" dirty="0" smtClean="0">
                <a:solidFill>
                  <a:schemeClr val="bg1"/>
                </a:solidFill>
              </a:rPr>
              <a:t>co-ordinate) and </a:t>
            </a:r>
            <a:r>
              <a:rPr lang="en-US" sz="1100" dirty="0">
                <a:solidFill>
                  <a:schemeClr val="bg1"/>
                </a:solidFill>
              </a:rPr>
              <a:t>the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branching space co-ordinate.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</a:t>
            </a:r>
            <a:r>
              <a:rPr lang="en-GB" sz="1100" dirty="0" err="1">
                <a:solidFill>
                  <a:schemeClr val="bg1"/>
                </a:solidFill>
              </a:rPr>
              <a:t>Boggio-Pasqua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Ravaglia</a:t>
            </a:r>
            <a:r>
              <a:rPr lang="en-GB" sz="1100" dirty="0">
                <a:solidFill>
                  <a:schemeClr val="bg1"/>
                </a:solidFill>
              </a:rPr>
              <a:t>, M. J. </a:t>
            </a:r>
            <a:r>
              <a:rPr lang="en-GB" sz="1100" dirty="0" err="1" smtClean="0">
                <a:solidFill>
                  <a:schemeClr val="bg1"/>
                </a:solidFill>
              </a:rPr>
              <a:t>Bearpark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M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2003, </a:t>
            </a:r>
            <a:r>
              <a:rPr lang="en-US" sz="1100" b="1" dirty="0">
                <a:solidFill>
                  <a:schemeClr val="bg1"/>
                </a:solidFill>
              </a:rPr>
              <a:t>107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11139–11152.</a:t>
            </a:r>
            <a:r>
              <a:rPr lang="en-US" sz="1100" baseline="30000" dirty="0" smtClean="0">
                <a:solidFill>
                  <a:schemeClr val="bg1"/>
                </a:solidFill>
              </a:rPr>
              <a:t>42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2003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5688632" cy="426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5.11 </a:t>
            </a:r>
            <a:r>
              <a:rPr lang="en-US" sz="1100" dirty="0">
                <a:solidFill>
                  <a:schemeClr val="bg1"/>
                </a:solidFill>
              </a:rPr>
              <a:t>Computed branching space co-ordinates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, and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ring opening </a:t>
            </a:r>
            <a:r>
              <a:rPr lang="en-US" sz="1100" dirty="0" smtClean="0">
                <a:solidFill>
                  <a:schemeClr val="bg1"/>
                </a:solidFill>
              </a:rPr>
              <a:t>coordinate for </a:t>
            </a:r>
            <a:r>
              <a:rPr lang="en-US" sz="1100" dirty="0" err="1">
                <a:solidFill>
                  <a:schemeClr val="bg1"/>
                </a:solidFill>
              </a:rPr>
              <a:t>diarylethene</a:t>
            </a:r>
            <a:r>
              <a:rPr lang="en-US" sz="1100" dirty="0">
                <a:solidFill>
                  <a:schemeClr val="bg1"/>
                </a:solidFill>
              </a:rPr>
              <a:t> photochemistry: (a) computed </a:t>
            </a:r>
            <a:r>
              <a:rPr lang="en-US" sz="1100" dirty="0" smtClean="0">
                <a:solidFill>
                  <a:schemeClr val="bg1"/>
                </a:solidFill>
              </a:rPr>
              <a:t>branching space </a:t>
            </a:r>
            <a:r>
              <a:rPr lang="en-US" sz="1100" dirty="0">
                <a:solidFill>
                  <a:schemeClr val="bg1"/>
                </a:solidFill>
              </a:rPr>
              <a:t>vectors, (b)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, the ring opening co-ordinate.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M. </a:t>
            </a:r>
            <a:r>
              <a:rPr lang="en-GB" sz="1100" dirty="0" err="1">
                <a:solidFill>
                  <a:schemeClr val="bg1"/>
                </a:solidFill>
              </a:rPr>
              <a:t>Boggio-Pasqua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Ravaglia</a:t>
            </a:r>
            <a:r>
              <a:rPr lang="en-GB" sz="1100" dirty="0">
                <a:solidFill>
                  <a:schemeClr val="bg1"/>
                </a:solidFill>
              </a:rPr>
              <a:t>, M. J. </a:t>
            </a:r>
            <a:r>
              <a:rPr lang="en-GB" sz="1100" dirty="0" err="1" smtClean="0">
                <a:solidFill>
                  <a:schemeClr val="bg1"/>
                </a:solidFill>
              </a:rPr>
              <a:t>Bearpark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M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Garavelli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2003, </a:t>
            </a:r>
            <a:r>
              <a:rPr lang="en-US" sz="1100" b="1" dirty="0">
                <a:solidFill>
                  <a:schemeClr val="bg1"/>
                </a:solidFill>
              </a:rPr>
              <a:t>107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11139–11152.</a:t>
            </a:r>
            <a:r>
              <a:rPr lang="en-US" sz="1100" baseline="30000" dirty="0" smtClean="0">
                <a:solidFill>
                  <a:schemeClr val="bg1"/>
                </a:solidFill>
              </a:rPr>
              <a:t>42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2003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6721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5.12 </a:t>
            </a:r>
            <a:r>
              <a:rPr lang="en-US" sz="1100" dirty="0">
                <a:solidFill>
                  <a:schemeClr val="bg1"/>
                </a:solidFill>
              </a:rPr>
              <a:t>Snapshots from an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trajectory starting at HT (Figure 5.10) for </a:t>
            </a:r>
            <a:r>
              <a:rPr lang="en-US" sz="1100" dirty="0" err="1">
                <a:solidFill>
                  <a:schemeClr val="bg1"/>
                </a:solidFill>
              </a:rPr>
              <a:t>diarylethene</a:t>
            </a:r>
            <a:r>
              <a:rPr lang="en-US" sz="1100" dirty="0">
                <a:solidFill>
                  <a:schemeClr val="bg1"/>
                </a:solidFill>
              </a:rPr>
              <a:t> photochemistry.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908720"/>
            <a:ext cx="5952661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013176"/>
            <a:ext cx="6552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5.13 </a:t>
            </a:r>
            <a:r>
              <a:rPr lang="en-US" sz="1100" dirty="0">
                <a:solidFill>
                  <a:schemeClr val="bg1"/>
                </a:solidFill>
              </a:rPr>
              <a:t>(a) and (b) State correlation diagram for o-</a:t>
            </a:r>
            <a:r>
              <a:rPr lang="en-US" sz="1100" dirty="0" err="1">
                <a:solidFill>
                  <a:schemeClr val="bg1"/>
                </a:solidFill>
              </a:rPr>
              <a:t>hydroxyphenyl</a:t>
            </a:r>
            <a:r>
              <a:rPr lang="en-US" sz="1100" dirty="0">
                <a:solidFill>
                  <a:schemeClr val="bg1"/>
                </a:solidFill>
              </a:rPr>
              <a:t>-(1,3,5</a:t>
            </a:r>
            <a:r>
              <a:rPr lang="en-US" sz="1100" dirty="0" smtClean="0">
                <a:solidFill>
                  <a:schemeClr val="bg1"/>
                </a:solidFill>
              </a:rPr>
              <a:t>)-</a:t>
            </a:r>
            <a:r>
              <a:rPr lang="en-GB" sz="1100" dirty="0" err="1" smtClean="0">
                <a:solidFill>
                  <a:schemeClr val="bg1"/>
                </a:solidFill>
              </a:rPr>
              <a:t>triazine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ESIPT, (c) enol structure, (d) </a:t>
            </a:r>
            <a:r>
              <a:rPr lang="en-GB" sz="1100" dirty="0" err="1">
                <a:solidFill>
                  <a:schemeClr val="bg1"/>
                </a:solidFill>
              </a:rPr>
              <a:t>keto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structure.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Adapted </a:t>
            </a:r>
            <a:r>
              <a:rPr lang="en-US" sz="1100" dirty="0">
                <a:solidFill>
                  <a:schemeClr val="bg1"/>
                </a:solidFill>
              </a:rPr>
              <a:t>from M. J. Paterson, M. A. Robb,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A. </a:t>
            </a:r>
            <a:r>
              <a:rPr lang="en-US" sz="1100" dirty="0" smtClean="0">
                <a:solidFill>
                  <a:schemeClr val="bg1"/>
                </a:solidFill>
              </a:rPr>
              <a:t>D. </a:t>
            </a:r>
            <a:r>
              <a:rPr lang="en-US" sz="1100" dirty="0" err="1" smtClean="0">
                <a:solidFill>
                  <a:schemeClr val="bg1"/>
                </a:solidFill>
              </a:rPr>
              <a:t>DeBellis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i="1" dirty="0">
                <a:solidFill>
                  <a:schemeClr val="bg1"/>
                </a:solidFill>
              </a:rPr>
              <a:t>J. Phys. Chem. A</a:t>
            </a:r>
            <a:r>
              <a:rPr lang="en-US" sz="1100" dirty="0">
                <a:solidFill>
                  <a:schemeClr val="bg1"/>
                </a:solidFill>
              </a:rPr>
              <a:t>, 2005, </a:t>
            </a:r>
            <a:r>
              <a:rPr lang="en-US" sz="1100" b="1" dirty="0">
                <a:solidFill>
                  <a:schemeClr val="bg1"/>
                </a:solidFill>
              </a:rPr>
              <a:t>109</a:t>
            </a:r>
            <a:r>
              <a:rPr lang="en-US" sz="1100" dirty="0">
                <a:solidFill>
                  <a:schemeClr val="bg1"/>
                </a:solidFill>
              </a:rPr>
              <a:t>, 7527–7537.</a:t>
            </a:r>
            <a:r>
              <a:rPr lang="en-US" sz="1100" baseline="30000" dirty="0">
                <a:solidFill>
                  <a:schemeClr val="bg1"/>
                </a:solidFill>
              </a:rPr>
              <a:t>44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26063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869160"/>
            <a:ext cx="64807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Figure 5.14 </a:t>
            </a:r>
            <a:r>
              <a:rPr lang="en-GB" sz="1100" dirty="0">
                <a:solidFill>
                  <a:schemeClr val="bg1"/>
                </a:solidFill>
              </a:rPr>
              <a:t>Schematic potential surface for o-</a:t>
            </a:r>
            <a:r>
              <a:rPr lang="en-GB" sz="1100" dirty="0" err="1">
                <a:solidFill>
                  <a:schemeClr val="bg1"/>
                </a:solidFill>
              </a:rPr>
              <a:t>hydroxyphenyl</a:t>
            </a:r>
            <a:r>
              <a:rPr lang="en-GB" sz="1100" dirty="0">
                <a:solidFill>
                  <a:schemeClr val="bg1"/>
                </a:solidFill>
              </a:rPr>
              <a:t>-(1,3,5)-</a:t>
            </a:r>
            <a:r>
              <a:rPr lang="en-GB" sz="1100" dirty="0" err="1">
                <a:solidFill>
                  <a:schemeClr val="bg1"/>
                </a:solidFill>
              </a:rPr>
              <a:t>triazine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</a:rPr>
              <a:t>photostabilization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ESIPT</a:t>
            </a:r>
            <a:r>
              <a:rPr lang="en-US" sz="1100" dirty="0">
                <a:solidFill>
                  <a:schemeClr val="bg1"/>
                </a:solidFill>
              </a:rPr>
              <a:t>. The three surfaces shown correspond to the </a:t>
            </a:r>
            <a:r>
              <a:rPr lang="en-US" sz="1100" dirty="0" smtClean="0">
                <a:solidFill>
                  <a:schemeClr val="bg1"/>
                </a:solidFill>
              </a:rPr>
              <a:t>6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US" sz="1100" dirty="0" smtClean="0">
                <a:solidFill>
                  <a:schemeClr val="bg1"/>
                </a:solidFill>
              </a:rPr>
              <a:t>–8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GB" sz="1100" i="1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and 7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US" sz="1100" dirty="0" smtClean="0">
                <a:solidFill>
                  <a:schemeClr val="bg1"/>
                </a:solidFill>
              </a:rPr>
              <a:t>–7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,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and S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paths shown in Figure 5.13. The stars </a:t>
            </a:r>
            <a:r>
              <a:rPr lang="en-US" sz="1100" dirty="0" smtClean="0">
                <a:solidFill>
                  <a:schemeClr val="bg1"/>
                </a:solidFill>
              </a:rPr>
              <a:t>indicate </a:t>
            </a:r>
            <a:r>
              <a:rPr lang="en-GB" sz="1100" dirty="0" smtClean="0">
                <a:solidFill>
                  <a:schemeClr val="bg1"/>
                </a:solidFill>
              </a:rPr>
              <a:t>optimized </a:t>
            </a:r>
            <a:r>
              <a:rPr lang="en-GB" sz="1100" dirty="0">
                <a:solidFill>
                  <a:schemeClr val="bg1"/>
                </a:solidFill>
              </a:rPr>
              <a:t>critical points.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M. J. Paterson, M. A. Robb,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A. </a:t>
            </a:r>
            <a:r>
              <a:rPr lang="en-US" sz="1100" dirty="0" smtClean="0">
                <a:solidFill>
                  <a:schemeClr val="bg1"/>
                </a:solidFill>
              </a:rPr>
              <a:t>D. </a:t>
            </a:r>
            <a:r>
              <a:rPr lang="en-US" sz="1100" dirty="0" err="1" smtClean="0">
                <a:solidFill>
                  <a:schemeClr val="bg1"/>
                </a:solidFill>
              </a:rPr>
              <a:t>DeBellis</a:t>
            </a:r>
            <a:r>
              <a:rPr lang="en-US" sz="1100" dirty="0">
                <a:solidFill>
                  <a:schemeClr val="bg1"/>
                </a:solidFill>
              </a:rPr>
              <a:t>, 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2005, </a:t>
            </a:r>
            <a:r>
              <a:rPr lang="en-US" sz="1100" b="1" dirty="0">
                <a:solidFill>
                  <a:schemeClr val="bg1"/>
                </a:solidFill>
              </a:rPr>
              <a:t>109</a:t>
            </a:r>
            <a:r>
              <a:rPr lang="en-US" sz="1100" dirty="0">
                <a:solidFill>
                  <a:schemeClr val="bg1"/>
                </a:solidFill>
              </a:rPr>
              <a:t>, 7527–7537.</a:t>
            </a:r>
            <a:r>
              <a:rPr lang="en-US" sz="1100" baseline="30000" dirty="0">
                <a:solidFill>
                  <a:schemeClr val="bg1"/>
                </a:solidFill>
              </a:rPr>
              <a:t>44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2005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20339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221088"/>
            <a:ext cx="65527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5.15 </a:t>
            </a:r>
            <a:r>
              <a:rPr lang="en-US" sz="1100" dirty="0">
                <a:solidFill>
                  <a:schemeClr val="bg1"/>
                </a:solidFill>
              </a:rPr>
              <a:t>(a) Simulation snapshot: ab initio and mixed QM/MM MD CASSCF(8,8</a:t>
            </a:r>
            <a:r>
              <a:rPr lang="en-US" sz="1100" dirty="0" smtClean="0">
                <a:solidFill>
                  <a:schemeClr val="bg1"/>
                </a:solidFill>
              </a:rPr>
              <a:t>)/</a:t>
            </a:r>
            <a:r>
              <a:rPr lang="en-GB" sz="1100" dirty="0" smtClean="0">
                <a:solidFill>
                  <a:schemeClr val="bg1"/>
                </a:solidFill>
              </a:rPr>
              <a:t>3-21G </a:t>
            </a:r>
            <a:r>
              <a:rPr lang="en-GB" sz="1100" dirty="0">
                <a:solidFill>
                  <a:schemeClr val="bg1"/>
                </a:solidFill>
              </a:rPr>
              <a:t>force plus Amber99 (</a:t>
            </a:r>
            <a:r>
              <a:rPr lang="en-GB" sz="1100" dirty="0" err="1">
                <a:solidFill>
                  <a:schemeClr val="bg1"/>
                </a:solidFill>
              </a:rPr>
              <a:t>Gromacs</a:t>
            </a:r>
            <a:r>
              <a:rPr lang="en-GB" sz="1100" dirty="0">
                <a:solidFill>
                  <a:schemeClr val="bg1"/>
                </a:solidFill>
              </a:rPr>
              <a:t>)—B-DNA, 25627 atoms, 6045 </a:t>
            </a:r>
            <a:r>
              <a:rPr lang="en-GB" sz="1100" dirty="0" smtClean="0">
                <a:solidFill>
                  <a:schemeClr val="bg1"/>
                </a:solidFill>
              </a:rPr>
              <a:t>TIP4P water</a:t>
            </a:r>
            <a:r>
              <a:rPr lang="en-GB" sz="1100" dirty="0">
                <a:solidFill>
                  <a:schemeClr val="bg1"/>
                </a:solidFill>
              </a:rPr>
              <a:t>, 42 </a:t>
            </a:r>
            <a:r>
              <a:rPr lang="en-GB" sz="1100" dirty="0" smtClean="0">
                <a:solidFill>
                  <a:schemeClr val="bg1"/>
                </a:solidFill>
              </a:rPr>
              <a:t>Na</a:t>
            </a:r>
            <a:r>
              <a:rPr lang="en-GB" sz="1100" baseline="30000" dirty="0" smtClean="0">
                <a:solidFill>
                  <a:schemeClr val="bg1"/>
                </a:solidFill>
              </a:rPr>
              <a:t>+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ions. Calibration: CASSCF(8,8)/3-21G </a:t>
            </a:r>
            <a:r>
              <a:rPr lang="en-GB" sz="1100" i="1" dirty="0">
                <a:solidFill>
                  <a:schemeClr val="bg1"/>
                </a:solidFill>
              </a:rPr>
              <a:t>vs</a:t>
            </a:r>
            <a:r>
              <a:rPr lang="en-GB" sz="1100" dirty="0">
                <a:solidFill>
                  <a:schemeClr val="bg1"/>
                </a:solidFill>
              </a:rPr>
              <a:t>. RASSCF(20,15</a:t>
            </a:r>
            <a:r>
              <a:rPr lang="en-GB" sz="1100" dirty="0" smtClean="0">
                <a:solidFill>
                  <a:schemeClr val="bg1"/>
                </a:solidFill>
              </a:rPr>
              <a:t>)/</a:t>
            </a:r>
            <a:r>
              <a:rPr lang="en-US" sz="1100" dirty="0" smtClean="0">
                <a:solidFill>
                  <a:schemeClr val="bg1"/>
                </a:solidFill>
              </a:rPr>
              <a:t>3-21G</a:t>
            </a:r>
            <a:r>
              <a:rPr lang="en-US" sz="1100" dirty="0">
                <a:solidFill>
                  <a:schemeClr val="bg1"/>
                </a:solidFill>
              </a:rPr>
              <a:t>. (b) Hydrogen bonds in the gas phase base pair.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G. </a:t>
            </a:r>
            <a:r>
              <a:rPr lang="en-GB" sz="1100" dirty="0" err="1">
                <a:solidFill>
                  <a:schemeClr val="bg1"/>
                </a:solidFill>
              </a:rPr>
              <a:t>Groenhof</a:t>
            </a:r>
            <a:r>
              <a:rPr lang="en-GB" sz="1100" dirty="0">
                <a:solidFill>
                  <a:schemeClr val="bg1"/>
                </a:solidFill>
              </a:rPr>
              <a:t>, L. V. Schaefer,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, M</a:t>
            </a:r>
            <a:r>
              <a:rPr lang="en-GB" sz="1100" dirty="0">
                <a:solidFill>
                  <a:schemeClr val="bg1"/>
                </a:solidFill>
              </a:rPr>
              <a:t>. </a:t>
            </a:r>
            <a:r>
              <a:rPr lang="en-GB" sz="1100" dirty="0" err="1">
                <a:solidFill>
                  <a:schemeClr val="bg1"/>
                </a:solidFill>
              </a:rPr>
              <a:t>Goette</a:t>
            </a:r>
            <a:r>
              <a:rPr lang="en-GB" sz="1100" dirty="0">
                <a:solidFill>
                  <a:schemeClr val="bg1"/>
                </a:solidFill>
              </a:rPr>
              <a:t>, H. </a:t>
            </a:r>
            <a:r>
              <a:rPr lang="en-GB" sz="1100" dirty="0" err="1">
                <a:solidFill>
                  <a:schemeClr val="bg1"/>
                </a:solidFill>
              </a:rPr>
              <a:t>Grubmueller</a:t>
            </a:r>
            <a:r>
              <a:rPr lang="en-GB" sz="1100" dirty="0">
                <a:solidFill>
                  <a:schemeClr val="bg1"/>
                </a:solidFill>
              </a:rPr>
              <a:t> and M. A. Robb, </a:t>
            </a:r>
            <a:r>
              <a:rPr lang="en-GB" sz="1100" i="1" dirty="0">
                <a:solidFill>
                  <a:schemeClr val="bg1"/>
                </a:solidFill>
              </a:rPr>
              <a:t>J. Am. Chem. Soc</a:t>
            </a:r>
            <a:r>
              <a:rPr lang="en-GB" sz="1100" dirty="0">
                <a:solidFill>
                  <a:schemeClr val="bg1"/>
                </a:solidFill>
              </a:rPr>
              <a:t>., </a:t>
            </a:r>
            <a:r>
              <a:rPr lang="en-GB" sz="1100" dirty="0" smtClean="0">
                <a:solidFill>
                  <a:schemeClr val="bg1"/>
                </a:solidFill>
              </a:rPr>
              <a:t>2007, </a:t>
            </a:r>
            <a:r>
              <a:rPr lang="en-US" sz="1100" b="1" dirty="0" smtClean="0">
                <a:solidFill>
                  <a:schemeClr val="bg1"/>
                </a:solidFill>
              </a:rPr>
              <a:t>129</a:t>
            </a:r>
            <a:r>
              <a:rPr lang="en-US" sz="1100" dirty="0">
                <a:solidFill>
                  <a:schemeClr val="bg1"/>
                </a:solidFill>
              </a:rPr>
              <a:t>, 6812–6819.</a:t>
            </a:r>
            <a:r>
              <a:rPr lang="en-US" sz="1100" baseline="30000" dirty="0">
                <a:solidFill>
                  <a:schemeClr val="bg1"/>
                </a:solidFill>
              </a:rPr>
              <a:t>47</a:t>
            </a:r>
            <a:r>
              <a:rPr lang="en-US" sz="1100" dirty="0">
                <a:solidFill>
                  <a:schemeClr val="bg1"/>
                </a:solidFill>
              </a:rPr>
              <a:t> Copyright 2007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157192"/>
            <a:ext cx="5832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5.16 </a:t>
            </a:r>
            <a:r>
              <a:rPr lang="en-US" sz="1100" dirty="0">
                <a:solidFill>
                  <a:schemeClr val="bg1"/>
                </a:solidFill>
              </a:rPr>
              <a:t>Cytosine–guanine (C–G) base pair: electronic states along the </a:t>
            </a:r>
            <a:r>
              <a:rPr lang="en-US" sz="1100" dirty="0" smtClean="0">
                <a:solidFill>
                  <a:schemeClr val="bg1"/>
                </a:solidFill>
              </a:rPr>
              <a:t>PT co-ordinate</a:t>
            </a:r>
            <a:r>
              <a:rPr lang="en-US" sz="1100" dirty="0">
                <a:solidFill>
                  <a:schemeClr val="bg1"/>
                </a:solidFill>
              </a:rPr>
              <a:t>. We have used the same type of labelling as in Figure 5.15.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G. </a:t>
            </a:r>
            <a:r>
              <a:rPr lang="en-GB" sz="1100" dirty="0" err="1">
                <a:solidFill>
                  <a:schemeClr val="bg1"/>
                </a:solidFill>
              </a:rPr>
              <a:t>Groenhof</a:t>
            </a:r>
            <a:r>
              <a:rPr lang="en-GB" sz="1100" dirty="0">
                <a:solidFill>
                  <a:schemeClr val="bg1"/>
                </a:solidFill>
              </a:rPr>
              <a:t>, L. V. Schaefer,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, M</a:t>
            </a:r>
            <a:r>
              <a:rPr lang="en-GB" sz="1100" dirty="0">
                <a:solidFill>
                  <a:schemeClr val="bg1"/>
                </a:solidFill>
              </a:rPr>
              <a:t>. </a:t>
            </a:r>
            <a:r>
              <a:rPr lang="en-GB" sz="1100" dirty="0" err="1">
                <a:solidFill>
                  <a:schemeClr val="bg1"/>
                </a:solidFill>
              </a:rPr>
              <a:t>Goette</a:t>
            </a:r>
            <a:r>
              <a:rPr lang="en-GB" sz="1100" dirty="0">
                <a:solidFill>
                  <a:schemeClr val="bg1"/>
                </a:solidFill>
              </a:rPr>
              <a:t>, H. </a:t>
            </a:r>
            <a:r>
              <a:rPr lang="en-GB" sz="1100" dirty="0" err="1">
                <a:solidFill>
                  <a:schemeClr val="bg1"/>
                </a:solidFill>
              </a:rPr>
              <a:t>Grubmueller</a:t>
            </a:r>
            <a:r>
              <a:rPr lang="en-GB" sz="1100" dirty="0">
                <a:solidFill>
                  <a:schemeClr val="bg1"/>
                </a:solidFill>
              </a:rPr>
              <a:t> and M. A. Robb, </a:t>
            </a:r>
            <a:r>
              <a:rPr lang="en-GB" sz="1100" i="1" dirty="0">
                <a:solidFill>
                  <a:schemeClr val="bg1"/>
                </a:solidFill>
              </a:rPr>
              <a:t>J. Am. Chem. Soc</a:t>
            </a:r>
            <a:r>
              <a:rPr lang="en-GB" sz="1100" dirty="0">
                <a:solidFill>
                  <a:schemeClr val="bg1"/>
                </a:solidFill>
              </a:rPr>
              <a:t>., 2007, </a:t>
            </a:r>
            <a:r>
              <a:rPr lang="en-GB" sz="1100" b="1" dirty="0" smtClean="0">
                <a:solidFill>
                  <a:schemeClr val="bg1"/>
                </a:solidFill>
              </a:rPr>
              <a:t>129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6812–6819.</a:t>
            </a:r>
            <a:r>
              <a:rPr lang="en-US" sz="1100" baseline="30000" dirty="0" smtClean="0">
                <a:solidFill>
                  <a:schemeClr val="bg1"/>
                </a:solidFill>
              </a:rPr>
              <a:t>47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Copyright 2007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89665" cy="4642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085184"/>
            <a:ext cx="6968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5.17 </a:t>
            </a:r>
            <a:r>
              <a:rPr lang="en-US" sz="1100" dirty="0">
                <a:solidFill>
                  <a:schemeClr val="bg1"/>
                </a:solidFill>
              </a:rPr>
              <a:t>Cytosine–guanine (C–G) base pair: cartoon of the potential </a:t>
            </a:r>
            <a:r>
              <a:rPr lang="en-US" sz="1100" dirty="0" smtClean="0">
                <a:solidFill>
                  <a:schemeClr val="bg1"/>
                </a:solidFill>
              </a:rPr>
              <a:t>surface extended </a:t>
            </a:r>
            <a:r>
              <a:rPr lang="en-US" sz="1100" dirty="0">
                <a:solidFill>
                  <a:schemeClr val="bg1"/>
                </a:solidFill>
              </a:rPr>
              <a:t>seam: note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are parallel everywhere and do not </a:t>
            </a:r>
            <a:r>
              <a:rPr lang="en-US" sz="1100" dirty="0" smtClean="0">
                <a:solidFill>
                  <a:schemeClr val="bg1"/>
                </a:solidFill>
              </a:rPr>
              <a:t>correspond </a:t>
            </a:r>
            <a:r>
              <a:rPr lang="en-GB" sz="1100" dirty="0" smtClean="0">
                <a:solidFill>
                  <a:schemeClr val="bg1"/>
                </a:solidFill>
              </a:rPr>
              <a:t>to </a:t>
            </a:r>
            <a:r>
              <a:rPr lang="en-GB" sz="1100" dirty="0">
                <a:solidFill>
                  <a:schemeClr val="bg1"/>
                </a:solidFill>
              </a:rPr>
              <a:t>PT (X</a:t>
            </a:r>
            <a:r>
              <a:rPr lang="en-GB" sz="1100" baseline="-25000" dirty="0">
                <a:solidFill>
                  <a:schemeClr val="bg1"/>
                </a:solidFill>
              </a:rPr>
              <a:t>3</a:t>
            </a:r>
            <a:r>
              <a:rPr lang="en-GB" sz="1100" dirty="0">
                <a:solidFill>
                  <a:schemeClr val="bg1"/>
                </a:solidFill>
              </a:rPr>
              <a:t>).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G. </a:t>
            </a:r>
            <a:r>
              <a:rPr lang="en-GB" sz="1100" dirty="0" err="1">
                <a:solidFill>
                  <a:schemeClr val="bg1"/>
                </a:solidFill>
              </a:rPr>
              <a:t>Groenhof</a:t>
            </a:r>
            <a:r>
              <a:rPr lang="en-GB" sz="1100" dirty="0">
                <a:solidFill>
                  <a:schemeClr val="bg1"/>
                </a:solidFill>
              </a:rPr>
              <a:t>, L. V. Schaefer,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, M</a:t>
            </a:r>
            <a:r>
              <a:rPr lang="en-GB" sz="1100" dirty="0">
                <a:solidFill>
                  <a:schemeClr val="bg1"/>
                </a:solidFill>
              </a:rPr>
              <a:t>. </a:t>
            </a:r>
            <a:r>
              <a:rPr lang="en-GB" sz="1100" dirty="0" err="1">
                <a:solidFill>
                  <a:schemeClr val="bg1"/>
                </a:solidFill>
              </a:rPr>
              <a:t>Goette</a:t>
            </a:r>
            <a:r>
              <a:rPr lang="en-GB" sz="1100" dirty="0">
                <a:solidFill>
                  <a:schemeClr val="bg1"/>
                </a:solidFill>
              </a:rPr>
              <a:t>, H. </a:t>
            </a:r>
            <a:r>
              <a:rPr lang="en-GB" sz="1100" dirty="0" err="1">
                <a:solidFill>
                  <a:schemeClr val="bg1"/>
                </a:solidFill>
              </a:rPr>
              <a:t>Grubmueller</a:t>
            </a:r>
            <a:r>
              <a:rPr lang="en-GB" sz="1100" dirty="0">
                <a:solidFill>
                  <a:schemeClr val="bg1"/>
                </a:solidFill>
              </a:rPr>
              <a:t> and M. A. Robb, </a:t>
            </a:r>
            <a:endParaRPr lang="en-GB" sz="1100" dirty="0" smtClean="0">
              <a:solidFill>
                <a:schemeClr val="bg1"/>
              </a:solidFill>
            </a:endParaRPr>
          </a:p>
          <a:p>
            <a:r>
              <a:rPr lang="en-GB" sz="1100" i="1" dirty="0" smtClean="0">
                <a:solidFill>
                  <a:schemeClr val="bg1"/>
                </a:solidFill>
              </a:rPr>
              <a:t>J</a:t>
            </a:r>
            <a:r>
              <a:rPr lang="en-GB" sz="1100" i="1" dirty="0">
                <a:solidFill>
                  <a:schemeClr val="bg1"/>
                </a:solidFill>
              </a:rPr>
              <a:t>. Am. Chem. Soc</a:t>
            </a:r>
            <a:r>
              <a:rPr lang="en-GB" sz="1100" dirty="0">
                <a:solidFill>
                  <a:schemeClr val="bg1"/>
                </a:solidFill>
              </a:rPr>
              <a:t>., </a:t>
            </a:r>
            <a:r>
              <a:rPr lang="en-GB" sz="1100" dirty="0" smtClean="0">
                <a:solidFill>
                  <a:schemeClr val="bg1"/>
                </a:solidFill>
              </a:rPr>
              <a:t>2007, </a:t>
            </a:r>
            <a:r>
              <a:rPr lang="en-US" sz="1100" b="1" dirty="0" smtClean="0">
                <a:solidFill>
                  <a:schemeClr val="bg1"/>
                </a:solidFill>
              </a:rPr>
              <a:t>129</a:t>
            </a:r>
            <a:r>
              <a:rPr lang="en-US" sz="1100" dirty="0">
                <a:solidFill>
                  <a:schemeClr val="bg1"/>
                </a:solidFill>
              </a:rPr>
              <a:t>, 6812–6819.</a:t>
            </a:r>
            <a:r>
              <a:rPr lang="en-US" sz="1100" baseline="30000" dirty="0">
                <a:solidFill>
                  <a:schemeClr val="bg1"/>
                </a:solidFill>
              </a:rPr>
              <a:t>47</a:t>
            </a:r>
            <a:r>
              <a:rPr lang="en-US" sz="1100" dirty="0">
                <a:solidFill>
                  <a:schemeClr val="bg1"/>
                </a:solidFill>
              </a:rPr>
              <a:t> Copyright 2007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3" y="4653136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5.18 </a:t>
            </a:r>
            <a:r>
              <a:rPr lang="en-US" sz="1100" dirty="0">
                <a:solidFill>
                  <a:schemeClr val="bg1"/>
                </a:solidFill>
              </a:rPr>
              <a:t>Snapshots along the cytosine–guanine (C–G) base pair gas phase </a:t>
            </a:r>
            <a:r>
              <a:rPr lang="en-US" sz="1100" dirty="0" smtClean="0">
                <a:solidFill>
                  <a:schemeClr val="bg1"/>
                </a:solidFill>
              </a:rPr>
              <a:t>dynamics: </a:t>
            </a:r>
            <a:r>
              <a:rPr lang="en-US" sz="1100" i="1" dirty="0" smtClean="0">
                <a:solidFill>
                  <a:schemeClr val="bg1"/>
                </a:solidFill>
              </a:rPr>
              <a:t>t</a:t>
            </a:r>
            <a:r>
              <a:rPr lang="en-US" sz="1100" dirty="0" smtClean="0">
                <a:solidFill>
                  <a:schemeClr val="bg1"/>
                </a:solidFill>
              </a:rPr>
              <a:t> = 0 </a:t>
            </a:r>
            <a:r>
              <a:rPr lang="en-US" sz="1100" dirty="0">
                <a:solidFill>
                  <a:schemeClr val="bg1"/>
                </a:solidFill>
              </a:rPr>
              <a:t>excitation of 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into the CT excited state, </a:t>
            </a:r>
            <a:r>
              <a:rPr lang="en-US" sz="1100" i="1" dirty="0" smtClean="0">
                <a:solidFill>
                  <a:schemeClr val="bg1"/>
                </a:solidFill>
              </a:rPr>
              <a:t>t</a:t>
            </a:r>
            <a:r>
              <a:rPr lang="en-US" sz="1100" dirty="0" smtClean="0">
                <a:solidFill>
                  <a:schemeClr val="bg1"/>
                </a:solidFill>
              </a:rPr>
              <a:t> = 20–40 fs, </a:t>
            </a:r>
            <a:r>
              <a:rPr lang="en-GB" sz="1100" dirty="0" smtClean="0">
                <a:solidFill>
                  <a:schemeClr val="bg1"/>
                </a:solidFill>
              </a:rPr>
              <a:t>electron </a:t>
            </a:r>
            <a:r>
              <a:rPr lang="en-GB" sz="1100" dirty="0">
                <a:solidFill>
                  <a:schemeClr val="bg1"/>
                </a:solidFill>
              </a:rPr>
              <a:t>transfer induces PT, </a:t>
            </a:r>
            <a:r>
              <a:rPr lang="en-GB" sz="1100" i="1" dirty="0" smtClean="0">
                <a:solidFill>
                  <a:schemeClr val="bg1"/>
                </a:solidFill>
              </a:rPr>
              <a:t>t = </a:t>
            </a:r>
            <a:r>
              <a:rPr lang="en-GB" sz="1100" dirty="0" smtClean="0">
                <a:solidFill>
                  <a:schemeClr val="bg1"/>
                </a:solidFill>
              </a:rPr>
              <a:t>48 </a:t>
            </a:r>
            <a:r>
              <a:rPr lang="en-GB" sz="1100" dirty="0">
                <a:solidFill>
                  <a:schemeClr val="bg1"/>
                </a:solidFill>
              </a:rPr>
              <a:t>fs non-radiative decay at CI after </a:t>
            </a:r>
            <a:r>
              <a:rPr lang="en-GB" sz="1100" dirty="0" smtClean="0">
                <a:solidFill>
                  <a:schemeClr val="bg1"/>
                </a:solidFill>
              </a:rPr>
              <a:t>PT, </a:t>
            </a:r>
            <a:r>
              <a:rPr lang="en-US" sz="1100" i="1" dirty="0" smtClean="0">
                <a:solidFill>
                  <a:schemeClr val="bg1"/>
                </a:solidFill>
              </a:rPr>
              <a:t>t = </a:t>
            </a:r>
            <a:r>
              <a:rPr lang="en-US" sz="1100" dirty="0" smtClean="0">
                <a:solidFill>
                  <a:schemeClr val="bg1"/>
                </a:solidFill>
              </a:rPr>
              <a:t>50 </a:t>
            </a:r>
            <a:r>
              <a:rPr lang="en-US" sz="1100" dirty="0">
                <a:solidFill>
                  <a:schemeClr val="bg1"/>
                </a:solidFill>
              </a:rPr>
              <a:t>fs back PT transfer on GS without barrier.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G. </a:t>
            </a:r>
            <a:r>
              <a:rPr lang="en-GB" sz="1100" dirty="0" err="1">
                <a:solidFill>
                  <a:schemeClr val="bg1"/>
                </a:solidFill>
              </a:rPr>
              <a:t>Groenhof</a:t>
            </a:r>
            <a:r>
              <a:rPr lang="en-GB" sz="1100" dirty="0">
                <a:solidFill>
                  <a:schemeClr val="bg1"/>
                </a:solidFill>
              </a:rPr>
              <a:t>, L. V. Schaefer, M. </a:t>
            </a:r>
            <a:r>
              <a:rPr lang="en-GB" sz="1100" dirty="0" err="1" smtClean="0">
                <a:solidFill>
                  <a:schemeClr val="bg1"/>
                </a:solidFill>
              </a:rPr>
              <a:t>Boggio-Pasqua</a:t>
            </a:r>
            <a:r>
              <a:rPr lang="en-GB" sz="1100" dirty="0" smtClean="0">
                <a:solidFill>
                  <a:schemeClr val="bg1"/>
                </a:solidFill>
              </a:rPr>
              <a:t>, M</a:t>
            </a:r>
            <a:r>
              <a:rPr lang="en-GB" sz="1100" dirty="0">
                <a:solidFill>
                  <a:schemeClr val="bg1"/>
                </a:solidFill>
              </a:rPr>
              <a:t>. </a:t>
            </a:r>
            <a:r>
              <a:rPr lang="en-GB" sz="1100" dirty="0" err="1">
                <a:solidFill>
                  <a:schemeClr val="bg1"/>
                </a:solidFill>
              </a:rPr>
              <a:t>Goette</a:t>
            </a:r>
            <a:r>
              <a:rPr lang="en-GB" sz="1100" dirty="0">
                <a:solidFill>
                  <a:schemeClr val="bg1"/>
                </a:solidFill>
              </a:rPr>
              <a:t>, H. </a:t>
            </a:r>
            <a:r>
              <a:rPr lang="en-GB" sz="1100" dirty="0" err="1">
                <a:solidFill>
                  <a:schemeClr val="bg1"/>
                </a:solidFill>
              </a:rPr>
              <a:t>Grubmueller</a:t>
            </a:r>
            <a:r>
              <a:rPr lang="en-GB" sz="1100" dirty="0">
                <a:solidFill>
                  <a:schemeClr val="bg1"/>
                </a:solidFill>
              </a:rPr>
              <a:t> and M. A. Robb, </a:t>
            </a:r>
            <a:r>
              <a:rPr lang="en-GB" sz="1100" i="1" dirty="0">
                <a:solidFill>
                  <a:schemeClr val="bg1"/>
                </a:solidFill>
              </a:rPr>
              <a:t>J. Am. Chem. Soc</a:t>
            </a:r>
            <a:r>
              <a:rPr lang="en-GB" sz="1100" dirty="0">
                <a:solidFill>
                  <a:schemeClr val="bg1"/>
                </a:solidFill>
              </a:rPr>
              <a:t>., </a:t>
            </a:r>
            <a:r>
              <a:rPr lang="en-GB" sz="1100" dirty="0" smtClean="0">
                <a:solidFill>
                  <a:schemeClr val="bg1"/>
                </a:solidFill>
              </a:rPr>
              <a:t>2007, </a:t>
            </a:r>
            <a:r>
              <a:rPr lang="en-US" sz="1100" b="1" dirty="0" smtClean="0">
                <a:solidFill>
                  <a:schemeClr val="bg1"/>
                </a:solidFill>
              </a:rPr>
              <a:t>129</a:t>
            </a:r>
            <a:r>
              <a:rPr lang="en-US" sz="1100" dirty="0">
                <a:solidFill>
                  <a:schemeClr val="bg1"/>
                </a:solidFill>
              </a:rPr>
              <a:t>, 6812–6819.</a:t>
            </a:r>
            <a:r>
              <a:rPr lang="en-US" sz="1100" baseline="30000" dirty="0">
                <a:solidFill>
                  <a:schemeClr val="bg1"/>
                </a:solidFill>
              </a:rPr>
              <a:t>47</a:t>
            </a:r>
            <a:r>
              <a:rPr lang="en-US" sz="1100" dirty="0">
                <a:solidFill>
                  <a:schemeClr val="bg1"/>
                </a:solidFill>
              </a:rPr>
              <a:t> Copyright 2007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692696"/>
            <a:ext cx="6144683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301208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 </a:t>
            </a:r>
            <a:r>
              <a:rPr lang="en-US" sz="1100" dirty="0">
                <a:solidFill>
                  <a:schemeClr val="bg1"/>
                </a:solidFill>
              </a:rPr>
              <a:t>Main mechanistic concepts for </a:t>
            </a:r>
            <a:r>
              <a:rPr lang="en-US" sz="1100" dirty="0" err="1">
                <a:solidFill>
                  <a:schemeClr val="bg1"/>
                </a:solidFill>
              </a:rPr>
              <a:t>nonadiabatic</a:t>
            </a:r>
            <a:r>
              <a:rPr lang="en-US" sz="1100" dirty="0">
                <a:solidFill>
                  <a:schemeClr val="bg1"/>
                </a:solidFill>
              </a:rPr>
              <a:t> events (adapted </a:t>
            </a:r>
            <a:r>
              <a:rPr lang="en-US" sz="1100" dirty="0" smtClean="0">
                <a:solidFill>
                  <a:schemeClr val="bg1"/>
                </a:solidFill>
              </a:rPr>
              <a:t>from Figure </a:t>
            </a:r>
            <a:r>
              <a:rPr lang="en-US" sz="1100" dirty="0">
                <a:solidFill>
                  <a:schemeClr val="bg1"/>
                </a:solidFill>
              </a:rPr>
              <a:t>2.10). Mechanism I: the sand in the funnel model (Figure 2.9</a:t>
            </a:r>
            <a:r>
              <a:rPr lang="en-US" sz="1100" dirty="0" smtClean="0">
                <a:solidFill>
                  <a:schemeClr val="bg1"/>
                </a:solidFill>
              </a:rPr>
              <a:t>). Mechanism </a:t>
            </a:r>
            <a:r>
              <a:rPr lang="en-US" sz="1100" dirty="0">
                <a:solidFill>
                  <a:schemeClr val="bg1"/>
                </a:solidFill>
              </a:rPr>
              <a:t>II: the extended seam (Figures 2.10–2.13).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5736890" cy="430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473" y="5185745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5.19 </a:t>
            </a:r>
            <a:r>
              <a:rPr lang="en-US" sz="1100" dirty="0">
                <a:solidFill>
                  <a:schemeClr val="bg1"/>
                </a:solidFill>
              </a:rPr>
              <a:t>PYP. Left: </a:t>
            </a:r>
            <a:r>
              <a:rPr lang="en-US" sz="1100" i="1" dirty="0">
                <a:solidFill>
                  <a:schemeClr val="bg1"/>
                </a:solidFill>
              </a:rPr>
              <a:t>p</a:t>
            </a:r>
            <a:r>
              <a:rPr lang="en-US" sz="1100" dirty="0">
                <a:solidFill>
                  <a:schemeClr val="bg1"/>
                </a:solidFill>
              </a:rPr>
              <a:t>-</a:t>
            </a:r>
            <a:r>
              <a:rPr lang="en-US" sz="1100" dirty="0" err="1">
                <a:solidFill>
                  <a:schemeClr val="bg1"/>
                </a:solidFill>
              </a:rPr>
              <a:t>coumaric</a:t>
            </a:r>
            <a:r>
              <a:rPr lang="en-US" sz="1100" dirty="0">
                <a:solidFill>
                  <a:schemeClr val="bg1"/>
                </a:solidFill>
              </a:rPr>
              <a:t> acid; right: </a:t>
            </a:r>
            <a:r>
              <a:rPr lang="en-US" sz="1100" i="1" dirty="0">
                <a:solidFill>
                  <a:schemeClr val="bg1"/>
                </a:solidFill>
              </a:rPr>
              <a:t>p</a:t>
            </a:r>
            <a:r>
              <a:rPr lang="en-US" sz="1100" dirty="0">
                <a:solidFill>
                  <a:schemeClr val="bg1"/>
                </a:solidFill>
              </a:rPr>
              <a:t>-</a:t>
            </a:r>
            <a:r>
              <a:rPr lang="en-US" sz="1100" dirty="0" err="1">
                <a:solidFill>
                  <a:schemeClr val="bg1"/>
                </a:solidFill>
              </a:rPr>
              <a:t>coumaric</a:t>
            </a:r>
            <a:r>
              <a:rPr lang="en-US" sz="1100" dirty="0">
                <a:solidFill>
                  <a:schemeClr val="bg1"/>
                </a:solidFill>
              </a:rPr>
              <a:t> acid showing binding </a:t>
            </a:r>
            <a:r>
              <a:rPr lang="en-US" sz="1100" dirty="0" smtClean="0">
                <a:solidFill>
                  <a:schemeClr val="bg1"/>
                </a:solidFill>
              </a:rPr>
              <a:t>to </a:t>
            </a:r>
            <a:r>
              <a:rPr lang="en-GB" sz="1100" dirty="0" smtClean="0">
                <a:solidFill>
                  <a:schemeClr val="bg1"/>
                </a:solidFill>
              </a:rPr>
              <a:t>protein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G. </a:t>
            </a:r>
            <a:r>
              <a:rPr lang="en-US" sz="1100" dirty="0" err="1">
                <a:solidFill>
                  <a:schemeClr val="bg1"/>
                </a:solidFill>
              </a:rPr>
              <a:t>Groenhof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Bouxin-Cademartory</a:t>
            </a:r>
            <a:r>
              <a:rPr lang="en-US" sz="1100" dirty="0">
                <a:solidFill>
                  <a:schemeClr val="bg1"/>
                </a:solidFill>
              </a:rPr>
              <a:t>, B. Hess, S. </a:t>
            </a:r>
            <a:r>
              <a:rPr lang="en-US" sz="1100" dirty="0" smtClean="0">
                <a:solidFill>
                  <a:schemeClr val="bg1"/>
                </a:solidFill>
              </a:rPr>
              <a:t>De </a:t>
            </a:r>
            <a:r>
              <a:rPr lang="de-DE" sz="1100" dirty="0" smtClean="0">
                <a:solidFill>
                  <a:schemeClr val="bg1"/>
                </a:solidFill>
              </a:rPr>
              <a:t>Visser</a:t>
            </a:r>
            <a:r>
              <a:rPr lang="de-DE" sz="1100" dirty="0">
                <a:solidFill>
                  <a:schemeClr val="bg1"/>
                </a:solidFill>
              </a:rPr>
              <a:t>, H. Berendsen, M.Olivucci, A. Mark and M. Robb, J</a:t>
            </a:r>
            <a:r>
              <a:rPr lang="de-DE" sz="1100" i="1" dirty="0">
                <a:solidFill>
                  <a:schemeClr val="bg1"/>
                </a:solidFill>
              </a:rPr>
              <a:t>. Am. </a:t>
            </a:r>
            <a:r>
              <a:rPr lang="de-DE" sz="1100" i="1" dirty="0" smtClean="0">
                <a:solidFill>
                  <a:schemeClr val="bg1"/>
                </a:solidFill>
              </a:rPr>
              <a:t>Chem. </a:t>
            </a:r>
            <a:r>
              <a:rPr lang="en-US" sz="1100" i="1" dirty="0" smtClean="0">
                <a:solidFill>
                  <a:schemeClr val="bg1"/>
                </a:solidFill>
              </a:rPr>
              <a:t>Soc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2004, </a:t>
            </a:r>
            <a:r>
              <a:rPr lang="en-US" sz="1100" b="1" dirty="0">
                <a:solidFill>
                  <a:schemeClr val="bg1"/>
                </a:solidFill>
              </a:rPr>
              <a:t>126</a:t>
            </a:r>
            <a:r>
              <a:rPr lang="en-US" sz="1100" dirty="0">
                <a:solidFill>
                  <a:schemeClr val="bg1"/>
                </a:solidFill>
              </a:rPr>
              <a:t>, 4228–4233.</a:t>
            </a:r>
            <a:r>
              <a:rPr lang="en-US" sz="1100" baseline="30000" dirty="0">
                <a:solidFill>
                  <a:schemeClr val="bg1"/>
                </a:solidFill>
              </a:rPr>
              <a:t>24</a:t>
            </a:r>
            <a:r>
              <a:rPr lang="en-US" sz="1100" dirty="0">
                <a:solidFill>
                  <a:schemeClr val="bg1"/>
                </a:solidFill>
              </a:rPr>
              <a:t> Copyright 2004 American </a:t>
            </a:r>
            <a:r>
              <a:rPr lang="en-US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 smtClean="0">
                <a:solidFill>
                  <a:schemeClr val="bg1"/>
                </a:solidFill>
              </a:rPr>
              <a:t>Society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196" y="4904422"/>
            <a:ext cx="661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5.20 </a:t>
            </a:r>
            <a:r>
              <a:rPr lang="en-US" sz="1100" dirty="0">
                <a:solidFill>
                  <a:schemeClr val="bg1"/>
                </a:solidFill>
              </a:rPr>
              <a:t>Photochemical cycle in the </a:t>
            </a:r>
            <a:r>
              <a:rPr lang="en-US" sz="1100" i="1" dirty="0">
                <a:solidFill>
                  <a:schemeClr val="bg1"/>
                </a:solidFill>
              </a:rPr>
              <a:t>p</a:t>
            </a:r>
            <a:r>
              <a:rPr lang="en-US" sz="1100" dirty="0">
                <a:solidFill>
                  <a:schemeClr val="bg1"/>
                </a:solidFill>
              </a:rPr>
              <a:t>-</a:t>
            </a:r>
            <a:r>
              <a:rPr lang="en-US" sz="1100" dirty="0" err="1">
                <a:solidFill>
                  <a:schemeClr val="bg1"/>
                </a:solidFill>
              </a:rPr>
              <a:t>coumaric</a:t>
            </a:r>
            <a:r>
              <a:rPr lang="en-US" sz="1100" dirty="0">
                <a:solidFill>
                  <a:schemeClr val="bg1"/>
                </a:solidFill>
              </a:rPr>
              <a:t> acid moiety in PYP.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G. </a:t>
            </a:r>
            <a:r>
              <a:rPr lang="en-US" sz="1100" dirty="0" err="1">
                <a:solidFill>
                  <a:schemeClr val="bg1"/>
                </a:solidFill>
              </a:rPr>
              <a:t>Groenhof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Bouxin-Cademartory</a:t>
            </a:r>
            <a:r>
              <a:rPr lang="en-US" sz="1100" dirty="0">
                <a:solidFill>
                  <a:schemeClr val="bg1"/>
                </a:solidFill>
              </a:rPr>
              <a:t>, B. Hess, S. </a:t>
            </a:r>
            <a:r>
              <a:rPr lang="en-US" sz="1100" dirty="0" smtClean="0">
                <a:solidFill>
                  <a:schemeClr val="bg1"/>
                </a:solidFill>
              </a:rPr>
              <a:t>De </a:t>
            </a:r>
            <a:r>
              <a:rPr lang="de-DE" sz="1100" dirty="0" smtClean="0">
                <a:solidFill>
                  <a:schemeClr val="bg1"/>
                </a:solidFill>
              </a:rPr>
              <a:t>Visser</a:t>
            </a:r>
            <a:r>
              <a:rPr lang="de-DE" sz="1100" dirty="0">
                <a:solidFill>
                  <a:schemeClr val="bg1"/>
                </a:solidFill>
              </a:rPr>
              <a:t>, H. Berendsen, M.Olivucci, A. Mark and M. Robb, </a:t>
            </a:r>
            <a:r>
              <a:rPr lang="de-DE" sz="1100" i="1" dirty="0">
                <a:solidFill>
                  <a:schemeClr val="bg1"/>
                </a:solidFill>
              </a:rPr>
              <a:t>J. Am. </a:t>
            </a:r>
            <a:r>
              <a:rPr lang="de-DE" sz="1100" i="1" dirty="0" smtClean="0">
                <a:solidFill>
                  <a:schemeClr val="bg1"/>
                </a:solidFill>
              </a:rPr>
              <a:t>Chem. </a:t>
            </a:r>
            <a:r>
              <a:rPr lang="en-US" sz="1100" i="1" dirty="0" smtClean="0">
                <a:solidFill>
                  <a:schemeClr val="bg1"/>
                </a:solidFill>
              </a:rPr>
              <a:t>Soc</a:t>
            </a:r>
            <a:r>
              <a:rPr lang="en-US" sz="1100" dirty="0">
                <a:solidFill>
                  <a:schemeClr val="bg1"/>
                </a:solidFill>
              </a:rPr>
              <a:t>., 2004, </a:t>
            </a:r>
            <a:r>
              <a:rPr lang="en-US" sz="1100" b="1" dirty="0">
                <a:solidFill>
                  <a:schemeClr val="bg1"/>
                </a:solidFill>
              </a:rPr>
              <a:t>126</a:t>
            </a:r>
            <a:r>
              <a:rPr lang="en-US" sz="1100" dirty="0">
                <a:solidFill>
                  <a:schemeClr val="bg1"/>
                </a:solidFill>
              </a:rPr>
              <a:t>, 4228–4233.</a:t>
            </a:r>
            <a:r>
              <a:rPr lang="en-US" sz="1100" baseline="30000" dirty="0">
                <a:solidFill>
                  <a:schemeClr val="bg1"/>
                </a:solidFill>
              </a:rPr>
              <a:t>24</a:t>
            </a:r>
            <a:r>
              <a:rPr lang="en-US" sz="1100" dirty="0">
                <a:solidFill>
                  <a:schemeClr val="bg1"/>
                </a:solidFill>
              </a:rPr>
              <a:t> Copyright 2004 American Chemical</a:t>
            </a:r>
          </a:p>
          <a:p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3" y="764704"/>
            <a:ext cx="6144683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562" y="4627424"/>
            <a:ext cx="6686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5.21 </a:t>
            </a:r>
            <a:r>
              <a:rPr lang="en-US" sz="1100" dirty="0">
                <a:solidFill>
                  <a:schemeClr val="bg1"/>
                </a:solidFill>
              </a:rPr>
              <a:t>Charge distribution in ground and excited state of in the </a:t>
            </a:r>
            <a:r>
              <a:rPr lang="en-US" sz="1100" i="1" dirty="0" smtClean="0">
                <a:solidFill>
                  <a:schemeClr val="bg1"/>
                </a:solidFill>
              </a:rPr>
              <a:t>p</a:t>
            </a:r>
            <a:r>
              <a:rPr lang="en-US" sz="1100" dirty="0" smtClean="0">
                <a:solidFill>
                  <a:schemeClr val="bg1"/>
                </a:solidFill>
              </a:rPr>
              <a:t>-</a:t>
            </a:r>
            <a:r>
              <a:rPr lang="en-US" sz="1100" dirty="0" err="1" smtClean="0">
                <a:solidFill>
                  <a:schemeClr val="bg1"/>
                </a:solidFill>
              </a:rPr>
              <a:t>coumaric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acid </a:t>
            </a:r>
            <a:r>
              <a:rPr lang="en-GB" sz="1100" dirty="0">
                <a:solidFill>
                  <a:schemeClr val="bg1"/>
                </a:solidFill>
              </a:rPr>
              <a:t>moiety in PYP.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G. </a:t>
            </a:r>
            <a:r>
              <a:rPr lang="en-US" sz="1100" dirty="0" err="1">
                <a:solidFill>
                  <a:schemeClr val="bg1"/>
                </a:solidFill>
              </a:rPr>
              <a:t>Groenhof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Bouxin-Cademartory</a:t>
            </a:r>
            <a:r>
              <a:rPr lang="en-US" sz="1100" dirty="0">
                <a:solidFill>
                  <a:schemeClr val="bg1"/>
                </a:solidFill>
              </a:rPr>
              <a:t>, B. Hess, S. </a:t>
            </a:r>
            <a:r>
              <a:rPr lang="en-US" sz="1100" dirty="0" smtClean="0">
                <a:solidFill>
                  <a:schemeClr val="bg1"/>
                </a:solidFill>
              </a:rPr>
              <a:t>De </a:t>
            </a:r>
            <a:r>
              <a:rPr lang="de-DE" sz="1100" dirty="0" smtClean="0">
                <a:solidFill>
                  <a:schemeClr val="bg1"/>
                </a:solidFill>
              </a:rPr>
              <a:t>Visser</a:t>
            </a:r>
            <a:r>
              <a:rPr lang="de-DE" sz="1100" dirty="0">
                <a:solidFill>
                  <a:schemeClr val="bg1"/>
                </a:solidFill>
              </a:rPr>
              <a:t>, H. Berendsen, M. Olivucci, A. Mark and M. Robb, </a:t>
            </a:r>
            <a:r>
              <a:rPr lang="de-DE" sz="1100" i="1" dirty="0">
                <a:solidFill>
                  <a:schemeClr val="bg1"/>
                </a:solidFill>
              </a:rPr>
              <a:t>J. Am. </a:t>
            </a:r>
            <a:r>
              <a:rPr lang="de-DE" sz="1100" i="1" dirty="0" smtClean="0">
                <a:solidFill>
                  <a:schemeClr val="bg1"/>
                </a:solidFill>
              </a:rPr>
              <a:t>Chem. </a:t>
            </a:r>
            <a:r>
              <a:rPr lang="en-US" sz="1100" i="1" dirty="0" smtClean="0">
                <a:solidFill>
                  <a:schemeClr val="bg1"/>
                </a:solidFill>
              </a:rPr>
              <a:t>Soc</a:t>
            </a:r>
            <a:r>
              <a:rPr lang="en-US" sz="1100" dirty="0">
                <a:solidFill>
                  <a:schemeClr val="bg1"/>
                </a:solidFill>
              </a:rPr>
              <a:t>., 2004, </a:t>
            </a:r>
            <a:r>
              <a:rPr lang="en-US" sz="1100" b="1" dirty="0">
                <a:solidFill>
                  <a:schemeClr val="bg1"/>
                </a:solidFill>
              </a:rPr>
              <a:t>126</a:t>
            </a:r>
            <a:r>
              <a:rPr lang="en-US" sz="1100" dirty="0">
                <a:solidFill>
                  <a:schemeClr val="bg1"/>
                </a:solidFill>
              </a:rPr>
              <a:t>, 4228–4233.</a:t>
            </a:r>
            <a:r>
              <a:rPr lang="en-US" sz="1100" baseline="30000" dirty="0">
                <a:solidFill>
                  <a:schemeClr val="bg1"/>
                </a:solidFill>
              </a:rPr>
              <a:t>24</a:t>
            </a:r>
            <a:r>
              <a:rPr lang="en-US" sz="1100" dirty="0">
                <a:solidFill>
                  <a:schemeClr val="bg1"/>
                </a:solidFill>
              </a:rPr>
              <a:t> Copyright 2004 American Chemical</a:t>
            </a:r>
          </a:p>
          <a:p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4"/>
          <a:stretch/>
        </p:blipFill>
        <p:spPr>
          <a:xfrm>
            <a:off x="1691680" y="1013399"/>
            <a:ext cx="6192688" cy="363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365104"/>
            <a:ext cx="655272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5.22 </a:t>
            </a:r>
            <a:r>
              <a:rPr lang="en-US" sz="1100" dirty="0">
                <a:solidFill>
                  <a:schemeClr val="bg1"/>
                </a:solidFill>
              </a:rPr>
              <a:t>The effect of the </a:t>
            </a:r>
            <a:r>
              <a:rPr lang="en-US" sz="1100" dirty="0" err="1">
                <a:solidFill>
                  <a:schemeClr val="bg1"/>
                </a:solidFill>
              </a:rPr>
              <a:t>guanidium</a:t>
            </a:r>
            <a:r>
              <a:rPr lang="en-US" sz="1100" dirty="0">
                <a:solidFill>
                  <a:schemeClr val="bg1"/>
                </a:solidFill>
              </a:rPr>
              <a:t> group of arginine 52 on the location of </a:t>
            </a:r>
            <a:r>
              <a:rPr lang="en-US" sz="1100" dirty="0" smtClean="0">
                <a:solidFill>
                  <a:schemeClr val="bg1"/>
                </a:solidFill>
              </a:rPr>
              <a:t>the CI</a:t>
            </a:r>
            <a:r>
              <a:rPr lang="en-US" sz="1100" dirty="0">
                <a:solidFill>
                  <a:schemeClr val="bg1"/>
                </a:solidFill>
              </a:rPr>
              <a:t>. The energy differences between the excited and ground states at </a:t>
            </a:r>
            <a:r>
              <a:rPr lang="en-US" sz="1100" dirty="0" smtClean="0">
                <a:solidFill>
                  <a:schemeClr val="bg1"/>
                </a:solidFill>
              </a:rPr>
              <a:t>the geometries </a:t>
            </a:r>
            <a:r>
              <a:rPr lang="en-US" sz="1100" dirty="0">
                <a:solidFill>
                  <a:schemeClr val="bg1"/>
                </a:solidFill>
              </a:rPr>
              <a:t>shown are indicated. The geometry was taken from </a:t>
            </a:r>
            <a:r>
              <a:rPr lang="en-US" sz="1100" dirty="0" smtClean="0">
                <a:solidFill>
                  <a:schemeClr val="bg1"/>
                </a:solidFill>
              </a:rPr>
              <a:t>simulation at </a:t>
            </a:r>
            <a:r>
              <a:rPr lang="en-US" sz="1100" dirty="0">
                <a:solidFill>
                  <a:schemeClr val="bg1"/>
                </a:solidFill>
              </a:rPr>
              <a:t>the hopping time step. In the two left structures, all other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protein and solvent atoms were also present in the calculation but </a:t>
            </a:r>
            <a:r>
              <a:rPr lang="en-US" sz="1100" dirty="0" smtClean="0">
                <a:solidFill>
                  <a:schemeClr val="bg1"/>
                </a:solidFill>
              </a:rPr>
              <a:t>not shown</a:t>
            </a:r>
            <a:r>
              <a:rPr lang="en-US" sz="1100" dirty="0">
                <a:solidFill>
                  <a:schemeClr val="bg1"/>
                </a:solidFill>
              </a:rPr>
              <a:t>, while in the far right structure there were no other </a:t>
            </a:r>
            <a:r>
              <a:rPr lang="en-US" sz="1100" dirty="0" smtClean="0">
                <a:solidFill>
                  <a:schemeClr val="bg1"/>
                </a:solidFill>
              </a:rPr>
              <a:t>atoms present</a:t>
            </a:r>
            <a:r>
              <a:rPr lang="en-US" sz="1100" dirty="0">
                <a:solidFill>
                  <a:schemeClr val="bg1"/>
                </a:solidFill>
              </a:rPr>
              <a:t>. Mutating away only the arginine has almost the same effect </a:t>
            </a:r>
            <a:r>
              <a:rPr lang="en-US" sz="1100" dirty="0" smtClean="0">
                <a:solidFill>
                  <a:schemeClr val="bg1"/>
                </a:solidFill>
              </a:rPr>
              <a:t>as placing </a:t>
            </a:r>
            <a:r>
              <a:rPr lang="en-US" sz="1100" dirty="0">
                <a:solidFill>
                  <a:schemeClr val="bg1"/>
                </a:solidFill>
              </a:rPr>
              <a:t>the chromophore </a:t>
            </a:r>
            <a:r>
              <a:rPr lang="en-US" sz="1100" i="1" dirty="0">
                <a:solidFill>
                  <a:schemeClr val="bg1"/>
                </a:solidFill>
              </a:rPr>
              <a:t>in </a:t>
            </a:r>
            <a:r>
              <a:rPr lang="en-US" sz="1100" i="1" dirty="0" err="1">
                <a:solidFill>
                  <a:schemeClr val="bg1"/>
                </a:solidFill>
              </a:rPr>
              <a:t>vacuo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G. </a:t>
            </a:r>
            <a:r>
              <a:rPr lang="en-US" sz="1100" dirty="0" err="1">
                <a:solidFill>
                  <a:schemeClr val="bg1"/>
                </a:solidFill>
              </a:rPr>
              <a:t>Groenhof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Bouxin-Cademartory</a:t>
            </a:r>
            <a:r>
              <a:rPr lang="en-US" sz="1100" dirty="0">
                <a:solidFill>
                  <a:schemeClr val="bg1"/>
                </a:solidFill>
              </a:rPr>
              <a:t>, B. Hess, S. </a:t>
            </a:r>
            <a:r>
              <a:rPr lang="en-US" sz="1100" dirty="0" smtClean="0">
                <a:solidFill>
                  <a:schemeClr val="bg1"/>
                </a:solidFill>
              </a:rPr>
              <a:t>De </a:t>
            </a:r>
            <a:r>
              <a:rPr lang="de-DE" sz="1100" dirty="0" smtClean="0">
                <a:solidFill>
                  <a:schemeClr val="bg1"/>
                </a:solidFill>
              </a:rPr>
              <a:t>Visser</a:t>
            </a:r>
            <a:r>
              <a:rPr lang="de-DE" sz="1100" dirty="0">
                <a:solidFill>
                  <a:schemeClr val="bg1"/>
                </a:solidFill>
              </a:rPr>
              <a:t>, H. Berendsen, M.Olivucci, A. Mark and M. Robb, </a:t>
            </a:r>
            <a:r>
              <a:rPr lang="de-DE" sz="1100" i="1" dirty="0">
                <a:solidFill>
                  <a:schemeClr val="bg1"/>
                </a:solidFill>
              </a:rPr>
              <a:t>J. Am. </a:t>
            </a:r>
            <a:r>
              <a:rPr lang="de-DE" sz="1100" i="1" dirty="0" smtClean="0">
                <a:solidFill>
                  <a:schemeClr val="bg1"/>
                </a:solidFill>
              </a:rPr>
              <a:t>Chem. </a:t>
            </a:r>
            <a:r>
              <a:rPr lang="en-US" sz="1100" i="1" dirty="0" smtClean="0">
                <a:solidFill>
                  <a:schemeClr val="bg1"/>
                </a:solidFill>
              </a:rPr>
              <a:t>Soc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2004, </a:t>
            </a:r>
            <a:r>
              <a:rPr lang="en-US" sz="1100" b="1" dirty="0">
                <a:solidFill>
                  <a:schemeClr val="bg1"/>
                </a:solidFill>
              </a:rPr>
              <a:t>126</a:t>
            </a:r>
            <a:r>
              <a:rPr lang="en-US" sz="1100" dirty="0">
                <a:solidFill>
                  <a:schemeClr val="bg1"/>
                </a:solidFill>
              </a:rPr>
              <a:t>, 4228–4233.</a:t>
            </a:r>
            <a:r>
              <a:rPr lang="en-US" sz="1100" baseline="30000" dirty="0">
                <a:solidFill>
                  <a:schemeClr val="bg1"/>
                </a:solidFill>
              </a:rPr>
              <a:t>24</a:t>
            </a:r>
            <a:r>
              <a:rPr lang="en-US" sz="1100" dirty="0">
                <a:solidFill>
                  <a:schemeClr val="bg1"/>
                </a:solidFill>
              </a:rPr>
              <a:t> Copyright 2004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58112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5.23 </a:t>
            </a:r>
            <a:r>
              <a:rPr lang="en-US" sz="1100" dirty="0">
                <a:solidFill>
                  <a:schemeClr val="bg1"/>
                </a:solidFill>
              </a:rPr>
              <a:t>Schematic representation of the extended seam in PYP isomerization.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G. </a:t>
            </a:r>
            <a:r>
              <a:rPr lang="en-US" sz="1100" dirty="0" err="1">
                <a:solidFill>
                  <a:schemeClr val="bg1"/>
                </a:solidFill>
              </a:rPr>
              <a:t>Groenhof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Bouxin-Cademartory</a:t>
            </a:r>
            <a:r>
              <a:rPr lang="en-US" sz="1100" dirty="0">
                <a:solidFill>
                  <a:schemeClr val="bg1"/>
                </a:solidFill>
              </a:rPr>
              <a:t>, B. Hess, S. </a:t>
            </a:r>
            <a:r>
              <a:rPr lang="en-US" sz="1100" dirty="0" smtClean="0">
                <a:solidFill>
                  <a:schemeClr val="bg1"/>
                </a:solidFill>
              </a:rPr>
              <a:t>De</a:t>
            </a:r>
            <a:r>
              <a:rPr lang="de-DE" sz="1100" dirty="0" smtClean="0">
                <a:solidFill>
                  <a:schemeClr val="bg1"/>
                </a:solidFill>
              </a:rPr>
              <a:t>Visser</a:t>
            </a:r>
            <a:r>
              <a:rPr lang="de-DE" sz="1100" dirty="0">
                <a:solidFill>
                  <a:schemeClr val="bg1"/>
                </a:solidFill>
              </a:rPr>
              <a:t>, H. Berendsen, M.Olivucci, A. Mark and M. Robb, </a:t>
            </a:r>
            <a:r>
              <a:rPr lang="de-DE" sz="1100" i="1" dirty="0">
                <a:solidFill>
                  <a:schemeClr val="bg1"/>
                </a:solidFill>
              </a:rPr>
              <a:t>J. Am. </a:t>
            </a:r>
            <a:r>
              <a:rPr lang="de-DE" sz="1100" i="1" dirty="0" smtClean="0">
                <a:solidFill>
                  <a:schemeClr val="bg1"/>
                </a:solidFill>
              </a:rPr>
              <a:t>Chem. </a:t>
            </a:r>
            <a:r>
              <a:rPr lang="en-US" sz="1100" i="1" dirty="0" smtClean="0">
                <a:solidFill>
                  <a:schemeClr val="bg1"/>
                </a:solidFill>
              </a:rPr>
              <a:t>Soc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2004, </a:t>
            </a:r>
            <a:r>
              <a:rPr lang="en-US" sz="1100" b="1" dirty="0">
                <a:solidFill>
                  <a:schemeClr val="bg1"/>
                </a:solidFill>
              </a:rPr>
              <a:t>126</a:t>
            </a:r>
            <a:r>
              <a:rPr lang="en-US" sz="1100" dirty="0">
                <a:solidFill>
                  <a:schemeClr val="bg1"/>
                </a:solidFill>
              </a:rPr>
              <a:t>, 4228–4233.</a:t>
            </a:r>
            <a:r>
              <a:rPr lang="en-US" sz="1100" baseline="30000" dirty="0">
                <a:solidFill>
                  <a:schemeClr val="bg1"/>
                </a:solidFill>
              </a:rPr>
              <a:t>24</a:t>
            </a:r>
            <a:r>
              <a:rPr lang="en-US" sz="1100" dirty="0">
                <a:solidFill>
                  <a:schemeClr val="bg1"/>
                </a:solidFill>
              </a:rPr>
              <a:t> Copyright 2004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013176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5.24 </a:t>
            </a:r>
            <a:r>
              <a:rPr lang="en-US" sz="1100" dirty="0">
                <a:solidFill>
                  <a:schemeClr val="bg1"/>
                </a:solidFill>
              </a:rPr>
              <a:t>Mutants in which the arginine has been replaced by an </a:t>
            </a:r>
            <a:r>
              <a:rPr lang="en-US" sz="1100" dirty="0" smtClean="0">
                <a:solidFill>
                  <a:schemeClr val="bg1"/>
                </a:solidFill>
              </a:rPr>
              <a:t>electronically neutral </a:t>
            </a:r>
            <a:r>
              <a:rPr lang="en-US" sz="1100" dirty="0">
                <a:solidFill>
                  <a:schemeClr val="bg1"/>
                </a:solidFill>
              </a:rPr>
              <a:t>amino acid give a carbonyl oxygen flip, rather than the </a:t>
            </a:r>
            <a:r>
              <a:rPr lang="en-US" sz="1100" dirty="0" smtClean="0">
                <a:solidFill>
                  <a:schemeClr val="bg1"/>
                </a:solidFill>
              </a:rPr>
              <a:t>double </a:t>
            </a:r>
            <a:r>
              <a:rPr lang="en-GB" sz="1100" dirty="0" smtClean="0">
                <a:solidFill>
                  <a:schemeClr val="bg1"/>
                </a:solidFill>
              </a:rPr>
              <a:t>bond </a:t>
            </a:r>
            <a:r>
              <a:rPr lang="en-GB" sz="1100" dirty="0">
                <a:solidFill>
                  <a:schemeClr val="bg1"/>
                </a:solidFill>
              </a:rPr>
              <a:t>isomerization.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619672" y="908720"/>
            <a:ext cx="6048673" cy="3850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497734"/>
            <a:ext cx="3623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5.25 </a:t>
            </a:r>
            <a:r>
              <a:rPr lang="en-US" sz="1100" dirty="0">
                <a:solidFill>
                  <a:schemeClr val="bg1"/>
                </a:solidFill>
              </a:rPr>
              <a:t>Vibrational control with an extended seam.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472608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85184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5.26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relaxation and decay </a:t>
            </a:r>
            <a:r>
              <a:rPr lang="en-US" sz="1100" i="1" dirty="0">
                <a:solidFill>
                  <a:schemeClr val="bg1"/>
                </a:solidFill>
              </a:rPr>
              <a:t>via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/S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intersection. The </a:t>
            </a:r>
            <a:r>
              <a:rPr lang="en-US" sz="1100" dirty="0" smtClean="0">
                <a:solidFill>
                  <a:schemeClr val="bg1"/>
                </a:solidFill>
              </a:rPr>
              <a:t>reaction coordinate </a:t>
            </a:r>
            <a:r>
              <a:rPr lang="en-US" sz="1100" dirty="0">
                <a:solidFill>
                  <a:schemeClr val="bg1"/>
                </a:solidFill>
              </a:rPr>
              <a:t>Qs (from the branching space) represents the </a:t>
            </a:r>
            <a:r>
              <a:rPr lang="en-US" sz="1100" dirty="0" smtClean="0">
                <a:solidFill>
                  <a:schemeClr val="bg1"/>
                </a:solidFill>
              </a:rPr>
              <a:t>movement from </a:t>
            </a:r>
            <a:r>
              <a:rPr lang="en-US" sz="1100" dirty="0">
                <a:solidFill>
                  <a:schemeClr val="bg1"/>
                </a:solidFill>
              </a:rPr>
              <a:t>VB structure (a) to (b), and is the initial relaxation direction on </a:t>
            </a:r>
            <a:r>
              <a:rPr lang="en-US" sz="1100" dirty="0" smtClean="0">
                <a:solidFill>
                  <a:schemeClr val="bg1"/>
                </a:solidFill>
              </a:rPr>
              <a:t>S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 err="1" smtClean="0">
                <a:solidFill>
                  <a:schemeClr val="bg1"/>
                </a:solidFill>
              </a:rPr>
              <a:t>Q</a:t>
            </a:r>
            <a:r>
              <a:rPr lang="en-US" sz="1100" baseline="-25000" dirty="0" err="1" smtClean="0">
                <a:solidFill>
                  <a:schemeClr val="bg1"/>
                </a:solidFill>
              </a:rPr>
              <a:t>Tor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corresponds to the methylene torsion coordinate. Note that </a:t>
            </a:r>
            <a:r>
              <a:rPr lang="en-US" sz="1100" dirty="0" smtClean="0">
                <a:solidFill>
                  <a:schemeClr val="bg1"/>
                </a:solidFill>
              </a:rPr>
              <a:t>the degeneracy </a:t>
            </a:r>
            <a:r>
              <a:rPr lang="en-US" sz="1100" dirty="0">
                <a:solidFill>
                  <a:schemeClr val="bg1"/>
                </a:solidFill>
              </a:rPr>
              <a:t>between the crossing states exists for all values of </a:t>
            </a:r>
            <a:r>
              <a:rPr lang="en-US" sz="1100" dirty="0" smtClean="0">
                <a:solidFill>
                  <a:schemeClr val="bg1"/>
                </a:solidFill>
              </a:rPr>
              <a:t>the torsion </a:t>
            </a:r>
            <a:r>
              <a:rPr lang="en-US" sz="1100" dirty="0">
                <a:solidFill>
                  <a:schemeClr val="bg1"/>
                </a:solidFill>
              </a:rPr>
              <a:t>coordinate, provided all of the other coordinates are </a:t>
            </a:r>
            <a:r>
              <a:rPr lang="en-US" sz="1100" dirty="0" smtClean="0">
                <a:solidFill>
                  <a:schemeClr val="bg1"/>
                </a:solidFill>
              </a:rPr>
              <a:t>allowed </a:t>
            </a:r>
            <a:r>
              <a:rPr lang="en-GB" sz="1100" dirty="0" smtClean="0">
                <a:solidFill>
                  <a:schemeClr val="bg1"/>
                </a:solidFill>
              </a:rPr>
              <a:t>to </a:t>
            </a:r>
            <a:r>
              <a:rPr lang="en-GB" sz="1100" dirty="0">
                <a:solidFill>
                  <a:schemeClr val="bg1"/>
                </a:solidFill>
              </a:rPr>
              <a:t>relax.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80 with permission from the PCCP Owner Societies.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626469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085184"/>
            <a:ext cx="6480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5.27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natural ultrafast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decay. Total adiabatic population of the </a:t>
            </a:r>
            <a:r>
              <a:rPr lang="en-US" sz="1100" dirty="0" smtClean="0">
                <a:solidFill>
                  <a:schemeClr val="bg1"/>
                </a:solidFill>
              </a:rPr>
              <a:t>S</a:t>
            </a:r>
            <a:r>
              <a:rPr lang="en-US" sz="1100" baseline="-25000" dirty="0" smtClean="0">
                <a:solidFill>
                  <a:schemeClr val="bg1"/>
                </a:solidFill>
              </a:rPr>
              <a:t>1 </a:t>
            </a:r>
            <a:r>
              <a:rPr lang="en-GB" sz="1100" dirty="0" smtClean="0">
                <a:solidFill>
                  <a:schemeClr val="bg1"/>
                </a:solidFill>
              </a:rPr>
              <a:t>excited </a:t>
            </a:r>
            <a:r>
              <a:rPr lang="en-GB" sz="1100" dirty="0">
                <a:solidFill>
                  <a:schemeClr val="bg1"/>
                </a:solidFill>
              </a:rPr>
              <a:t>state.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80 with permission from the PCCP Owner Societies.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3371" b="5618"/>
          <a:stretch/>
        </p:blipFill>
        <p:spPr>
          <a:xfrm>
            <a:off x="1456225" y="620688"/>
            <a:ext cx="6356135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7" y="544522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5.28 </a:t>
            </a:r>
            <a:r>
              <a:rPr lang="en-US" sz="1100" dirty="0" err="1">
                <a:solidFill>
                  <a:schemeClr val="bg1"/>
                </a:solidFill>
              </a:rPr>
              <a:t>Fulvene</a:t>
            </a:r>
            <a:r>
              <a:rPr lang="en-US" sz="1100" dirty="0">
                <a:solidFill>
                  <a:schemeClr val="bg1"/>
                </a:solidFill>
              </a:rPr>
              <a:t> damped decay with an initial </a:t>
            </a:r>
            <a:r>
              <a:rPr lang="en-US" sz="1100" dirty="0" err="1">
                <a:solidFill>
                  <a:schemeClr val="bg1"/>
                </a:solidFill>
              </a:rPr>
              <a:t>wavepacket</a:t>
            </a:r>
            <a:r>
              <a:rPr lang="en-US" sz="1100" dirty="0">
                <a:solidFill>
                  <a:schemeClr val="bg1"/>
                </a:solidFill>
              </a:rPr>
              <a:t> displaced 50% along the Q</a:t>
            </a:r>
            <a:r>
              <a:rPr lang="en-US" sz="1100" baseline="-25000" dirty="0">
                <a:solidFill>
                  <a:schemeClr val="bg1"/>
                </a:solidFill>
              </a:rPr>
              <a:t>s</a:t>
            </a:r>
            <a:r>
              <a:rPr lang="en-US" sz="1100" dirty="0">
                <a:solidFill>
                  <a:schemeClr val="bg1"/>
                </a:solidFill>
              </a:rPr>
              <a:t> coordinate (dotted line in Figure 5.26). </a:t>
            </a:r>
            <a:r>
              <a:rPr lang="en-US" sz="1100" dirty="0" smtClean="0">
                <a:solidFill>
                  <a:schemeClr val="bg1"/>
                </a:solidFill>
              </a:rPr>
              <a:t>Total adiabatic </a:t>
            </a:r>
            <a:r>
              <a:rPr lang="en-US" sz="1100" dirty="0">
                <a:solidFill>
                  <a:schemeClr val="bg1"/>
                </a:solidFill>
              </a:rPr>
              <a:t>population of the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excited state and the expectation value of </a:t>
            </a:r>
            <a:r>
              <a:rPr lang="en-US" sz="1100" dirty="0" err="1">
                <a:solidFill>
                  <a:schemeClr val="bg1"/>
                </a:solidFill>
              </a:rPr>
              <a:t>Q</a:t>
            </a:r>
            <a:r>
              <a:rPr lang="en-US" sz="1100" baseline="-25000" dirty="0" err="1">
                <a:solidFill>
                  <a:schemeClr val="bg1"/>
                </a:solidFill>
              </a:rPr>
              <a:t>tor</a:t>
            </a:r>
            <a:r>
              <a:rPr lang="en-US" sz="1100" dirty="0">
                <a:solidFill>
                  <a:schemeClr val="bg1"/>
                </a:solidFill>
              </a:rPr>
              <a:t> (Figure 5.26) using (a) reduced and (b) </a:t>
            </a:r>
            <a:r>
              <a:rPr lang="en-US" sz="1100" dirty="0" smtClean="0">
                <a:solidFill>
                  <a:schemeClr val="bg1"/>
                </a:solidFill>
              </a:rPr>
              <a:t>full </a:t>
            </a:r>
            <a:r>
              <a:rPr lang="en-GB" sz="1100" dirty="0" smtClean="0">
                <a:solidFill>
                  <a:schemeClr val="bg1"/>
                </a:solidFill>
              </a:rPr>
              <a:t>dimensionality </a:t>
            </a:r>
            <a:r>
              <a:rPr lang="en-GB" sz="1100" dirty="0">
                <a:solidFill>
                  <a:schemeClr val="bg1"/>
                </a:solidFill>
              </a:rPr>
              <a:t>models.</a:t>
            </a:r>
            <a:r>
              <a:rPr lang="en-GB" sz="1100" baseline="30000" dirty="0">
                <a:solidFill>
                  <a:schemeClr val="bg1"/>
                </a:solidFill>
              </a:rPr>
              <a:t>80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80 with permission from the PCCP Owner Societies.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6192688" cy="464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4581128"/>
            <a:ext cx="6624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</a:t>
            </a:r>
            <a:r>
              <a:rPr lang="en-US" sz="1100" dirty="0">
                <a:solidFill>
                  <a:schemeClr val="bg1"/>
                </a:solidFill>
              </a:rPr>
              <a:t> The ‘‘mechanism’’ of the di-p-methane rearrangement </a:t>
            </a:r>
            <a:r>
              <a:rPr lang="en-US" sz="1100" dirty="0" smtClean="0">
                <a:solidFill>
                  <a:schemeClr val="bg1"/>
                </a:solidFill>
              </a:rPr>
              <a:t>mechanism.</a:t>
            </a:r>
            <a:r>
              <a:rPr lang="en-US" sz="1100" baseline="30000" dirty="0" smtClean="0">
                <a:solidFill>
                  <a:schemeClr val="bg1"/>
                </a:solidFill>
              </a:rPr>
              <a:t>5 </a:t>
            </a:r>
            <a:r>
              <a:rPr lang="en-US" sz="1100" dirty="0" smtClean="0">
                <a:solidFill>
                  <a:schemeClr val="bg1"/>
                </a:solidFill>
              </a:rPr>
              <a:t>Excited </a:t>
            </a:r>
            <a:r>
              <a:rPr lang="en-US" sz="1100" dirty="0">
                <a:solidFill>
                  <a:schemeClr val="bg1"/>
                </a:solidFill>
              </a:rPr>
              <a:t>state structures I and II; conical intersection structure III; </a:t>
            </a:r>
            <a:r>
              <a:rPr lang="en-US" sz="1100" dirty="0" smtClean="0">
                <a:solidFill>
                  <a:schemeClr val="bg1"/>
                </a:solidFill>
              </a:rPr>
              <a:t>ground state </a:t>
            </a:r>
            <a:r>
              <a:rPr lang="en-US" sz="1100" dirty="0">
                <a:solidFill>
                  <a:schemeClr val="bg1"/>
                </a:solidFill>
              </a:rPr>
              <a:t>structures IV and V.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692696"/>
            <a:ext cx="6408712" cy="480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499230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5.29 </a:t>
            </a:r>
            <a:r>
              <a:rPr lang="en-US" sz="1100" dirty="0">
                <a:solidFill>
                  <a:schemeClr val="bg1"/>
                </a:solidFill>
              </a:rPr>
              <a:t>Distribution of the angle theta when molecules pass through </a:t>
            </a:r>
            <a:r>
              <a:rPr lang="en-US" sz="1100" dirty="0" smtClean="0">
                <a:solidFill>
                  <a:schemeClr val="bg1"/>
                </a:solidFill>
              </a:rPr>
              <a:t>the CI </a:t>
            </a:r>
            <a:r>
              <a:rPr lang="en-US" sz="1100" dirty="0">
                <a:solidFill>
                  <a:schemeClr val="bg1"/>
                </a:solidFill>
              </a:rPr>
              <a:t>seam (theta is the deviation from a </a:t>
            </a:r>
            <a:r>
              <a:rPr lang="en-US" sz="1100" i="1" dirty="0">
                <a:solidFill>
                  <a:schemeClr val="bg1"/>
                </a:solidFill>
              </a:rPr>
              <a:t>trans</a:t>
            </a:r>
            <a:r>
              <a:rPr lang="en-US" sz="1100" dirty="0">
                <a:solidFill>
                  <a:schemeClr val="bg1"/>
                </a:solidFill>
              </a:rPr>
              <a:t> conformation). The </a:t>
            </a:r>
            <a:r>
              <a:rPr lang="en-US" sz="1100" dirty="0" smtClean="0">
                <a:solidFill>
                  <a:schemeClr val="bg1"/>
                </a:solidFill>
              </a:rPr>
              <a:t>insets (b</a:t>
            </a:r>
            <a:r>
              <a:rPr lang="en-US" sz="1100" dirty="0">
                <a:solidFill>
                  <a:schemeClr val="bg1"/>
                </a:solidFill>
              </a:rPr>
              <a:t>)–(d) show the angles theta associated with molecules </a:t>
            </a:r>
            <a:r>
              <a:rPr lang="en-US" sz="1100" dirty="0" smtClean="0">
                <a:solidFill>
                  <a:schemeClr val="bg1"/>
                </a:solidFill>
              </a:rPr>
              <a:t>passing through </a:t>
            </a:r>
            <a:r>
              <a:rPr lang="en-US" sz="1100" dirty="0">
                <a:solidFill>
                  <a:schemeClr val="bg1"/>
                </a:solidFill>
              </a:rPr>
              <a:t>the CI seam over the time intervals: (a) 0–30 fs, (b) 30–60 </a:t>
            </a:r>
            <a:r>
              <a:rPr lang="en-US" sz="1100" dirty="0" smtClean="0">
                <a:solidFill>
                  <a:schemeClr val="bg1"/>
                </a:solidFill>
              </a:rPr>
              <a:t>fs </a:t>
            </a:r>
            <a:r>
              <a:rPr lang="en-GB" sz="1100" dirty="0" smtClean="0">
                <a:solidFill>
                  <a:schemeClr val="bg1"/>
                </a:solidFill>
              </a:rPr>
              <a:t>and </a:t>
            </a:r>
            <a:r>
              <a:rPr lang="en-GB" sz="1100" dirty="0">
                <a:solidFill>
                  <a:schemeClr val="bg1"/>
                </a:solidFill>
              </a:rPr>
              <a:t>(d) 60–90 fs.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P. Hunt and M. Robb, </a:t>
            </a:r>
            <a:r>
              <a:rPr lang="en-US" sz="1100" i="1" dirty="0">
                <a:solidFill>
                  <a:schemeClr val="bg1"/>
                </a:solidFill>
              </a:rPr>
              <a:t>J. Am. Chem. Soc</a:t>
            </a:r>
            <a:r>
              <a:rPr lang="en-US" sz="1100" dirty="0">
                <a:solidFill>
                  <a:schemeClr val="bg1"/>
                </a:solidFill>
              </a:rPr>
              <a:t>., 2005, </a:t>
            </a:r>
            <a:r>
              <a:rPr lang="en-US" sz="1100" b="1" dirty="0" smtClean="0">
                <a:solidFill>
                  <a:schemeClr val="bg1"/>
                </a:solidFill>
              </a:rPr>
              <a:t>127</a:t>
            </a:r>
            <a:r>
              <a:rPr lang="en-US" sz="1100" dirty="0" smtClean="0">
                <a:solidFill>
                  <a:schemeClr val="bg1"/>
                </a:solidFill>
              </a:rPr>
              <a:t>, 5720–5726.</a:t>
            </a:r>
            <a:r>
              <a:rPr lang="en-US" sz="1100" baseline="30000" dirty="0" smtClean="0">
                <a:solidFill>
                  <a:schemeClr val="bg1"/>
                </a:solidFill>
              </a:rPr>
              <a:t>23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Copyright 2005 American Chemical Society.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856651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5688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5.30 </a:t>
            </a:r>
            <a:r>
              <a:rPr lang="en-US" sz="1100" dirty="0">
                <a:solidFill>
                  <a:schemeClr val="bg1"/>
                </a:solidFill>
              </a:rPr>
              <a:t>Number of molecules on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with a given energy gap </a:t>
            </a:r>
            <a:r>
              <a:rPr lang="en-US" sz="1100" i="1" dirty="0" smtClean="0">
                <a:solidFill>
                  <a:schemeClr val="bg1"/>
                </a:solidFill>
              </a:rPr>
              <a:t>E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 - </a:t>
            </a:r>
            <a:r>
              <a:rPr lang="en-US" sz="1100" i="1" dirty="0" smtClean="0">
                <a:solidFill>
                  <a:schemeClr val="bg1"/>
                </a:solidFill>
              </a:rPr>
              <a:t>E</a:t>
            </a:r>
            <a:r>
              <a:rPr lang="en-US" sz="1100" baseline="-25000" dirty="0" smtClean="0">
                <a:solidFill>
                  <a:schemeClr val="bg1"/>
                </a:solidFill>
              </a:rPr>
              <a:t>0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for (</a:t>
            </a:r>
            <a:r>
              <a:rPr lang="en-US" sz="1100" dirty="0" smtClean="0">
                <a:solidFill>
                  <a:schemeClr val="bg1"/>
                </a:solidFill>
              </a:rPr>
              <a:t>a) </a:t>
            </a:r>
            <a:r>
              <a:rPr lang="es-ES" sz="1100" dirty="0" smtClean="0">
                <a:solidFill>
                  <a:schemeClr val="bg1"/>
                </a:solidFill>
              </a:rPr>
              <a:t>75–100 </a:t>
            </a:r>
            <a:r>
              <a:rPr lang="es-ES" sz="1100" dirty="0">
                <a:solidFill>
                  <a:schemeClr val="bg1"/>
                </a:solidFill>
              </a:rPr>
              <a:t>kcal </a:t>
            </a:r>
            <a:r>
              <a:rPr lang="es-ES" sz="1100" dirty="0" smtClean="0">
                <a:solidFill>
                  <a:schemeClr val="bg1"/>
                </a:solidFill>
              </a:rPr>
              <a:t>mol</a:t>
            </a:r>
            <a:r>
              <a:rPr lang="es-ES" sz="1100" baseline="30000" dirty="0" smtClean="0">
                <a:solidFill>
                  <a:schemeClr val="bg1"/>
                </a:solidFill>
              </a:rPr>
              <a:t>-1</a:t>
            </a:r>
            <a:r>
              <a:rPr lang="es-ES" sz="1100" dirty="0">
                <a:solidFill>
                  <a:schemeClr val="bg1"/>
                </a:solidFill>
              </a:rPr>
              <a:t>, (b) 50–75 kcal </a:t>
            </a:r>
            <a:r>
              <a:rPr lang="es-ES" sz="1100" dirty="0" smtClean="0">
                <a:solidFill>
                  <a:schemeClr val="bg1"/>
                </a:solidFill>
              </a:rPr>
              <a:t>mol</a:t>
            </a:r>
            <a:r>
              <a:rPr lang="es-ES" sz="1100" baseline="30000" dirty="0" smtClean="0">
                <a:solidFill>
                  <a:schemeClr val="bg1"/>
                </a:solidFill>
              </a:rPr>
              <a:t>-1</a:t>
            </a:r>
            <a:r>
              <a:rPr lang="es-ES" sz="1100" dirty="0">
                <a:solidFill>
                  <a:schemeClr val="bg1"/>
                </a:solidFill>
              </a:rPr>
              <a:t>, (c) 25–50 kcal </a:t>
            </a:r>
            <a:r>
              <a:rPr lang="es-ES" sz="1100" dirty="0" smtClean="0">
                <a:solidFill>
                  <a:schemeClr val="bg1"/>
                </a:solidFill>
              </a:rPr>
              <a:t>mol</a:t>
            </a:r>
            <a:r>
              <a:rPr lang="es-ES" sz="1100" baseline="30000" dirty="0" smtClean="0">
                <a:solidFill>
                  <a:schemeClr val="bg1"/>
                </a:solidFill>
              </a:rPr>
              <a:t>-1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0–25 kcal </a:t>
            </a:r>
            <a:r>
              <a:rPr lang="en-US" sz="1100" dirty="0" smtClean="0">
                <a:solidFill>
                  <a:schemeClr val="bg1"/>
                </a:solidFill>
              </a:rPr>
              <a:t>mol</a:t>
            </a:r>
            <a:r>
              <a:rPr lang="en-US" sz="1100" baseline="30000" dirty="0" smtClean="0">
                <a:solidFill>
                  <a:schemeClr val="bg1"/>
                </a:solidFill>
              </a:rPr>
              <a:t>-1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plotted against the time.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0" y="836711"/>
            <a:ext cx="6264697" cy="4698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4797152"/>
            <a:ext cx="6768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5.31 </a:t>
            </a:r>
            <a:r>
              <a:rPr lang="en-US" sz="1100" dirty="0">
                <a:solidFill>
                  <a:schemeClr val="bg1"/>
                </a:solidFill>
              </a:rPr>
              <a:t>Twisted conical intersection target: variation of the total dihedral </a:t>
            </a:r>
            <a:r>
              <a:rPr lang="en-US" sz="1100" dirty="0" smtClean="0">
                <a:solidFill>
                  <a:schemeClr val="bg1"/>
                </a:solidFill>
              </a:rPr>
              <a:t>angle (N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–C</a:t>
            </a:r>
            <a:r>
              <a:rPr lang="en-US" sz="1100" baseline="-25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–C</a:t>
            </a:r>
            <a:r>
              <a:rPr lang="en-US" sz="1100" baseline="-25000" dirty="0" smtClean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–N</a:t>
            </a:r>
            <a:r>
              <a:rPr lang="en-US" sz="1100" baseline="-25000" dirty="0" smtClean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) over time for each Gaussian basis function (blue: 1; </a:t>
            </a:r>
            <a:r>
              <a:rPr lang="en-US" sz="1100" dirty="0" smtClean="0">
                <a:solidFill>
                  <a:schemeClr val="bg1"/>
                </a:solidFill>
              </a:rPr>
              <a:t>red: </a:t>
            </a:r>
            <a:r>
              <a:rPr lang="en-GB" sz="1100" dirty="0" smtClean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; orange: 3; green: 4).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C. S. M. Allan,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G. A. Worth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2010, </a:t>
            </a:r>
            <a:r>
              <a:rPr lang="en-US" sz="1100" b="1" dirty="0">
                <a:solidFill>
                  <a:schemeClr val="bg1"/>
                </a:solidFill>
              </a:rPr>
              <a:t>114</a:t>
            </a:r>
            <a:r>
              <a:rPr lang="en-US" sz="1100" dirty="0">
                <a:solidFill>
                  <a:schemeClr val="bg1"/>
                </a:solidFill>
              </a:rPr>
              <a:t>, 8713–8729.</a:t>
            </a:r>
            <a:r>
              <a:rPr lang="en-US" sz="1100" baseline="30000" dirty="0">
                <a:solidFill>
                  <a:schemeClr val="bg1"/>
                </a:solidFill>
              </a:rPr>
              <a:t>86</a:t>
            </a:r>
            <a:r>
              <a:rPr lang="en-US" sz="1100" dirty="0">
                <a:solidFill>
                  <a:schemeClr val="bg1"/>
                </a:solidFill>
              </a:rPr>
              <a:t> Copyright 2010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264696" cy="469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941168"/>
            <a:ext cx="669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5.32 </a:t>
            </a:r>
            <a:r>
              <a:rPr lang="en-US" sz="1100" dirty="0">
                <a:solidFill>
                  <a:schemeClr val="bg1"/>
                </a:solidFill>
              </a:rPr>
              <a:t>Twisted conical intersection target: selected geometries of the </a:t>
            </a:r>
            <a:r>
              <a:rPr lang="en-US" sz="1100" dirty="0" smtClean="0">
                <a:solidFill>
                  <a:schemeClr val="bg1"/>
                </a:solidFill>
              </a:rPr>
              <a:t>four </a:t>
            </a:r>
            <a:r>
              <a:rPr lang="en-GB" sz="1100" dirty="0" smtClean="0">
                <a:solidFill>
                  <a:schemeClr val="bg1"/>
                </a:solidFill>
              </a:rPr>
              <a:t>quantum </a:t>
            </a:r>
            <a:r>
              <a:rPr lang="en-GB" sz="1100" dirty="0">
                <a:solidFill>
                  <a:schemeClr val="bg1"/>
                </a:solidFill>
              </a:rPr>
              <a:t>trajectories over time.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C. S. M. Allan,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G. A. Worth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2010, </a:t>
            </a:r>
            <a:r>
              <a:rPr lang="en-US" sz="1100" b="1" dirty="0">
                <a:solidFill>
                  <a:schemeClr val="bg1"/>
                </a:solidFill>
              </a:rPr>
              <a:t>114</a:t>
            </a:r>
            <a:r>
              <a:rPr lang="en-US" sz="1100" dirty="0">
                <a:solidFill>
                  <a:schemeClr val="bg1"/>
                </a:solidFill>
              </a:rPr>
              <a:t>, 8713–8729.</a:t>
            </a:r>
            <a:r>
              <a:rPr lang="en-US" sz="1100" baseline="30000" dirty="0">
                <a:solidFill>
                  <a:schemeClr val="bg1"/>
                </a:solidFill>
              </a:rPr>
              <a:t>86</a:t>
            </a:r>
            <a:r>
              <a:rPr lang="en-US" sz="1100" dirty="0">
                <a:solidFill>
                  <a:schemeClr val="bg1"/>
                </a:solidFill>
              </a:rPr>
              <a:t> Copyright 2010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76672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869160"/>
            <a:ext cx="6696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5.33 </a:t>
            </a:r>
            <a:r>
              <a:rPr lang="en-US" sz="1100" dirty="0">
                <a:solidFill>
                  <a:schemeClr val="bg1"/>
                </a:solidFill>
              </a:rPr>
              <a:t>‘‘Quasi-planar conical intersection target’’: selected geometries of </a:t>
            </a:r>
            <a:r>
              <a:rPr lang="en-US" sz="1100" dirty="0" smtClean="0">
                <a:solidFill>
                  <a:schemeClr val="bg1"/>
                </a:solidFill>
              </a:rPr>
              <a:t>the four </a:t>
            </a:r>
            <a:r>
              <a:rPr lang="en-US" sz="1100" dirty="0">
                <a:solidFill>
                  <a:schemeClr val="bg1"/>
                </a:solidFill>
              </a:rPr>
              <a:t>quantum trajectories over time. The time/geometry at which </a:t>
            </a:r>
            <a:r>
              <a:rPr lang="en-US" sz="1100" dirty="0" smtClean="0">
                <a:solidFill>
                  <a:schemeClr val="bg1"/>
                </a:solidFill>
              </a:rPr>
              <a:t>each basis </a:t>
            </a:r>
            <a:r>
              <a:rPr lang="en-US" sz="1100" dirty="0">
                <a:solidFill>
                  <a:schemeClr val="bg1"/>
                </a:solidFill>
              </a:rPr>
              <a:t>function reaches the seam and transfers population to 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is </a:t>
            </a:r>
            <a:r>
              <a:rPr lang="en-GB" sz="1100" dirty="0" smtClean="0">
                <a:solidFill>
                  <a:schemeClr val="bg1"/>
                </a:solidFill>
              </a:rPr>
              <a:t>highlighted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C. S. M. Allan,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G. A. Worth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2010, </a:t>
            </a:r>
            <a:r>
              <a:rPr lang="en-US" sz="1100" b="1" dirty="0">
                <a:solidFill>
                  <a:schemeClr val="bg1"/>
                </a:solidFill>
              </a:rPr>
              <a:t>114</a:t>
            </a:r>
            <a:r>
              <a:rPr lang="en-US" sz="1100" dirty="0">
                <a:solidFill>
                  <a:schemeClr val="bg1"/>
                </a:solidFill>
              </a:rPr>
              <a:t>, 8713–8729.</a:t>
            </a:r>
            <a:r>
              <a:rPr lang="en-US" sz="1100" baseline="30000" dirty="0">
                <a:solidFill>
                  <a:schemeClr val="bg1"/>
                </a:solidFill>
              </a:rPr>
              <a:t>86</a:t>
            </a:r>
            <a:r>
              <a:rPr lang="en-US" sz="1100" dirty="0">
                <a:solidFill>
                  <a:schemeClr val="bg1"/>
                </a:solidFill>
              </a:rPr>
              <a:t> Copyright 2010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1"/>
          <a:stretch/>
        </p:blipFill>
        <p:spPr>
          <a:xfrm>
            <a:off x="1619672" y="548680"/>
            <a:ext cx="5184576" cy="480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229200"/>
            <a:ext cx="57606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5.34 </a:t>
            </a:r>
            <a:r>
              <a:rPr lang="en-US" sz="1100" dirty="0">
                <a:solidFill>
                  <a:schemeClr val="bg1"/>
                </a:solidFill>
              </a:rPr>
              <a:t>Cross-section through the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/S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seam of the conical </a:t>
            </a:r>
            <a:r>
              <a:rPr lang="en-US" sz="1100" dirty="0" smtClean="0">
                <a:solidFill>
                  <a:schemeClr val="bg1"/>
                </a:solidFill>
              </a:rPr>
              <a:t>intersection, mapped </a:t>
            </a:r>
            <a:r>
              <a:rPr lang="en-US" sz="1100" dirty="0">
                <a:solidFill>
                  <a:schemeClr val="bg1"/>
                </a:solidFill>
              </a:rPr>
              <a:t>out along coordinate </a:t>
            </a:r>
            <a:r>
              <a:rPr lang="en-US" sz="1100" b="1" dirty="0">
                <a:solidFill>
                  <a:schemeClr val="bg1"/>
                </a:solidFill>
              </a:rPr>
              <a:t>Q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(totally symmetric ring </a:t>
            </a:r>
            <a:r>
              <a:rPr lang="en-US" sz="1100" dirty="0" smtClean="0">
                <a:solidFill>
                  <a:schemeClr val="bg1"/>
                </a:solidFill>
              </a:rPr>
              <a:t>expansion, </a:t>
            </a:r>
            <a:r>
              <a:rPr lang="en-US" sz="1100" i="1" dirty="0" smtClean="0">
                <a:solidFill>
                  <a:schemeClr val="bg1"/>
                </a:solidFill>
              </a:rPr>
              <a:t>x</a:t>
            </a:r>
            <a:r>
              <a:rPr lang="en-US" sz="1100" dirty="0" smtClean="0">
                <a:solidFill>
                  <a:schemeClr val="bg1"/>
                </a:solidFill>
              </a:rPr>
              <a:t>-axis</a:t>
            </a:r>
            <a:r>
              <a:rPr lang="en-US" sz="1100" dirty="0">
                <a:solidFill>
                  <a:schemeClr val="bg1"/>
                </a:solidFill>
              </a:rPr>
              <a:t>) and </a:t>
            </a:r>
            <a:r>
              <a:rPr lang="en-US" sz="1100" b="1" dirty="0">
                <a:solidFill>
                  <a:schemeClr val="bg1"/>
                </a:solidFill>
              </a:rPr>
              <a:t>Q</a:t>
            </a:r>
            <a:r>
              <a:rPr lang="en-US" sz="1100" baseline="-25000" dirty="0">
                <a:solidFill>
                  <a:schemeClr val="bg1"/>
                </a:solidFill>
              </a:rPr>
              <a:t>4</a:t>
            </a:r>
            <a:r>
              <a:rPr lang="en-US" sz="1100" dirty="0">
                <a:solidFill>
                  <a:schemeClr val="bg1"/>
                </a:solidFill>
              </a:rPr>
              <a:t> (the </a:t>
            </a:r>
            <a:r>
              <a:rPr lang="en-US" sz="1100" dirty="0" err="1">
                <a:solidFill>
                  <a:schemeClr val="bg1"/>
                </a:solidFill>
              </a:rPr>
              <a:t>prefulvene</a:t>
            </a:r>
            <a:r>
              <a:rPr lang="en-US" sz="1100" dirty="0">
                <a:solidFill>
                  <a:schemeClr val="bg1"/>
                </a:solidFill>
              </a:rPr>
              <a:t> co-ordinate as shown in Figure 2.16</a:t>
            </a:r>
            <a:r>
              <a:rPr lang="en-US" sz="1100" dirty="0" smtClean="0">
                <a:solidFill>
                  <a:schemeClr val="bg1"/>
                </a:solidFill>
              </a:rPr>
              <a:t>). (</a:t>
            </a:r>
            <a:r>
              <a:rPr lang="en-US" sz="1100" dirty="0">
                <a:solidFill>
                  <a:schemeClr val="bg1"/>
                </a:solidFill>
              </a:rPr>
              <a:t>a) Geometries along the seam. (b) Arrows indicating the </a:t>
            </a:r>
            <a:r>
              <a:rPr lang="en-US" sz="1100" dirty="0" smtClean="0">
                <a:solidFill>
                  <a:schemeClr val="bg1"/>
                </a:solidFill>
              </a:rPr>
              <a:t>gradient. Notice </a:t>
            </a:r>
            <a:r>
              <a:rPr lang="en-US" sz="1100" dirty="0">
                <a:solidFill>
                  <a:schemeClr val="bg1"/>
                </a:solidFill>
              </a:rPr>
              <a:t>the topology changes from sloped on the left to peaked on </a:t>
            </a:r>
            <a:r>
              <a:rPr lang="en-US" sz="1100" dirty="0" smtClean="0">
                <a:solidFill>
                  <a:schemeClr val="bg1"/>
                </a:solidFill>
              </a:rPr>
              <a:t>the right</a:t>
            </a:r>
            <a:r>
              <a:rPr lang="en-US" sz="1100" dirty="0">
                <a:solidFill>
                  <a:schemeClr val="bg1"/>
                </a:solidFill>
              </a:rPr>
              <a:t>. See also Figure 2.16 that gives a schematic representation.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M. A. Robb and G. A. </a:t>
            </a:r>
            <a:r>
              <a:rPr lang="en-US" sz="1100" dirty="0" smtClean="0">
                <a:solidFill>
                  <a:schemeClr val="bg1"/>
                </a:solidFill>
              </a:rPr>
              <a:t>Worth,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., 2008, </a:t>
            </a:r>
            <a:r>
              <a:rPr lang="en-US" sz="1100" b="1" dirty="0">
                <a:solidFill>
                  <a:schemeClr val="bg1"/>
                </a:solidFill>
              </a:rPr>
              <a:t>112</a:t>
            </a:r>
            <a:r>
              <a:rPr lang="en-US" sz="1100" dirty="0">
                <a:solidFill>
                  <a:schemeClr val="bg1"/>
                </a:solidFill>
              </a:rPr>
              <a:t>, 13017–13027.</a:t>
            </a:r>
            <a:r>
              <a:rPr lang="en-US" sz="1100" baseline="30000" dirty="0">
                <a:solidFill>
                  <a:schemeClr val="bg1"/>
                </a:solidFill>
              </a:rPr>
              <a:t>88</a:t>
            </a:r>
            <a:r>
              <a:rPr lang="en-US" sz="1100" dirty="0">
                <a:solidFill>
                  <a:schemeClr val="bg1"/>
                </a:solidFill>
              </a:rPr>
              <a:t> Copyright 2008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95917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5.35 </a:t>
            </a:r>
            <a:r>
              <a:rPr lang="en-US" sz="1100" dirty="0">
                <a:solidFill>
                  <a:schemeClr val="bg1"/>
                </a:solidFill>
              </a:rPr>
              <a:t>Four quantum trajectories differing by the value of the initial </a:t>
            </a:r>
            <a:r>
              <a:rPr lang="en-US" sz="1100" dirty="0" smtClean="0">
                <a:solidFill>
                  <a:schemeClr val="bg1"/>
                </a:solidFill>
              </a:rPr>
              <a:t>momentum </a:t>
            </a:r>
            <a:r>
              <a:rPr lang="en-US" sz="1100" b="1" dirty="0" smtClean="0">
                <a:solidFill>
                  <a:schemeClr val="bg1"/>
                </a:solidFill>
              </a:rPr>
              <a:t>k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along coordinate </a:t>
            </a:r>
            <a:r>
              <a:rPr lang="en-US" sz="1100" b="1" dirty="0">
                <a:solidFill>
                  <a:schemeClr val="bg1"/>
                </a:solidFill>
              </a:rPr>
              <a:t>Q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. The initial momentum is shown as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GB" sz="1100" dirty="0" smtClean="0">
                <a:solidFill>
                  <a:schemeClr val="bg1"/>
                </a:solidFill>
              </a:rPr>
              <a:t>vector </a:t>
            </a:r>
            <a:r>
              <a:rPr lang="en-GB" sz="1100" dirty="0">
                <a:solidFill>
                  <a:schemeClr val="bg1"/>
                </a:solidFill>
              </a:rPr>
              <a:t>at the origin.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with permission from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M. A. </a:t>
            </a:r>
            <a:r>
              <a:rPr lang="en-US" sz="1100" dirty="0" smtClean="0">
                <a:solidFill>
                  <a:schemeClr val="bg1"/>
                </a:solidFill>
              </a:rPr>
              <a:t>Robb and </a:t>
            </a:r>
            <a:r>
              <a:rPr lang="en-US" sz="1100" dirty="0">
                <a:solidFill>
                  <a:schemeClr val="bg1"/>
                </a:solidFill>
              </a:rPr>
              <a:t>G. A. Worth,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</a:t>
            </a:r>
            <a:r>
              <a:rPr lang="en-US" sz="1100" dirty="0">
                <a:solidFill>
                  <a:schemeClr val="bg1"/>
                </a:solidFill>
              </a:rPr>
              <a:t>, 2008, </a:t>
            </a:r>
            <a:r>
              <a:rPr lang="en-US" sz="1100" b="1" dirty="0">
                <a:solidFill>
                  <a:schemeClr val="bg1"/>
                </a:solidFill>
              </a:rPr>
              <a:t>112</a:t>
            </a:r>
            <a:r>
              <a:rPr lang="en-US" sz="1100" dirty="0">
                <a:solidFill>
                  <a:schemeClr val="bg1"/>
                </a:solidFill>
              </a:rPr>
              <a:t>, 13017–13027.</a:t>
            </a:r>
            <a:r>
              <a:rPr lang="en-US" sz="1100" baseline="30000" dirty="0">
                <a:solidFill>
                  <a:schemeClr val="bg1"/>
                </a:solidFill>
              </a:rPr>
              <a:t>88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GB" sz="1100" dirty="0" smtClean="0">
                <a:solidFill>
                  <a:schemeClr val="bg1"/>
                </a:solidFill>
              </a:rPr>
              <a:t>2008 </a:t>
            </a:r>
            <a:r>
              <a:rPr lang="en-GB" sz="1100" dirty="0">
                <a:solidFill>
                  <a:schemeClr val="bg1"/>
                </a:solidFill>
              </a:rPr>
              <a:t>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10252" r="13122" b="19707"/>
          <a:stretch/>
        </p:blipFill>
        <p:spPr>
          <a:xfrm>
            <a:off x="1525508" y="692696"/>
            <a:ext cx="5782796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4869160"/>
            <a:ext cx="6768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5.36 </a:t>
            </a:r>
            <a:r>
              <a:rPr lang="en-US" sz="1100" dirty="0">
                <a:solidFill>
                  <a:schemeClr val="bg1"/>
                </a:solidFill>
              </a:rPr>
              <a:t>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,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and T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potential energy surfaces sketched along </a:t>
            </a:r>
            <a:r>
              <a:rPr lang="en-US" sz="1100" dirty="0" smtClean="0">
                <a:solidFill>
                  <a:schemeClr val="bg1"/>
                </a:solidFill>
              </a:rPr>
              <a:t>reaction coordinates </a:t>
            </a:r>
            <a:r>
              <a:rPr lang="en-US" sz="1100" dirty="0">
                <a:solidFill>
                  <a:schemeClr val="bg1"/>
                </a:solidFill>
              </a:rPr>
              <a:t>leading either to radical or molecular or </a:t>
            </a:r>
            <a:r>
              <a:rPr lang="en-US" sz="1100" dirty="0" smtClean="0">
                <a:solidFill>
                  <a:schemeClr val="bg1"/>
                </a:solidFill>
              </a:rPr>
              <a:t>dissociation. The </a:t>
            </a:r>
            <a:r>
              <a:rPr lang="en-US" sz="1100" dirty="0">
                <a:solidFill>
                  <a:schemeClr val="bg1"/>
                </a:solidFill>
              </a:rPr>
              <a:t>CAS (10,9) energies of the main stationary points are given</a:t>
            </a:r>
          </a:p>
          <a:p>
            <a:r>
              <a:rPr lang="en-US" sz="1100" dirty="0">
                <a:solidFill>
                  <a:schemeClr val="bg1"/>
                </a:solidFill>
              </a:rPr>
              <a:t>in kcal </a:t>
            </a:r>
            <a:r>
              <a:rPr lang="en-US" sz="1100" dirty="0" smtClean="0">
                <a:solidFill>
                  <a:schemeClr val="bg1"/>
                </a:solidFill>
              </a:rPr>
              <a:t>mol</a:t>
            </a:r>
            <a:r>
              <a:rPr lang="en-US" sz="1100" baseline="30000" dirty="0" smtClean="0">
                <a:solidFill>
                  <a:schemeClr val="bg1"/>
                </a:solidFill>
              </a:rPr>
              <a:t>-1</a:t>
            </a:r>
            <a:r>
              <a:rPr lang="en-US" sz="1100" dirty="0">
                <a:solidFill>
                  <a:schemeClr val="bg1"/>
                </a:solidFill>
              </a:rPr>
              <a:t>. The only T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/S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intersection is shown on the </a:t>
            </a:r>
            <a:r>
              <a:rPr lang="en-US" sz="1100" dirty="0" smtClean="0">
                <a:solidFill>
                  <a:schemeClr val="bg1"/>
                </a:solidFill>
              </a:rPr>
              <a:t>low-energy degenerate </a:t>
            </a:r>
            <a:r>
              <a:rPr lang="en-US" sz="1100" dirty="0">
                <a:solidFill>
                  <a:schemeClr val="bg1"/>
                </a:solidFill>
              </a:rPr>
              <a:t>asymptote of the radical products.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M. Araujo,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A. L. </a:t>
            </a:r>
            <a:r>
              <a:rPr lang="en-US" sz="1100" dirty="0" err="1">
                <a:solidFill>
                  <a:schemeClr val="bg1"/>
                </a:solidFill>
              </a:rPr>
              <a:t>Magalhaes</a:t>
            </a:r>
            <a:r>
              <a:rPr lang="en-US" sz="1100" dirty="0">
                <a:solidFill>
                  <a:schemeClr val="bg1"/>
                </a:solidFill>
              </a:rPr>
              <a:t>, G. A. </a:t>
            </a:r>
            <a:r>
              <a:rPr lang="en-US" sz="1100" dirty="0" smtClean="0">
                <a:solidFill>
                  <a:schemeClr val="bg1"/>
                </a:solidFill>
              </a:rPr>
              <a:t>Worth, M</a:t>
            </a:r>
            <a:r>
              <a:rPr lang="en-US" sz="1100" dirty="0">
                <a:solidFill>
                  <a:schemeClr val="bg1"/>
                </a:solidFill>
              </a:rPr>
              <a:t>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Chem. Phys.</a:t>
            </a:r>
            <a:r>
              <a:rPr lang="en-US" sz="1100" dirty="0">
                <a:solidFill>
                  <a:schemeClr val="bg1"/>
                </a:solidFill>
              </a:rPr>
              <a:t>, 2009, </a:t>
            </a:r>
            <a:r>
              <a:rPr lang="en-US" sz="1100" b="1" dirty="0">
                <a:solidFill>
                  <a:schemeClr val="bg1"/>
                </a:solidFill>
              </a:rPr>
              <a:t>131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144301.</a:t>
            </a:r>
            <a:r>
              <a:rPr lang="en-US" sz="1100" baseline="30000" dirty="0" smtClean="0">
                <a:solidFill>
                  <a:schemeClr val="bg1"/>
                </a:solidFill>
              </a:rPr>
              <a:t>100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2008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408712" cy="480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541" y="5199148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5.37 </a:t>
            </a:r>
            <a:r>
              <a:rPr lang="en-US" sz="1100" dirty="0">
                <a:solidFill>
                  <a:schemeClr val="bg1"/>
                </a:solidFill>
              </a:rPr>
              <a:t>C</a:t>
            </a:r>
            <a:r>
              <a:rPr lang="en-US" sz="1100" baseline="-25000" dirty="0">
                <a:solidFill>
                  <a:schemeClr val="bg1"/>
                </a:solidFill>
              </a:rPr>
              <a:t>s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/S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CoIn</a:t>
            </a:r>
            <a:r>
              <a:rPr lang="en-US" sz="1100" dirty="0">
                <a:solidFill>
                  <a:schemeClr val="bg1"/>
                </a:solidFill>
              </a:rPr>
              <a:t> and C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/S</a:t>
            </a:r>
            <a:r>
              <a:rPr lang="en-US" sz="1100" baseline="-25000" dirty="0">
                <a:solidFill>
                  <a:schemeClr val="bg1"/>
                </a:solidFill>
              </a:rPr>
              <a:t>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CoIn</a:t>
            </a:r>
            <a:r>
              <a:rPr lang="en-US" sz="1100" dirty="0">
                <a:solidFill>
                  <a:schemeClr val="bg1"/>
                </a:solidFill>
              </a:rPr>
              <a:t> with geometries and branching </a:t>
            </a:r>
            <a:r>
              <a:rPr lang="en-US" sz="1100" dirty="0" smtClean="0">
                <a:solidFill>
                  <a:schemeClr val="bg1"/>
                </a:solidFill>
              </a:rPr>
              <a:t>space </a:t>
            </a:r>
            <a:r>
              <a:rPr lang="en-GB" sz="1100" dirty="0" smtClean="0">
                <a:solidFill>
                  <a:schemeClr val="bg1"/>
                </a:solidFill>
              </a:rPr>
              <a:t>vectors </a:t>
            </a:r>
            <a:r>
              <a:rPr lang="en-GB" sz="1100" dirty="0">
                <a:solidFill>
                  <a:schemeClr val="bg1"/>
                </a:solidFill>
              </a:rPr>
              <a:t>(X</a:t>
            </a:r>
            <a:r>
              <a:rPr lang="en-GB" sz="1100" baseline="-25000" dirty="0">
                <a:solidFill>
                  <a:schemeClr val="bg1"/>
                </a:solidFill>
              </a:rPr>
              <a:t>1</a:t>
            </a:r>
            <a:r>
              <a:rPr lang="en-GB" sz="1100" dirty="0">
                <a:solidFill>
                  <a:schemeClr val="bg1"/>
                </a:solidFill>
              </a:rPr>
              <a:t> X</a:t>
            </a:r>
            <a:r>
              <a:rPr lang="en-GB" sz="1100" baseline="-250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).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M. Araujo,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A. L. </a:t>
            </a:r>
            <a:r>
              <a:rPr lang="en-US" sz="1100" dirty="0" err="1">
                <a:solidFill>
                  <a:schemeClr val="bg1"/>
                </a:solidFill>
              </a:rPr>
              <a:t>Magalhaes</a:t>
            </a:r>
            <a:r>
              <a:rPr lang="en-US" sz="1100" dirty="0">
                <a:solidFill>
                  <a:schemeClr val="bg1"/>
                </a:solidFill>
              </a:rPr>
              <a:t>, G. A. </a:t>
            </a:r>
            <a:r>
              <a:rPr lang="en-US" sz="1100" dirty="0" smtClean="0">
                <a:solidFill>
                  <a:schemeClr val="bg1"/>
                </a:solidFill>
              </a:rPr>
              <a:t>Worth, M</a:t>
            </a:r>
            <a:r>
              <a:rPr lang="en-US" sz="1100" dirty="0">
                <a:solidFill>
                  <a:schemeClr val="bg1"/>
                </a:solidFill>
              </a:rPr>
              <a:t>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Phys.</a:t>
            </a:r>
            <a:r>
              <a:rPr lang="en-US" sz="1100" dirty="0">
                <a:solidFill>
                  <a:schemeClr val="bg1"/>
                </a:solidFill>
              </a:rPr>
              <a:t>, 2009, </a:t>
            </a:r>
            <a:r>
              <a:rPr lang="en-US" sz="1100" b="1" dirty="0">
                <a:solidFill>
                  <a:schemeClr val="bg1"/>
                </a:solidFill>
              </a:rPr>
              <a:t>131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144301.</a:t>
            </a:r>
            <a:r>
              <a:rPr lang="en-US" sz="1100" baseline="30000" dirty="0" smtClean="0">
                <a:solidFill>
                  <a:schemeClr val="bg1"/>
                </a:solidFill>
              </a:rPr>
              <a:t>100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2008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904656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229200"/>
            <a:ext cx="6624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5.38 </a:t>
            </a:r>
            <a:r>
              <a:rPr lang="en-US" sz="1100" dirty="0">
                <a:solidFill>
                  <a:schemeClr val="bg1"/>
                </a:solidFill>
              </a:rPr>
              <a:t>Intersection seam MEP (minimum energy path) linking </a:t>
            </a:r>
            <a:r>
              <a:rPr lang="en-US" sz="1100" dirty="0" err="1">
                <a:solidFill>
                  <a:schemeClr val="bg1"/>
                </a:solidFill>
              </a:rPr>
              <a:t>C</a:t>
            </a:r>
            <a:r>
              <a:rPr lang="en-US" sz="1100" baseline="-25000" dirty="0" err="1">
                <a:solidFill>
                  <a:schemeClr val="bg1"/>
                </a:solidFill>
              </a:rPr>
              <a:t>s</a:t>
            </a:r>
            <a:r>
              <a:rPr lang="en-US" sz="1100" dirty="0" err="1">
                <a:solidFill>
                  <a:schemeClr val="bg1"/>
                </a:solidFill>
              </a:rPr>
              <a:t>CoIn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to C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CoIn</a:t>
            </a:r>
            <a:r>
              <a:rPr lang="en-US" sz="1100" dirty="0">
                <a:solidFill>
                  <a:schemeClr val="bg1"/>
                </a:solidFill>
              </a:rPr>
              <a:t>. The H–H </a:t>
            </a:r>
            <a:r>
              <a:rPr lang="en-US" sz="1100" dirty="0" err="1" smtClean="0">
                <a:solidFill>
                  <a:schemeClr val="bg1"/>
                </a:solidFill>
              </a:rPr>
              <a:t>bondlength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given for five selected </a:t>
            </a:r>
            <a:r>
              <a:rPr lang="en-US" sz="1100" dirty="0" smtClean="0">
                <a:solidFill>
                  <a:schemeClr val="bg1"/>
                </a:solidFill>
              </a:rPr>
              <a:t>structures. Energies </a:t>
            </a:r>
            <a:r>
              <a:rPr lang="en-US" sz="1100" dirty="0">
                <a:solidFill>
                  <a:schemeClr val="bg1"/>
                </a:solidFill>
              </a:rPr>
              <a:t>refer to the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minimum.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M. Araujo,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</a:t>
            </a:r>
            <a:r>
              <a:rPr lang="en-US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Phys. Chem. A.</a:t>
            </a:r>
            <a:r>
              <a:rPr lang="en-US" sz="1100" dirty="0">
                <a:solidFill>
                  <a:schemeClr val="bg1"/>
                </a:solidFill>
              </a:rPr>
              <a:t>, 2008, </a:t>
            </a:r>
            <a:r>
              <a:rPr lang="en-US" sz="1100" b="1" dirty="0">
                <a:solidFill>
                  <a:schemeClr val="bg1"/>
                </a:solidFill>
              </a:rPr>
              <a:t>112</a:t>
            </a:r>
            <a:r>
              <a:rPr lang="en-US" sz="1100" dirty="0">
                <a:solidFill>
                  <a:schemeClr val="bg1"/>
                </a:solidFill>
              </a:rPr>
              <a:t>, 7489–7491</a:t>
            </a:r>
            <a:r>
              <a:rPr lang="en-US" sz="1100" baseline="30000" dirty="0">
                <a:solidFill>
                  <a:schemeClr val="bg1"/>
                </a:solidFill>
              </a:rPr>
              <a:t>32</a:t>
            </a:r>
            <a:r>
              <a:rPr lang="en-US" sz="1100" dirty="0">
                <a:solidFill>
                  <a:schemeClr val="bg1"/>
                </a:solidFill>
              </a:rPr>
              <a:t> and F. Sicilia, L. </a:t>
            </a:r>
            <a:r>
              <a:rPr lang="en-US" sz="1100" dirty="0" err="1" smtClean="0">
                <a:solidFill>
                  <a:schemeClr val="bg1"/>
                </a:solidFill>
              </a:rPr>
              <a:t>Blancafort</a:t>
            </a:r>
            <a:r>
              <a:rPr lang="en-US" sz="1100" dirty="0" smtClean="0">
                <a:solidFill>
                  <a:schemeClr val="bg1"/>
                </a:solidFill>
              </a:rPr>
              <a:t>, M</a:t>
            </a:r>
            <a:r>
              <a:rPr lang="en-US" sz="1100" dirty="0">
                <a:solidFill>
                  <a:schemeClr val="bg1"/>
                </a:solidFill>
              </a:rPr>
              <a:t>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Theory. </a:t>
            </a:r>
            <a:endParaRPr lang="en-US" sz="1100" i="1" dirty="0" smtClean="0">
              <a:solidFill>
                <a:schemeClr val="bg1"/>
              </a:solidFill>
            </a:endParaRPr>
          </a:p>
          <a:p>
            <a:r>
              <a:rPr lang="en-US" sz="1100" i="1" dirty="0" err="1" smtClean="0">
                <a:solidFill>
                  <a:schemeClr val="bg1"/>
                </a:solidFill>
              </a:rPr>
              <a:t>Comput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2008, </a:t>
            </a:r>
            <a:r>
              <a:rPr lang="en-US" sz="1100" b="1" dirty="0" smtClean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, 257–266,</a:t>
            </a:r>
            <a:r>
              <a:rPr lang="en-US" sz="1100" baseline="30000" dirty="0" smtClean="0">
                <a:solidFill>
                  <a:schemeClr val="bg1"/>
                </a:solidFill>
              </a:rPr>
              <a:t>101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both Copyright 2008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576064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0" y="4941168"/>
            <a:ext cx="6768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Figure 5.3 </a:t>
            </a:r>
            <a:r>
              <a:rPr lang="en-GB" sz="1100" dirty="0" err="1">
                <a:solidFill>
                  <a:schemeClr val="bg1"/>
                </a:solidFill>
              </a:rPr>
              <a:t>Azulene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photophysics</a:t>
            </a:r>
            <a:r>
              <a:rPr lang="en-GB" sz="1100" dirty="0">
                <a:solidFill>
                  <a:schemeClr val="bg1"/>
                </a:solidFill>
              </a:rPr>
              <a:t>: (a) spectroscopic transitions in </a:t>
            </a:r>
            <a:r>
              <a:rPr lang="en-GB" sz="1100" dirty="0" err="1">
                <a:solidFill>
                  <a:schemeClr val="bg1"/>
                </a:solidFill>
              </a:rPr>
              <a:t>azulene</a:t>
            </a:r>
            <a:r>
              <a:rPr lang="en-GB" sz="1100" dirty="0">
                <a:solidFill>
                  <a:schemeClr val="bg1"/>
                </a:solidFill>
              </a:rPr>
              <a:t>, (</a:t>
            </a:r>
            <a:r>
              <a:rPr lang="en-GB" sz="1100" dirty="0" smtClean="0">
                <a:solidFill>
                  <a:schemeClr val="bg1"/>
                </a:solidFill>
              </a:rPr>
              <a:t>b) </a:t>
            </a:r>
            <a:r>
              <a:rPr lang="en-US" sz="1100" dirty="0" smtClean="0">
                <a:solidFill>
                  <a:schemeClr val="bg1"/>
                </a:solidFill>
              </a:rPr>
              <a:t>schematic </a:t>
            </a:r>
            <a:r>
              <a:rPr lang="en-US" sz="1100" dirty="0">
                <a:solidFill>
                  <a:schemeClr val="bg1"/>
                </a:solidFill>
              </a:rPr>
              <a:t>potential curves for the decay of </a:t>
            </a:r>
            <a:r>
              <a:rPr lang="en-US" sz="1100" dirty="0" err="1">
                <a:solidFill>
                  <a:schemeClr val="bg1"/>
                </a:solidFill>
              </a:rPr>
              <a:t>azulene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en-US" sz="1100" baseline="30000" dirty="0">
                <a:solidFill>
                  <a:schemeClr val="bg1"/>
                </a:solidFill>
              </a:rPr>
              <a:t>33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09" y="290708"/>
            <a:ext cx="6392635" cy="479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5" y="4941168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5.39 </a:t>
            </a:r>
            <a:r>
              <a:rPr lang="en-US" sz="1100" dirty="0">
                <a:solidFill>
                  <a:schemeClr val="bg1"/>
                </a:solidFill>
              </a:rPr>
              <a:t>Distribution of the population among geometries and electronic </a:t>
            </a:r>
            <a:r>
              <a:rPr lang="en-US" sz="1100" dirty="0" smtClean="0">
                <a:solidFill>
                  <a:schemeClr val="bg1"/>
                </a:solidFill>
              </a:rPr>
              <a:t>states for </a:t>
            </a:r>
            <a:r>
              <a:rPr lang="en-US" sz="1100" dirty="0">
                <a:solidFill>
                  <a:schemeClr val="bg1"/>
                </a:solidFill>
              </a:rPr>
              <a:t>several global </a:t>
            </a:r>
            <a:r>
              <a:rPr lang="en-US" sz="1100" dirty="0" err="1">
                <a:solidFill>
                  <a:schemeClr val="bg1"/>
                </a:solidFill>
              </a:rPr>
              <a:t>wavepackets</a:t>
            </a:r>
            <a:r>
              <a:rPr lang="en-US" sz="1100" dirty="0">
                <a:solidFill>
                  <a:schemeClr val="bg1"/>
                </a:solidFill>
              </a:rPr>
              <a:t> (basis set: 8 GBF). The arrows </a:t>
            </a:r>
            <a:r>
              <a:rPr lang="en-US" sz="1100" dirty="0" smtClean="0">
                <a:solidFill>
                  <a:schemeClr val="bg1"/>
                </a:solidFill>
              </a:rPr>
              <a:t>indicate the </a:t>
            </a:r>
            <a:r>
              <a:rPr lang="en-US" sz="1100" dirty="0">
                <a:solidFill>
                  <a:schemeClr val="bg1"/>
                </a:solidFill>
              </a:rPr>
              <a:t>initial momentum given along the transition vector towards </a:t>
            </a:r>
            <a:r>
              <a:rPr lang="en-US" sz="1100" dirty="0" smtClean="0">
                <a:solidFill>
                  <a:schemeClr val="bg1"/>
                </a:solidFill>
              </a:rPr>
              <a:t>the reactant</a:t>
            </a:r>
            <a:r>
              <a:rPr lang="en-US" sz="1100" dirty="0">
                <a:solidFill>
                  <a:schemeClr val="bg1"/>
                </a:solidFill>
              </a:rPr>
              <a:t>, increasing the magnitude from left to right towards </a:t>
            </a:r>
            <a:r>
              <a:rPr lang="en-US" sz="1100" dirty="0" smtClean="0">
                <a:solidFill>
                  <a:schemeClr val="bg1"/>
                </a:solidFill>
              </a:rPr>
              <a:t>the products</a:t>
            </a:r>
            <a:r>
              <a:rPr lang="en-US" sz="1100" dirty="0">
                <a:solidFill>
                  <a:schemeClr val="bg1"/>
                </a:solidFill>
              </a:rPr>
              <a:t>. The magnitude of the extra momentum is given in terms </a:t>
            </a:r>
            <a:r>
              <a:rPr lang="en-US" sz="1100" dirty="0" smtClean="0">
                <a:solidFill>
                  <a:schemeClr val="bg1"/>
                </a:solidFill>
              </a:rPr>
              <a:t>of the </a:t>
            </a:r>
            <a:r>
              <a:rPr lang="en-US" sz="1100" dirty="0">
                <a:solidFill>
                  <a:schemeClr val="bg1"/>
                </a:solidFill>
              </a:rPr>
              <a:t>corresponding extra kinetic energy.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with permission from M. Araujo, B. </a:t>
            </a:r>
            <a:r>
              <a:rPr lang="en-US" sz="1100" dirty="0" err="1">
                <a:solidFill>
                  <a:schemeClr val="bg1"/>
                </a:solidFill>
              </a:rPr>
              <a:t>Lasorne</a:t>
            </a:r>
            <a:r>
              <a:rPr lang="en-US" sz="1100" dirty="0">
                <a:solidFill>
                  <a:schemeClr val="bg1"/>
                </a:solidFill>
              </a:rPr>
              <a:t>, A. L. </a:t>
            </a:r>
            <a:r>
              <a:rPr lang="en-US" sz="1100" dirty="0" err="1" smtClean="0">
                <a:solidFill>
                  <a:schemeClr val="bg1"/>
                </a:solidFill>
              </a:rPr>
              <a:t>Magalhaes</a:t>
            </a:r>
            <a:r>
              <a:rPr lang="en-US" sz="1100" dirty="0" smtClean="0">
                <a:solidFill>
                  <a:schemeClr val="bg1"/>
                </a:solidFill>
              </a:rPr>
              <a:t>, M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i="1" dirty="0" smtClean="0">
                <a:solidFill>
                  <a:schemeClr val="bg1"/>
                </a:solidFill>
              </a:rPr>
              <a:t>J. </a:t>
            </a:r>
            <a:r>
              <a:rPr lang="en-US" sz="1100" i="1" dirty="0">
                <a:solidFill>
                  <a:schemeClr val="bg1"/>
                </a:solidFill>
              </a:rPr>
              <a:t>Phys. Chem. A</a:t>
            </a:r>
            <a:r>
              <a:rPr lang="en-US" sz="1100" dirty="0">
                <a:solidFill>
                  <a:schemeClr val="bg1"/>
                </a:solidFill>
              </a:rPr>
              <a:t>, 2010, </a:t>
            </a:r>
            <a:r>
              <a:rPr lang="en-US" sz="1100" b="1" dirty="0">
                <a:solidFill>
                  <a:schemeClr val="bg1"/>
                </a:solidFill>
              </a:rPr>
              <a:t>114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12016–12020.</a:t>
            </a:r>
            <a:r>
              <a:rPr lang="en-US" sz="1100" baseline="30000" dirty="0" smtClean="0">
                <a:solidFill>
                  <a:schemeClr val="bg1"/>
                </a:solidFill>
              </a:rPr>
              <a:t>99 </a:t>
            </a:r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2010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4"/>
          <a:stretch/>
        </p:blipFill>
        <p:spPr>
          <a:xfrm>
            <a:off x="1547664" y="1196752"/>
            <a:ext cx="640871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9" y="4797152"/>
            <a:ext cx="64087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5.40 </a:t>
            </a:r>
            <a:r>
              <a:rPr lang="en-US" sz="1100" dirty="0">
                <a:solidFill>
                  <a:schemeClr val="bg1"/>
                </a:solidFill>
              </a:rPr>
              <a:t>Model potential energy surface topologies for intramolecular electron transfer in organic radical cations. The upper part </a:t>
            </a:r>
            <a:r>
              <a:rPr lang="en-US" sz="1100" dirty="0" smtClean="0">
                <a:solidFill>
                  <a:schemeClr val="bg1"/>
                </a:solidFill>
              </a:rPr>
              <a:t>of the </a:t>
            </a:r>
            <a:r>
              <a:rPr lang="en-US" sz="1100" dirty="0">
                <a:solidFill>
                  <a:schemeClr val="bg1"/>
                </a:solidFill>
              </a:rPr>
              <a:t>figure shows a slice, at </a:t>
            </a:r>
            <a:r>
              <a:rPr lang="en-US" sz="1100" dirty="0" smtClean="0">
                <a:solidFill>
                  <a:schemeClr val="bg1"/>
                </a:solidFill>
              </a:rPr>
              <a:t>X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 = 0</a:t>
            </a:r>
            <a:r>
              <a:rPr lang="en-US" sz="1100" dirty="0">
                <a:solidFill>
                  <a:schemeClr val="bg1"/>
                </a:solidFill>
              </a:rPr>
              <a:t>, of the surface along the derivative coupling vector (X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). These figures distinguish a </a:t>
            </a:r>
            <a:r>
              <a:rPr lang="en-US" sz="1100" dirty="0" smtClean="0">
                <a:solidFill>
                  <a:schemeClr val="bg1"/>
                </a:solidFill>
              </a:rPr>
              <a:t>sloped intersection</a:t>
            </a:r>
            <a:r>
              <a:rPr lang="en-US" sz="1100" dirty="0">
                <a:solidFill>
                  <a:schemeClr val="bg1"/>
                </a:solidFill>
              </a:rPr>
              <a:t>, an avoided crossing (</a:t>
            </a:r>
            <a:r>
              <a:rPr lang="en-US" sz="1100" dirty="0" err="1">
                <a:solidFill>
                  <a:schemeClr val="bg1"/>
                </a:solidFill>
              </a:rPr>
              <a:t>Av.Cr</a:t>
            </a:r>
            <a:r>
              <a:rPr lang="en-US" sz="1100" dirty="0">
                <a:solidFill>
                  <a:schemeClr val="bg1"/>
                </a:solidFill>
              </a:rPr>
              <a:t>.), a peaked intersection and a seam. In the central part, only the lower part of </a:t>
            </a:r>
            <a:r>
              <a:rPr lang="en-US" sz="1100" dirty="0" smtClean="0">
                <a:solidFill>
                  <a:schemeClr val="bg1"/>
                </a:solidFill>
              </a:rPr>
              <a:t>the conical </a:t>
            </a:r>
            <a:r>
              <a:rPr lang="en-US" sz="1100" dirty="0">
                <a:solidFill>
                  <a:schemeClr val="bg1"/>
                </a:solidFill>
              </a:rPr>
              <a:t>intersection (ground state of the potential energy surface) is shown.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, F. </a:t>
            </a:r>
            <a:r>
              <a:rPr lang="en-US" sz="1100" dirty="0" err="1">
                <a:solidFill>
                  <a:schemeClr val="bg1"/>
                </a:solidFill>
              </a:rPr>
              <a:t>Jolibois</a:t>
            </a:r>
            <a:r>
              <a:rPr lang="en-US" sz="1100" dirty="0">
                <a:solidFill>
                  <a:schemeClr val="bg1"/>
                </a:solidFill>
              </a:rPr>
              <a:t>, M. </a:t>
            </a:r>
            <a:r>
              <a:rPr lang="en-US" sz="1100" dirty="0" err="1">
                <a:solidFill>
                  <a:schemeClr val="bg1"/>
                </a:solidFill>
              </a:rPr>
              <a:t>Olivucci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Am. Chem. Soc.</a:t>
            </a:r>
            <a:r>
              <a:rPr lang="en-US" sz="1100" dirty="0">
                <a:solidFill>
                  <a:schemeClr val="bg1"/>
                </a:solidFill>
              </a:rPr>
              <a:t>, 2001, </a:t>
            </a:r>
            <a:r>
              <a:rPr lang="en-US" sz="1100" b="1" dirty="0">
                <a:solidFill>
                  <a:schemeClr val="bg1"/>
                </a:solidFill>
              </a:rPr>
              <a:t>123</a:t>
            </a:r>
            <a:r>
              <a:rPr lang="en-US" sz="1100" dirty="0">
                <a:solidFill>
                  <a:schemeClr val="bg1"/>
                </a:solidFill>
              </a:rPr>
              <a:t>, 722–732.</a:t>
            </a:r>
            <a:r>
              <a:rPr lang="en-US" sz="1100" baseline="30000" dirty="0">
                <a:solidFill>
                  <a:schemeClr val="bg1"/>
                </a:solidFill>
              </a:rPr>
              <a:t>103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2001 American </a:t>
            </a:r>
            <a:r>
              <a:rPr lang="en-US" sz="1100" dirty="0">
                <a:solidFill>
                  <a:schemeClr val="bg1"/>
                </a:solidFill>
              </a:rPr>
              <a:t>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2245" r="4776" b="36054"/>
          <a:stretch/>
        </p:blipFill>
        <p:spPr>
          <a:xfrm>
            <a:off x="827584" y="1124744"/>
            <a:ext cx="7848104" cy="329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581128"/>
            <a:ext cx="7272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5.41 </a:t>
            </a:r>
            <a:r>
              <a:rPr lang="en-US" sz="1100" dirty="0">
                <a:solidFill>
                  <a:schemeClr val="bg1"/>
                </a:solidFill>
              </a:rPr>
              <a:t>Two orbital, one electron </a:t>
            </a:r>
            <a:r>
              <a:rPr lang="en-US" sz="1100" dirty="0" err="1">
                <a:solidFill>
                  <a:schemeClr val="bg1"/>
                </a:solidFill>
              </a:rPr>
              <a:t>wavefunctions</a:t>
            </a:r>
            <a:r>
              <a:rPr lang="en-US" sz="1100" dirty="0">
                <a:solidFill>
                  <a:schemeClr val="bg1"/>
                </a:solidFill>
              </a:rPr>
              <a:t> along (a) a cross section </a:t>
            </a:r>
            <a:r>
              <a:rPr lang="en-US" sz="1100" dirty="0" smtClean="0">
                <a:solidFill>
                  <a:schemeClr val="bg1"/>
                </a:solidFill>
              </a:rPr>
              <a:t>along X</a:t>
            </a:r>
            <a:r>
              <a:rPr lang="en-US" sz="1100" baseline="-25000" dirty="0" smtClean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, (b) cross section along 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(between </a:t>
            </a:r>
            <a:r>
              <a:rPr lang="en-US" sz="1100" dirty="0" err="1">
                <a:solidFill>
                  <a:schemeClr val="bg1"/>
                </a:solidFill>
              </a:rPr>
              <a:t>Loc</a:t>
            </a:r>
            <a:r>
              <a:rPr lang="en-US" sz="1100" dirty="0">
                <a:solidFill>
                  <a:schemeClr val="bg1"/>
                </a:solidFill>
              </a:rPr>
              <a:t> and </a:t>
            </a:r>
            <a:r>
              <a:rPr lang="en-US" sz="1100" dirty="0" err="1" smtClean="0">
                <a:solidFill>
                  <a:schemeClr val="bg1"/>
                </a:solidFill>
              </a:rPr>
              <a:t>Loc</a:t>
            </a:r>
            <a:r>
              <a:rPr lang="en-US" sz="1100" dirty="0" smtClean="0">
                <a:solidFill>
                  <a:schemeClr val="bg1"/>
                </a:solidFill>
              </a:rPr>
              <a:t>’ </a:t>
            </a:r>
            <a:r>
              <a:rPr lang="en-US" sz="1100" dirty="0">
                <a:solidFill>
                  <a:schemeClr val="bg1"/>
                </a:solidFill>
              </a:rPr>
              <a:t>in Figure 5.40) </a:t>
            </a:r>
            <a:r>
              <a:rPr lang="en-US" sz="1100" dirty="0" smtClean="0">
                <a:solidFill>
                  <a:schemeClr val="bg1"/>
                </a:solidFill>
              </a:rPr>
              <a:t>The symbols </a:t>
            </a:r>
            <a:r>
              <a:rPr lang="en-US" sz="1100" dirty="0">
                <a:solidFill>
                  <a:schemeClr val="bg1"/>
                </a:solidFill>
              </a:rPr>
              <a:t>A and S in Figure 5.40 correspond to the symmetric and </a:t>
            </a:r>
            <a:r>
              <a:rPr lang="en-US" sz="1100" dirty="0" smtClean="0">
                <a:solidFill>
                  <a:schemeClr val="bg1"/>
                </a:solidFill>
              </a:rPr>
              <a:t>antisymmetric </a:t>
            </a:r>
            <a:r>
              <a:rPr lang="en-GB" sz="1100" dirty="0" err="1" smtClean="0">
                <a:solidFill>
                  <a:schemeClr val="bg1"/>
                </a:solidFill>
              </a:rPr>
              <a:t>wavefunctions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in Figure 5.41.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4660"/>
            <a:ext cx="5904656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221088"/>
            <a:ext cx="5237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5.42 </a:t>
            </a:r>
            <a:r>
              <a:rPr lang="en-US" sz="1100" dirty="0">
                <a:solidFill>
                  <a:schemeClr val="bg1"/>
                </a:solidFill>
              </a:rPr>
              <a:t>Three electron transfer pathways in </a:t>
            </a:r>
            <a:r>
              <a:rPr lang="en-US" sz="1100" dirty="0" err="1">
                <a:solidFill>
                  <a:schemeClr val="bg1"/>
                </a:solidFill>
              </a:rPr>
              <a:t>bis</a:t>
            </a:r>
            <a:r>
              <a:rPr lang="en-US" sz="1100" dirty="0">
                <a:solidFill>
                  <a:schemeClr val="bg1"/>
                </a:solidFill>
              </a:rPr>
              <a:t>(hydrazine) radical cations.</a:t>
            </a:r>
            <a:r>
              <a:rPr lang="en-US" sz="1100" baseline="30000" dirty="0">
                <a:solidFill>
                  <a:schemeClr val="bg1"/>
                </a:solidFill>
              </a:rPr>
              <a:t>104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/>
          <a:stretch/>
        </p:blipFill>
        <p:spPr>
          <a:xfrm>
            <a:off x="1331640" y="836711"/>
            <a:ext cx="6681845" cy="4305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956" y="5301208"/>
            <a:ext cx="5173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5.43 </a:t>
            </a:r>
            <a:r>
              <a:rPr lang="en-US" sz="1100" dirty="0">
                <a:solidFill>
                  <a:schemeClr val="bg1"/>
                </a:solidFill>
              </a:rPr>
              <a:t>Type 2 (Figure 5.40) electron transfer in in </a:t>
            </a:r>
            <a:r>
              <a:rPr lang="en-US" sz="1100" dirty="0" err="1">
                <a:solidFill>
                  <a:schemeClr val="bg1"/>
                </a:solidFill>
              </a:rPr>
              <a:t>bis</a:t>
            </a:r>
            <a:r>
              <a:rPr lang="en-US" sz="1100" dirty="0">
                <a:solidFill>
                  <a:schemeClr val="bg1"/>
                </a:solidFill>
              </a:rPr>
              <a:t>(hydrazine) radical.</a:t>
            </a:r>
            <a:r>
              <a:rPr lang="en-US" sz="1100" baseline="30000" dirty="0">
                <a:solidFill>
                  <a:schemeClr val="bg1"/>
                </a:solidFill>
              </a:rPr>
              <a:t>104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264696" cy="469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096659"/>
            <a:ext cx="67687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5.44 </a:t>
            </a:r>
            <a:r>
              <a:rPr lang="en-US" sz="1100" dirty="0">
                <a:solidFill>
                  <a:schemeClr val="bg1"/>
                </a:solidFill>
              </a:rPr>
              <a:t>Three-dimensional cartoon of the potential energy surface for </a:t>
            </a:r>
            <a:r>
              <a:rPr lang="en-US" sz="1100" dirty="0" err="1" smtClean="0">
                <a:solidFill>
                  <a:schemeClr val="bg1"/>
                </a:solidFill>
              </a:rPr>
              <a:t>nonadiabatic</a:t>
            </a:r>
            <a:r>
              <a:rPr lang="en-US" sz="1100" dirty="0" smtClean="0">
                <a:solidFill>
                  <a:schemeClr val="bg1"/>
                </a:solidFill>
              </a:rPr>
              <a:t>, ground-state </a:t>
            </a:r>
            <a:r>
              <a:rPr lang="en-US" sz="1100" dirty="0">
                <a:solidFill>
                  <a:schemeClr val="bg1"/>
                </a:solidFill>
              </a:rPr>
              <a:t>electron transfer (type 3, Figure 5.40) in BMA in </a:t>
            </a:r>
            <a:r>
              <a:rPr lang="en-US" sz="1100" dirty="0" smtClean="0">
                <a:solidFill>
                  <a:schemeClr val="bg1"/>
                </a:solidFill>
              </a:rPr>
              <a:t>the seam </a:t>
            </a:r>
            <a:r>
              <a:rPr lang="en-US" sz="1100" dirty="0">
                <a:solidFill>
                  <a:schemeClr val="bg1"/>
                </a:solidFill>
              </a:rPr>
              <a:t>region (projection in the branching space of the gradient </a:t>
            </a:r>
            <a:r>
              <a:rPr lang="en-US" sz="1100" dirty="0" smtClean="0">
                <a:solidFill>
                  <a:schemeClr val="bg1"/>
                </a:solidFill>
              </a:rPr>
              <a:t>difference, X</a:t>
            </a:r>
            <a:r>
              <a:rPr lang="en-US" sz="1100" baseline="-25000" dirty="0" smtClean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, and interstate coupling, 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, coordinates). Note that </a:t>
            </a:r>
            <a:r>
              <a:rPr lang="en-US" sz="1100" dirty="0" smtClean="0">
                <a:solidFill>
                  <a:schemeClr val="bg1"/>
                </a:solidFill>
              </a:rPr>
              <a:t>relaxed geometries </a:t>
            </a:r>
            <a:r>
              <a:rPr lang="en-US" sz="1100" dirty="0">
                <a:solidFill>
                  <a:schemeClr val="bg1"/>
                </a:solidFill>
              </a:rPr>
              <a:t>have been used. Thus on the right-hand side the ‘‘reactants</a:t>
            </a:r>
            <a:r>
              <a:rPr lang="en-US" sz="1100" dirty="0" smtClean="0">
                <a:solidFill>
                  <a:schemeClr val="bg1"/>
                </a:solidFill>
              </a:rPr>
              <a:t>’’ correspond </a:t>
            </a:r>
            <a:r>
              <a:rPr lang="en-US" sz="1100" dirty="0">
                <a:solidFill>
                  <a:schemeClr val="bg1"/>
                </a:solidFill>
              </a:rPr>
              <a:t>to a BMA structure with one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short </a:t>
            </a:r>
            <a:r>
              <a:rPr lang="en-US" sz="1100" dirty="0">
                <a:solidFill>
                  <a:schemeClr val="bg1"/>
                </a:solidFill>
              </a:rPr>
              <a:t>and one long bond.</a:t>
            </a:r>
          </a:p>
          <a:p>
            <a:r>
              <a:rPr lang="en-GB" sz="1100" dirty="0">
                <a:solidFill>
                  <a:schemeClr val="bg1"/>
                </a:solidFill>
              </a:rPr>
              <a:t>Adapted from L. </a:t>
            </a:r>
            <a:r>
              <a:rPr lang="en-GB" sz="1100" dirty="0" err="1">
                <a:solidFill>
                  <a:schemeClr val="bg1"/>
                </a:solidFill>
              </a:rPr>
              <a:t>Blancafort</a:t>
            </a:r>
            <a:r>
              <a:rPr lang="en-GB" sz="1100" dirty="0">
                <a:solidFill>
                  <a:schemeClr val="bg1"/>
                </a:solidFill>
              </a:rPr>
              <a:t>, F. </a:t>
            </a:r>
            <a:r>
              <a:rPr lang="en-GB" sz="1100" dirty="0" err="1">
                <a:solidFill>
                  <a:schemeClr val="bg1"/>
                </a:solidFill>
              </a:rPr>
              <a:t>Jolibois</a:t>
            </a:r>
            <a:r>
              <a:rPr lang="en-GB" sz="1100" dirty="0">
                <a:solidFill>
                  <a:schemeClr val="bg1"/>
                </a:solidFill>
              </a:rPr>
              <a:t>, M. </a:t>
            </a:r>
            <a:r>
              <a:rPr lang="en-GB" sz="1100" dirty="0" err="1">
                <a:solidFill>
                  <a:schemeClr val="bg1"/>
                </a:solidFill>
              </a:rPr>
              <a:t>Olivucci</a:t>
            </a:r>
            <a:r>
              <a:rPr lang="en-GB" sz="1100" dirty="0">
                <a:solidFill>
                  <a:schemeClr val="bg1"/>
                </a:solidFill>
              </a:rPr>
              <a:t> and M. A. </a:t>
            </a:r>
            <a:r>
              <a:rPr lang="en-GB" sz="1100" dirty="0" smtClean="0">
                <a:solidFill>
                  <a:schemeClr val="bg1"/>
                </a:solidFill>
              </a:rPr>
              <a:t>Robb, </a:t>
            </a:r>
            <a:r>
              <a:rPr lang="en-US" sz="1100" i="1" dirty="0" smtClean="0">
                <a:solidFill>
                  <a:schemeClr val="bg1"/>
                </a:solidFill>
              </a:rPr>
              <a:t>J</a:t>
            </a:r>
            <a:r>
              <a:rPr lang="en-US" sz="1100" i="1" dirty="0">
                <a:solidFill>
                  <a:schemeClr val="bg1"/>
                </a:solidFill>
              </a:rPr>
              <a:t>. Am. Chem. Soc.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2001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123</a:t>
            </a:r>
            <a:r>
              <a:rPr lang="en-US" sz="1100" dirty="0">
                <a:solidFill>
                  <a:schemeClr val="bg1"/>
                </a:solidFill>
              </a:rPr>
              <a:t>, 722–732.</a:t>
            </a:r>
            <a:r>
              <a:rPr lang="en-US" sz="1100" baseline="30000" dirty="0">
                <a:solidFill>
                  <a:schemeClr val="bg1"/>
                </a:solidFill>
              </a:rPr>
              <a:t>105</a:t>
            </a:r>
            <a:r>
              <a:rPr lang="en-US" sz="1100" dirty="0">
                <a:solidFill>
                  <a:schemeClr val="bg1"/>
                </a:solidFill>
              </a:rPr>
              <a:t> Copyright 2001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904656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7" y="5301208"/>
            <a:ext cx="63367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5.45 </a:t>
            </a:r>
            <a:r>
              <a:rPr lang="en-US" sz="1100" dirty="0">
                <a:solidFill>
                  <a:schemeClr val="bg1"/>
                </a:solidFill>
              </a:rPr>
              <a:t>BMA: a reactive </a:t>
            </a:r>
            <a:r>
              <a:rPr lang="en-US" sz="1100" dirty="0" err="1">
                <a:solidFill>
                  <a:schemeClr val="bg1"/>
                </a:solidFill>
              </a:rPr>
              <a:t>Ehrenfest</a:t>
            </a:r>
            <a:r>
              <a:rPr lang="en-US" sz="1100" dirty="0">
                <a:solidFill>
                  <a:schemeClr val="bg1"/>
                </a:solidFill>
              </a:rPr>
              <a:t> trajectory: (a) cartoon showing an excursion on excited state, (b) the nature of the mixed state </a:t>
            </a:r>
            <a:r>
              <a:rPr lang="en-US" sz="1100" dirty="0" smtClean="0">
                <a:solidFill>
                  <a:schemeClr val="bg1"/>
                </a:solidFill>
              </a:rPr>
              <a:t>along a </a:t>
            </a:r>
            <a:r>
              <a:rPr lang="en-US" sz="1100" dirty="0">
                <a:solidFill>
                  <a:schemeClr val="bg1"/>
                </a:solidFill>
              </a:rPr>
              <a:t>trajectory, (c) weights (probabilities) of the ground and excited states as a function of time, (d) minimum with long </a:t>
            </a:r>
            <a:r>
              <a:rPr lang="en-US" sz="1100" dirty="0" smtClean="0">
                <a:solidFill>
                  <a:schemeClr val="bg1"/>
                </a:solidFill>
              </a:rPr>
              <a:t>and short </a:t>
            </a:r>
            <a:r>
              <a:rPr lang="en-US" sz="1100" dirty="0">
                <a:solidFill>
                  <a:schemeClr val="bg1"/>
                </a:solidFill>
              </a:rPr>
              <a:t>bonds, (e) bond lengths as a function of time, and (f) minimum with short and long bonds.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Quantum Chemistry at Work</a:t>
            </a:r>
            <a:r>
              <a:rPr lang="en-US" sz="1100" dirty="0">
                <a:solidFill>
                  <a:schemeClr val="bg1"/>
                </a:solidFill>
              </a:rPr>
              <a:t>, Chemical Reactivity: from Classical Problems to </a:t>
            </a:r>
            <a:r>
              <a:rPr lang="en-US" sz="1100" dirty="0" err="1">
                <a:solidFill>
                  <a:schemeClr val="bg1"/>
                </a:solidFill>
              </a:rPr>
              <a:t>Nonadiabatic</a:t>
            </a:r>
            <a:r>
              <a:rPr lang="en-US" sz="1100" dirty="0">
                <a:solidFill>
                  <a:schemeClr val="bg1"/>
                </a:solidFill>
              </a:rPr>
              <a:t> Dynamics, </a:t>
            </a:r>
            <a:r>
              <a:rPr lang="en-US" sz="1100" dirty="0" err="1" smtClean="0">
                <a:solidFill>
                  <a:schemeClr val="bg1"/>
                </a:solidFill>
              </a:rPr>
              <a:t>Lluis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Blancafort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and M. A. Robb, lecture notes from the European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School </a:t>
            </a:r>
            <a:r>
              <a:rPr lang="en-US" sz="1100" dirty="0">
                <a:solidFill>
                  <a:schemeClr val="bg1"/>
                </a:solidFill>
              </a:rPr>
              <a:t>in Quantum Chemistry, 2005, original data </a:t>
            </a:r>
            <a:r>
              <a:rPr lang="en-US" sz="1100" dirty="0" smtClean="0">
                <a:solidFill>
                  <a:schemeClr val="bg1"/>
                </a:solidFill>
              </a:rPr>
              <a:t>from </a:t>
            </a:r>
            <a:r>
              <a:rPr lang="en-GB" sz="1100" dirty="0" err="1" smtClean="0">
                <a:solidFill>
                  <a:schemeClr val="bg1"/>
                </a:solidFill>
              </a:rPr>
              <a:t>Blancafort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et al.</a:t>
            </a:r>
            <a:r>
              <a:rPr lang="en-GB" sz="1100" baseline="30000" dirty="0">
                <a:solidFill>
                  <a:schemeClr val="bg1"/>
                </a:solidFill>
              </a:rPr>
              <a:t>105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472608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013176"/>
            <a:ext cx="62336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5.46 </a:t>
            </a:r>
            <a:r>
              <a:rPr lang="en-US" sz="1100" dirty="0">
                <a:solidFill>
                  <a:schemeClr val="bg1"/>
                </a:solidFill>
              </a:rPr>
              <a:t>BMA: an unreactive </a:t>
            </a:r>
            <a:r>
              <a:rPr lang="en-US" sz="1100" dirty="0" err="1">
                <a:solidFill>
                  <a:schemeClr val="bg1"/>
                </a:solidFill>
              </a:rPr>
              <a:t>Ehrenfest</a:t>
            </a:r>
            <a:r>
              <a:rPr lang="en-US" sz="1100" dirty="0">
                <a:solidFill>
                  <a:schemeClr val="bg1"/>
                </a:solidFill>
              </a:rPr>
              <a:t> trajectory: (a) cartoon showing an excursion on excited state, (b) the nature of the mixed </a:t>
            </a:r>
            <a:r>
              <a:rPr lang="en-US" sz="1100" dirty="0" smtClean="0">
                <a:solidFill>
                  <a:schemeClr val="bg1"/>
                </a:solidFill>
              </a:rPr>
              <a:t>state along </a:t>
            </a:r>
            <a:r>
              <a:rPr lang="en-US" sz="1100" dirty="0">
                <a:solidFill>
                  <a:schemeClr val="bg1"/>
                </a:solidFill>
              </a:rPr>
              <a:t>a trajectory, (c) weights (probabilities) of the ground and excited states as a function of time, (d) minimum with </a:t>
            </a:r>
            <a:r>
              <a:rPr lang="en-US" sz="1100" dirty="0" smtClean="0">
                <a:solidFill>
                  <a:schemeClr val="bg1"/>
                </a:solidFill>
              </a:rPr>
              <a:t>long and </a:t>
            </a:r>
            <a:r>
              <a:rPr lang="en-US" sz="1100" dirty="0">
                <a:solidFill>
                  <a:schemeClr val="bg1"/>
                </a:solidFill>
              </a:rPr>
              <a:t>short bonds, (e) bond lengths as a function of time, and (f) minimum with short and long bonds.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Quantum Chemistry at Work</a:t>
            </a:r>
            <a:r>
              <a:rPr lang="en-US" sz="1100" dirty="0">
                <a:solidFill>
                  <a:schemeClr val="bg1"/>
                </a:solidFill>
              </a:rPr>
              <a:t>, Chemical Reactivity: from Classical Problems to </a:t>
            </a:r>
            <a:r>
              <a:rPr lang="en-US" sz="1100" dirty="0" err="1">
                <a:solidFill>
                  <a:schemeClr val="bg1"/>
                </a:solidFill>
              </a:rPr>
              <a:t>Nonadiabatic</a:t>
            </a:r>
            <a:r>
              <a:rPr lang="en-US" sz="1100" dirty="0">
                <a:solidFill>
                  <a:schemeClr val="bg1"/>
                </a:solidFill>
              </a:rPr>
              <a:t> Dynamics, </a:t>
            </a:r>
            <a:r>
              <a:rPr lang="en-US" sz="1100" dirty="0" err="1" smtClean="0">
                <a:solidFill>
                  <a:schemeClr val="bg1"/>
                </a:solidFill>
              </a:rPr>
              <a:t>Lluis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Blancafort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and M. A. Robb, </a:t>
            </a:r>
            <a:r>
              <a:rPr lang="en-US" sz="1100" dirty="0" smtClean="0">
                <a:solidFill>
                  <a:schemeClr val="bg1"/>
                </a:solidFill>
              </a:rPr>
              <a:t>Lecture </a:t>
            </a:r>
            <a:r>
              <a:rPr lang="en-US" sz="1100" dirty="0">
                <a:solidFill>
                  <a:schemeClr val="bg1"/>
                </a:solidFill>
              </a:rPr>
              <a:t>notes from the European School in Quantum Chemistry, 2005, original data </a:t>
            </a:r>
            <a:r>
              <a:rPr lang="en-US" sz="1100" dirty="0" smtClean="0">
                <a:solidFill>
                  <a:schemeClr val="bg1"/>
                </a:solidFill>
              </a:rPr>
              <a:t>from </a:t>
            </a:r>
            <a:r>
              <a:rPr lang="en-GB" sz="1100" dirty="0" err="1" smtClean="0">
                <a:solidFill>
                  <a:schemeClr val="bg1"/>
                </a:solidFill>
              </a:rPr>
              <a:t>Blancafort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i="1" dirty="0" smtClean="0">
                <a:solidFill>
                  <a:schemeClr val="bg1"/>
                </a:solidFill>
              </a:rPr>
              <a:t>et al.</a:t>
            </a:r>
            <a:r>
              <a:rPr lang="en-GB" sz="1100" baseline="30000" dirty="0" smtClean="0">
                <a:solidFill>
                  <a:schemeClr val="bg1"/>
                </a:solidFill>
              </a:rPr>
              <a:t>105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616624" cy="4212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181392"/>
            <a:ext cx="5976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5.47 </a:t>
            </a:r>
            <a:r>
              <a:rPr lang="en-US" sz="1100" dirty="0">
                <a:solidFill>
                  <a:schemeClr val="bg1"/>
                </a:solidFill>
              </a:rPr>
              <a:t>Snapshots of the spin density after the ionization of the 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system </a:t>
            </a:r>
            <a:r>
              <a:rPr lang="en-US" sz="1100" dirty="0">
                <a:solidFill>
                  <a:schemeClr val="bg1"/>
                </a:solidFill>
              </a:rPr>
              <a:t>in </a:t>
            </a:r>
            <a:r>
              <a:rPr lang="en-US" sz="1100" dirty="0" smtClean="0">
                <a:solidFill>
                  <a:schemeClr val="bg1"/>
                </a:solidFill>
              </a:rPr>
              <a:t>the BMA[5,5</a:t>
            </a:r>
            <a:r>
              <a:rPr lang="en-US" sz="1100" dirty="0">
                <a:solidFill>
                  <a:schemeClr val="bg1"/>
                </a:solidFill>
              </a:rPr>
              <a:t>] molecule. Simulation with fixed nuclei at the </a:t>
            </a:r>
            <a:r>
              <a:rPr lang="en-US" sz="1100" dirty="0" smtClean="0">
                <a:solidFill>
                  <a:schemeClr val="bg1"/>
                </a:solidFill>
              </a:rPr>
              <a:t>equilibrium geometry </a:t>
            </a:r>
            <a:r>
              <a:rPr lang="en-US" sz="1100" dirty="0">
                <a:solidFill>
                  <a:schemeClr val="bg1"/>
                </a:solidFill>
              </a:rPr>
              <a:t>of the neutral species.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106 with permission from the </a:t>
            </a:r>
            <a:r>
              <a:rPr lang="en-US" sz="1100" dirty="0" smtClean="0">
                <a:solidFill>
                  <a:schemeClr val="bg1"/>
                </a:solidFill>
              </a:rPr>
              <a:t>Royal Society of </a:t>
            </a:r>
            <a:r>
              <a:rPr lang="en-GB" sz="1100" dirty="0" smtClean="0">
                <a:solidFill>
                  <a:schemeClr val="bg1"/>
                </a:solidFill>
              </a:rPr>
              <a:t>Chemistry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8425" b="9677"/>
          <a:stretch/>
        </p:blipFill>
        <p:spPr>
          <a:xfrm>
            <a:off x="1763688" y="620688"/>
            <a:ext cx="5616624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11340"/>
            <a:ext cx="6120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5.48 </a:t>
            </a:r>
            <a:r>
              <a:rPr lang="en-US" sz="1100" dirty="0">
                <a:solidFill>
                  <a:schemeClr val="bg1"/>
                </a:solidFill>
              </a:rPr>
              <a:t>Time evolution of the sum of partitioned spin densities on the of </a:t>
            </a:r>
            <a:r>
              <a:rPr lang="en-US" sz="1100" dirty="0" smtClean="0">
                <a:solidFill>
                  <a:schemeClr val="bg1"/>
                </a:solidFill>
              </a:rPr>
              <a:t>the left </a:t>
            </a:r>
            <a:r>
              <a:rPr lang="en-US" sz="1100" dirty="0">
                <a:solidFill>
                  <a:schemeClr val="bg1"/>
                </a:solidFill>
              </a:rPr>
              <a:t>methylene group, upon ionization of the </a:t>
            </a:r>
            <a:r>
              <a:rPr lang="el-GR" sz="1100" i="1" dirty="0" smtClean="0">
                <a:solidFill>
                  <a:schemeClr val="bg1"/>
                </a:solidFill>
              </a:rPr>
              <a:t>π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system in the </a:t>
            </a:r>
            <a:r>
              <a:rPr lang="en-US" sz="1100" dirty="0" smtClean="0">
                <a:solidFill>
                  <a:schemeClr val="bg1"/>
                </a:solidFill>
              </a:rPr>
              <a:t>BMA[5,5] molecule</a:t>
            </a:r>
            <a:r>
              <a:rPr lang="en-US" sz="1100" dirty="0">
                <a:solidFill>
                  <a:schemeClr val="bg1"/>
                </a:solidFill>
              </a:rPr>
              <a:t>, for an ensemble of 500 fixed geometries sampled from </a:t>
            </a:r>
            <a:r>
              <a:rPr lang="en-US" sz="1100" dirty="0" smtClean="0">
                <a:solidFill>
                  <a:schemeClr val="bg1"/>
                </a:solidFill>
              </a:rPr>
              <a:t>a Wigner </a:t>
            </a:r>
            <a:r>
              <a:rPr lang="en-US" sz="1100" dirty="0">
                <a:solidFill>
                  <a:schemeClr val="bg1"/>
                </a:solidFill>
              </a:rPr>
              <a:t>distribution. The solid white line indicates the spin </a:t>
            </a:r>
            <a:r>
              <a:rPr lang="en-US" sz="1100" dirty="0" smtClean="0">
                <a:solidFill>
                  <a:schemeClr val="bg1"/>
                </a:solidFill>
              </a:rPr>
              <a:t>density averaged </a:t>
            </a:r>
            <a:r>
              <a:rPr lang="en-US" sz="1100" dirty="0">
                <a:solidFill>
                  <a:schemeClr val="bg1"/>
                </a:solidFill>
              </a:rPr>
              <a:t>over the ensemble of 500 sampled geometries when the </a:t>
            </a:r>
            <a:r>
              <a:rPr lang="en-US" sz="1100" dirty="0" smtClean="0">
                <a:solidFill>
                  <a:schemeClr val="bg1"/>
                </a:solidFill>
              </a:rPr>
              <a:t>nuclei are </a:t>
            </a:r>
            <a:r>
              <a:rPr lang="en-US" sz="1100" dirty="0">
                <a:solidFill>
                  <a:schemeClr val="bg1"/>
                </a:solidFill>
              </a:rPr>
              <a:t>kept fixed. Also given is the spin density averaged over the </a:t>
            </a:r>
            <a:r>
              <a:rPr lang="en-US" sz="1100" dirty="0" smtClean="0">
                <a:solidFill>
                  <a:schemeClr val="bg1"/>
                </a:solidFill>
              </a:rPr>
              <a:t>ensemble of </a:t>
            </a:r>
            <a:r>
              <a:rPr lang="en-US" sz="1100" dirty="0">
                <a:solidFill>
                  <a:schemeClr val="bg1"/>
                </a:solidFill>
              </a:rPr>
              <a:t>500 trajectories (with initially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sampled </a:t>
            </a:r>
            <a:r>
              <a:rPr lang="en-US" sz="1100" dirty="0">
                <a:solidFill>
                  <a:schemeClr val="bg1"/>
                </a:solidFill>
              </a:rPr>
              <a:t>geometries and </a:t>
            </a:r>
            <a:r>
              <a:rPr lang="en-US" sz="1100" dirty="0" smtClean="0">
                <a:solidFill>
                  <a:schemeClr val="bg1"/>
                </a:solidFill>
              </a:rPr>
              <a:t>velocities) when </a:t>
            </a:r>
            <a:r>
              <a:rPr lang="en-US" sz="1100" dirty="0">
                <a:solidFill>
                  <a:schemeClr val="bg1"/>
                </a:solidFill>
              </a:rPr>
              <a:t>the nuclei are allowed to move, indicated by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the dashed white </a:t>
            </a:r>
            <a:r>
              <a:rPr lang="en-GB" sz="1100" dirty="0" smtClean="0">
                <a:solidFill>
                  <a:schemeClr val="bg1"/>
                </a:solidFill>
              </a:rPr>
              <a:t>line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Ref. 106 with permission from the Royal Society </a:t>
            </a:r>
            <a:r>
              <a:rPr lang="en-US" sz="1100" dirty="0" smtClean="0">
                <a:solidFill>
                  <a:schemeClr val="bg1"/>
                </a:solidFill>
              </a:rPr>
              <a:t>of </a:t>
            </a:r>
            <a:r>
              <a:rPr lang="en-GB" sz="1100" dirty="0" smtClean="0">
                <a:solidFill>
                  <a:schemeClr val="bg1"/>
                </a:solidFill>
              </a:rPr>
              <a:t>Chemistry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5400600" cy="405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4437112"/>
            <a:ext cx="3385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</a:t>
            </a:r>
            <a:r>
              <a:rPr lang="en-US" sz="1100" dirty="0">
                <a:solidFill>
                  <a:schemeClr val="bg1"/>
                </a:solidFill>
              </a:rPr>
              <a:t> Branching space (X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X</a:t>
            </a:r>
            <a:r>
              <a:rPr lang="en-US" sz="1100" baseline="-25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) of </a:t>
            </a:r>
            <a:r>
              <a:rPr lang="en-US" sz="1100" dirty="0" err="1">
                <a:solidFill>
                  <a:schemeClr val="bg1"/>
                </a:solidFill>
              </a:rPr>
              <a:t>azulene</a:t>
            </a:r>
            <a:r>
              <a:rPr lang="en-US" sz="1100" dirty="0">
                <a:solidFill>
                  <a:schemeClr val="bg1"/>
                </a:solidFill>
              </a:rPr>
              <a:t> S</a:t>
            </a:r>
            <a:r>
              <a:rPr lang="en-US" sz="1100" baseline="-25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en-US" sz="1100" baseline="30000" dirty="0">
                <a:solidFill>
                  <a:schemeClr val="bg1"/>
                </a:solidFill>
              </a:rPr>
              <a:t>33</a:t>
            </a:r>
            <a:endParaRPr lang="en-GB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764704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085184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5.49 </a:t>
            </a:r>
            <a:r>
              <a:rPr lang="en-US" sz="1100" dirty="0">
                <a:solidFill>
                  <a:schemeClr val="bg1"/>
                </a:solidFill>
              </a:rPr>
              <a:t>Optimized benzene conical intersection critical points of various point group symmetries (relative energy is given in eV </a:t>
            </a:r>
            <a:r>
              <a:rPr lang="en-US" sz="1100" dirty="0" smtClean="0">
                <a:solidFill>
                  <a:schemeClr val="bg1"/>
                </a:solidFill>
              </a:rPr>
              <a:t>in square </a:t>
            </a:r>
            <a:r>
              <a:rPr lang="en-US" sz="1100" dirty="0">
                <a:solidFill>
                  <a:schemeClr val="bg1"/>
                </a:solidFill>
              </a:rPr>
              <a:t>brackets). Arrows reflect mapped connections between the points.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</a:t>
            </a:r>
            <a:r>
              <a:rPr lang="en-US" sz="1100" i="1" dirty="0">
                <a:solidFill>
                  <a:schemeClr val="bg1"/>
                </a:solidFill>
              </a:rPr>
              <a:t>Chemical Physics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377</a:t>
            </a:r>
            <a:r>
              <a:rPr lang="en-US" sz="1100" dirty="0">
                <a:solidFill>
                  <a:schemeClr val="bg1"/>
                </a:solidFill>
              </a:rPr>
              <a:t>, Q. Li, D. </a:t>
            </a:r>
            <a:r>
              <a:rPr lang="en-US" sz="1100" dirty="0" err="1">
                <a:solidFill>
                  <a:schemeClr val="bg1"/>
                </a:solidFill>
              </a:rPr>
              <a:t>Mendive</a:t>
            </a:r>
            <a:r>
              <a:rPr lang="en-US" sz="1100" dirty="0">
                <a:solidFill>
                  <a:schemeClr val="bg1"/>
                </a:solidFill>
              </a:rPr>
              <a:t>-Tapia, M. J. Paterson, A. </a:t>
            </a:r>
            <a:r>
              <a:rPr lang="en-US" sz="1100" dirty="0" err="1">
                <a:solidFill>
                  <a:schemeClr val="bg1"/>
                </a:solidFill>
              </a:rPr>
              <a:t>Migani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M. A. Robb </a:t>
            </a:r>
            <a:r>
              <a:rPr lang="en-US" sz="1100" dirty="0" smtClean="0">
                <a:solidFill>
                  <a:schemeClr val="bg1"/>
                </a:solidFill>
              </a:rPr>
              <a:t>and L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, A global picture of the S1/S0 conical intersection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seam </a:t>
            </a:r>
            <a:r>
              <a:rPr lang="en-US" sz="1100" dirty="0">
                <a:solidFill>
                  <a:schemeClr val="bg1"/>
                </a:solidFill>
              </a:rPr>
              <a:t>of benzene, 60–65,</a:t>
            </a:r>
            <a:r>
              <a:rPr lang="en-US" sz="1100" baseline="30000" dirty="0">
                <a:solidFill>
                  <a:schemeClr val="bg1"/>
                </a:solidFill>
              </a:rPr>
              <a:t>112</a:t>
            </a:r>
            <a:r>
              <a:rPr lang="en-US" sz="1100" dirty="0">
                <a:solidFill>
                  <a:schemeClr val="bg1"/>
                </a:solidFill>
              </a:rPr>
              <a:t> Copyright 2010, with </a:t>
            </a:r>
            <a:r>
              <a:rPr lang="en-US" sz="1100" dirty="0" smtClean="0">
                <a:solidFill>
                  <a:schemeClr val="bg1"/>
                </a:solidFill>
              </a:rPr>
              <a:t>permission </a:t>
            </a:r>
            <a:r>
              <a:rPr lang="en-GB" sz="1100" dirty="0" smtClean="0">
                <a:solidFill>
                  <a:schemeClr val="bg1"/>
                </a:solidFill>
              </a:rPr>
              <a:t>from </a:t>
            </a:r>
            <a:r>
              <a:rPr lang="en-GB" sz="1100" dirty="0">
                <a:solidFill>
                  <a:schemeClr val="bg1"/>
                </a:solidFill>
              </a:rPr>
              <a:t>Elsevier.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1547664" y="764704"/>
            <a:ext cx="6336704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4725144"/>
            <a:ext cx="633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5.50 </a:t>
            </a:r>
            <a:r>
              <a:rPr lang="en-US" sz="1100" dirty="0">
                <a:solidFill>
                  <a:schemeClr val="bg1"/>
                </a:solidFill>
              </a:rPr>
              <a:t>Connectivity scheme for the stationary points on the A/B conical intersection seam of benzene containing all </a:t>
            </a:r>
            <a:r>
              <a:rPr lang="en-US" sz="1100" dirty="0" err="1" smtClean="0">
                <a:solidFill>
                  <a:schemeClr val="bg1"/>
                </a:solidFill>
              </a:rPr>
              <a:t>permutational</a:t>
            </a:r>
            <a:r>
              <a:rPr lang="en-US" sz="1100" dirty="0" smtClean="0">
                <a:solidFill>
                  <a:schemeClr val="bg1"/>
                </a:solidFill>
              </a:rPr>
              <a:t> isomers </a:t>
            </a:r>
            <a:r>
              <a:rPr lang="en-US" sz="1100" dirty="0">
                <a:solidFill>
                  <a:schemeClr val="bg1"/>
                </a:solidFill>
              </a:rPr>
              <a:t>of the </a:t>
            </a:r>
            <a:r>
              <a:rPr lang="en-US" sz="1100" dirty="0" err="1">
                <a:solidFill>
                  <a:schemeClr val="bg1"/>
                </a:solidFill>
              </a:rPr>
              <a:t>prefulvene</a:t>
            </a:r>
            <a:r>
              <a:rPr lang="en-US" sz="1100" dirty="0">
                <a:solidFill>
                  <a:schemeClr val="bg1"/>
                </a:solidFill>
              </a:rPr>
              <a:t> conical intersection (CI–C</a:t>
            </a:r>
            <a:r>
              <a:rPr lang="en-US" sz="1100" baseline="-25000" dirty="0">
                <a:solidFill>
                  <a:schemeClr val="bg1"/>
                </a:solidFill>
              </a:rPr>
              <a:t>s</a:t>
            </a:r>
            <a:r>
              <a:rPr lang="en-US" sz="1100" dirty="0">
                <a:solidFill>
                  <a:schemeClr val="bg1"/>
                </a:solidFill>
              </a:rPr>
              <a:t>) with the same connectivity. The label superscripts refer to the </a:t>
            </a:r>
            <a:r>
              <a:rPr lang="en-US" sz="1100" dirty="0" smtClean="0">
                <a:solidFill>
                  <a:schemeClr val="bg1"/>
                </a:solidFill>
              </a:rPr>
              <a:t>carbon atoms </a:t>
            </a:r>
            <a:r>
              <a:rPr lang="en-US" sz="1100" dirty="0">
                <a:solidFill>
                  <a:schemeClr val="bg1"/>
                </a:solidFill>
              </a:rPr>
              <a:t>that lie out of the plane; unprimed superscripts refer to atoms bent up with respect to the plane of the ring and </a:t>
            </a:r>
            <a:r>
              <a:rPr lang="en-US" sz="1100" dirty="0" smtClean="0">
                <a:solidFill>
                  <a:schemeClr val="bg1"/>
                </a:solidFill>
              </a:rPr>
              <a:t>primed ones </a:t>
            </a:r>
            <a:r>
              <a:rPr lang="en-US" sz="1100" dirty="0">
                <a:solidFill>
                  <a:schemeClr val="bg1"/>
                </a:solidFill>
              </a:rPr>
              <a:t>to downward bent atoms. Some representative structures are included to illustrate the connectivity and the labelling.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2012, </a:t>
            </a:r>
            <a:r>
              <a:rPr lang="en-US" sz="1100" b="1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4922–4930.</a:t>
            </a:r>
            <a:r>
              <a:rPr lang="en-US" sz="1100" baseline="30000" dirty="0" smtClean="0">
                <a:solidFill>
                  <a:schemeClr val="bg1"/>
                </a:solidFill>
              </a:rPr>
              <a:t>113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Copyright 2012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5326" r="17242" b="23372"/>
          <a:stretch/>
        </p:blipFill>
        <p:spPr>
          <a:xfrm>
            <a:off x="2339752" y="1340768"/>
            <a:ext cx="4320480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809" y="4509120"/>
            <a:ext cx="3440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Figure 5.51</a:t>
            </a:r>
            <a:r>
              <a:rPr lang="en-US" sz="1100" dirty="0" smtClean="0">
                <a:solidFill>
                  <a:schemeClr val="bg1"/>
                </a:solidFill>
              </a:rPr>
              <a:t> The five benzene resonance structures.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r="14607" b="5618"/>
          <a:stretch/>
        </p:blipFill>
        <p:spPr>
          <a:xfrm>
            <a:off x="2051720" y="548680"/>
            <a:ext cx="482453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1" y="5085184"/>
            <a:ext cx="669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5.52 </a:t>
            </a:r>
            <a:r>
              <a:rPr lang="en-US" sz="1100" dirty="0">
                <a:solidFill>
                  <a:schemeClr val="bg1"/>
                </a:solidFill>
              </a:rPr>
              <a:t>Benzene resonance structures with crossed lines (i.e. linear </a:t>
            </a:r>
            <a:r>
              <a:rPr lang="en-US" sz="1100" dirty="0" smtClean="0">
                <a:solidFill>
                  <a:schemeClr val="bg1"/>
                </a:solidFill>
              </a:rPr>
              <a:t>combinations of </a:t>
            </a:r>
            <a:r>
              <a:rPr lang="en-US" sz="1100" dirty="0">
                <a:solidFill>
                  <a:schemeClr val="bg1"/>
                </a:solidFill>
              </a:rPr>
              <a:t>the structures of Figure 5.51.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 smtClean="0">
                <a:solidFill>
                  <a:schemeClr val="bg1"/>
                </a:solidFill>
              </a:rPr>
              <a:t>.</a:t>
            </a:r>
            <a:r>
              <a:rPr lang="en-US" sz="1100" dirty="0" smtClean="0">
                <a:solidFill>
                  <a:schemeClr val="bg1"/>
                </a:solidFill>
              </a:rPr>
              <a:t>, 2012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, 4922–4930.</a:t>
            </a:r>
            <a:r>
              <a:rPr lang="en-US" sz="1100" baseline="30000" dirty="0">
                <a:solidFill>
                  <a:schemeClr val="bg1"/>
                </a:solidFill>
              </a:rPr>
              <a:t>113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Copyright </a:t>
            </a:r>
            <a:r>
              <a:rPr lang="en-US" sz="1100" dirty="0">
                <a:solidFill>
                  <a:schemeClr val="bg1"/>
                </a:solidFill>
              </a:rPr>
              <a:t>2012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44683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250885"/>
            <a:ext cx="6264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5.53 </a:t>
            </a:r>
            <a:r>
              <a:rPr lang="en-US" sz="1100" dirty="0">
                <a:solidFill>
                  <a:schemeClr val="bg1"/>
                </a:solidFill>
              </a:rPr>
              <a:t>Branching space vectors for a (</a:t>
            </a:r>
            <a:r>
              <a:rPr lang="en-US" sz="1100" dirty="0" smtClean="0">
                <a:solidFill>
                  <a:schemeClr val="bg1"/>
                </a:solidFill>
              </a:rPr>
              <a:t>A + B</a:t>
            </a:r>
            <a:r>
              <a:rPr lang="en-US" sz="1100" dirty="0">
                <a:solidFill>
                  <a:schemeClr val="bg1"/>
                </a:solidFill>
              </a:rPr>
              <a:t>)/(</a:t>
            </a:r>
            <a:r>
              <a:rPr lang="en-US" sz="1100" dirty="0" smtClean="0">
                <a:solidFill>
                  <a:schemeClr val="bg1"/>
                </a:solidFill>
              </a:rPr>
              <a:t>A - B</a:t>
            </a:r>
            <a:r>
              <a:rPr lang="en-US" sz="1100" dirty="0">
                <a:solidFill>
                  <a:schemeClr val="bg1"/>
                </a:solidFill>
              </a:rPr>
              <a:t>) conical intersection (a) </a:t>
            </a:r>
            <a:r>
              <a:rPr lang="en-US" sz="1100" dirty="0" smtClean="0">
                <a:solidFill>
                  <a:schemeClr val="bg1"/>
                </a:solidFill>
              </a:rPr>
              <a:t>and 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(A + B</a:t>
            </a:r>
            <a:r>
              <a:rPr lang="en-GB" sz="1100" dirty="0">
                <a:solidFill>
                  <a:schemeClr val="bg1"/>
                </a:solidFill>
              </a:rPr>
              <a:t>)/(</a:t>
            </a:r>
            <a:r>
              <a:rPr lang="en-GB" sz="1100" dirty="0" smtClean="0">
                <a:solidFill>
                  <a:schemeClr val="bg1"/>
                </a:solidFill>
              </a:rPr>
              <a:t>A - B) + (C - E</a:t>
            </a:r>
            <a:r>
              <a:rPr lang="en-GB" sz="1100" dirty="0">
                <a:solidFill>
                  <a:schemeClr val="bg1"/>
                </a:solidFill>
              </a:rPr>
              <a:t>).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 smtClean="0">
                <a:solidFill>
                  <a:schemeClr val="bg1"/>
                </a:solidFill>
              </a:rPr>
              <a:t>.</a:t>
            </a:r>
            <a:r>
              <a:rPr lang="en-US" sz="1100" dirty="0" smtClean="0">
                <a:solidFill>
                  <a:schemeClr val="bg1"/>
                </a:solidFill>
              </a:rPr>
              <a:t>, 2012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, 4922–4930.</a:t>
            </a:r>
            <a:r>
              <a:rPr lang="en-US" sz="1100" baseline="30000" dirty="0">
                <a:solidFill>
                  <a:schemeClr val="bg1"/>
                </a:solidFill>
              </a:rPr>
              <a:t>113</a:t>
            </a:r>
            <a:r>
              <a:rPr lang="en-US" sz="1100" dirty="0">
                <a:solidFill>
                  <a:schemeClr val="bg1"/>
                </a:solidFill>
              </a:rPr>
              <a:t> Copyright 2012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/>
          <a:stretch/>
        </p:blipFill>
        <p:spPr>
          <a:xfrm>
            <a:off x="1907704" y="404664"/>
            <a:ext cx="5350942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9" y="5445224"/>
            <a:ext cx="6215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5.54 </a:t>
            </a:r>
            <a:r>
              <a:rPr lang="en-US" sz="1100" dirty="0">
                <a:solidFill>
                  <a:schemeClr val="bg1"/>
                </a:solidFill>
              </a:rPr>
              <a:t>VB analysis of conical intersection structures of benzene part A.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 smtClean="0">
                <a:solidFill>
                  <a:schemeClr val="bg1"/>
                </a:solidFill>
              </a:rPr>
              <a:t>.</a:t>
            </a:r>
            <a:r>
              <a:rPr lang="en-US" sz="1100" dirty="0" smtClean="0">
                <a:solidFill>
                  <a:schemeClr val="bg1"/>
                </a:solidFill>
              </a:rPr>
              <a:t>, 2012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b="1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, 4922–4930.</a:t>
            </a:r>
            <a:r>
              <a:rPr lang="en-US" sz="1100" baseline="30000" dirty="0">
                <a:solidFill>
                  <a:schemeClr val="bg1"/>
                </a:solidFill>
              </a:rPr>
              <a:t>113</a:t>
            </a:r>
            <a:r>
              <a:rPr lang="en-US" sz="1100" dirty="0">
                <a:solidFill>
                  <a:schemeClr val="bg1"/>
                </a:solidFill>
              </a:rPr>
              <a:t> Copyright 2012 American Chemical 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334"/>
          <a:stretch/>
        </p:blipFill>
        <p:spPr>
          <a:xfrm>
            <a:off x="2123728" y="404664"/>
            <a:ext cx="5184576" cy="5354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589240"/>
            <a:ext cx="5688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5.55 </a:t>
            </a:r>
            <a:r>
              <a:rPr lang="en-US" sz="1100" dirty="0">
                <a:solidFill>
                  <a:schemeClr val="bg1"/>
                </a:solidFill>
              </a:rPr>
              <a:t>VB analysis of conical intersection structures of benzene part B.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with permission from L. </a:t>
            </a:r>
            <a:r>
              <a:rPr lang="en-US" sz="1100" dirty="0" err="1">
                <a:solidFill>
                  <a:schemeClr val="bg1"/>
                </a:solidFill>
              </a:rPr>
              <a:t>Blancafort</a:t>
            </a:r>
            <a:r>
              <a:rPr lang="en-US" sz="1100" dirty="0">
                <a:solidFill>
                  <a:schemeClr val="bg1"/>
                </a:solidFill>
              </a:rPr>
              <a:t> and M. A. Robb, </a:t>
            </a:r>
            <a:r>
              <a:rPr lang="en-US" sz="1100" i="1" dirty="0">
                <a:solidFill>
                  <a:schemeClr val="bg1"/>
                </a:solidFill>
              </a:rPr>
              <a:t>J. </a:t>
            </a:r>
            <a:r>
              <a:rPr lang="en-US" sz="1100" i="1" dirty="0" smtClean="0">
                <a:solidFill>
                  <a:schemeClr val="bg1"/>
                </a:solidFill>
              </a:rPr>
              <a:t>Chem. Theory </a:t>
            </a:r>
            <a:r>
              <a:rPr lang="en-US" sz="1100" i="1" dirty="0" err="1">
                <a:solidFill>
                  <a:schemeClr val="bg1"/>
                </a:solidFill>
              </a:rPr>
              <a:t>Comput</a:t>
            </a:r>
            <a:r>
              <a:rPr lang="en-US" sz="1100" i="1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, 2012, </a:t>
            </a:r>
            <a:r>
              <a:rPr lang="en-US" sz="1100" b="1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, 4922–4930.</a:t>
            </a:r>
            <a:r>
              <a:rPr lang="en-US" sz="1100" baseline="30000" dirty="0">
                <a:solidFill>
                  <a:schemeClr val="bg1"/>
                </a:solidFill>
              </a:rPr>
              <a:t>113</a:t>
            </a:r>
            <a:r>
              <a:rPr lang="en-US" sz="1100" dirty="0">
                <a:solidFill>
                  <a:schemeClr val="bg1"/>
                </a:solidFill>
              </a:rPr>
              <a:t> Copyright 2012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 smtClean="0">
                <a:solidFill>
                  <a:schemeClr val="bg1"/>
                </a:solidFill>
              </a:rPr>
              <a:t>Chemical </a:t>
            </a:r>
            <a:r>
              <a:rPr lang="en-GB" sz="1100" dirty="0">
                <a:solidFill>
                  <a:schemeClr val="bg1"/>
                </a:solidFill>
              </a:rPr>
              <a:t>Society.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>
          <a:xfrm>
            <a:off x="2123728" y="620688"/>
            <a:ext cx="518457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889" y="4221088"/>
            <a:ext cx="5211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5.5 </a:t>
            </a:r>
            <a:r>
              <a:rPr lang="en-US" sz="1100" dirty="0">
                <a:solidFill>
                  <a:schemeClr val="bg1"/>
                </a:solidFill>
              </a:rPr>
              <a:t>DHA/VHF </a:t>
            </a:r>
            <a:r>
              <a:rPr lang="en-US" sz="1100" dirty="0" err="1">
                <a:solidFill>
                  <a:schemeClr val="bg1"/>
                </a:solidFill>
              </a:rPr>
              <a:t>photochromism</a:t>
            </a:r>
            <a:r>
              <a:rPr lang="en-US" sz="1100" dirty="0">
                <a:solidFill>
                  <a:schemeClr val="bg1"/>
                </a:solidFill>
              </a:rPr>
              <a:t> (reaction path X</a:t>
            </a:r>
            <a:r>
              <a:rPr lang="en-US" sz="1100" baseline="-25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 indicated by a wavy line).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544616" cy="4158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373216"/>
            <a:ext cx="6264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Figure 5.6 </a:t>
            </a:r>
            <a:r>
              <a:rPr lang="en-GB" sz="1100" dirty="0">
                <a:solidFill>
                  <a:schemeClr val="bg1"/>
                </a:solidFill>
              </a:rPr>
              <a:t>Schematic cartoon for DHA/VHF photochemical transformation.</a:t>
            </a:r>
          </a:p>
          <a:p>
            <a:r>
              <a:rPr lang="en-US" sz="1100" dirty="0">
                <a:solidFill>
                  <a:schemeClr val="bg1"/>
                </a:solidFill>
              </a:rPr>
              <a:t>Adapted from M. </a:t>
            </a:r>
            <a:r>
              <a:rPr lang="en-US" sz="1100" dirty="0" err="1">
                <a:solidFill>
                  <a:schemeClr val="bg1"/>
                </a:solidFill>
              </a:rPr>
              <a:t>Boggio-Pasqua</a:t>
            </a:r>
            <a:r>
              <a:rPr lang="en-US" sz="1100" dirty="0">
                <a:solidFill>
                  <a:schemeClr val="bg1"/>
                </a:solidFill>
              </a:rPr>
              <a:t>, M. J. </a:t>
            </a:r>
            <a:r>
              <a:rPr lang="en-US" sz="1100" dirty="0" err="1">
                <a:solidFill>
                  <a:schemeClr val="bg1"/>
                </a:solidFill>
              </a:rPr>
              <a:t>Bearpark</a:t>
            </a:r>
            <a:r>
              <a:rPr lang="en-US" sz="1100" dirty="0">
                <a:solidFill>
                  <a:schemeClr val="bg1"/>
                </a:solidFill>
              </a:rPr>
              <a:t>, P. A. Hunt </a:t>
            </a:r>
            <a:r>
              <a:rPr lang="en-US" sz="1100" dirty="0" smtClean="0">
                <a:solidFill>
                  <a:schemeClr val="bg1"/>
                </a:solidFill>
              </a:rPr>
              <a:t>and M</a:t>
            </a:r>
            <a:r>
              <a:rPr lang="en-US" sz="1100" dirty="0">
                <a:solidFill>
                  <a:schemeClr val="bg1"/>
                </a:solidFill>
              </a:rPr>
              <a:t>. A. Robb, </a:t>
            </a:r>
            <a:r>
              <a:rPr lang="en-US" sz="1100" i="1" dirty="0">
                <a:solidFill>
                  <a:schemeClr val="bg1"/>
                </a:solidFill>
              </a:rPr>
              <a:t>J. Am. Chem. Soc.</a:t>
            </a:r>
            <a:r>
              <a:rPr lang="en-US" sz="1100" dirty="0">
                <a:solidFill>
                  <a:schemeClr val="bg1"/>
                </a:solidFill>
              </a:rPr>
              <a:t>, 2002, </a:t>
            </a:r>
            <a:r>
              <a:rPr lang="en-US" sz="1100" b="1" dirty="0">
                <a:solidFill>
                  <a:schemeClr val="bg1"/>
                </a:solidFill>
              </a:rPr>
              <a:t>124</a:t>
            </a:r>
            <a:r>
              <a:rPr lang="en-US" sz="1100" dirty="0">
                <a:solidFill>
                  <a:schemeClr val="bg1"/>
                </a:solidFill>
              </a:rPr>
              <a:t>, 1456–1470.</a:t>
            </a:r>
            <a:r>
              <a:rPr lang="en-US" sz="1100" baseline="30000" dirty="0">
                <a:solidFill>
                  <a:schemeClr val="bg1"/>
                </a:solidFill>
              </a:rPr>
              <a:t>40</a:t>
            </a:r>
            <a:r>
              <a:rPr lang="en-US" sz="1100" dirty="0">
                <a:solidFill>
                  <a:schemeClr val="bg1"/>
                </a:solidFill>
              </a:rPr>
              <a:t> Copyright </a:t>
            </a:r>
            <a:r>
              <a:rPr lang="en-US" sz="1100" dirty="0" smtClean="0">
                <a:solidFill>
                  <a:schemeClr val="bg1"/>
                </a:solidFill>
              </a:rPr>
              <a:t>2002 </a:t>
            </a:r>
            <a:r>
              <a:rPr lang="en-GB" sz="1100" dirty="0" smtClean="0">
                <a:solidFill>
                  <a:schemeClr val="bg1"/>
                </a:solidFill>
              </a:rPr>
              <a:t>American </a:t>
            </a:r>
            <a:r>
              <a:rPr lang="en-GB" sz="1100" dirty="0">
                <a:solidFill>
                  <a:schemeClr val="bg1"/>
                </a:solidFill>
              </a:rPr>
              <a:t>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5393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1835696" y="1340768"/>
            <a:ext cx="5616624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797152"/>
            <a:ext cx="4079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5.7 </a:t>
            </a:r>
            <a:r>
              <a:rPr lang="en-US" sz="1100" dirty="0">
                <a:solidFill>
                  <a:schemeClr val="bg1"/>
                </a:solidFill>
              </a:rPr>
              <a:t>Branching space for DHA/VHF conical intersection.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59631" y="0"/>
            <a:ext cx="786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Supplementary information for </a:t>
            </a:r>
            <a:r>
              <a:rPr lang="en-GB" sz="1100" i="1" dirty="0">
                <a:solidFill>
                  <a:schemeClr val="bg1"/>
                </a:solidFill>
              </a:rPr>
              <a:t>Theoretical Chemistry for Electronic Excited </a:t>
            </a:r>
            <a:r>
              <a:rPr lang="en-GB" sz="1100" i="1" dirty="0" smtClean="0">
                <a:solidFill>
                  <a:schemeClr val="bg1"/>
                </a:solidFill>
              </a:rPr>
              <a:t>States</a:t>
            </a:r>
            <a:r>
              <a:rPr lang="en-GB" sz="1100" dirty="0" smtClean="0">
                <a:solidFill>
                  <a:schemeClr val="bg1"/>
                </a:solidFill>
              </a:rPr>
              <a:t>© </a:t>
            </a:r>
            <a:r>
              <a:rPr lang="en-GB" sz="1100" dirty="0">
                <a:solidFill>
                  <a:schemeClr val="bg1"/>
                </a:solidFill>
              </a:rPr>
              <a:t>The Royal Society of Chemistry </a:t>
            </a:r>
            <a:r>
              <a:rPr lang="en-GB" sz="1100" dirty="0" smtClean="0">
                <a:solidFill>
                  <a:schemeClr val="bg1"/>
                </a:solidFill>
              </a:rPr>
              <a:t>2018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5328592" cy="399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3861048"/>
            <a:ext cx="4836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Figure 5.8 </a:t>
            </a:r>
            <a:r>
              <a:rPr lang="en-US" sz="1100" dirty="0" err="1">
                <a:solidFill>
                  <a:schemeClr val="bg1"/>
                </a:solidFill>
              </a:rPr>
              <a:t>Diarylethene</a:t>
            </a:r>
            <a:r>
              <a:rPr lang="en-US" sz="1100" dirty="0">
                <a:solidFill>
                  <a:schemeClr val="bg1"/>
                </a:solidFill>
              </a:rPr>
              <a:t> photochemistry (X3 is a ring opening co-ordinate).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65011-A555-4DFA-AE85-6BF42B9B204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27d643f5-4560-4eff-9f48-d0fe6b2bec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A8A519-4312-46C5-A1F5-26E6CA4B2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4658</Words>
  <Application>Microsoft Office PowerPoint</Application>
  <PresentationFormat>On-screen Show (4:3)</PresentationFormat>
  <Paragraphs>173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Arial</vt:lpstr>
      <vt:lpstr>Office Theme</vt:lpstr>
      <vt:lpstr>Theoretical Chemistry for Electronic Excited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3_slate</dc:title>
  <dc:creator>Matt Baldwin</dc:creator>
  <cp:lastModifiedBy>Rachel Wood</cp:lastModifiedBy>
  <cp:revision>63</cp:revision>
  <dcterms:created xsi:type="dcterms:W3CDTF">2013-06-04T12:27:23Z</dcterms:created>
  <dcterms:modified xsi:type="dcterms:W3CDTF">2018-03-02T12:15:23Z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