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8"/>
  </p:notesMasterIdLst>
  <p:sldIdLst>
    <p:sldId id="363" r:id="rId3"/>
    <p:sldId id="256" r:id="rId4"/>
    <p:sldId id="257" r:id="rId5"/>
    <p:sldId id="258" r:id="rId6"/>
    <p:sldId id="259" r:id="rId7"/>
    <p:sldId id="260" r:id="rId8"/>
    <p:sldId id="3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9" r:id="rId45"/>
    <p:sldId id="298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4" r:id="rId60"/>
    <p:sldId id="313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5" r:id="rId80"/>
    <p:sldId id="333" r:id="rId81"/>
    <p:sldId id="334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51" r:id="rId96"/>
    <p:sldId id="349" r:id="rId97"/>
    <p:sldId id="350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6" autoAdjust="0"/>
    <p:restoredTop sz="94660"/>
  </p:normalViewPr>
  <p:slideViewPr>
    <p:cSldViewPr snapToGrid="0">
      <p:cViewPr>
        <p:scale>
          <a:sx n="70" d="100"/>
          <a:sy n="70" d="100"/>
        </p:scale>
        <p:origin x="-2790" y="-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D8E41-34DC-4F3E-B3F9-A5AAFA34A633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76334-CD4B-4B87-BFA0-85F9468DC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2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1.16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Alkaloids utilize primary amino acids as metabolic building blocks. Ornithine is the source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castanospermine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lysine for cocaine, and tryptophan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papavarine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536B3-021D-4779-BA81-ECA347DFC6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91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4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64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:\Design\Powerpoint DO NOT MOVE\New templates 2014\4 3\Graphics\power point_4 3_TEAL_96d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39552" y="1565102"/>
            <a:ext cx="6408712" cy="1470025"/>
          </a:xfrm>
        </p:spPr>
        <p:txBody>
          <a:bodyPr>
            <a:normAutofit/>
          </a:bodyPr>
          <a:lstStyle>
            <a:lvl1pPr algn="l">
              <a:defRPr sz="4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2" y="2996952"/>
            <a:ext cx="6400800" cy="994345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505759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Additional text here. Use as a title slide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201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er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:\Design\Powerpoint DO NOT MOVE\New templates 2014\4 3\Graphics\power point_4 3_TEAL_96dpi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39552" y="1565102"/>
            <a:ext cx="6408712" cy="1470025"/>
          </a:xfrm>
        </p:spPr>
        <p:txBody>
          <a:bodyPr>
            <a:normAutofit/>
          </a:bodyPr>
          <a:lstStyle>
            <a:lvl1pPr algn="l">
              <a:defRPr sz="4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2" y="2996952"/>
            <a:ext cx="6400800" cy="994345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505759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Additional text here. Use as a title slide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443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d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:\Design\Powerpoint DO NOT MOVE\New templates 2014\4 3\Graphics\power point_4 3_TEAL_96dpi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26964" y="729010"/>
            <a:ext cx="6985396" cy="1079500"/>
          </a:xfrm>
        </p:spPr>
        <p:txBody>
          <a:bodyPr/>
          <a:lstStyle>
            <a:lvl1pPr marL="0" indent="0" algn="l">
              <a:buNone/>
              <a:defRPr sz="4200"/>
            </a:lvl1pPr>
          </a:lstStyle>
          <a:p>
            <a:pPr lvl="0"/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42963" y="1773238"/>
            <a:ext cx="6969125" cy="3527425"/>
          </a:xfrm>
        </p:spPr>
        <p:txBody>
          <a:bodyPr/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dirty="0" smtClean="0"/>
              <a:t>Body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688" y="6381750"/>
            <a:ext cx="468312" cy="476250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505759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20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:\Design\Powerpoint DO NOT MOVE\New templates 2014\4 3\Graphics\power point_4 3_TEAL_96dpi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26964" y="729010"/>
            <a:ext cx="6985396" cy="1079500"/>
          </a:xfrm>
        </p:spPr>
        <p:txBody>
          <a:bodyPr/>
          <a:lstStyle>
            <a:lvl1pPr marL="0" indent="0" algn="l">
              <a:buNone/>
              <a:defRPr sz="4200"/>
            </a:lvl1pPr>
          </a:lstStyle>
          <a:p>
            <a:pPr lvl="0"/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42963" y="1773238"/>
            <a:ext cx="6969125" cy="3527425"/>
          </a:xfrm>
        </p:spPr>
        <p:txBody>
          <a:bodyPr/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dirty="0" smtClean="0"/>
              <a:t>Body text goes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688" y="6381750"/>
            <a:ext cx="468312" cy="476250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505759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456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1844824"/>
            <a:ext cx="6969397" cy="41751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Insert bullet point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26964" y="729010"/>
            <a:ext cx="6985396" cy="1079500"/>
          </a:xfrm>
        </p:spPr>
        <p:txBody>
          <a:bodyPr/>
          <a:lstStyle>
            <a:lvl1pPr marL="0" indent="0" algn="l">
              <a:buNone/>
              <a:defRPr sz="4200"/>
            </a:lvl1pPr>
          </a:lstStyle>
          <a:p>
            <a:pPr lvl="0"/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688" y="6381750"/>
            <a:ext cx="468312" cy="476250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505759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GB" dirty="0"/>
          </a:p>
        </p:txBody>
      </p:sp>
      <p:pic>
        <p:nvPicPr>
          <p:cNvPr id="16" name="Picture 5" descr="H:\Design\Powerpoint DO NOT MOVE\New templates 2014\4 3\Graphics\power point_4 3_TEAL_96dpi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0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0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8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2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4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2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7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9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7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BE778-254C-4775-9F52-8E4E18E115C9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8883E-0917-4037-BDDF-31A36E9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2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856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37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rgbClr val="50575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50575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057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057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057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057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36394" y="112017"/>
            <a:ext cx="8589994" cy="1200249"/>
          </a:xfrm>
        </p:spPr>
        <p:txBody>
          <a:bodyPr>
            <a:normAutofit fontScale="77500" lnSpcReduction="20000"/>
          </a:bodyPr>
          <a:lstStyle/>
          <a:p>
            <a:r>
              <a:rPr lang="en-GB" sz="3600" b="1" dirty="0" smtClean="0"/>
              <a:t>Natural Product Biosynthesis: </a:t>
            </a:r>
          </a:p>
          <a:p>
            <a:r>
              <a:rPr lang="en-GB" sz="3600" b="1" dirty="0" smtClean="0"/>
              <a:t>Chemical Logic and Enzymatic Machinery</a:t>
            </a:r>
          </a:p>
          <a:p>
            <a:r>
              <a:rPr lang="en-GB" sz="2600" b="1" dirty="0">
                <a:solidFill>
                  <a:srgbClr val="0070C0"/>
                </a:solidFill>
              </a:rPr>
              <a:t>By Christopher T. Walsh and Yi Tang</a:t>
            </a:r>
          </a:p>
          <a:p>
            <a:endParaRPr lang="en-GB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001306" y="1472987"/>
            <a:ext cx="5006216" cy="4804983"/>
          </a:xfrm>
        </p:spPr>
        <p:txBody>
          <a:bodyPr>
            <a:normAutofit/>
          </a:bodyPr>
          <a:lstStyle/>
          <a:p>
            <a:r>
              <a:rPr lang="fr-FR" sz="1600" b="1" dirty="0" err="1"/>
              <a:t>Print</a:t>
            </a:r>
            <a:r>
              <a:rPr lang="fr-FR" sz="1600" b="1" dirty="0"/>
              <a:t> ISBN: </a:t>
            </a:r>
            <a:r>
              <a:rPr lang="fr-FR" sz="1600" b="1" dirty="0" smtClean="0"/>
              <a:t>978-1-78801-076-4 </a:t>
            </a:r>
            <a:r>
              <a:rPr lang="fr-FR" sz="1600" b="1" dirty="0"/>
              <a:t>| </a:t>
            </a:r>
            <a:r>
              <a:rPr lang="fr-FR" sz="1600" b="1" dirty="0" smtClean="0"/>
              <a:t>786 </a:t>
            </a:r>
            <a:r>
              <a:rPr lang="fr-FR" sz="1600" b="1" dirty="0"/>
              <a:t>pages | </a:t>
            </a:r>
            <a:r>
              <a:rPr lang="fr-FR" sz="1600" b="1" dirty="0" smtClean="0"/>
              <a:t>2017</a:t>
            </a:r>
          </a:p>
          <a:p>
            <a:r>
              <a:rPr lang="fr-FR" sz="1600" b="1" dirty="0" smtClean="0"/>
              <a:t>£</a:t>
            </a:r>
            <a:r>
              <a:rPr lang="fr-FR" sz="1600" b="1" dirty="0"/>
              <a:t>89.99 </a:t>
            </a:r>
            <a:r>
              <a:rPr lang="fr-FR" sz="1600" b="1" dirty="0" smtClean="0"/>
              <a:t>| $144</a:t>
            </a:r>
          </a:p>
          <a:p>
            <a:r>
              <a:rPr lang="fr-FR" sz="1600" b="1" dirty="0" err="1" smtClean="0"/>
              <a:t>Available</a:t>
            </a:r>
            <a:r>
              <a:rPr lang="fr-FR" sz="1600" b="1" dirty="0" smtClean="0"/>
              <a:t> in </a:t>
            </a:r>
            <a:r>
              <a:rPr lang="fr-FR" sz="1600" b="1" dirty="0" err="1" smtClean="0"/>
              <a:t>Hardback</a:t>
            </a:r>
            <a:r>
              <a:rPr lang="fr-FR" sz="1600" b="1" dirty="0" smtClean="0"/>
              <a:t> or </a:t>
            </a:r>
            <a:r>
              <a:rPr lang="fr-FR" sz="1600" b="1" dirty="0" err="1" smtClean="0"/>
              <a:t>eBook</a:t>
            </a:r>
            <a:endParaRPr lang="fr-FR" sz="1600" b="1" dirty="0" smtClean="0"/>
          </a:p>
          <a:p>
            <a:r>
              <a:rPr lang="fr-FR" sz="1600" b="1" dirty="0" smtClean="0"/>
              <a:t>Contact booksales@rsc.org</a:t>
            </a:r>
            <a:endParaRPr lang="fr-FR" sz="1600" b="1" dirty="0" smtClean="0"/>
          </a:p>
          <a:p>
            <a:endParaRPr lang="en-GB" sz="1600" b="1" dirty="0" smtClean="0"/>
          </a:p>
          <a:p>
            <a:r>
              <a:rPr lang="en-GB" sz="1600" i="1" dirty="0">
                <a:solidFill>
                  <a:srgbClr val="0070C0"/>
                </a:solidFill>
              </a:rPr>
              <a:t>Authored by leading experts, this textbook provides a thorough description of the types of natural products, the biosynthetic pathways that enable the production of these molecules, and an update on the discovery of novel products in the post-genomic era. </a:t>
            </a:r>
            <a:endParaRPr lang="en-GB" sz="1600" i="1" dirty="0" smtClean="0">
              <a:solidFill>
                <a:srgbClr val="0070C0"/>
              </a:solidFill>
            </a:endParaRPr>
          </a:p>
          <a:p>
            <a:r>
              <a:rPr lang="en-GB" sz="1600" i="1" dirty="0" smtClean="0">
                <a:solidFill>
                  <a:srgbClr val="0070C0"/>
                </a:solidFill>
              </a:rPr>
              <a:t>Appropriate </a:t>
            </a:r>
            <a:r>
              <a:rPr lang="en-GB" sz="1600" i="1" dirty="0">
                <a:solidFill>
                  <a:srgbClr val="0070C0"/>
                </a:solidFill>
              </a:rPr>
              <a:t>to this modern era, the approach of this book is to codify the chemical logic that underlies each natural product structural class as they </a:t>
            </a:r>
            <a:endParaRPr lang="en-GB" sz="1600" i="1" dirty="0" smtClean="0">
              <a:solidFill>
                <a:srgbClr val="0070C0"/>
              </a:solidFill>
            </a:endParaRPr>
          </a:p>
          <a:p>
            <a:r>
              <a:rPr lang="en-GB" sz="1600" i="1" dirty="0" smtClean="0">
                <a:solidFill>
                  <a:srgbClr val="0070C0"/>
                </a:solidFill>
              </a:rPr>
              <a:t>are </a:t>
            </a:r>
            <a:r>
              <a:rPr lang="en-GB" sz="1600" i="1" dirty="0">
                <a:solidFill>
                  <a:srgbClr val="0070C0"/>
                </a:solidFill>
              </a:rPr>
              <a:t>assembled from building blocks of </a:t>
            </a:r>
            <a:endParaRPr lang="en-GB" sz="1600" i="1" dirty="0" smtClean="0">
              <a:solidFill>
                <a:srgbClr val="0070C0"/>
              </a:solidFill>
            </a:endParaRPr>
          </a:p>
          <a:p>
            <a:r>
              <a:rPr lang="en-GB" sz="1600" i="1" dirty="0" smtClean="0">
                <a:solidFill>
                  <a:srgbClr val="0070C0"/>
                </a:solidFill>
              </a:rPr>
              <a:t>primary </a:t>
            </a:r>
            <a:r>
              <a:rPr lang="en-GB" sz="1600" i="1" dirty="0">
                <a:solidFill>
                  <a:srgbClr val="0070C0"/>
                </a:solidFill>
              </a:rPr>
              <a:t>metabolism.</a:t>
            </a:r>
          </a:p>
          <a:p>
            <a:endParaRPr lang="en-GB" sz="1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3" descr="A:\Current\N\Natural Product Biosynthesis\Final cover files\9781788010764_6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0" y="1312266"/>
            <a:ext cx="3517028" cy="52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7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3" y="1023127"/>
            <a:ext cx="7315200" cy="3831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8890" y="5609229"/>
            <a:ext cx="358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2.5 </a:t>
            </a:r>
            <a:r>
              <a:rPr lang="en-US" dirty="0"/>
              <a:t>Subclasses of polyketides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71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7" y="360615"/>
            <a:ext cx="7315200" cy="5050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097" y="5861712"/>
            <a:ext cx="776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13.6 </a:t>
            </a:r>
            <a:r>
              <a:rPr lang="en-US" dirty="0"/>
              <a:t>Methods that can be used to activate silent genes in </a:t>
            </a:r>
            <a:r>
              <a:rPr lang="en-US" dirty="0" smtClean="0"/>
              <a:t>microorganisms.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535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4" y="1572030"/>
            <a:ext cx="7315200" cy="3129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075" y="5329450"/>
            <a:ext cx="708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13.16 </a:t>
            </a:r>
            <a:r>
              <a:rPr lang="en-US" dirty="0"/>
              <a:t>Tools for controlling gene expression and protein localization</a:t>
            </a:r>
          </a:p>
          <a:p>
            <a:r>
              <a:rPr lang="en-US" dirty="0"/>
              <a:t>in yeast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683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0" y="481956"/>
            <a:ext cx="7315200" cy="4997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241" y="5659355"/>
            <a:ext cx="66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13.19 </a:t>
            </a:r>
            <a:r>
              <a:rPr lang="en-US" dirty="0"/>
              <a:t>The seven-enzyme pathway that transforms tabersonine to vindoline was reconstituted in yeast.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5031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77" y="231356"/>
            <a:ext cx="6630144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594" y="5957246"/>
            <a:ext cx="705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13.24 </a:t>
            </a:r>
            <a:r>
              <a:rPr lang="en-US" dirty="0"/>
              <a:t>Engineered biosynthesis of 6-deoxyerythronolide B in </a:t>
            </a:r>
            <a:r>
              <a:rPr lang="en-US" i="1" dirty="0"/>
              <a:t>E. coli.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791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6" y="1202031"/>
            <a:ext cx="7315200" cy="3580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9316" y="5486399"/>
            <a:ext cx="760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13.27 </a:t>
            </a:r>
            <a:r>
              <a:rPr lang="en-US" dirty="0"/>
              <a:t>The construction of a 380-member library of antimycin </a:t>
            </a:r>
            <a:r>
              <a:rPr lang="en-US" dirty="0" smtClean="0"/>
              <a:t>derivatives.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02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1" y="0"/>
            <a:ext cx="7315200" cy="5741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6461" y="5659355"/>
            <a:ext cx="7500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13.29 </a:t>
            </a:r>
            <a:r>
              <a:rPr lang="en-US" dirty="0"/>
              <a:t>Transformation associated recombination (TAR) can be used to rapidly capture large gene </a:t>
            </a:r>
            <a:r>
              <a:rPr lang="en-US" dirty="0" smtClean="0"/>
              <a:t>clusters.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3313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0" y="497200"/>
            <a:ext cx="7315200" cy="4726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212" y="5622877"/>
            <a:ext cx="8014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2.6 </a:t>
            </a:r>
            <a:r>
              <a:rPr lang="en-US" dirty="0"/>
              <a:t>The two carbon primary metabolite acetate, activated as acetyl-CoA, is the building block for all fatty acids </a:t>
            </a:r>
            <a:r>
              <a:rPr lang="en-US" dirty="0" smtClean="0"/>
              <a:t>and polyketide </a:t>
            </a:r>
            <a:r>
              <a:rPr lang="en-US" dirty="0"/>
              <a:t>classes.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741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4" y="977085"/>
            <a:ext cx="7315200" cy="3905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9432" y="5220268"/>
            <a:ext cx="85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2.10 </a:t>
            </a:r>
            <a:r>
              <a:rPr lang="en-US" dirty="0"/>
              <a:t>Phosphopantetheinyl transferases prime the inactive apo-ACP forms to the active holo-ACP forms </a:t>
            </a:r>
            <a:r>
              <a:rPr lang="en-US" dirty="0" smtClean="0"/>
              <a:t>by transfer </a:t>
            </a:r>
            <a:r>
              <a:rPr lang="en-US" dirty="0"/>
              <a:t>of the phosphopantetheinyl moiety from the substrate coenzyme-A to the nucleophilic –OH </a:t>
            </a:r>
            <a:r>
              <a:rPr lang="en-US" dirty="0" smtClean="0"/>
              <a:t>side chain </a:t>
            </a:r>
            <a:r>
              <a:rPr lang="en-US" dirty="0"/>
              <a:t>of a specific serine residue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664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9" y="1295329"/>
            <a:ext cx="7315200" cy="3378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501" y="5527342"/>
            <a:ext cx="759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</a:t>
            </a:r>
            <a:r>
              <a:rPr lang="en-US" b="1" dirty="0" smtClean="0"/>
              <a:t>2.17 </a:t>
            </a:r>
            <a:r>
              <a:rPr lang="en-US" dirty="0" smtClean="0"/>
              <a:t>Aromatic polyketide biosynthesis as exemplified by oxytetracycline.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238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7" y="562650"/>
            <a:ext cx="7315200" cy="4603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097" y="5773002"/>
            <a:ext cx="726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2.22 </a:t>
            </a:r>
            <a:r>
              <a:rPr lang="en-US" dirty="0"/>
              <a:t>The DEBS three protein, seven module Type I PKS assembly line.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710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51" y="154236"/>
            <a:ext cx="5321914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6286" y="5640636"/>
            <a:ext cx="729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2.24</a:t>
            </a:r>
            <a:r>
              <a:rPr lang="en-US" dirty="0"/>
              <a:t> Seven natural products containing scaffold elements that suggest Diels–Alderase catalysts in their assembly.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424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7" y="1111942"/>
            <a:ext cx="7315200" cy="3724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4661" y="5615631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2.36 </a:t>
            </a:r>
            <a:r>
              <a:rPr lang="en-US" dirty="0"/>
              <a:t>Enediynes from morphing of polyunsaturated fatty acids.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3722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2" y="868096"/>
            <a:ext cx="7315200" cy="4097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9343" y="5561462"/>
            <a:ext cx="644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2.42 </a:t>
            </a:r>
            <a:r>
              <a:rPr lang="en-US" dirty="0"/>
              <a:t>Olefins to epoxides to pyrans and furans in monensin A</a:t>
            </a:r>
          </a:p>
          <a:p>
            <a:r>
              <a:rPr lang="en-US" dirty="0"/>
              <a:t>biosynthesis.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619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" y="184627"/>
            <a:ext cx="7315200" cy="5455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4826" y="5861291"/>
            <a:ext cx="552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3.1 </a:t>
            </a:r>
            <a:r>
              <a:rPr lang="en-US" dirty="0"/>
              <a:t>Amino acid building blocks in peptide </a:t>
            </a:r>
            <a:r>
              <a:rPr lang="en-US" dirty="0" smtClean="0"/>
              <a:t>linkages.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061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" y="0"/>
            <a:ext cx="7315200" cy="5919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1092" y="5796714"/>
            <a:ext cx="7104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3.9 </a:t>
            </a:r>
            <a:r>
              <a:rPr lang="en-US" dirty="0"/>
              <a:t>Linear peptides arising from posttranslational processing of Ser,</a:t>
            </a:r>
          </a:p>
          <a:p>
            <a:r>
              <a:rPr lang="en-US" dirty="0"/>
              <a:t>Thr, and Cys side chains.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285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4" y="506776"/>
            <a:ext cx="7315200" cy="47509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307" y="5616053"/>
            <a:ext cx="848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1.1 </a:t>
            </a:r>
            <a:r>
              <a:rPr lang="en-US" dirty="0"/>
              <a:t>Eight natural products purified and identified by their pharmacologic </a:t>
            </a:r>
            <a:r>
              <a:rPr lang="en-US" dirty="0" smtClean="0"/>
              <a:t>activities.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986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8" y="258080"/>
            <a:ext cx="7315200" cy="5126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263" y="5568285"/>
            <a:ext cx="815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3.16 </a:t>
            </a:r>
            <a:r>
              <a:rPr lang="en-US" dirty="0"/>
              <a:t>Polytheonamide A, a 48-residue peptide ion channel, has 17-D-residues introduced during </a:t>
            </a:r>
            <a:r>
              <a:rPr lang="en-US" dirty="0" smtClean="0"/>
              <a:t>posttranslational processing </a:t>
            </a:r>
            <a:r>
              <a:rPr lang="en-US" dirty="0"/>
              <a:t>of its precursor protein.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869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" y="281581"/>
            <a:ext cx="7315200" cy="5124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8992" y="5659355"/>
            <a:ext cx="783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3.25 </a:t>
            </a:r>
            <a:r>
              <a:rPr lang="en-US" dirty="0"/>
              <a:t>The glycopeptide antibiotics vancomycin and teicoplanin contain nonproteinogenic </a:t>
            </a:r>
            <a:r>
              <a:rPr lang="en-US" dirty="0" smtClean="0"/>
              <a:t>hydroxyphenylglycine regioisomers </a:t>
            </a:r>
            <a:r>
              <a:rPr lang="en-US" dirty="0"/>
              <a:t>at several residues.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675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32" y="264405"/>
            <a:ext cx="5060798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094" y="5785807"/>
            <a:ext cx="829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3.30 </a:t>
            </a:r>
            <a:r>
              <a:rPr lang="en-US" dirty="0"/>
              <a:t>Aminoadipyl-L-cysteinyl-D-valine (ACV) synthetase is a </a:t>
            </a:r>
            <a:r>
              <a:rPr lang="en-US" dirty="0" smtClean="0"/>
              <a:t>three Module.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678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2" y="121186"/>
            <a:ext cx="7315200" cy="5628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6452" y="5622877"/>
            <a:ext cx="805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3.34 </a:t>
            </a:r>
            <a:r>
              <a:rPr lang="en-US" dirty="0"/>
              <a:t>Peptidyl chain release by reduction. Two-electron reduction releases aldehydes. Four-electron </a:t>
            </a:r>
            <a:r>
              <a:rPr lang="en-US" dirty="0" smtClean="0"/>
              <a:t>reduction releases </a:t>
            </a:r>
            <a:r>
              <a:rPr lang="en-US" dirty="0"/>
              <a:t>the peptidyl alcohol.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6147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36" y="187288"/>
            <a:ext cx="6467996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625" y="5874939"/>
            <a:ext cx="761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3.40 </a:t>
            </a:r>
            <a:r>
              <a:rPr lang="en-US" dirty="0"/>
              <a:t>Nostophycin is built on a hybrid PKS/NRPS integrated assembly line.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337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6" y="0"/>
            <a:ext cx="7315200" cy="5540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9276" y="5651156"/>
            <a:ext cx="7046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3.V1 </a:t>
            </a:r>
            <a:r>
              <a:rPr lang="en-US" dirty="0"/>
              <a:t>Proposed biosynthetic pathway for posttranslational cleavage</a:t>
            </a:r>
          </a:p>
          <a:p>
            <a:r>
              <a:rPr lang="en-US" dirty="0"/>
              <a:t>and oxidative conversion of 16 tetrapeptide repeats </a:t>
            </a:r>
            <a:r>
              <a:rPr lang="en-US" dirty="0" smtClean="0"/>
              <a:t>to </a:t>
            </a:r>
            <a:r>
              <a:rPr lang="en-US" dirty="0" err="1" smtClean="0"/>
              <a:t>ustiloxins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650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79" y="154236"/>
            <a:ext cx="6180009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600" y="5697939"/>
            <a:ext cx="759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Chapter 4 Opener Figure </a:t>
            </a:r>
            <a:r>
              <a:rPr lang="en-US" dirty="0"/>
              <a:t>A collection of monoterpene natural products and their producing </a:t>
            </a:r>
            <a:r>
              <a:rPr lang="en-US" dirty="0" smtClean="0"/>
              <a:t>plant sources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254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9" y="1024765"/>
            <a:ext cx="7315200" cy="3723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936" y="5268034"/>
            <a:ext cx="806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4.6 </a:t>
            </a:r>
            <a:r>
              <a:rPr lang="en-US" dirty="0"/>
              <a:t>The mevalonate pathway leads first to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baseline="30000" dirty="0" smtClean="0"/>
              <a:t>3</a:t>
            </a:r>
            <a:r>
              <a:rPr lang="en-US" dirty="0" smtClean="0"/>
              <a:t>-IPP </a:t>
            </a:r>
            <a:r>
              <a:rPr lang="en-US" dirty="0"/>
              <a:t>that is then isomerized to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30000" dirty="0"/>
              <a:t>2</a:t>
            </a:r>
            <a:r>
              <a:rPr lang="en-US" dirty="0"/>
              <a:t>-IPP, to provide </a:t>
            </a:r>
            <a:r>
              <a:rPr lang="en-US" dirty="0" smtClean="0"/>
              <a:t>equilibrium amounts </a:t>
            </a:r>
            <a:r>
              <a:rPr lang="en-US" dirty="0"/>
              <a:t>of </a:t>
            </a:r>
            <a:r>
              <a:rPr lang="en-US" dirty="0" smtClean="0"/>
              <a:t>each.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159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04" y="242371"/>
            <a:ext cx="537540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2548" y="5728771"/>
            <a:ext cx="6671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4.12 </a:t>
            </a:r>
            <a:r>
              <a:rPr lang="en-US" dirty="0"/>
              <a:t>Cation rearrangement manifolds from the central terpinyl</a:t>
            </a:r>
          </a:p>
          <a:p>
            <a:r>
              <a:rPr lang="en-US" dirty="0"/>
              <a:t>cation yield 14 distinct monoterpene products.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440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41" y="282996"/>
            <a:ext cx="686983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457" y="6032310"/>
            <a:ext cx="770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4.15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-Humulene synthase is a promiscuous catalyst, leaking </a:t>
            </a:r>
            <a:r>
              <a:rPr lang="en-US" dirty="0" smtClean="0"/>
              <a:t>flux to </a:t>
            </a:r>
            <a:r>
              <a:rPr lang="en-US" dirty="0"/>
              <a:t>siberene and longifolene in addition to making </a:t>
            </a:r>
            <a:r>
              <a:rPr lang="en-US" dirty="0" smtClean="0"/>
              <a:t>humulene as </a:t>
            </a:r>
            <a:r>
              <a:rPr lang="en-US" dirty="0"/>
              <a:t>major product.</a:t>
            </a:r>
          </a:p>
        </p:txBody>
      </p:sp>
    </p:spTree>
    <p:extLst>
      <p:ext uri="{BB962C8B-B14F-4D97-AF65-F5344CB8AC3E}">
        <p14:creationId xmlns:p14="http://schemas.microsoft.com/office/powerpoint/2010/main" val="41685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79" y="385590"/>
            <a:ext cx="5798132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0530" y="5955983"/>
            <a:ext cx="625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1.4 </a:t>
            </a:r>
            <a:r>
              <a:rPr lang="en-US" dirty="0"/>
              <a:t>Five distinct subclasses of polyketide natural </a:t>
            </a:r>
            <a:r>
              <a:rPr lang="en-US" dirty="0" smtClean="0"/>
              <a:t>products.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535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5" y="608805"/>
            <a:ext cx="7315200" cy="4706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156" y="5636523"/>
            <a:ext cx="83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4.19</a:t>
            </a:r>
            <a:r>
              <a:rPr lang="en-US" dirty="0"/>
              <a:t> Both squalene synthase and phytoene synthase generate cyclopropane intermediates by 1,1-coupling, </a:t>
            </a:r>
            <a:r>
              <a:rPr lang="en-US" dirty="0" smtClean="0"/>
              <a:t>but then </a:t>
            </a:r>
            <a:r>
              <a:rPr lang="en-US" dirty="0"/>
              <a:t>diverge in mechanism.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6489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24" y="0"/>
            <a:ext cx="561543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070" y="5486400"/>
            <a:ext cx="8857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4.20 </a:t>
            </a:r>
            <a:r>
              <a:rPr lang="en-US" dirty="0"/>
              <a:t>Squalene 2,3-epoxidase is a flavoprotein oxygenase. </a:t>
            </a:r>
            <a:r>
              <a:rPr lang="en-US" dirty="0" smtClean="0"/>
              <a:t>The bound </a:t>
            </a:r>
            <a:r>
              <a:rPr lang="en-US" dirty="0"/>
              <a:t>FAD-4a-hydroperoxide is the proximal donor of </a:t>
            </a:r>
            <a:r>
              <a:rPr lang="en-US" dirty="0" smtClean="0"/>
              <a:t>an [OH</a:t>
            </a:r>
            <a:r>
              <a:rPr lang="en-US" baseline="30000" dirty="0" smtClean="0"/>
              <a:t>+</a:t>
            </a:r>
            <a:r>
              <a:rPr lang="en-US" dirty="0" smtClean="0"/>
              <a:t>] </a:t>
            </a:r>
            <a:r>
              <a:rPr lang="en-US" dirty="0"/>
              <a:t>equivalent to the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-electrons of the 2,3-double bond </a:t>
            </a:r>
            <a:r>
              <a:rPr lang="en-US" dirty="0" smtClean="0"/>
              <a:t>of squalene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366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0" y="554776"/>
            <a:ext cx="7315200" cy="4581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5595" y="5313358"/>
            <a:ext cx="679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4.29 </a:t>
            </a:r>
            <a:r>
              <a:rPr lang="en-US" dirty="0"/>
              <a:t>Nineteen steps are involved in enzymatic processing of lanosterol to cholesterol.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797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9" y="1191670"/>
            <a:ext cx="7315200" cy="3597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297" y="5417316"/>
            <a:ext cx="605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4.V5 </a:t>
            </a:r>
            <a:r>
              <a:rPr lang="en-US" dirty="0"/>
              <a:t>The mechanisms of action of artemisinin and taxol.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847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92" y="143221"/>
            <a:ext cx="7315200" cy="5721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8330" y="5915883"/>
            <a:ext cx="698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5.1 </a:t>
            </a:r>
            <a:r>
              <a:rPr lang="en-US" dirty="0"/>
              <a:t>Alkaloids are signature natural product molecules from plants.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5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5254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1" y="928792"/>
            <a:ext cx="7315200" cy="3788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250" y="5773002"/>
            <a:ext cx="847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5.6 </a:t>
            </a:r>
            <a:r>
              <a:rPr lang="en-US" dirty="0"/>
              <a:t>Conversion of lysine to bicyclic </a:t>
            </a:r>
            <a:r>
              <a:rPr lang="en-US" dirty="0" err="1"/>
              <a:t>pseudopellitierine</a:t>
            </a:r>
            <a:r>
              <a:rPr lang="en-US" dirty="0"/>
              <a:t> and tetracyclic </a:t>
            </a:r>
            <a:r>
              <a:rPr lang="en-US" dirty="0" smtClean="0"/>
              <a:t>(-)-</a:t>
            </a:r>
            <a:r>
              <a:rPr lang="en-US" dirty="0" err="1" smtClean="0"/>
              <a:t>sparteine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5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762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" y="115799"/>
            <a:ext cx="7315200" cy="5459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024" y="5745707"/>
            <a:ext cx="7173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</a:t>
            </a:r>
            <a:r>
              <a:rPr lang="en-US" b="1" dirty="0" smtClean="0"/>
              <a:t>5.15</a:t>
            </a:r>
            <a:r>
              <a:rPr lang="en-US" dirty="0" smtClean="0"/>
              <a:t> </a:t>
            </a:r>
            <a:r>
              <a:rPr lang="en-US" dirty="0"/>
              <a:t>Tyrosine can also give rise to the </a:t>
            </a:r>
            <a:r>
              <a:rPr lang="en-US" i="1" dirty="0"/>
              <a:t>R</a:t>
            </a:r>
            <a:r>
              <a:rPr lang="en-US" dirty="0"/>
              <a:t>-isomer of reticuline, which is on the biosynthetic route to morphine.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5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706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9" y="121186"/>
            <a:ext cx="7315200" cy="560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039" y="5659355"/>
            <a:ext cx="748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5.21 </a:t>
            </a:r>
            <a:r>
              <a:rPr lang="en-US" dirty="0"/>
              <a:t>Isoprenylation of tryptophan at C</a:t>
            </a:r>
            <a:r>
              <a:rPr lang="en-US" baseline="-25000" dirty="0"/>
              <a:t>4</a:t>
            </a:r>
            <a:r>
              <a:rPr lang="en-US" dirty="0"/>
              <a:t> is the first step in the lysergic acid biosynthetic pathway.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5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461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0" y="411645"/>
            <a:ext cx="7315200" cy="4784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279" y="5490777"/>
            <a:ext cx="729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5.23 </a:t>
            </a:r>
            <a:r>
              <a:rPr lang="en-US" dirty="0"/>
              <a:t>Anthranilate as a building block for an array of tricyclic to heptacyclic alkaloids.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5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390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90" y="154236"/>
            <a:ext cx="4043548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3235" y="5654284"/>
            <a:ext cx="663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5.31 </a:t>
            </a:r>
            <a:r>
              <a:rPr lang="en-US" dirty="0"/>
              <a:t>Rebeccamycin and staurosporine: two representative </a:t>
            </a:r>
            <a:r>
              <a:rPr lang="en-US" dirty="0" smtClean="0"/>
              <a:t>indolecarbazoles isolated </a:t>
            </a:r>
            <a:r>
              <a:rPr lang="en-US" dirty="0"/>
              <a:t>from bacteria and molds.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165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2" y="1027126"/>
            <a:ext cx="7315200" cy="3948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232" y="5336274"/>
            <a:ext cx="830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1.8 </a:t>
            </a:r>
            <a:r>
              <a:rPr lang="en-US" dirty="0"/>
              <a:t>The topical antibiotic ointment polysporin contains three active nonribosomal peptide antibiotics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8515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3" y="560913"/>
            <a:ext cx="7315200" cy="4183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333" y="5067697"/>
            <a:ext cx="807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5.34 </a:t>
            </a:r>
            <a:r>
              <a:rPr lang="en-US" dirty="0"/>
              <a:t>Tandem Claisen condensations on indole-3-pyruvates covalently tethered to </a:t>
            </a:r>
            <a:r>
              <a:rPr lang="en-US" dirty="0" err="1"/>
              <a:t>TdiA</a:t>
            </a:r>
            <a:r>
              <a:rPr lang="en-US" dirty="0"/>
              <a:t> yield the </a:t>
            </a:r>
            <a:r>
              <a:rPr lang="en-US" dirty="0" smtClean="0"/>
              <a:t>bis-indolyl benzoquinone </a:t>
            </a:r>
            <a:r>
              <a:rPr lang="en-US" dirty="0"/>
              <a:t>as released product.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99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8" y="165254"/>
            <a:ext cx="7315200" cy="5557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0560" y="5902234"/>
            <a:ext cx="459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5.V3 </a:t>
            </a:r>
            <a:r>
              <a:rPr lang="en-US" dirty="0"/>
              <a:t>Six alkaloids used as arrow poisons.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4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432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44" y="176271"/>
            <a:ext cx="6562466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543" y="5711165"/>
            <a:ext cx="720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Chapter 6 Opener Figure </a:t>
            </a:r>
            <a:r>
              <a:rPr lang="en-US" dirty="0"/>
              <a:t>Purine and pyrimidine derived natural products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6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274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2" y="1808557"/>
            <a:ext cx="7315200" cy="2575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332" y="5295331"/>
            <a:ext cx="755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6.6 </a:t>
            </a:r>
            <a:r>
              <a:rPr lang="en-US" dirty="0"/>
              <a:t>An evolution model in which RNA molecules emerged </a:t>
            </a:r>
            <a:r>
              <a:rPr lang="en-US" dirty="0" smtClean="0"/>
              <a:t>first as </a:t>
            </a:r>
            <a:r>
              <a:rPr lang="en-US" dirty="0"/>
              <a:t>the central genetic and catalytic macromolecules, </a:t>
            </a:r>
            <a:r>
              <a:rPr lang="en-US" dirty="0" smtClean="0"/>
              <a:t>followed by </a:t>
            </a:r>
            <a:r>
              <a:rPr lang="en-US" dirty="0"/>
              <a:t>proteins and DNA.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6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440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1" y="1347576"/>
            <a:ext cx="7315200" cy="3206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8297" y="5315804"/>
            <a:ext cx="674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6.10 </a:t>
            </a:r>
            <a:r>
              <a:rPr lang="en-US" dirty="0"/>
              <a:t>Caffeine, theobromine, and theophylline from enzymatic methylations of xanthosine monophosphate </a:t>
            </a:r>
            <a:r>
              <a:rPr lang="en-US" dirty="0" smtClean="0"/>
              <a:t>and then </a:t>
            </a:r>
            <a:r>
              <a:rPr lang="en-US" dirty="0"/>
              <a:t>xanthine.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6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099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3" y="1706500"/>
            <a:ext cx="7315200" cy="2738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960" y="5718410"/>
            <a:ext cx="82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6.14</a:t>
            </a:r>
            <a:r>
              <a:rPr lang="en-US" dirty="0"/>
              <a:t> Path of carbon atoms in the conversion of GTP to 7-cyano-7-deazaguanine.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6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606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3" y="286439"/>
            <a:ext cx="7315200" cy="5557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438" y="5702513"/>
            <a:ext cx="7838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</a:t>
            </a:r>
            <a:r>
              <a:rPr lang="en-US" b="1" dirty="0"/>
              <a:t>6.20</a:t>
            </a:r>
            <a:r>
              <a:rPr lang="en-US" dirty="0"/>
              <a:t> Mildiomycin and blastocidin S are peptidyl nucleosides with unsaturated hexose cores.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6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4180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0" y="717678"/>
            <a:ext cx="7315200" cy="4496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350" y="5738883"/>
            <a:ext cx="696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6.23 </a:t>
            </a:r>
            <a:r>
              <a:rPr lang="en-US" dirty="0"/>
              <a:t>An </a:t>
            </a:r>
            <a:r>
              <a:rPr lang="en-US" i="1" dirty="0"/>
              <a:t>exo</a:t>
            </a:r>
            <a:r>
              <a:rPr lang="en-US" dirty="0"/>
              <a:t>-methylene glycal in the biosynthetic pathway to the tunicamine core of tunicamycins.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6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568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9" y="1294032"/>
            <a:ext cx="7315200" cy="3486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7886" y="5759354"/>
            <a:ext cx="419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6.25 </a:t>
            </a:r>
            <a:r>
              <a:rPr lang="en-US" dirty="0"/>
              <a:t>Proposed route to Jawsamycin.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6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825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5" y="1214632"/>
            <a:ext cx="7315200" cy="3595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119" y="5659355"/>
            <a:ext cx="789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6.V1</a:t>
            </a:r>
            <a:r>
              <a:rPr lang="en-US" dirty="0"/>
              <a:t> Nucleoside analogs as reverse transcriptase inhibitors for antiviral and cancer chemotherapy.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6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126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2" y="121187"/>
            <a:ext cx="7315200" cy="5914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0530" y="5936354"/>
            <a:ext cx="625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1.4 </a:t>
            </a:r>
            <a:r>
              <a:rPr lang="en-US" dirty="0"/>
              <a:t>Five distinct subclasses of polyketide natural </a:t>
            </a:r>
            <a:r>
              <a:rPr lang="en-US" dirty="0" smtClean="0"/>
              <a:t>products.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1564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5" y="546253"/>
            <a:ext cx="73152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1569" y="5833994"/>
            <a:ext cx="753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7.1 </a:t>
            </a:r>
            <a:r>
              <a:rPr lang="en-US" dirty="0"/>
              <a:t>Phenylalanine is the entry point to all phenylpropanoid metabolites.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7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3995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59" y="198303"/>
            <a:ext cx="635209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4523" y="5718821"/>
            <a:ext cx="711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7.7 </a:t>
            </a:r>
            <a:r>
              <a:rPr lang="en-US" dirty="0"/>
              <a:t>Cinnamate to the three monolignols. Three P450 oxygenases work on different forms of the substrates.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7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487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11" y="165253"/>
            <a:ext cx="6465496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7824" y="5833996"/>
            <a:ext cx="651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7.10 </a:t>
            </a:r>
            <a:r>
              <a:rPr lang="en-US" dirty="0"/>
              <a:t>Enzymatic processing of pinoresinol to </a:t>
            </a:r>
            <a:r>
              <a:rPr lang="en-US" dirty="0" smtClean="0"/>
              <a:t>podophyllotoxin.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7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880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709" y="246564"/>
            <a:ext cx="510139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834" y="5732964"/>
            <a:ext cx="844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7.13 </a:t>
            </a:r>
            <a:r>
              <a:rPr lang="en-US" dirty="0"/>
              <a:t>Different lignin subtypes that can be generated from the </a:t>
            </a:r>
            <a:r>
              <a:rPr lang="en-US" dirty="0" smtClean="0"/>
              <a:t>three monolignols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7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733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4" y="437991"/>
            <a:ext cx="7315200" cy="4895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924" y="5408891"/>
            <a:ext cx="764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</a:t>
            </a:r>
            <a:r>
              <a:rPr lang="en-US" b="1" dirty="0"/>
              <a:t>7.18</a:t>
            </a:r>
            <a:r>
              <a:rPr lang="en-US" dirty="0"/>
              <a:t> Type III PKS that carry out three chain elongations with malonyl-CoA but use distinct starter aryl-CoAs.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7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877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2" y="626364"/>
            <a:ext cx="7315200" cy="4678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7282" y="5638882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7.22 </a:t>
            </a:r>
            <a:r>
              <a:rPr lang="en-US" dirty="0"/>
              <a:t>Anthocyanidins as flower pigments: chalcones to flavanones to dihydroflavonols to anthocyanidins.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7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407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27" y="749740"/>
            <a:ext cx="7315200" cy="4781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2967" y="5659355"/>
            <a:ext cx="736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</a:t>
            </a:r>
            <a:r>
              <a:rPr lang="en-US" b="1" dirty="0"/>
              <a:t>7.31 </a:t>
            </a:r>
            <a:r>
              <a:rPr lang="en-US" dirty="0"/>
              <a:t>Metabolism of cinnamate to coumarins, such as umbelliferone, which can be prenylated and oxidized </a:t>
            </a:r>
            <a:r>
              <a:rPr lang="en-US" dirty="0" smtClean="0"/>
              <a:t>to psoralen</a:t>
            </a:r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7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403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4" y="737667"/>
            <a:ext cx="7315200" cy="4517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4238" y="5724812"/>
            <a:ext cx="391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7.V3 </a:t>
            </a:r>
            <a:r>
              <a:rPr lang="en-US" dirty="0"/>
              <a:t>Capsaicin and </a:t>
            </a:r>
            <a:r>
              <a:rPr lang="en-US" dirty="0" err="1"/>
              <a:t>caspaicinoids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7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966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4" y="1660027"/>
            <a:ext cx="7315200" cy="2555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730" y="5643349"/>
            <a:ext cx="77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</a:t>
            </a:r>
            <a:r>
              <a:rPr lang="en-US" dirty="0"/>
              <a:t> </a:t>
            </a:r>
            <a:r>
              <a:rPr lang="en-US" b="1" dirty="0"/>
              <a:t>8.1</a:t>
            </a:r>
            <a:r>
              <a:rPr lang="en-US" dirty="0"/>
              <a:t> Schematic for conversion of bicyclic indole to tricyclic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-carboline rings.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8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303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7" y="584992"/>
            <a:ext cx="7315200" cy="4956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717" y="5627257"/>
            <a:ext cx="706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8.4 </a:t>
            </a:r>
            <a:r>
              <a:rPr lang="en-US" dirty="0"/>
              <a:t>Prenylated indole scaffolds, assembled by distinct logic and enzymatic machinery.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8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950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4" y="840960"/>
            <a:ext cx="7315200" cy="437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8348" y="5536525"/>
            <a:ext cx="663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1.12 </a:t>
            </a:r>
            <a:r>
              <a:rPr lang="en-US" dirty="0"/>
              <a:t>More than </a:t>
            </a:r>
            <a:r>
              <a:rPr lang="en-US" dirty="0" smtClean="0"/>
              <a:t>50,000 </a:t>
            </a:r>
            <a:r>
              <a:rPr lang="en-US" dirty="0"/>
              <a:t>terpenoid/isoprenoid natural products</a:t>
            </a:r>
          </a:p>
          <a:p>
            <a:r>
              <a:rPr lang="en-US" dirty="0"/>
              <a:t>make this the largest natural product class.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813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68" y="1095141"/>
            <a:ext cx="7315200" cy="3930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506" y="5704763"/>
            <a:ext cx="773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8.7 </a:t>
            </a:r>
            <a:r>
              <a:rPr lang="en-US" dirty="0"/>
              <a:t>The indole ring as a source of multiple carbon </a:t>
            </a:r>
            <a:r>
              <a:rPr lang="en-US" dirty="0" smtClean="0"/>
              <a:t>nucleophile equivalents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8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264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8" y="429255"/>
            <a:ext cx="7315200" cy="5152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8298" y="5581388"/>
            <a:ext cx="770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8.12 </a:t>
            </a:r>
            <a:r>
              <a:rPr lang="en-US" dirty="0"/>
              <a:t>Progression to complex scaffolds: a two module DKP-forming NRPS, prenyltransferases, and oxygenases </a:t>
            </a:r>
            <a:r>
              <a:rPr lang="en-US" dirty="0" smtClean="0"/>
              <a:t>in the </a:t>
            </a:r>
            <a:r>
              <a:rPr lang="en-US" dirty="0"/>
              <a:t>verruculogen pathway.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8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63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9" y="899405"/>
            <a:ext cx="7315200" cy="4047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205" y="5449836"/>
            <a:ext cx="721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8.14</a:t>
            </a:r>
            <a:r>
              <a:rPr lang="en-US" dirty="0"/>
              <a:t> Fumitremorgin B to verruculogen: insertion of a peroxide bridge into two pendant prenyl chains.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8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6813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5" y="717078"/>
            <a:ext cx="7315200" cy="4356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9316" y="5520518"/>
            <a:ext cx="762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8.23 </a:t>
            </a:r>
            <a:r>
              <a:rPr lang="en-US" dirty="0" err="1"/>
              <a:t>Dibrevianamide</a:t>
            </a:r>
            <a:r>
              <a:rPr lang="en-US" dirty="0"/>
              <a:t> F and </a:t>
            </a:r>
            <a:r>
              <a:rPr lang="en-US" dirty="0" err="1"/>
              <a:t>ditryptophenaline</a:t>
            </a:r>
            <a:r>
              <a:rPr lang="en-US" dirty="0"/>
              <a:t> are proposed to undergo regioselective dimerization via </a:t>
            </a:r>
            <a:r>
              <a:rPr lang="en-US" dirty="0" smtClean="0"/>
              <a:t>long-lived delocalized </a:t>
            </a:r>
            <a:r>
              <a:rPr lang="en-US" dirty="0"/>
              <a:t>radical species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8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261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5" y="452684"/>
            <a:ext cx="7315200" cy="5149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807" y="5561638"/>
            <a:ext cx="711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8.24 </a:t>
            </a:r>
            <a:r>
              <a:rPr lang="en-US" dirty="0"/>
              <a:t>The fungal mycotoxin cyclopiazonic acid (CPA) is a nanomolar inhibitor of muscle cell </a:t>
            </a:r>
            <a:r>
              <a:rPr lang="en-US" dirty="0" smtClean="0"/>
              <a:t>sarcoplasmic reticulum Ca</a:t>
            </a:r>
            <a:r>
              <a:rPr lang="en-US" baseline="30000" dirty="0" smtClean="0"/>
              <a:t>++</a:t>
            </a:r>
            <a:r>
              <a:rPr lang="en-US" dirty="0" smtClean="0"/>
              <a:t>-ATPase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8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485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" y="888942"/>
            <a:ext cx="7315200" cy="4399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349" y="5490777"/>
            <a:ext cx="738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8.V2 </a:t>
            </a:r>
            <a:r>
              <a:rPr lang="en-US" dirty="0"/>
              <a:t>Biosynthesis of the heterodimeric indole </a:t>
            </a:r>
            <a:r>
              <a:rPr lang="en-US" dirty="0" smtClean="0"/>
              <a:t>alkaloid communesin </a:t>
            </a:r>
            <a:r>
              <a:rPr lang="en-US" dirty="0"/>
              <a:t>involves a P450-catalyzed coupling step.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8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6446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75" y="264405"/>
            <a:ext cx="546715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1367" y="5524898"/>
            <a:ext cx="72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Chapter 9 Opener Figure </a:t>
            </a:r>
            <a:r>
              <a:rPr lang="en-US" dirty="0"/>
              <a:t>Crystal structure of the active site of the P450 </a:t>
            </a:r>
            <a:r>
              <a:rPr lang="en-US" dirty="0" err="1"/>
              <a:t>PikC</a:t>
            </a:r>
            <a:r>
              <a:rPr lang="en-US" dirty="0"/>
              <a:t> involved in </a:t>
            </a:r>
            <a:r>
              <a:rPr lang="en-US" dirty="0" err="1" smtClean="0"/>
              <a:t>pikromycin</a:t>
            </a:r>
            <a:r>
              <a:rPr lang="en-US" dirty="0" smtClean="0"/>
              <a:t> biosynthesis </a:t>
            </a:r>
            <a:r>
              <a:rPr lang="en-US" dirty="0"/>
              <a:t>(PDB ID: 2VZ7).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9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5303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7" y="877372"/>
            <a:ext cx="7315200" cy="447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4180" y="5483955"/>
            <a:ext cx="709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9.7 </a:t>
            </a:r>
            <a:r>
              <a:rPr lang="en-US" dirty="0"/>
              <a:t>Reaction stoichiometries for oxidases, monooxygenases, </a:t>
            </a:r>
            <a:r>
              <a:rPr lang="en-US" dirty="0" smtClean="0"/>
              <a:t>and dioxygenases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9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471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39" y="403746"/>
            <a:ext cx="5052822" cy="5345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6757" y="5749176"/>
            <a:ext cx="695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9.12 </a:t>
            </a:r>
            <a:r>
              <a:rPr lang="en-US" dirty="0"/>
              <a:t>Reaction of one-electron-reduced and </a:t>
            </a:r>
            <a:r>
              <a:rPr lang="en-US" dirty="0" smtClean="0"/>
              <a:t>two-electron-reduced flavin </a:t>
            </a:r>
            <a:r>
              <a:rPr lang="en-US" dirty="0"/>
              <a:t>coenzymes with 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9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955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47" y="209320"/>
            <a:ext cx="5696295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1223" y="6011838"/>
            <a:ext cx="754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9.16 </a:t>
            </a:r>
            <a:r>
              <a:rPr lang="en-US" dirty="0"/>
              <a:t>A prototypic catalytic cycle for a cytochrome P450 </a:t>
            </a:r>
            <a:r>
              <a:rPr lang="en-US" dirty="0" smtClean="0"/>
              <a:t>monooxygenase.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9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2876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1417" y="1278850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Alkaloids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977" y="2057401"/>
            <a:ext cx="2514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Organic compounds with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basic nitrogen atoms.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usually from plants (or fungi).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Often isolated for pharmacologic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activities in traditional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medicine practices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Common amino acids as building blocks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087688" y="969963"/>
          <a:ext cx="4602163" cy="4785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S ChemDraw Drawing" r:id="rId4" imgW="5522495" imgH="5743575" progId="ChemDraw.Document.6.0">
                  <p:embed/>
                </p:oleObj>
              </mc:Choice>
              <mc:Fallback>
                <p:oleObj name="CS ChemDraw Drawing" r:id="rId4" imgW="5522495" imgH="5743575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87688" y="969963"/>
                        <a:ext cx="4602163" cy="4785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7249" y="5868536"/>
            <a:ext cx="763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1.16 </a:t>
            </a:r>
            <a:r>
              <a:rPr lang="en-US" dirty="0"/>
              <a:t>Alkaloids utilize primary amino acids as metabolic </a:t>
            </a:r>
            <a:r>
              <a:rPr lang="en-US" dirty="0" smtClean="0"/>
              <a:t>building blocks.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288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3" y="949690"/>
            <a:ext cx="7315200" cy="3984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333" y="5540989"/>
            <a:ext cx="7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9.24 </a:t>
            </a:r>
            <a:r>
              <a:rPr lang="en-US" dirty="0"/>
              <a:t>Introduction of eight oxygen atoms to the taxadiene scaffold on the way to taxol.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9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3155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6" y="1363369"/>
            <a:ext cx="7315200" cy="3199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343" y="5117911"/>
            <a:ext cx="769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9.27 </a:t>
            </a:r>
            <a:r>
              <a:rPr lang="en-US" i="1" dirty="0"/>
              <a:t>ent</a:t>
            </a:r>
            <a:r>
              <a:rPr lang="en-US" dirty="0"/>
              <a:t>-Kaurenoic acid can undergo P450-mediated hydroxylation to the alcohol and then again to the </a:t>
            </a:r>
            <a:r>
              <a:rPr lang="en-US" dirty="0" smtClean="0"/>
              <a:t>aldehyde on </a:t>
            </a:r>
            <a:r>
              <a:rPr lang="en-US" dirty="0"/>
              <a:t>the way to the dicarboxylate gibberellic acid 12.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9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2556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4" y="709836"/>
            <a:ext cx="7315200" cy="4403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097" y="5875360"/>
            <a:ext cx="742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9.37 </a:t>
            </a:r>
            <a:r>
              <a:rPr lang="en-US" dirty="0"/>
              <a:t>tRNA-dependent synthesis of diketopiperazine natural </a:t>
            </a:r>
            <a:r>
              <a:rPr lang="en-US" dirty="0" smtClean="0"/>
              <a:t>products.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9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94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2" y="188487"/>
            <a:ext cx="7315200" cy="5308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0530" y="6005014"/>
            <a:ext cx="676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9.40 </a:t>
            </a:r>
            <a:r>
              <a:rPr lang="en-US" dirty="0"/>
              <a:t>Four different types of halogenases with distinct </a:t>
            </a:r>
            <a:r>
              <a:rPr lang="en-US" dirty="0" smtClean="0"/>
              <a:t>cofactors.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9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866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8" y="110170"/>
            <a:ext cx="7315200" cy="5881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227" y="5930196"/>
            <a:ext cx="836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10.1 </a:t>
            </a:r>
            <a:r>
              <a:rPr lang="en-US" dirty="0"/>
              <a:t>Biosynthesis, utilization, and regeneration of </a:t>
            </a:r>
            <a:r>
              <a:rPr lang="en-US" i="1" dirty="0" smtClean="0"/>
              <a:t>S</a:t>
            </a:r>
            <a:r>
              <a:rPr lang="en-US" dirty="0" smtClean="0"/>
              <a:t>-adenosylmethionine (</a:t>
            </a:r>
            <a:r>
              <a:rPr lang="en-US" dirty="0"/>
              <a:t>SAM).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10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775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033" y="190849"/>
            <a:ext cx="515315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7763" y="5724392"/>
            <a:ext cx="2464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10.8 </a:t>
            </a:r>
            <a:r>
              <a:rPr lang="en-US" dirty="0"/>
              <a:t>SAM to </a:t>
            </a:r>
            <a:r>
              <a:rPr lang="en-US" dirty="0" smtClean="0"/>
              <a:t>ACC.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10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87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5" y="222534"/>
            <a:ext cx="7315200" cy="5183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721" y="5820348"/>
            <a:ext cx="841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10.14 </a:t>
            </a:r>
            <a:r>
              <a:rPr lang="en-US" dirty="0"/>
              <a:t>Two homolytic cleavage modes vs. one heterolytic cleavage mode for SAM.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10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595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85" y="187286"/>
            <a:ext cx="6264872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6045" y="5640905"/>
            <a:ext cx="628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10.17 </a:t>
            </a:r>
            <a:r>
              <a:rPr lang="en-US" dirty="0"/>
              <a:t>SAM can generate </a:t>
            </a:r>
            <a:r>
              <a:rPr lang="en-US" dirty="0" smtClean="0"/>
              <a:t>5’-deoxyadenosyl </a:t>
            </a:r>
            <a:r>
              <a:rPr lang="en-US" dirty="0"/>
              <a:t>radicals during a catalytic cycle and suffer two fates.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10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882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6" y="426727"/>
            <a:ext cx="7315200" cy="5050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5416" y="5536121"/>
            <a:ext cx="789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10.19 </a:t>
            </a:r>
            <a:r>
              <a:rPr lang="en-US" dirty="0"/>
              <a:t>Repair of </a:t>
            </a:r>
            <a:r>
              <a:rPr lang="en-US" dirty="0" err="1"/>
              <a:t>interstrand</a:t>
            </a:r>
            <a:r>
              <a:rPr lang="en-US" dirty="0"/>
              <a:t> </a:t>
            </a:r>
            <a:r>
              <a:rPr lang="en-US" dirty="0" smtClean="0"/>
              <a:t>4,4’-crosslink </a:t>
            </a:r>
            <a:r>
              <a:rPr lang="en-US" dirty="0"/>
              <a:t>to release two restored thymine via a one electron pathway, initiated </a:t>
            </a:r>
            <a:r>
              <a:rPr lang="en-US" dirty="0" smtClean="0"/>
              <a:t>by the 5’-deoxyadenosyl </a:t>
            </a:r>
            <a:r>
              <a:rPr lang="en-US" dirty="0"/>
              <a:t>radical.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10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733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6" y="1336957"/>
            <a:ext cx="7315200" cy="3382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751" y="5588757"/>
            <a:ext cx="673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10.24 </a:t>
            </a:r>
            <a:r>
              <a:rPr lang="en-US" dirty="0"/>
              <a:t>Two biosynthetic pathways to menaquinone: the aerobic </a:t>
            </a:r>
            <a:r>
              <a:rPr lang="en-US" i="1" dirty="0"/>
              <a:t>Men</a:t>
            </a:r>
            <a:r>
              <a:rPr lang="en-US" dirty="0"/>
              <a:t> pathway and the anaerobic </a:t>
            </a:r>
            <a:r>
              <a:rPr lang="en-US" i="1" dirty="0" err="1"/>
              <a:t>Mqn</a:t>
            </a:r>
            <a:r>
              <a:rPr lang="en-US" dirty="0"/>
              <a:t> pathway.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10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054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69" y="154237"/>
            <a:ext cx="5376042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669" y="5640637"/>
            <a:ext cx="774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1.20 </a:t>
            </a:r>
            <a:r>
              <a:rPr lang="en-US" dirty="0"/>
              <a:t>Strictosidine synthase condenses tryptamine and secologanin</a:t>
            </a:r>
          </a:p>
          <a:p>
            <a:r>
              <a:rPr lang="en-US" dirty="0"/>
              <a:t>in a variant of a Mannich condensation known as a </a:t>
            </a:r>
            <a:r>
              <a:rPr lang="en-US" dirty="0" smtClean="0"/>
              <a:t>Pictet–Spengler reaction.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085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25" y="1058340"/>
            <a:ext cx="5999988" cy="3749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040" y="5402069"/>
            <a:ext cx="705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10.28 </a:t>
            </a:r>
            <a:r>
              <a:rPr lang="en-US" dirty="0"/>
              <a:t>Methyl groups at C</a:t>
            </a:r>
            <a:r>
              <a:rPr lang="en-US" baseline="-25000" dirty="0"/>
              <a:t>7</a:t>
            </a:r>
            <a:r>
              <a:rPr lang="en-US" dirty="0"/>
              <a:t> and C</a:t>
            </a:r>
            <a:r>
              <a:rPr lang="en-US" baseline="-25000" dirty="0"/>
              <a:t>9</a:t>
            </a:r>
            <a:r>
              <a:rPr lang="en-US" dirty="0"/>
              <a:t> of </a:t>
            </a:r>
            <a:r>
              <a:rPr lang="en-US" dirty="0" err="1"/>
              <a:t>tetrahydromethanopterin</a:t>
            </a:r>
            <a:r>
              <a:rPr lang="en-US" dirty="0"/>
              <a:t> are</a:t>
            </a:r>
          </a:p>
          <a:p>
            <a:r>
              <a:rPr lang="en-US" dirty="0"/>
              <a:t>introduced by radical SAM [</a:t>
            </a:r>
            <a:r>
              <a:rPr lang="en-US" dirty="0" smtClean="0"/>
              <a:t>CH</a:t>
            </a:r>
            <a:r>
              <a:rPr lang="en-US" baseline="-25000" dirty="0" smtClean="0"/>
              <a:t>3</a:t>
            </a:r>
            <a:r>
              <a:rPr lang="en-US" dirty="0" smtClean="0"/>
              <a:t>•] </a:t>
            </a:r>
            <a:r>
              <a:rPr lang="en-US" dirty="0"/>
              <a:t>transfers.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10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7669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0339"/>
            <a:ext cx="7315200" cy="4846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347" y="5779825"/>
            <a:ext cx="84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10.V1 </a:t>
            </a:r>
            <a:r>
              <a:rPr lang="en-US" dirty="0"/>
              <a:t>Tyrosine fragmentation by HydG to generate carbon monoxide and cyanide.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10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59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7" y="1281588"/>
            <a:ext cx="7315200" cy="3542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8827" y="5575109"/>
            <a:ext cx="711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11.3 </a:t>
            </a:r>
            <a:r>
              <a:rPr lang="en-US" dirty="0"/>
              <a:t>Avilamycin and everninomicin A and their gene clusters; ortho esters (red) rather than glycoside links.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10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7" y="884428"/>
            <a:ext cx="7315200" cy="4124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627" y="5429364"/>
            <a:ext cx="710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11.4 </a:t>
            </a:r>
            <a:r>
              <a:rPr lang="en-US" dirty="0"/>
              <a:t>UDP-hexose building blocks for sugars F and G in avilamycin, and A1 in </a:t>
            </a:r>
            <a:r>
              <a:rPr lang="en-US" dirty="0" smtClean="0"/>
              <a:t>everninomicin.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325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5" y="1540709"/>
            <a:ext cx="7426452" cy="3291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4875" y="5588757"/>
            <a:ext cx="781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Figure 11.10 </a:t>
            </a:r>
            <a:r>
              <a:rPr lang="fr-FR" dirty="0"/>
              <a:t>Phosphoglucomutase </a:t>
            </a:r>
            <a:r>
              <a:rPr lang="fr-FR" dirty="0" err="1"/>
              <a:t>interconverts</a:t>
            </a:r>
            <a:r>
              <a:rPr lang="fr-FR" dirty="0"/>
              <a:t> </a:t>
            </a:r>
            <a:r>
              <a:rPr lang="fr-FR" dirty="0" smtClean="0"/>
              <a:t>glucose-6-phosphate </a:t>
            </a:r>
            <a:r>
              <a:rPr lang="en-US" dirty="0" smtClean="0"/>
              <a:t>and </a:t>
            </a:r>
            <a:r>
              <a:rPr lang="en-US" dirty="0"/>
              <a:t>glucose-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-1-phosphate via </a:t>
            </a:r>
            <a:r>
              <a:rPr lang="en-US" dirty="0" smtClean="0"/>
              <a:t>1,6-diphospho-glucose intermediacy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326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9" y="1805688"/>
            <a:ext cx="7315200" cy="2584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619" y="5070141"/>
            <a:ext cx="742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11.13 </a:t>
            </a:r>
            <a:r>
              <a:rPr lang="en-US" dirty="0"/>
              <a:t>Glycosyl groups attached to O, N, or C atoms arise from attack of nucleophilic amines, alcohols, </a:t>
            </a:r>
            <a:r>
              <a:rPr lang="en-US" dirty="0" smtClean="0"/>
              <a:t>and carbanionic </a:t>
            </a:r>
            <a:r>
              <a:rPr lang="en-US" dirty="0"/>
              <a:t>transition states.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893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6" y="1313613"/>
            <a:ext cx="7315200" cy="343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096" y="5445456"/>
            <a:ext cx="7417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11.18 </a:t>
            </a:r>
            <a:r>
              <a:rPr lang="en-US" dirty="0"/>
              <a:t>Steroidal and phenylpropanoid glycosides. The cardiotonic steroid glycosides in foxglove include digoxin.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545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2" y="165254"/>
            <a:ext cx="7074318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091" y="5998190"/>
            <a:ext cx="708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11.23 </a:t>
            </a:r>
            <a:r>
              <a:rPr lang="en-US" dirty="0"/>
              <a:t>Post assembly line glycosylation of the vancomycin aglycone.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5356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" y="1467886"/>
            <a:ext cx="7315200" cy="3120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211" y="5622877"/>
            <a:ext cx="709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11.34 </a:t>
            </a:r>
            <a:r>
              <a:rPr lang="en-US" dirty="0"/>
              <a:t>Plant sources and structures for some cyanogenic glycosides.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3213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8" y="1711272"/>
            <a:ext cx="7315200" cy="2765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211" y="5158852"/>
            <a:ext cx="731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11.44 </a:t>
            </a:r>
            <a:r>
              <a:rPr lang="en-US" dirty="0"/>
              <a:t>Dephosphorylation of streptomycin-6-P to the active </a:t>
            </a:r>
            <a:r>
              <a:rPr lang="en-US" dirty="0" smtClean="0"/>
              <a:t>antibiotic occurs </a:t>
            </a:r>
            <a:r>
              <a:rPr lang="en-US" dirty="0"/>
              <a:t>enzymatically outside the producing cell.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6705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6" y="652206"/>
            <a:ext cx="7315200" cy="4425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366" y="5347478"/>
            <a:ext cx="6942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1.24</a:t>
            </a:r>
            <a:r>
              <a:rPr lang="en-US" dirty="0"/>
              <a:t> A limited set of enzyme families and chemical reaction types</a:t>
            </a:r>
          </a:p>
          <a:p>
            <a:r>
              <a:rPr lang="en-US" dirty="0"/>
              <a:t>are employed in natural product scaffold </a:t>
            </a:r>
            <a:r>
              <a:rPr lang="en-US" dirty="0" smtClean="0"/>
              <a:t>construction.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3015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6" y="995998"/>
            <a:ext cx="7315200" cy="3910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626" y="5192973"/>
            <a:ext cx="808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12.1 </a:t>
            </a:r>
            <a:r>
              <a:rPr lang="en-US" dirty="0"/>
              <a:t>The top half lists alkaloids as signature natural products from higher plants. The bottom half lists </a:t>
            </a:r>
            <a:r>
              <a:rPr lang="en-US" dirty="0" smtClean="0"/>
              <a:t>seven non-alkaloid </a:t>
            </a:r>
            <a:r>
              <a:rPr lang="en-US" dirty="0"/>
              <a:t>natural products that may be ‘‘molecules that changed the world’’.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36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75" y="110168"/>
            <a:ext cx="6832121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6890" y="5632058"/>
            <a:ext cx="689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12.6 </a:t>
            </a:r>
            <a:r>
              <a:rPr lang="en-US" dirty="0" smtClean="0"/>
              <a:t>Generic scheme for isolation and characterization of natural</a:t>
            </a:r>
          </a:p>
          <a:p>
            <a:r>
              <a:rPr lang="en-US" dirty="0" smtClean="0"/>
              <a:t>products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071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2" y="2082835"/>
            <a:ext cx="7315200" cy="2118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332" y="5008727"/>
            <a:ext cx="725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12.11 </a:t>
            </a:r>
            <a:r>
              <a:rPr lang="en-US" dirty="0"/>
              <a:t>Metabolic conversion of vinblastine to vincristine. Left: the producing plant, the Madagascar periwinkle.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266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4" y="1901798"/>
            <a:ext cx="7315200" cy="2443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0290" y="5281682"/>
            <a:ext cx="650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12.21 </a:t>
            </a:r>
            <a:r>
              <a:rPr lang="en-US" dirty="0"/>
              <a:t>Teixobactin obtained by culturing the ‘‘unculturables</a:t>
            </a:r>
            <a:r>
              <a:rPr lang="en-US" dirty="0" smtClean="0"/>
              <a:t>’’.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5393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0" y="831758"/>
            <a:ext cx="7315200" cy="4384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4054" y="5636523"/>
            <a:ext cx="763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12.22 </a:t>
            </a:r>
            <a:r>
              <a:rPr lang="en-US" dirty="0"/>
              <a:t>EntM is a flavoenzyme in the enterocin pathway that catalyzes a Favorskii-type rearrangement from a </a:t>
            </a:r>
            <a:r>
              <a:rPr lang="en-US" dirty="0" smtClean="0"/>
              <a:t>triketo intermediate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2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9" y="879603"/>
            <a:ext cx="7315200" cy="4378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4569" y="5382356"/>
            <a:ext cx="7674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12.27 </a:t>
            </a:r>
            <a:r>
              <a:rPr lang="en-US" dirty="0"/>
              <a:t>Exposure of </a:t>
            </a:r>
            <a:r>
              <a:rPr lang="en-US" i="1" dirty="0"/>
              <a:t>Aspergillus fumigatus </a:t>
            </a:r>
            <a:r>
              <a:rPr lang="en-US" dirty="0"/>
              <a:t>to </a:t>
            </a:r>
            <a:r>
              <a:rPr lang="en-US" i="1" dirty="0"/>
              <a:t>Streptomyces rapamycincus </a:t>
            </a:r>
            <a:r>
              <a:rPr lang="en-US" dirty="0"/>
              <a:t>leads to four new metabolites that </a:t>
            </a:r>
            <a:r>
              <a:rPr lang="en-US" dirty="0" smtClean="0"/>
              <a:t>reflect pathway(s</a:t>
            </a:r>
            <a:r>
              <a:rPr lang="en-US" dirty="0"/>
              <a:t>) turned on by action of histone </a:t>
            </a:r>
            <a:r>
              <a:rPr lang="en-US" dirty="0" smtClean="0"/>
              <a:t>acetyltransferase.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558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9" y="2214437"/>
            <a:ext cx="7315200" cy="1978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0008" y="5575110"/>
            <a:ext cx="637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12.28 </a:t>
            </a:r>
            <a:r>
              <a:rPr lang="en-US" dirty="0"/>
              <a:t>Proposed two-way chemical communication between stimulator strains and producer strains.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373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45" y="187287"/>
            <a:ext cx="5264186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8393" y="5861290"/>
            <a:ext cx="720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12.V2 </a:t>
            </a:r>
            <a:r>
              <a:rPr lang="en-US" dirty="0"/>
              <a:t>Biosynthesis of lugdunin by </a:t>
            </a:r>
            <a:r>
              <a:rPr lang="en-US" i="1" dirty="0"/>
              <a:t>Staphylococcus </a:t>
            </a:r>
            <a:r>
              <a:rPr lang="en-US" i="1" dirty="0" smtClean="0"/>
              <a:t>lugdunensis </a:t>
            </a:r>
            <a:r>
              <a:rPr lang="en-US" dirty="0" smtClean="0"/>
              <a:t>IVK28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12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838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55" y="99152"/>
            <a:ext cx="5870602" cy="548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7008" y="5262386"/>
            <a:ext cx="7008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Chapter13 Opener </a:t>
            </a:r>
            <a:r>
              <a:rPr lang="en-US" b="1" dirty="0"/>
              <a:t>Figure </a:t>
            </a:r>
            <a:r>
              <a:rPr lang="en-US" dirty="0"/>
              <a:t>Bioinformatic analysis plays </a:t>
            </a:r>
            <a:r>
              <a:rPr lang="en-US" dirty="0" smtClean="0"/>
              <a:t>an important </a:t>
            </a:r>
            <a:r>
              <a:rPr lang="en-US" dirty="0"/>
              <a:t>role in the post-genomic era </a:t>
            </a:r>
            <a:r>
              <a:rPr lang="en-US" dirty="0" smtClean="0"/>
              <a:t>of natural </a:t>
            </a:r>
            <a:r>
              <a:rPr lang="en-US" dirty="0"/>
              <a:t>product biosynthesis.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chapter 13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4693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3" y="1536391"/>
            <a:ext cx="7315200" cy="2658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869" y="4804011"/>
            <a:ext cx="766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13.3 </a:t>
            </a:r>
            <a:r>
              <a:rPr lang="en-US" dirty="0"/>
              <a:t>The genes for three natural products, fumitremorgin, fumagillin, and pseurotin, are intertwined on </a:t>
            </a:r>
            <a:r>
              <a:rPr lang="en-US" dirty="0" smtClean="0"/>
              <a:t>the chromosome </a:t>
            </a:r>
            <a:r>
              <a:rPr lang="en-US" dirty="0"/>
              <a:t>of </a:t>
            </a:r>
            <a:r>
              <a:rPr lang="en-US" i="1" dirty="0"/>
              <a:t>Aspergillus fumigatus </a:t>
            </a:r>
            <a:r>
              <a:rPr lang="en-US" dirty="0"/>
              <a:t>Af293.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5686"/>
            <a:ext cx="923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Supplementary information </a:t>
            </a:r>
            <a:r>
              <a:rPr lang="en-GB" sz="1400" dirty="0" smtClean="0"/>
              <a:t>for Y. Tang and C. Walsh, </a:t>
            </a:r>
            <a:r>
              <a:rPr lang="en-GB" sz="1400" i="1" dirty="0" smtClean="0"/>
              <a:t>Natural Product Biosynthesis: </a:t>
            </a:r>
            <a:r>
              <a:rPr lang="en-GB" sz="1400" i="1" dirty="0" smtClean="0"/>
              <a:t>Chemical </a:t>
            </a:r>
            <a:r>
              <a:rPr lang="en-GB" sz="1400" i="1" dirty="0"/>
              <a:t>Logic and Enzymatic </a:t>
            </a:r>
            <a:r>
              <a:rPr lang="en-GB" sz="1400" i="1" dirty="0" smtClean="0"/>
              <a:t>Machinery</a:t>
            </a:r>
            <a:r>
              <a:rPr lang="en-GB" sz="1400" dirty="0" smtClean="0"/>
              <a:t>, Royal Society of Chemistry, 2017, </a:t>
            </a:r>
            <a:r>
              <a:rPr lang="en-GB" sz="1400" smtClean="0"/>
              <a:t>chapter 13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258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4948</Words>
  <Application>Microsoft Office PowerPoint</Application>
  <PresentationFormat>On-screen Show (4:3)</PresentationFormat>
  <Paragraphs>243</Paragraphs>
  <Slides>105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8" baseType="lpstr">
      <vt:lpstr>Office Theme</vt:lpstr>
      <vt:lpstr>1_Office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 Tang</dc:creator>
  <cp:lastModifiedBy>Rowan Frame</cp:lastModifiedBy>
  <cp:revision>41</cp:revision>
  <dcterms:created xsi:type="dcterms:W3CDTF">2017-05-02T18:58:54Z</dcterms:created>
  <dcterms:modified xsi:type="dcterms:W3CDTF">2017-05-04T10:54:28Z</dcterms:modified>
</cp:coreProperties>
</file>