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96429" autoAdjust="0"/>
  </p:normalViewPr>
  <p:slideViewPr>
    <p:cSldViewPr snapToGrid="0" showGuides="1">
      <p:cViewPr varScale="1">
        <p:scale>
          <a:sx n="57" d="100"/>
          <a:sy n="57" d="100"/>
        </p:scale>
        <p:origin x="72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2B463-BDD1-4E1D-BFBB-503AC77B3354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03916-EB1F-4B48-962D-2B2982F32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87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3916-EB1F-4B48-962D-2B2982F32C5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07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21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75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81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62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67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9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28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15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44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6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30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C15D-5F79-4840-9302-A4B83A05F1F1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9DE6A-A573-49A9-B4B9-86A943148B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48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.png"/><Relationship Id="rId5" Type="http://schemas.microsoft.com/office/2007/relationships/media" Target="../media/media3.mp4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200961" y="5569471"/>
            <a:ext cx="118185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Fig. 3  Various types of applied magnetic fields and resultant magnetic orientations of biaxial microcrystals. (a) random orientation (no magnetic field) and the definition of three magnetic axes,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,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2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, and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(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&gt;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2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&gt;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). (b) the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axes align </a:t>
            </a:r>
            <a:r>
              <a:rPr lang="en-GB" altLang="ja-JP" sz="1600" dirty="0" err="1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uniaxially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(</a:t>
            </a:r>
            <a:r>
              <a:rPr lang="en-GB" altLang="ja-JP" sz="16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||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x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-axis) under a static magnetic field (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, 0, 0), (c) the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axes align </a:t>
            </a:r>
            <a:r>
              <a:rPr lang="en-GB" altLang="ja-JP" sz="1600" dirty="0" err="1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uniaxially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(</a:t>
            </a:r>
            <a:r>
              <a:rPr lang="en-GB" altLang="ja-JP" sz="16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||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z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-axis) under a rotating magnetic field (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cos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GB" altLang="ja-JP" sz="1600" i="1" dirty="0" err="1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w</a:t>
            </a:r>
            <a:r>
              <a:rPr lang="en-GB" altLang="ja-JP" sz="1600" i="1" dirty="0" err="1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, 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sin </a:t>
            </a:r>
            <a:r>
              <a:rPr lang="en-GB" altLang="ja-JP" sz="1600" i="1" dirty="0" err="1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w</a:t>
            </a:r>
            <a:r>
              <a:rPr lang="en-GB" altLang="ja-JP" sz="1600" i="1" dirty="0" err="1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, 0) applied in the </a:t>
            </a:r>
            <a:r>
              <a:rPr lang="en-GB" altLang="ja-JP" sz="1600" i="1" dirty="0" err="1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xy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plane, and (d) the three axes align three-dimensionally (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en-GB" altLang="ja-JP" sz="16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||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x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-axis,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2</a:t>
            </a:r>
            <a:r>
              <a:rPr lang="en-GB" altLang="ja-JP" sz="16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||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y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-axis, and </a:t>
            </a:r>
            <a:r>
              <a:rPr lang="en-GB" altLang="ja-JP" sz="1600" i="1" dirty="0">
                <a:latin typeface="Symbol" panose="05050102010706020507" pitchFamily="18" charset="2"/>
                <a:ea typeface="ＭＳ 明朝" panose="02020609040205080304" pitchFamily="17" charset="-128"/>
                <a:cs typeface="Times New Roman" panose="02020603050405020304" pitchFamily="18" charset="0"/>
              </a:rPr>
              <a:t>c</a:t>
            </a:r>
            <a:r>
              <a:rPr lang="en-GB" altLang="ja-JP" sz="1600" baseline="-250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en-GB" altLang="ja-JP" sz="16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||</a:t>
            </a:r>
            <a:r>
              <a:rPr lang="en-GB" altLang="ja-JP" sz="1600" i="1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z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-axis) under a frequency modulated magnetic field (</a:t>
            </a:r>
            <a:r>
              <a:rPr lang="en-GB" altLang="ja-JP" sz="1600" dirty="0" smtClean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FMMF). By clicking on each item, its</a:t>
            </a:r>
            <a:r>
              <a:rPr lang="en-GB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GB" altLang="ja-JP" sz="1600" dirty="0" smtClean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orientation </a:t>
            </a:r>
            <a:r>
              <a:rPr lang="en-GB" altLang="ja-JP" sz="1600" dirty="0"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image can be viewed from different view angles.</a:t>
            </a:r>
            <a:endParaRPr lang="ja-JP" altLang="en-US" sz="16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519174" y="355282"/>
            <a:ext cx="11170569" cy="4950460"/>
            <a:chOff x="381286" y="579049"/>
            <a:chExt cx="11170569" cy="495046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910" y="3731586"/>
              <a:ext cx="1819430" cy="1682062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543" y="3709349"/>
              <a:ext cx="1867538" cy="1726537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290" y="3731586"/>
              <a:ext cx="2533565" cy="1743227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424660" y="579049"/>
              <a:ext cx="490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196065" y="585016"/>
              <a:ext cx="490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8772869" y="579049"/>
              <a:ext cx="490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110241" y="583779"/>
              <a:ext cx="490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eaxis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14"/>
            <a:srcRect l="14288" t="3083" r="14275" b="2461"/>
            <a:stretch/>
          </p:blipFill>
          <p:spPr>
            <a:xfrm>
              <a:off x="3141956" y="956365"/>
              <a:ext cx="2574713" cy="2553257"/>
            </a:xfrm>
            <a:prstGeom prst="rect">
              <a:avLst/>
            </a:prstGeom>
          </p:spPr>
        </p:pic>
        <p:pic>
          <p:nvPicPr>
            <p:cNvPr id="32" name="daxis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15"/>
            <a:srcRect l="14428" t="3151" r="14531" b="2393"/>
            <a:stretch/>
          </p:blipFill>
          <p:spPr>
            <a:xfrm>
              <a:off x="6030635" y="956365"/>
              <a:ext cx="2603980" cy="2596706"/>
            </a:xfrm>
            <a:prstGeom prst="rect">
              <a:avLst/>
            </a:prstGeom>
          </p:spPr>
        </p:pic>
        <p:pic>
          <p:nvPicPr>
            <p:cNvPr id="33" name="2axes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 rotWithShape="1">
            <a:blip r:embed="rId16"/>
            <a:srcRect l="14089" t="2576" r="14672" b="2703"/>
            <a:stretch/>
          </p:blipFill>
          <p:spPr>
            <a:xfrm>
              <a:off x="8700861" y="933488"/>
              <a:ext cx="2668237" cy="2660805"/>
            </a:xfrm>
            <a:prstGeom prst="rect">
              <a:avLst/>
            </a:prstGeom>
          </p:spPr>
        </p:pic>
        <p:pic>
          <p:nvPicPr>
            <p:cNvPr id="35" name="random">
              <a:hlinkClick r:id="" action="ppaction://media"/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 rotWithShape="1">
            <a:blip r:embed="rId17"/>
            <a:srcRect l="14726" t="2646" r="14035" b="2633"/>
            <a:stretch/>
          </p:blipFill>
          <p:spPr>
            <a:xfrm>
              <a:off x="381286" y="965434"/>
              <a:ext cx="2446704" cy="2439889"/>
            </a:xfrm>
            <a:prstGeom prst="rect">
              <a:avLst/>
            </a:prstGeom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1073505" y="3438252"/>
              <a:ext cx="1268942" cy="2091257"/>
              <a:chOff x="1143000" y="318001"/>
              <a:chExt cx="1507630" cy="2484623"/>
            </a:xfrm>
          </p:grpSpPr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2032486" y="1356538"/>
                <a:ext cx="609600" cy="4753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2000" i="1" dirty="0">
                    <a:latin typeface="Symbol" panose="05050102010706020507" pitchFamily="18" charset="2"/>
                  </a:rPr>
                  <a:t>c</a:t>
                </a:r>
                <a:r>
                  <a:rPr lang="en-US" altLang="ja-JP" sz="2000" baseline="-25000" dirty="0"/>
                  <a:t>2</a:t>
                </a:r>
                <a:endParaRPr lang="en-US" altLang="ja-JP" sz="2000" dirty="0"/>
              </a:p>
            </p:txBody>
          </p:sp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1143000" y="1120775"/>
                <a:ext cx="642938" cy="1241425"/>
                <a:chOff x="3920" y="480"/>
                <a:chExt cx="231" cy="446"/>
              </a:xfrm>
            </p:grpSpPr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>
                  <a:off x="3920" y="547"/>
                  <a:ext cx="168" cy="379"/>
                </a:xfrm>
                <a:prstGeom prst="rect">
                  <a:avLst/>
                </a:prstGeom>
                <a:solidFill>
                  <a:srgbClr val="00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2400"/>
                </a:p>
              </p:txBody>
            </p:sp>
            <p:sp>
              <p:nvSpPr>
                <p:cNvPr id="30" name="Freeform 11"/>
                <p:cNvSpPr>
                  <a:spLocks/>
                </p:cNvSpPr>
                <p:nvPr/>
              </p:nvSpPr>
              <p:spPr bwMode="auto">
                <a:xfrm>
                  <a:off x="3920" y="480"/>
                  <a:ext cx="231" cy="67"/>
                </a:xfrm>
                <a:custGeom>
                  <a:avLst/>
                  <a:gdLst>
                    <a:gd name="T0" fmla="*/ 1643259 w 161"/>
                    <a:gd name="T1" fmla="*/ 0 h 47"/>
                    <a:gd name="T2" fmla="*/ 0 w 161"/>
                    <a:gd name="T3" fmla="*/ 1379253 h 47"/>
                    <a:gd name="T4" fmla="*/ 4055532 w 161"/>
                    <a:gd name="T5" fmla="*/ 1379253 h 47"/>
                    <a:gd name="T6" fmla="*/ 5674427 w 161"/>
                    <a:gd name="T7" fmla="*/ 0 h 47"/>
                    <a:gd name="T8" fmla="*/ 1643259 w 161"/>
                    <a:gd name="T9" fmla="*/ 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1" h="47">
                      <a:moveTo>
                        <a:pt x="47" y="0"/>
                      </a:moveTo>
                      <a:lnTo>
                        <a:pt x="0" y="47"/>
                      </a:lnTo>
                      <a:lnTo>
                        <a:pt x="115" y="47"/>
                      </a:lnTo>
                      <a:lnTo>
                        <a:pt x="161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" name="Freeform 12"/>
                <p:cNvSpPr>
                  <a:spLocks/>
                </p:cNvSpPr>
                <p:nvPr/>
              </p:nvSpPr>
              <p:spPr bwMode="auto">
                <a:xfrm>
                  <a:off x="4085" y="480"/>
                  <a:ext cx="66" cy="439"/>
                </a:xfrm>
                <a:custGeom>
                  <a:avLst/>
                  <a:gdLst>
                    <a:gd name="T0" fmla="*/ 1623993 w 46"/>
                    <a:gd name="T1" fmla="*/ 9063593 h 306"/>
                    <a:gd name="T2" fmla="*/ 0 w 46"/>
                    <a:gd name="T3" fmla="*/ 10753308 h 306"/>
                    <a:gd name="T4" fmla="*/ 0 w 46"/>
                    <a:gd name="T5" fmla="*/ 1639014 h 306"/>
                    <a:gd name="T6" fmla="*/ 1623993 w 46"/>
                    <a:gd name="T7" fmla="*/ 0 h 306"/>
                    <a:gd name="T8" fmla="*/ 1623993 w 46"/>
                    <a:gd name="T9" fmla="*/ 9063593 h 3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306">
                      <a:moveTo>
                        <a:pt x="46" y="258"/>
                      </a:moveTo>
                      <a:lnTo>
                        <a:pt x="0" y="306"/>
                      </a:lnTo>
                      <a:lnTo>
                        <a:pt x="0" y="47"/>
                      </a:lnTo>
                      <a:lnTo>
                        <a:pt x="46" y="0"/>
                      </a:lnTo>
                      <a:lnTo>
                        <a:pt x="46" y="25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" name="Rectangle 13"/>
                <p:cNvSpPr>
                  <a:spLocks noChangeArrowheads="1"/>
                </p:cNvSpPr>
                <p:nvPr/>
              </p:nvSpPr>
              <p:spPr bwMode="auto">
                <a:xfrm>
                  <a:off x="3920" y="547"/>
                  <a:ext cx="168" cy="379"/>
                </a:xfrm>
                <a:prstGeom prst="rect">
                  <a:avLst/>
                </a:prstGeom>
                <a:solidFill>
                  <a:srgbClr val="00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2400"/>
                </a:p>
              </p:txBody>
            </p:sp>
            <p:sp>
              <p:nvSpPr>
                <p:cNvPr id="38" name="Freeform 14"/>
                <p:cNvSpPr>
                  <a:spLocks/>
                </p:cNvSpPr>
                <p:nvPr/>
              </p:nvSpPr>
              <p:spPr bwMode="auto">
                <a:xfrm>
                  <a:off x="3920" y="480"/>
                  <a:ext cx="231" cy="67"/>
                </a:xfrm>
                <a:custGeom>
                  <a:avLst/>
                  <a:gdLst>
                    <a:gd name="T0" fmla="*/ 1643259 w 161"/>
                    <a:gd name="T1" fmla="*/ 0 h 47"/>
                    <a:gd name="T2" fmla="*/ 0 w 161"/>
                    <a:gd name="T3" fmla="*/ 1379253 h 47"/>
                    <a:gd name="T4" fmla="*/ 4055532 w 161"/>
                    <a:gd name="T5" fmla="*/ 1379253 h 47"/>
                    <a:gd name="T6" fmla="*/ 5674427 w 161"/>
                    <a:gd name="T7" fmla="*/ 0 h 47"/>
                    <a:gd name="T8" fmla="*/ 1643259 w 161"/>
                    <a:gd name="T9" fmla="*/ 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1" h="47">
                      <a:moveTo>
                        <a:pt x="47" y="0"/>
                      </a:moveTo>
                      <a:lnTo>
                        <a:pt x="0" y="47"/>
                      </a:lnTo>
                      <a:lnTo>
                        <a:pt x="115" y="47"/>
                      </a:lnTo>
                      <a:lnTo>
                        <a:pt x="161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" name="Freeform 15"/>
                <p:cNvSpPr>
                  <a:spLocks/>
                </p:cNvSpPr>
                <p:nvPr/>
              </p:nvSpPr>
              <p:spPr bwMode="auto">
                <a:xfrm>
                  <a:off x="4085" y="484"/>
                  <a:ext cx="66" cy="439"/>
                </a:xfrm>
                <a:custGeom>
                  <a:avLst/>
                  <a:gdLst>
                    <a:gd name="T0" fmla="*/ 1623993 w 46"/>
                    <a:gd name="T1" fmla="*/ 9063593 h 306"/>
                    <a:gd name="T2" fmla="*/ 0 w 46"/>
                    <a:gd name="T3" fmla="*/ 10753308 h 306"/>
                    <a:gd name="T4" fmla="*/ 0 w 46"/>
                    <a:gd name="T5" fmla="*/ 1639014 h 306"/>
                    <a:gd name="T6" fmla="*/ 1623993 w 46"/>
                    <a:gd name="T7" fmla="*/ 0 h 306"/>
                    <a:gd name="T8" fmla="*/ 1623993 w 46"/>
                    <a:gd name="T9" fmla="*/ 9063593 h 3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306">
                      <a:moveTo>
                        <a:pt x="46" y="258"/>
                      </a:moveTo>
                      <a:lnTo>
                        <a:pt x="0" y="306"/>
                      </a:lnTo>
                      <a:lnTo>
                        <a:pt x="0" y="47"/>
                      </a:lnTo>
                      <a:lnTo>
                        <a:pt x="46" y="0"/>
                      </a:lnTo>
                      <a:lnTo>
                        <a:pt x="46" y="25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flipV="1">
                <a:off x="1600829" y="838200"/>
                <a:ext cx="0" cy="1524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>
                <a:off x="1628494" y="2362200"/>
                <a:ext cx="762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Text Box 18"/>
              <p:cNvSpPr txBox="1">
                <a:spLocks noChangeArrowheads="1"/>
              </p:cNvSpPr>
              <p:nvPr/>
            </p:nvSpPr>
            <p:spPr bwMode="auto">
              <a:xfrm>
                <a:off x="2085460" y="2327253"/>
                <a:ext cx="565170" cy="4753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2000" i="1" dirty="0">
                    <a:latin typeface="Symbol" panose="05050102010706020507" pitchFamily="18" charset="2"/>
                  </a:rPr>
                  <a:t>c</a:t>
                </a:r>
                <a:r>
                  <a:rPr lang="en-US" altLang="ja-JP" sz="2000" baseline="-25000" dirty="0"/>
                  <a:t>1</a:t>
                </a:r>
                <a:endParaRPr lang="en-US" altLang="ja-JP" sz="2000" dirty="0"/>
              </a:p>
            </p:txBody>
          </p:sp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 flipH="1">
                <a:off x="1394457" y="318001"/>
                <a:ext cx="609600" cy="4753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2000" i="1" dirty="0">
                    <a:latin typeface="Symbol" panose="05050102010706020507" pitchFamily="18" charset="2"/>
                  </a:rPr>
                  <a:t>c</a:t>
                </a:r>
                <a:r>
                  <a:rPr lang="en-US" altLang="ja-JP" sz="2000" baseline="-25000" dirty="0"/>
                  <a:t>3</a:t>
                </a:r>
                <a:endParaRPr lang="en-US" altLang="ja-JP" sz="2000" dirty="0"/>
              </a:p>
            </p:txBody>
          </p:sp>
          <p:sp>
            <p:nvSpPr>
              <p:cNvPr id="28" name="Line 20"/>
              <p:cNvSpPr>
                <a:spLocks noChangeShapeType="1"/>
              </p:cNvSpPr>
              <p:nvPr/>
            </p:nvSpPr>
            <p:spPr bwMode="auto">
              <a:xfrm flipV="1">
                <a:off x="1616625" y="1834191"/>
                <a:ext cx="453206" cy="5173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37359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169</Words>
  <Application>Microsoft Office PowerPoint</Application>
  <PresentationFormat>Widescreen</PresentationFormat>
  <Paragraphs>9</Paragraphs>
  <Slides>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ＭＳ Ｐゴシック</vt:lpstr>
      <vt:lpstr>Arial</vt:lpstr>
      <vt:lpstr>Calibri</vt:lpstr>
      <vt:lpstr>Calibri Light</vt:lpstr>
      <vt:lpstr>ＭＳ 明朝</vt:lpstr>
      <vt:lpstr>Symbol</vt:lpstr>
      <vt:lpstr>Times New Roman</vt:lpstr>
      <vt:lpstr>Office テーマ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TKimura</dc:creator>
  <cp:lastModifiedBy>Huw Hedges</cp:lastModifiedBy>
  <cp:revision>17</cp:revision>
  <dcterms:created xsi:type="dcterms:W3CDTF">2017-05-30T05:24:28Z</dcterms:created>
  <dcterms:modified xsi:type="dcterms:W3CDTF">2018-02-02T13:39:09Z</dcterms:modified>
</cp:coreProperties>
</file>