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64"/>
  </p:normalViewPr>
  <p:slideViewPr>
    <p:cSldViewPr>
      <p:cViewPr>
        <p:scale>
          <a:sx n="130" d="100"/>
          <a:sy n="130" d="100"/>
        </p:scale>
        <p:origin x="952" y="6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bg1"/>
                </a:solidFill>
                <a:latin typeface="Bree Serif"/>
                <a:cs typeface="Bree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250" b="0" i="0">
                <a:solidFill>
                  <a:schemeClr val="bg1"/>
                </a:solidFill>
                <a:latin typeface="Bree Serif"/>
                <a:cs typeface="Bree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bg1"/>
                </a:solidFill>
                <a:latin typeface="Bree Serif"/>
                <a:cs typeface="Bree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bg1"/>
                </a:solidFill>
                <a:latin typeface="Bree Serif"/>
                <a:cs typeface="Bree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4199" y="63500"/>
            <a:ext cx="3770084" cy="16387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99348" y="2895662"/>
            <a:ext cx="3457303" cy="295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bg1"/>
                </a:solidFill>
                <a:latin typeface="Bree Serif"/>
                <a:cs typeface="Bree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54695" y="3263926"/>
            <a:ext cx="7346609" cy="2316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0" i="0">
                <a:solidFill>
                  <a:schemeClr val="bg1"/>
                </a:solidFill>
                <a:latin typeface="Bree Serif"/>
                <a:cs typeface="Bree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000" y="8196109"/>
            <a:ext cx="4533900" cy="4400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85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855"/>
              </a:spcBef>
            </a:pPr>
            <a:r>
              <a:rPr sz="1400" b="1" spc="70" dirty="0">
                <a:solidFill>
                  <a:srgbClr val="F15B29"/>
                </a:solidFill>
                <a:latin typeface="GothamBold"/>
                <a:cs typeface="GothamBold"/>
              </a:rPr>
              <a:t>Visit:</a:t>
            </a:r>
            <a:endParaRPr sz="1400">
              <a:latin typeface="GothamBold"/>
              <a:cs typeface="Gotham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000" y="6168377"/>
            <a:ext cx="4564380" cy="948690"/>
          </a:xfrm>
          <a:prstGeom prst="rect">
            <a:avLst/>
          </a:prstGeom>
          <a:solidFill>
            <a:srgbClr val="F15B29"/>
          </a:solidFill>
        </p:spPr>
        <p:txBody>
          <a:bodyPr vert="horz" wrap="square" lIns="0" tIns="60325" rIns="0" bIns="0" rtlCol="0">
            <a:spAutoFit/>
          </a:bodyPr>
          <a:lstStyle/>
          <a:p>
            <a:pPr marL="125730" marR="158115">
              <a:lnSpc>
                <a:spcPct val="101299"/>
              </a:lnSpc>
              <a:spcBef>
                <a:spcPts val="475"/>
              </a:spcBef>
            </a:pPr>
            <a:r>
              <a:rPr sz="1750" spc="10" dirty="0">
                <a:solidFill>
                  <a:srgbClr val="FFFFFF"/>
                </a:solidFill>
                <a:latin typeface="GothamBook"/>
                <a:cs typeface="GothamBook"/>
              </a:rPr>
              <a:t>Over </a:t>
            </a:r>
            <a:r>
              <a:rPr sz="1750" spc="20" dirty="0">
                <a:solidFill>
                  <a:srgbClr val="FFFFFF"/>
                </a:solidFill>
                <a:latin typeface="GothamBook"/>
                <a:cs typeface="GothamBook"/>
              </a:rPr>
              <a:t>one million articles, chapters  and </a:t>
            </a:r>
            <a:r>
              <a:rPr sz="1750" spc="10" dirty="0">
                <a:solidFill>
                  <a:srgbClr val="FFFFFF"/>
                </a:solidFill>
                <a:latin typeface="GothamBook"/>
                <a:cs typeface="GothamBook"/>
              </a:rPr>
              <a:t>records </a:t>
            </a:r>
            <a:r>
              <a:rPr sz="1750" spc="15" dirty="0">
                <a:solidFill>
                  <a:srgbClr val="FFFFFF"/>
                </a:solidFill>
                <a:latin typeface="GothamBook"/>
                <a:cs typeface="GothamBook"/>
              </a:rPr>
              <a:t>from across </a:t>
            </a:r>
            <a:r>
              <a:rPr sz="1750" spc="20" dirty="0">
                <a:solidFill>
                  <a:srgbClr val="FFFFFF"/>
                </a:solidFill>
                <a:latin typeface="GothamBook"/>
                <a:cs typeface="GothamBook"/>
              </a:rPr>
              <a:t>the </a:t>
            </a:r>
            <a:r>
              <a:rPr sz="1750" spc="25" dirty="0">
                <a:solidFill>
                  <a:srgbClr val="FFFFFF"/>
                </a:solidFill>
                <a:latin typeface="GothamBook"/>
                <a:cs typeface="GothamBook"/>
              </a:rPr>
              <a:t>chemical  </a:t>
            </a:r>
            <a:r>
              <a:rPr sz="1750" spc="20" dirty="0">
                <a:solidFill>
                  <a:srgbClr val="FFFFFF"/>
                </a:solidFill>
                <a:latin typeface="GothamBook"/>
                <a:cs typeface="GothamBook"/>
              </a:rPr>
              <a:t>sciences and </a:t>
            </a:r>
            <a:r>
              <a:rPr sz="1750" spc="10" dirty="0">
                <a:solidFill>
                  <a:srgbClr val="FFFFFF"/>
                </a:solidFill>
                <a:latin typeface="GothamBook"/>
                <a:cs typeface="GothamBook"/>
              </a:rPr>
              <a:t>related</a:t>
            </a:r>
            <a:r>
              <a:rPr sz="1750" spc="70" dirty="0">
                <a:solidFill>
                  <a:srgbClr val="FFFFFF"/>
                </a:solidFill>
                <a:latin typeface="GothamBook"/>
                <a:cs typeface="GothamBook"/>
              </a:rPr>
              <a:t> </a:t>
            </a:r>
            <a:r>
              <a:rPr sz="1750" spc="25" dirty="0">
                <a:solidFill>
                  <a:srgbClr val="FFFFFF"/>
                </a:solidFill>
                <a:latin typeface="GothamBook"/>
                <a:cs typeface="GothamBook"/>
              </a:rPr>
              <a:t>fields</a:t>
            </a:r>
            <a:endParaRPr sz="1750">
              <a:latin typeface="GothamBook"/>
              <a:cs typeface="Gotham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000" y="7316482"/>
            <a:ext cx="4140200" cy="6908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1594" rIns="0" bIns="0" rtlCol="0">
            <a:spAutoFit/>
          </a:bodyPr>
          <a:lstStyle/>
          <a:p>
            <a:pPr marL="125730" marR="95250">
              <a:lnSpc>
                <a:spcPct val="101400"/>
              </a:lnSpc>
              <a:spcBef>
                <a:spcPts val="484"/>
              </a:spcBef>
            </a:pPr>
            <a:r>
              <a:rPr sz="1750" spc="25" dirty="0">
                <a:solidFill>
                  <a:srgbClr val="F15B29"/>
                </a:solidFill>
                <a:latin typeface="GothamBook"/>
                <a:cs typeface="GothamBook"/>
              </a:rPr>
              <a:t>Speak </a:t>
            </a:r>
            <a:r>
              <a:rPr sz="1750" spc="5" dirty="0">
                <a:solidFill>
                  <a:srgbClr val="F15B29"/>
                </a:solidFill>
                <a:latin typeface="GothamBook"/>
                <a:cs typeface="GothamBook"/>
              </a:rPr>
              <a:t>to </a:t>
            </a:r>
            <a:r>
              <a:rPr sz="1750" spc="10" dirty="0">
                <a:solidFill>
                  <a:srgbClr val="F15B29"/>
                </a:solidFill>
                <a:latin typeface="GothamBook"/>
                <a:cs typeface="GothamBook"/>
              </a:rPr>
              <a:t>your </a:t>
            </a:r>
            <a:r>
              <a:rPr sz="1750" spc="15" dirty="0">
                <a:solidFill>
                  <a:srgbClr val="F15B29"/>
                </a:solidFill>
                <a:latin typeface="GothamBook"/>
                <a:cs typeface="GothamBook"/>
              </a:rPr>
              <a:t>librarian </a:t>
            </a:r>
            <a:r>
              <a:rPr sz="1750" spc="25" dirty="0">
                <a:solidFill>
                  <a:srgbClr val="F15B29"/>
                </a:solidFill>
                <a:latin typeface="GothamBook"/>
                <a:cs typeface="GothamBook"/>
              </a:rPr>
              <a:t>about  </a:t>
            </a:r>
            <a:r>
              <a:rPr sz="1750" spc="15" dirty="0">
                <a:solidFill>
                  <a:srgbClr val="F15B29"/>
                </a:solidFill>
                <a:latin typeface="GothamBook"/>
                <a:cs typeface="GothamBook"/>
              </a:rPr>
              <a:t>accessing </a:t>
            </a:r>
            <a:r>
              <a:rPr sz="1750" spc="10" dirty="0">
                <a:solidFill>
                  <a:srgbClr val="F15B29"/>
                </a:solidFill>
                <a:latin typeface="GothamBook"/>
                <a:cs typeface="GothamBook"/>
              </a:rPr>
              <a:t>your </a:t>
            </a:r>
            <a:r>
              <a:rPr sz="1750" spc="15" dirty="0">
                <a:solidFill>
                  <a:srgbClr val="F15B29"/>
                </a:solidFill>
                <a:latin typeface="GothamBook"/>
                <a:cs typeface="GothamBook"/>
              </a:rPr>
              <a:t>available</a:t>
            </a:r>
            <a:r>
              <a:rPr sz="1750" spc="45" dirty="0">
                <a:solidFill>
                  <a:srgbClr val="F15B29"/>
                </a:solidFill>
                <a:latin typeface="GothamBook"/>
                <a:cs typeface="GothamBook"/>
              </a:rPr>
              <a:t> </a:t>
            </a:r>
            <a:r>
              <a:rPr sz="1750" spc="15" dirty="0">
                <a:solidFill>
                  <a:srgbClr val="F15B29"/>
                </a:solidFill>
                <a:latin typeface="GothamBook"/>
                <a:cs typeface="GothamBook"/>
              </a:rPr>
              <a:t>resources</a:t>
            </a:r>
            <a:endParaRPr sz="1750">
              <a:latin typeface="GothamBook"/>
              <a:cs typeface="Gotham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936328"/>
            <a:ext cx="16256000" cy="1521460"/>
          </a:xfrm>
          <a:custGeom>
            <a:avLst/>
            <a:gdLst/>
            <a:ahLst/>
            <a:cxnLst/>
            <a:rect l="l" t="t" r="r" b="b"/>
            <a:pathLst>
              <a:path w="16256000" h="1521460">
                <a:moveTo>
                  <a:pt x="0" y="1521421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1521421"/>
                </a:lnTo>
                <a:lnTo>
                  <a:pt x="0" y="1521421"/>
                </a:lnTo>
                <a:close/>
              </a:path>
            </a:pathLst>
          </a:custGeom>
          <a:solidFill>
            <a:srgbClr val="231F20">
              <a:alpha val="116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457750"/>
            <a:ext cx="16256000" cy="1521460"/>
          </a:xfrm>
          <a:custGeom>
            <a:avLst/>
            <a:gdLst/>
            <a:ahLst/>
            <a:cxnLst/>
            <a:rect l="l" t="t" r="r" b="b"/>
            <a:pathLst>
              <a:path w="16256000" h="1521460">
                <a:moveTo>
                  <a:pt x="0" y="0"/>
                </a:moveTo>
                <a:lnTo>
                  <a:pt x="0" y="1521421"/>
                </a:lnTo>
                <a:lnTo>
                  <a:pt x="16256000" y="1521421"/>
                </a:lnTo>
                <a:lnTo>
                  <a:pt x="1625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16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4902" y="2861271"/>
            <a:ext cx="3546475" cy="340995"/>
          </a:xfrm>
          <a:custGeom>
            <a:avLst/>
            <a:gdLst/>
            <a:ahLst/>
            <a:cxnLst/>
            <a:rect l="l" t="t" r="r" b="b"/>
            <a:pathLst>
              <a:path w="3546475" h="340994">
                <a:moveTo>
                  <a:pt x="0" y="340829"/>
                </a:moveTo>
                <a:lnTo>
                  <a:pt x="3546208" y="340829"/>
                </a:lnTo>
                <a:lnTo>
                  <a:pt x="3546208" y="0"/>
                </a:lnTo>
                <a:lnTo>
                  <a:pt x="0" y="0"/>
                </a:lnTo>
                <a:lnTo>
                  <a:pt x="0" y="340829"/>
                </a:lnTo>
                <a:close/>
              </a:path>
            </a:pathLst>
          </a:custGeom>
          <a:solidFill>
            <a:srgbClr val="F15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399348" y="2883813"/>
            <a:ext cx="3457303" cy="295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20"/>
              </a:spcBef>
            </a:pPr>
            <a:r>
              <a:rPr spc="35" dirty="0"/>
              <a:t>JOURNALS, </a:t>
            </a:r>
            <a:r>
              <a:rPr spc="40" dirty="0"/>
              <a:t>BOOKS </a:t>
            </a:r>
            <a:r>
              <a:rPr spc="15" dirty="0"/>
              <a:t>&amp;</a:t>
            </a:r>
            <a:r>
              <a:rPr spc="95" dirty="0"/>
              <a:t> </a:t>
            </a:r>
            <a:r>
              <a:rPr spc="15" dirty="0"/>
              <a:t>DATABASES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96164" y="2743200"/>
            <a:ext cx="7641836" cy="1783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250" b="0" cap="none" spc="-150" dirty="0" smtClean="0">
                <a:ln w="0"/>
                <a:solidFill>
                  <a:schemeClr val="bg1"/>
                </a:solidFill>
                <a:effectLst>
                  <a:outerShdw blurRad="38100" dist="63500" dir="7200000" sx="101000" sy="101000" algn="tl" rotWithShape="0">
                    <a:schemeClr val="dk1">
                      <a:alpha val="40000"/>
                    </a:schemeClr>
                  </a:outerShdw>
                </a:effectLst>
                <a:latin typeface="Bree Serif" charset="0"/>
                <a:ea typeface="Bree Serif" charset="0"/>
                <a:cs typeface="Bree Serif" charset="0"/>
              </a:rPr>
              <a:t>Infinite answers</a:t>
            </a:r>
            <a:endParaRPr lang="en-GB" sz="8250" b="0" cap="none" spc="-150" dirty="0">
              <a:ln w="0"/>
              <a:solidFill>
                <a:schemeClr val="bg1"/>
              </a:solidFill>
              <a:effectLst>
                <a:outerShdw blurRad="38100" dist="63500" dir="7200000" sx="101000" sy="101000" algn="tl" rotWithShape="0">
                  <a:schemeClr val="dk1">
                    <a:alpha val="40000"/>
                  </a:schemeClr>
                </a:outerShdw>
              </a:effectLst>
              <a:latin typeface="Bree Serif" charset="0"/>
              <a:ea typeface="Bree Serif" charset="0"/>
              <a:cs typeface="Bree Serif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18215" y="3779291"/>
            <a:ext cx="4597734" cy="1783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250" spc="-150" dirty="0" smtClean="0">
                <a:ln w="0"/>
                <a:solidFill>
                  <a:schemeClr val="bg1"/>
                </a:solidFill>
                <a:effectLst>
                  <a:outerShdw blurRad="38100" dist="63500" dir="7200000" sx="102000" sy="102000" algn="tl" rotWithShape="0">
                    <a:schemeClr val="dk1">
                      <a:alpha val="40000"/>
                    </a:schemeClr>
                  </a:outerShdw>
                </a:effectLst>
                <a:latin typeface="Bree Serif" charset="0"/>
                <a:ea typeface="Bree Serif" charset="0"/>
                <a:cs typeface="Bree Serif" charset="0"/>
              </a:rPr>
              <a:t>One place</a:t>
            </a:r>
            <a:endParaRPr lang="en-GB" sz="8250" b="0" cap="none" spc="-150" dirty="0">
              <a:ln w="0"/>
              <a:solidFill>
                <a:schemeClr val="bg1"/>
              </a:solidFill>
              <a:effectLst>
                <a:outerShdw blurRad="38100" dist="63500" dir="7200000" sx="102000" sy="102000" algn="tl" rotWithShape="0">
                  <a:schemeClr val="dk1">
                    <a:alpha val="40000"/>
                  </a:schemeClr>
                </a:outerShdw>
              </a:effectLst>
              <a:latin typeface="Bree Serif" charset="0"/>
              <a:ea typeface="Bree Serif" charset="0"/>
              <a:cs typeface="Bree Serif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36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Bree Serif</vt:lpstr>
      <vt:lpstr>Calibri</vt:lpstr>
      <vt:lpstr>GothamBold</vt:lpstr>
      <vt:lpstr>GothamBook</vt:lpstr>
      <vt:lpstr>Office Theme</vt:lpstr>
      <vt:lpstr>JOURNALS, BOOKS &amp; DATABASES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JOURNALS, BOOKS &amp; DATABASES</dc:title>
  <cp:lastModifiedBy>Microsoft Office User</cp:lastModifiedBy>
  <cp:revision>2</cp:revision>
  <dcterms:created xsi:type="dcterms:W3CDTF">2020-04-28T08:50:57Z</dcterms:created>
  <dcterms:modified xsi:type="dcterms:W3CDTF">2020-04-28T09:20:48Z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2020-04-27T00:00:00Z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2020-04-28T00:00:00Z</vt:filetime>
  </property>
</Properties>
</file>