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70" r:id="rId3"/>
    <p:sldId id="257" r:id="rId4"/>
    <p:sldId id="26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759"/>
    <a:srgbClr val="4F758B"/>
    <a:srgbClr val="008C95"/>
    <a:srgbClr val="006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4E60103-EE1D-4722-BA9B-ED6FB5CA8591}" type="datetimeFigureOut">
              <a:rPr lang="en-GB"/>
              <a:pPr>
                <a:defRPr/>
              </a:pPr>
              <a:t>27/04/2016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EDA7C99-E1E0-49AE-BDD3-17DFCF9F51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82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E3292FF-9B03-4D5C-9666-883AA91DC638}" type="slidenum">
              <a:rPr lang="en-GB" smtClean="0"/>
              <a:pPr/>
              <a:t>2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14591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86B079E-BD5D-4426-A1F5-BBCABF92AE65}" type="slidenum">
              <a:rPr lang="en-GB" smtClean="0"/>
              <a:pPr/>
              <a:t>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98817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20838" y="2651125"/>
            <a:ext cx="5440363" cy="769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baldwinm\Desktop\shape 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28" b="39482"/>
          <a:stretch>
            <a:fillRect/>
          </a:stretch>
        </p:blipFill>
        <p:spPr bwMode="auto">
          <a:xfrm>
            <a:off x="179388" y="-55563"/>
            <a:ext cx="11161712" cy="737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39552" y="1565102"/>
            <a:ext cx="6408712" cy="1470025"/>
          </a:xfrm>
        </p:spPr>
        <p:txBody>
          <a:bodyPr>
            <a:normAutofit/>
          </a:bodyPr>
          <a:lstStyle>
            <a:lvl1pPr algn="l">
              <a:defRPr sz="4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9552" y="2996952"/>
            <a:ext cx="6400800" cy="994345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505759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037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od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aldwinm\Desktop\power point 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268413"/>
            <a:ext cx="6048375" cy="855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baldwinm\Desktop\power point 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5575" y="-1074738"/>
            <a:ext cx="4537075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842963" y="1773238"/>
            <a:ext cx="6969125" cy="3527425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842963" y="6308998"/>
            <a:ext cx="1641475" cy="360362"/>
          </a:xfrm>
        </p:spPr>
        <p:txBody>
          <a:bodyPr>
            <a:normAutofit/>
          </a:bodyPr>
          <a:lstStyle>
            <a:lvl1pPr marL="0" indent="0" algn="l">
              <a:buNone/>
              <a:defRPr sz="1200" baseline="0">
                <a:solidFill>
                  <a:srgbClr val="505759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1595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aldwinm\Desktop\power point 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5575" y="-1074738"/>
            <a:ext cx="4537075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842963" y="1773238"/>
            <a:ext cx="6969125" cy="3527425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842963" y="6308998"/>
            <a:ext cx="1641475" cy="360362"/>
          </a:xfrm>
        </p:spPr>
        <p:txBody>
          <a:bodyPr>
            <a:normAutofit/>
          </a:bodyPr>
          <a:lstStyle>
            <a:lvl1pPr marL="0" indent="0" algn="l">
              <a:buNone/>
              <a:defRPr sz="1200" baseline="0">
                <a:solidFill>
                  <a:srgbClr val="505759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5859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6088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7088" y="63087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50575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Slide no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kern="1200">
          <a:solidFill>
            <a:srgbClr val="50575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505759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505759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505759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505759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rgbClr val="505759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rgbClr val="505759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rgbClr val="505759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rgbClr val="505759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50575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50575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0575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505759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5057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ctrTitle"/>
          </p:nvPr>
        </p:nvSpPr>
        <p:spPr>
          <a:xfrm>
            <a:off x="539750" y="1565275"/>
            <a:ext cx="6408738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Royal Society of Chemistry Food Group</a:t>
            </a:r>
          </a:p>
        </p:txBody>
      </p:sp>
      <p:sp>
        <p:nvSpPr>
          <p:cNvPr id="8194" name="Subtitle 3"/>
          <p:cNvSpPr>
            <a:spLocks noGrp="1"/>
          </p:cNvSpPr>
          <p:nvPr>
            <p:ph type="subTitle" idx="1"/>
          </p:nvPr>
        </p:nvSpPr>
        <p:spPr>
          <a:xfrm>
            <a:off x="539750" y="2997200"/>
            <a:ext cx="6400800" cy="9937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GB" altLang="en-US" smtClean="0"/>
              <a:t>Vision </a:t>
            </a:r>
            <a:r>
              <a:rPr lang="en-GB" altLang="en-US" dirty="0" smtClean="0"/>
              <a:t>&amp; Mission</a:t>
            </a:r>
          </a:p>
          <a:p>
            <a:pPr eaLnBrk="1" hangingPunct="1">
              <a:defRPr/>
            </a:pPr>
            <a:r>
              <a:rPr lang="en-GB" altLang="en-US" dirty="0" smtClean="0"/>
              <a:t>June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84213" y="2255838"/>
            <a:ext cx="7127875" cy="3981450"/>
          </a:xfrm>
        </p:spPr>
        <p:txBody>
          <a:bodyPr/>
          <a:lstStyle/>
          <a:p>
            <a:pPr eaLnBrk="1" hangingPunct="1"/>
            <a:endParaRPr lang="en-GB" altLang="en-US" sz="2000" u="sng" dirty="0" smtClean="0"/>
          </a:p>
          <a:p>
            <a:pPr eaLnBrk="1" hangingPunct="1"/>
            <a:r>
              <a:rPr lang="en-GB" altLang="en-US" sz="2000" u="sng" smtClean="0"/>
              <a:t>Vision</a:t>
            </a:r>
            <a:r>
              <a:rPr lang="en-GB" altLang="en-US" sz="2000" u="sng" dirty="0" smtClean="0"/>
              <a:t>: </a:t>
            </a:r>
          </a:p>
          <a:p>
            <a:pPr algn="just" eaLnBrk="1" hangingPunct="1"/>
            <a:r>
              <a:rPr lang="en-GB" altLang="en-US" sz="2000" dirty="0" smtClean="0"/>
              <a:t>To lead, promote and disseminate the understanding and importance of chemistry in food.</a:t>
            </a:r>
            <a:endParaRPr lang="en-GB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8196" name="Picture 6" descr="Displaying RSC_LOGO_FG_A4_WE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887723" cy="22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84213" y="1988840"/>
            <a:ext cx="7127875" cy="4608286"/>
          </a:xfrm>
        </p:spPr>
        <p:txBody>
          <a:bodyPr/>
          <a:lstStyle/>
          <a:p>
            <a:pPr algn="just" eaLnBrk="1" hangingPunct="1"/>
            <a:r>
              <a:rPr lang="en-GB" altLang="en-US" sz="2000" u="sng" dirty="0" smtClean="0"/>
              <a:t>Mission</a:t>
            </a:r>
            <a:endParaRPr lang="en-GB" altLang="en-US" sz="2000" u="sng" dirty="0" smtClean="0"/>
          </a:p>
          <a:p>
            <a:pPr algn="just" eaLnBrk="1" hangingPunct="1"/>
            <a:r>
              <a:rPr lang="en-GB" altLang="en-US" sz="1800" dirty="0" smtClean="0"/>
              <a:t>To support the advance of </a:t>
            </a:r>
            <a:r>
              <a:rPr lang="en-GB" altLang="en-US" sz="1800" dirty="0"/>
              <a:t>the</a:t>
            </a:r>
            <a:r>
              <a:rPr lang="en-GB" altLang="en-US" sz="1800" dirty="0" smtClean="0"/>
              <a:t> chemistry of food and food ingredients to enhance food and nutrition security and sustainability.</a:t>
            </a:r>
          </a:p>
          <a:p>
            <a:pPr algn="just" eaLnBrk="1" hangingPunct="1"/>
            <a:r>
              <a:rPr lang="en-GB" altLang="en-US" sz="1800" dirty="0" smtClean="0"/>
              <a:t>To engage with the food chemistry and related communities in science, engineering, regulatory affairs, policy and funding bodies </a:t>
            </a:r>
          </a:p>
          <a:p>
            <a:pPr algn="just" eaLnBrk="1" hangingPunct="1"/>
            <a:r>
              <a:rPr lang="en-GB" altLang="en-US" sz="1800" dirty="0"/>
              <a:t>To promote dialogue  about food science innovation with industry, academia and the public </a:t>
            </a:r>
          </a:p>
          <a:p>
            <a:pPr algn="just" eaLnBrk="1" hangingPunct="1"/>
            <a:r>
              <a:rPr lang="en-GB" altLang="en-US" sz="1800" dirty="0" smtClean="0"/>
              <a:t>To be the leading independent voice for food chemistry in the UK.</a:t>
            </a:r>
            <a:endParaRPr lang="en-GB" altLang="en-US" sz="2000" strike="sngStrike" dirty="0" smtClean="0">
              <a:solidFill>
                <a:srgbClr val="FF0000"/>
              </a:solidFill>
            </a:endParaRPr>
          </a:p>
        </p:txBody>
      </p:sp>
      <p:pic>
        <p:nvPicPr>
          <p:cNvPr id="10244" name="Picture 6" descr="Displaying RSC_LOGO_FG_A4_WE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4063"/>
            <a:ext cx="3492971" cy="202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27088" y="728663"/>
            <a:ext cx="6985000" cy="1079500"/>
          </a:xfrm>
        </p:spPr>
        <p:txBody>
          <a:bodyPr/>
          <a:lstStyle/>
          <a:p>
            <a:r>
              <a:rPr lang="en-GB" dirty="0" smtClean="0"/>
              <a:t>Partnerships -</a:t>
            </a:r>
            <a:r>
              <a:rPr lang="en-GB" dirty="0" smtClean="0">
                <a:solidFill>
                  <a:srgbClr val="FF0000"/>
                </a:solidFill>
              </a:rPr>
              <a:t>Appendix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000" dirty="0" smtClean="0"/>
              <a:t>We will actively seek out collaborative opportunities with</a:t>
            </a:r>
          </a:p>
          <a:p>
            <a:r>
              <a:rPr lang="en-GB" sz="2000" dirty="0" smtClean="0"/>
              <a:t>other RSC Interest Groups and Divisions and work with</a:t>
            </a:r>
          </a:p>
          <a:p>
            <a:r>
              <a:rPr lang="en-GB" sz="2000" dirty="0" smtClean="0"/>
              <a:t>them to our mutual benefit and that of the RSC and its</a:t>
            </a:r>
          </a:p>
          <a:p>
            <a:r>
              <a:rPr lang="en-GB" sz="2000" dirty="0" smtClean="0"/>
              <a:t>members.</a:t>
            </a:r>
          </a:p>
          <a:p>
            <a:r>
              <a:rPr lang="en-GB" sz="2000" dirty="0" smtClean="0"/>
              <a:t>We will identify key partnerships and stakeholders in</a:t>
            </a:r>
          </a:p>
          <a:p>
            <a:r>
              <a:rPr lang="en-GB" sz="2000" dirty="0" smtClean="0"/>
              <a:t>our sector and work to develop common goals where</a:t>
            </a:r>
          </a:p>
          <a:p>
            <a:r>
              <a:rPr lang="en-GB" sz="2000" dirty="0" smtClean="0"/>
              <a:t>appropriate with the aim of maximising impact and mutual</a:t>
            </a:r>
          </a:p>
          <a:p>
            <a:r>
              <a:rPr lang="en-GB" sz="2000" smtClean="0"/>
              <a:t>Benefit.</a:t>
            </a:r>
          </a:p>
          <a:p>
            <a:r>
              <a:rPr lang="en-GB" sz="2000" dirty="0" smtClean="0"/>
              <a:t>We will encourage and promote an awareness of food</a:t>
            </a:r>
          </a:p>
          <a:p>
            <a:r>
              <a:rPr lang="en-GB" sz="2000" dirty="0" smtClean="0"/>
              <a:t>chemistry throughout the food chain and strive to act as an</a:t>
            </a:r>
          </a:p>
          <a:p>
            <a:r>
              <a:rPr lang="en-GB" sz="2000" dirty="0" smtClean="0"/>
              <a:t>impartial facilitator to promote effective communication</a:t>
            </a:r>
          </a:p>
          <a:p>
            <a:r>
              <a:rPr lang="en-GB" sz="2000" dirty="0" smtClean="0"/>
              <a:t>between government, industry, scientists and the public</a:t>
            </a:r>
          </a:p>
          <a:p>
            <a:r>
              <a:rPr lang="en-GB" sz="2000" dirty="0" smtClean="0"/>
              <a:t>with the aim of providing mutual benefit to all stakeholders.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1177</TotalTime>
  <Words>208</Words>
  <Application>Microsoft Office PowerPoint</Application>
  <PresentationFormat>On-screen Show (4:3)</PresentationFormat>
  <Paragraphs>27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Royal Society of Chemistry Food Group</vt:lpstr>
      <vt:lpstr>PowerPoint Presentation</vt:lpstr>
      <vt:lpstr>PowerPoint Presentation</vt:lpstr>
      <vt:lpstr>PowerPoint Presentation</vt:lpstr>
    </vt:vector>
  </TitlesOfParts>
  <Company>Royal Society of Chemistry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template 4 3_white</dc:title>
  <dc:creator>Matt Baldwin</dc:creator>
  <cp:lastModifiedBy>Magda Van Leeuwen</cp:lastModifiedBy>
  <cp:revision>90</cp:revision>
  <dcterms:created xsi:type="dcterms:W3CDTF">2013-06-04T12:27:23Z</dcterms:created>
  <dcterms:modified xsi:type="dcterms:W3CDTF">2016-04-27T08:06:33Z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0x010100C1788752EB44974D994EBA0BE182464D</vt:lpwstr>
  </property>
  <property fmtid="{D5CDD505-2E9C-101B-9397-08002B2CF9AE}" pid="3" name="Template">
    <vt:lpwstr>Powerpoint presentations</vt:lpwstr>
  </property>
</Properties>
</file>