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8.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9.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0.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3.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6" r:id="rId4"/>
    <p:sldMasterId id="2147483728" r:id="rId5"/>
    <p:sldMasterId id="2147483770" r:id="rId6"/>
    <p:sldMasterId id="2147483783" r:id="rId7"/>
    <p:sldMasterId id="2147483720" r:id="rId8"/>
  </p:sldMasterIdLst>
  <p:notesMasterIdLst>
    <p:notesMasterId r:id="rId45"/>
  </p:notesMasterIdLst>
  <p:handoutMasterIdLst>
    <p:handoutMasterId r:id="rId46"/>
  </p:handoutMasterIdLst>
  <p:sldIdLst>
    <p:sldId id="276" r:id="rId9"/>
    <p:sldId id="431" r:id="rId10"/>
    <p:sldId id="443" r:id="rId11"/>
    <p:sldId id="423" r:id="rId12"/>
    <p:sldId id="311" r:id="rId13"/>
    <p:sldId id="430" r:id="rId14"/>
    <p:sldId id="432" r:id="rId15"/>
    <p:sldId id="433" r:id="rId16"/>
    <p:sldId id="429" r:id="rId17"/>
    <p:sldId id="312" r:id="rId18"/>
    <p:sldId id="315" r:id="rId19"/>
    <p:sldId id="316" r:id="rId20"/>
    <p:sldId id="309" r:id="rId21"/>
    <p:sldId id="420" r:id="rId22"/>
    <p:sldId id="305" r:id="rId23"/>
    <p:sldId id="445" r:id="rId24"/>
    <p:sldId id="441" r:id="rId25"/>
    <p:sldId id="292" r:id="rId26"/>
    <p:sldId id="324" r:id="rId27"/>
    <p:sldId id="325" r:id="rId28"/>
    <p:sldId id="314" r:id="rId29"/>
    <p:sldId id="293" r:id="rId30"/>
    <p:sldId id="306" r:id="rId31"/>
    <p:sldId id="307" r:id="rId32"/>
    <p:sldId id="421" r:id="rId33"/>
    <p:sldId id="434" r:id="rId34"/>
    <p:sldId id="291" r:id="rId35"/>
    <p:sldId id="299" r:id="rId36"/>
    <p:sldId id="301" r:id="rId37"/>
    <p:sldId id="300" r:id="rId38"/>
    <p:sldId id="442" r:id="rId39"/>
    <p:sldId id="425" r:id="rId40"/>
    <p:sldId id="426" r:id="rId41"/>
    <p:sldId id="427" r:id="rId42"/>
    <p:sldId id="444" r:id="rId43"/>
    <p:sldId id="428" r:id="rId44"/>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6A1958-06A6-A525-2C12-81A384FFE30B}" name="Karen Stroobants" initials="KS" userId="S::stroobantska@rsc.org::e5063f4c-a918-4800-be85-05a39f0a61b8" providerId="AD"/>
  <p188:author id="{39D7C6C2-812B-05C8-6E9C-5B3FFF89592B}" name="Tanya Sheridan" initials="TS" userId="S::sheridant@rsc.org::86d0082f-52f7-4ef0-a81b-9d3a37c1f2db" providerId="AD"/>
  <p188:author id="{5CE8E0E2-4541-B41E-1011-FB4E8F52C16F}" name="Katie Raymer-Woods" initials="KR" userId="S::Raymer-WoodsK@rsc.org::db9e2b12-ae3a-4dc3-aa15-a33c0f7b80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4585A"/>
    <a:srgbClr val="FFFFFF"/>
    <a:srgbClr val="97D700"/>
    <a:srgbClr val="FF9E1B"/>
    <a:srgbClr val="FC4C02"/>
    <a:srgbClr val="48A9C5"/>
    <a:srgbClr val="DA1883"/>
    <a:srgbClr val="71DBD4"/>
    <a:srgbClr val="0049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0AEE5-3DEC-84B2-5E0A-B6F8CE771400}" v="6" dt="2025-05-23T11:21:40.465"/>
    <p1510:client id="{15F36F5A-4AF4-4658-828B-41D85928AC47}" v="654" dt="2025-05-23T11:33:12.0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heridan" userId="S::sheridant@rsc.org::86d0082f-52f7-4ef0-a81b-9d3a37c1f2db" providerId="AD" clId="Web-{06E0AEE5-3DEC-84B2-5E0A-B6F8CE771400}"/>
    <pc:docChg chg="mod">
      <pc:chgData name="Tanya Sheridan" userId="S::sheridant@rsc.org::86d0082f-52f7-4ef0-a81b-9d3a37c1f2db" providerId="AD" clId="Web-{06E0AEE5-3DEC-84B2-5E0A-B6F8CE771400}" dt="2025-05-23T11:16:43.896" v="0"/>
      <pc:docMkLst>
        <pc:docMk/>
      </pc:docMkLst>
    </pc:docChg>
  </pc:docChgLst>
  <pc:docChgLst>
    <pc:chgData name="Katie Raymer-Woods" userId="db9e2b12-ae3a-4dc3-aa15-a33c0f7b809b" providerId="ADAL" clId="{15F36F5A-4AF4-4658-828B-41D85928AC47}"/>
    <pc:docChg chg="undo redo custSel addSld modSld">
      <pc:chgData name="Katie Raymer-Woods" userId="db9e2b12-ae3a-4dc3-aa15-a33c0f7b809b" providerId="ADAL" clId="{15F36F5A-4AF4-4658-828B-41D85928AC47}" dt="2025-05-23T11:33:12.067" v="1786" actId="20577"/>
      <pc:docMkLst>
        <pc:docMk/>
      </pc:docMkLst>
      <pc:sldChg chg="addSp delSp modSp mod">
        <pc:chgData name="Katie Raymer-Woods" userId="db9e2b12-ae3a-4dc3-aa15-a33c0f7b809b" providerId="ADAL" clId="{15F36F5A-4AF4-4658-828B-41D85928AC47}" dt="2025-05-23T10:24:57.310" v="784" actId="20577"/>
        <pc:sldMkLst>
          <pc:docMk/>
          <pc:sldMk cId="3257696642" sldId="276"/>
        </pc:sldMkLst>
        <pc:spChg chg="mod">
          <ac:chgData name="Katie Raymer-Woods" userId="db9e2b12-ae3a-4dc3-aa15-a33c0f7b809b" providerId="ADAL" clId="{15F36F5A-4AF4-4658-828B-41D85928AC47}" dt="2025-04-30T08:41:59.528" v="256" actId="20577"/>
          <ac:spMkLst>
            <pc:docMk/>
            <pc:sldMk cId="3257696642" sldId="276"/>
            <ac:spMk id="2" creationId="{6FFF192C-673E-9749-8201-34CE1EFE04D1}"/>
          </ac:spMkLst>
        </pc:spChg>
        <pc:spChg chg="mod">
          <ac:chgData name="Katie Raymer-Woods" userId="db9e2b12-ae3a-4dc3-aa15-a33c0f7b809b" providerId="ADAL" clId="{15F36F5A-4AF4-4658-828B-41D85928AC47}" dt="2025-05-23T10:24:57.310" v="784" actId="20577"/>
          <ac:spMkLst>
            <pc:docMk/>
            <pc:sldMk cId="3257696642" sldId="276"/>
            <ac:spMk id="3" creationId="{E2859776-BDF7-EB4F-A850-E2874CE3BF78}"/>
          </ac:spMkLst>
        </pc:spChg>
        <pc:spChg chg="add del mod">
          <ac:chgData name="Katie Raymer-Woods" userId="db9e2b12-ae3a-4dc3-aa15-a33c0f7b809b" providerId="ADAL" clId="{15F36F5A-4AF4-4658-828B-41D85928AC47}" dt="2025-05-23T10:24:48.880" v="771" actId="478"/>
          <ac:spMkLst>
            <pc:docMk/>
            <pc:sldMk cId="3257696642" sldId="276"/>
            <ac:spMk id="5" creationId="{327068FE-2E3C-B52B-74B9-6D8144D1E47B}"/>
          </ac:spMkLst>
        </pc:spChg>
      </pc:sldChg>
      <pc:sldChg chg="addSp delSp modSp mod">
        <pc:chgData name="Katie Raymer-Woods" userId="db9e2b12-ae3a-4dc3-aa15-a33c0f7b809b" providerId="ADAL" clId="{15F36F5A-4AF4-4658-828B-41D85928AC47}" dt="2025-05-23T10:15:27.653" v="375" actId="1076"/>
        <pc:sldMkLst>
          <pc:docMk/>
          <pc:sldMk cId="1920648355" sldId="291"/>
        </pc:sldMkLst>
        <pc:spChg chg="mod">
          <ac:chgData name="Katie Raymer-Woods" userId="db9e2b12-ae3a-4dc3-aa15-a33c0f7b809b" providerId="ADAL" clId="{15F36F5A-4AF4-4658-828B-41D85928AC47}" dt="2025-05-23T10:15:27.653" v="375" actId="1076"/>
          <ac:spMkLst>
            <pc:docMk/>
            <pc:sldMk cId="1920648355" sldId="291"/>
            <ac:spMk id="3" creationId="{B3F059D1-FAE8-AFBF-E7F5-199BF946E3C2}"/>
          </ac:spMkLst>
        </pc:spChg>
        <pc:graphicFrameChg chg="del">
          <ac:chgData name="Katie Raymer-Woods" userId="db9e2b12-ae3a-4dc3-aa15-a33c0f7b809b" providerId="ADAL" clId="{15F36F5A-4AF4-4658-828B-41D85928AC47}" dt="2025-05-23T10:14:13.604" v="329" actId="478"/>
          <ac:graphicFrameMkLst>
            <pc:docMk/>
            <pc:sldMk cId="1920648355" sldId="291"/>
            <ac:graphicFrameMk id="5" creationId="{BE58DD71-8DD4-0180-3E10-7FB0959B2591}"/>
          </ac:graphicFrameMkLst>
        </pc:graphicFrameChg>
        <pc:graphicFrameChg chg="add mod">
          <ac:chgData name="Katie Raymer-Woods" userId="db9e2b12-ae3a-4dc3-aa15-a33c0f7b809b" providerId="ADAL" clId="{15F36F5A-4AF4-4658-828B-41D85928AC47}" dt="2025-05-23T10:14:41.772" v="340" actId="403"/>
          <ac:graphicFrameMkLst>
            <pc:docMk/>
            <pc:sldMk cId="1920648355" sldId="291"/>
            <ac:graphicFrameMk id="6" creationId="{BE58DD71-8DD4-0180-3E10-7FB0959B2591}"/>
          </ac:graphicFrameMkLst>
        </pc:graphicFrameChg>
      </pc:sldChg>
      <pc:sldChg chg="addSp delSp modSp mod">
        <pc:chgData name="Katie Raymer-Woods" userId="db9e2b12-ae3a-4dc3-aa15-a33c0f7b809b" providerId="ADAL" clId="{15F36F5A-4AF4-4658-828B-41D85928AC47}" dt="2025-05-23T10:17:01.760" v="408" actId="20577"/>
        <pc:sldMkLst>
          <pc:docMk/>
          <pc:sldMk cId="2677207285" sldId="299"/>
        </pc:sldMkLst>
        <pc:spChg chg="mod topLvl">
          <ac:chgData name="Katie Raymer-Woods" userId="db9e2b12-ae3a-4dc3-aa15-a33c0f7b809b" providerId="ADAL" clId="{15F36F5A-4AF4-4658-828B-41D85928AC47}" dt="2025-05-23T10:16:50.101" v="401" actId="1076"/>
          <ac:spMkLst>
            <pc:docMk/>
            <pc:sldMk cId="2677207285" sldId="299"/>
            <ac:spMk id="6" creationId="{F38CAC45-D576-02A7-B966-8FE5B156E1A0}"/>
          </ac:spMkLst>
        </pc:spChg>
        <pc:grpChg chg="del">
          <ac:chgData name="Katie Raymer-Woods" userId="db9e2b12-ae3a-4dc3-aa15-a33c0f7b809b" providerId="ADAL" clId="{15F36F5A-4AF4-4658-828B-41D85928AC47}" dt="2025-05-23T10:15:44.933" v="376" actId="165"/>
          <ac:grpSpMkLst>
            <pc:docMk/>
            <pc:sldMk cId="2677207285" sldId="299"/>
            <ac:grpSpMk id="7" creationId="{E01A75FB-A168-77C6-AA65-2FBC76E411A7}"/>
          </ac:grpSpMkLst>
        </pc:grpChg>
        <pc:graphicFrameChg chg="del mod topLvl">
          <ac:chgData name="Katie Raymer-Woods" userId="db9e2b12-ae3a-4dc3-aa15-a33c0f7b809b" providerId="ADAL" clId="{15F36F5A-4AF4-4658-828B-41D85928AC47}" dt="2025-05-23T10:15:55.834" v="379" actId="478"/>
          <ac:graphicFrameMkLst>
            <pc:docMk/>
            <pc:sldMk cId="2677207285" sldId="299"/>
            <ac:graphicFrameMk id="3" creationId="{659D8045-924F-404C-D13C-CB5659725F47}"/>
          </ac:graphicFrameMkLst>
        </pc:graphicFrameChg>
        <pc:graphicFrameChg chg="add mod">
          <ac:chgData name="Katie Raymer-Woods" userId="db9e2b12-ae3a-4dc3-aa15-a33c0f7b809b" providerId="ADAL" clId="{15F36F5A-4AF4-4658-828B-41D85928AC47}" dt="2025-05-23T10:17:01.760" v="408" actId="20577"/>
          <ac:graphicFrameMkLst>
            <pc:docMk/>
            <pc:sldMk cId="2677207285" sldId="299"/>
            <ac:graphicFrameMk id="8" creationId="{659D8045-924F-404C-D13C-CB5659725F47}"/>
          </ac:graphicFrameMkLst>
        </pc:graphicFrameChg>
      </pc:sldChg>
      <pc:sldChg chg="addSp delSp modSp mod">
        <pc:chgData name="Katie Raymer-Woods" userId="db9e2b12-ae3a-4dc3-aa15-a33c0f7b809b" providerId="ADAL" clId="{15F36F5A-4AF4-4658-828B-41D85928AC47}" dt="2025-05-23T10:23:00.079" v="705" actId="20577"/>
        <pc:sldMkLst>
          <pc:docMk/>
          <pc:sldMk cId="2836248248" sldId="300"/>
        </pc:sldMkLst>
        <pc:spChg chg="mod">
          <ac:chgData name="Katie Raymer-Woods" userId="db9e2b12-ae3a-4dc3-aa15-a33c0f7b809b" providerId="ADAL" clId="{15F36F5A-4AF4-4658-828B-41D85928AC47}" dt="2025-05-23T10:23:00.079" v="705" actId="20577"/>
          <ac:spMkLst>
            <pc:docMk/>
            <pc:sldMk cId="2836248248" sldId="300"/>
            <ac:spMk id="3" creationId="{D4AB8909-3CCB-A6E7-1827-1DCEAF29C599}"/>
          </ac:spMkLst>
        </pc:spChg>
        <pc:graphicFrameChg chg="add mod">
          <ac:chgData name="Katie Raymer-Woods" userId="db9e2b12-ae3a-4dc3-aa15-a33c0f7b809b" providerId="ADAL" clId="{15F36F5A-4AF4-4658-828B-41D85928AC47}" dt="2025-05-23T10:20:39.556" v="457" actId="403"/>
          <ac:graphicFrameMkLst>
            <pc:docMk/>
            <pc:sldMk cId="2836248248" sldId="300"/>
            <ac:graphicFrameMk id="5" creationId="{EA1F1AF7-BAAE-0056-F329-5F670A0C883F}"/>
          </ac:graphicFrameMkLst>
        </pc:graphicFrameChg>
        <pc:graphicFrameChg chg="del">
          <ac:chgData name="Katie Raymer-Woods" userId="db9e2b12-ae3a-4dc3-aa15-a33c0f7b809b" providerId="ADAL" clId="{15F36F5A-4AF4-4658-828B-41D85928AC47}" dt="2025-05-23T10:20:10.623" v="443" actId="478"/>
          <ac:graphicFrameMkLst>
            <pc:docMk/>
            <pc:sldMk cId="2836248248" sldId="300"/>
            <ac:graphicFrameMk id="7" creationId="{EA1F1AF7-BAAE-0056-F329-5F670A0C883F}"/>
          </ac:graphicFrameMkLst>
        </pc:graphicFrameChg>
      </pc:sldChg>
      <pc:sldChg chg="addSp delSp modSp mod">
        <pc:chgData name="Katie Raymer-Woods" userId="db9e2b12-ae3a-4dc3-aa15-a33c0f7b809b" providerId="ADAL" clId="{15F36F5A-4AF4-4658-828B-41D85928AC47}" dt="2025-05-23T10:19:16.353" v="442" actId="20577"/>
        <pc:sldMkLst>
          <pc:docMk/>
          <pc:sldMk cId="1668280311" sldId="301"/>
        </pc:sldMkLst>
        <pc:spChg chg="mod">
          <ac:chgData name="Katie Raymer-Woods" userId="db9e2b12-ae3a-4dc3-aa15-a33c0f7b809b" providerId="ADAL" clId="{15F36F5A-4AF4-4658-828B-41D85928AC47}" dt="2025-05-23T10:19:16.353" v="442" actId="20577"/>
          <ac:spMkLst>
            <pc:docMk/>
            <pc:sldMk cId="1668280311" sldId="301"/>
            <ac:spMk id="3" creationId="{CE32917D-F8A1-0A8F-7DFA-59B2F56F5F67}"/>
          </ac:spMkLst>
        </pc:spChg>
        <pc:graphicFrameChg chg="del">
          <ac:chgData name="Katie Raymer-Woods" userId="db9e2b12-ae3a-4dc3-aa15-a33c0f7b809b" providerId="ADAL" clId="{15F36F5A-4AF4-4658-828B-41D85928AC47}" dt="2025-05-23T10:17:55.574" v="409" actId="478"/>
          <ac:graphicFrameMkLst>
            <pc:docMk/>
            <pc:sldMk cId="1668280311" sldId="301"/>
            <ac:graphicFrameMk id="5" creationId="{B32F033B-0470-613E-D296-85A19BDCE900}"/>
          </ac:graphicFrameMkLst>
        </pc:graphicFrameChg>
        <pc:graphicFrameChg chg="add mod">
          <ac:chgData name="Katie Raymer-Woods" userId="db9e2b12-ae3a-4dc3-aa15-a33c0f7b809b" providerId="ADAL" clId="{15F36F5A-4AF4-4658-828B-41D85928AC47}" dt="2025-05-23T10:18:55.885" v="437" actId="255"/>
          <ac:graphicFrameMkLst>
            <pc:docMk/>
            <pc:sldMk cId="1668280311" sldId="301"/>
            <ac:graphicFrameMk id="6" creationId="{B32F033B-0470-613E-D296-85A19BDCE900}"/>
          </ac:graphicFrameMkLst>
        </pc:graphicFrameChg>
      </pc:sldChg>
      <pc:sldChg chg="modSp mod">
        <pc:chgData name="Katie Raymer-Woods" userId="db9e2b12-ae3a-4dc3-aa15-a33c0f7b809b" providerId="ADAL" clId="{15F36F5A-4AF4-4658-828B-41D85928AC47}" dt="2025-05-23T11:19:31.329" v="1244" actId="20577"/>
        <pc:sldMkLst>
          <pc:docMk/>
          <pc:sldMk cId="472474039" sldId="315"/>
        </pc:sldMkLst>
        <pc:spChg chg="mod">
          <ac:chgData name="Katie Raymer-Woods" userId="db9e2b12-ae3a-4dc3-aa15-a33c0f7b809b" providerId="ADAL" clId="{15F36F5A-4AF4-4658-828B-41D85928AC47}" dt="2025-05-23T11:19:31.329" v="1244" actId="20577"/>
          <ac:spMkLst>
            <pc:docMk/>
            <pc:sldMk cId="472474039" sldId="315"/>
            <ac:spMk id="5" creationId="{2AF7E558-104E-7634-4933-759D415B8C68}"/>
          </ac:spMkLst>
        </pc:spChg>
      </pc:sldChg>
      <pc:sldChg chg="modSp mod">
        <pc:chgData name="Katie Raymer-Woods" userId="db9e2b12-ae3a-4dc3-aa15-a33c0f7b809b" providerId="ADAL" clId="{15F36F5A-4AF4-4658-828B-41D85928AC47}" dt="2025-05-23T11:30:55.448" v="1729" actId="1076"/>
        <pc:sldMkLst>
          <pc:docMk/>
          <pc:sldMk cId="1329326615" sldId="428"/>
        </pc:sldMkLst>
        <pc:spChg chg="mod">
          <ac:chgData name="Katie Raymer-Woods" userId="db9e2b12-ae3a-4dc3-aa15-a33c0f7b809b" providerId="ADAL" clId="{15F36F5A-4AF4-4658-828B-41D85928AC47}" dt="2025-05-23T11:30:55.448" v="1729" actId="1076"/>
          <ac:spMkLst>
            <pc:docMk/>
            <pc:sldMk cId="1329326615" sldId="428"/>
            <ac:spMk id="2" creationId="{2D036674-3D96-1F56-85E6-F4BC84F65926}"/>
          </ac:spMkLst>
        </pc:spChg>
        <pc:spChg chg="mod">
          <ac:chgData name="Katie Raymer-Woods" userId="db9e2b12-ae3a-4dc3-aa15-a33c0f7b809b" providerId="ADAL" clId="{15F36F5A-4AF4-4658-828B-41D85928AC47}" dt="2025-05-23T11:30:37.637" v="1726" actId="14100"/>
          <ac:spMkLst>
            <pc:docMk/>
            <pc:sldMk cId="1329326615" sldId="428"/>
            <ac:spMk id="4" creationId="{E64E00C8-13C9-CC74-2E3F-DCA04D076832}"/>
          </ac:spMkLst>
        </pc:spChg>
      </pc:sldChg>
      <pc:sldChg chg="addSp delSp modSp mod">
        <pc:chgData name="Katie Raymer-Woods" userId="db9e2b12-ae3a-4dc3-aa15-a33c0f7b809b" providerId="ADAL" clId="{15F36F5A-4AF4-4658-828B-41D85928AC47}" dt="2025-05-23T10:08:24.003" v="326" actId="404"/>
        <pc:sldMkLst>
          <pc:docMk/>
          <pc:sldMk cId="780601103" sldId="430"/>
        </pc:sldMkLst>
        <pc:spChg chg="mod">
          <ac:chgData name="Katie Raymer-Woods" userId="db9e2b12-ae3a-4dc3-aa15-a33c0f7b809b" providerId="ADAL" clId="{15F36F5A-4AF4-4658-828B-41D85928AC47}" dt="2025-05-23T10:08:24.003" v="326" actId="404"/>
          <ac:spMkLst>
            <pc:docMk/>
            <pc:sldMk cId="780601103" sldId="430"/>
            <ac:spMk id="5" creationId="{C68DB498-0650-057A-6908-5361B9989978}"/>
          </ac:spMkLst>
        </pc:spChg>
        <pc:spChg chg="mod">
          <ac:chgData name="Katie Raymer-Woods" userId="db9e2b12-ae3a-4dc3-aa15-a33c0f7b809b" providerId="ADAL" clId="{15F36F5A-4AF4-4658-828B-41D85928AC47}" dt="2025-04-30T08:23:46.331" v="54" actId="20577"/>
          <ac:spMkLst>
            <pc:docMk/>
            <pc:sldMk cId="780601103" sldId="430"/>
            <ac:spMk id="6" creationId="{F5361DEC-F8D4-1F49-21E9-13CA3DF35BC6}"/>
          </ac:spMkLst>
        </pc:spChg>
        <pc:spChg chg="mod">
          <ac:chgData name="Katie Raymer-Woods" userId="db9e2b12-ae3a-4dc3-aa15-a33c0f7b809b" providerId="ADAL" clId="{15F36F5A-4AF4-4658-828B-41D85928AC47}" dt="2025-04-30T08:25:02.328" v="66" actId="1076"/>
          <ac:spMkLst>
            <pc:docMk/>
            <pc:sldMk cId="780601103" sldId="430"/>
            <ac:spMk id="8" creationId="{41609395-B373-35A8-ACE8-BAB32D0D6FCB}"/>
          </ac:spMkLst>
        </pc:spChg>
        <pc:picChg chg="add mod">
          <ac:chgData name="Katie Raymer-Woods" userId="db9e2b12-ae3a-4dc3-aa15-a33c0f7b809b" providerId="ADAL" clId="{15F36F5A-4AF4-4658-828B-41D85928AC47}" dt="2025-04-30T08:24:59.501" v="65" actId="1076"/>
          <ac:picMkLst>
            <pc:docMk/>
            <pc:sldMk cId="780601103" sldId="430"/>
            <ac:picMk id="1026" creationId="{FB90B694-1DC3-4179-EC26-BE4B763BDAD7}"/>
          </ac:picMkLst>
        </pc:picChg>
      </pc:sldChg>
      <pc:sldChg chg="modSp mod">
        <pc:chgData name="Katie Raymer-Woods" userId="db9e2b12-ae3a-4dc3-aa15-a33c0f7b809b" providerId="ADAL" clId="{15F36F5A-4AF4-4658-828B-41D85928AC47}" dt="2025-04-30T08:42:33.062" v="298" actId="20577"/>
        <pc:sldMkLst>
          <pc:docMk/>
          <pc:sldMk cId="2089269662" sldId="431"/>
        </pc:sldMkLst>
        <pc:spChg chg="mod">
          <ac:chgData name="Katie Raymer-Woods" userId="db9e2b12-ae3a-4dc3-aa15-a33c0f7b809b" providerId="ADAL" clId="{15F36F5A-4AF4-4658-828B-41D85928AC47}" dt="2025-04-30T08:42:33.062" v="298" actId="20577"/>
          <ac:spMkLst>
            <pc:docMk/>
            <pc:sldMk cId="2089269662" sldId="431"/>
            <ac:spMk id="3" creationId="{556A3C0C-CD01-81F4-458D-50C2EE449B90}"/>
          </ac:spMkLst>
        </pc:spChg>
      </pc:sldChg>
      <pc:sldChg chg="addSp delSp modSp mod modNotesTx">
        <pc:chgData name="Katie Raymer-Woods" userId="db9e2b12-ae3a-4dc3-aa15-a33c0f7b809b" providerId="ADAL" clId="{15F36F5A-4AF4-4658-828B-41D85928AC47}" dt="2025-04-30T08:40:38.702" v="243" actId="1076"/>
        <pc:sldMkLst>
          <pc:docMk/>
          <pc:sldMk cId="434109250" sldId="432"/>
        </pc:sldMkLst>
        <pc:spChg chg="add mod">
          <ac:chgData name="Katie Raymer-Woods" userId="db9e2b12-ae3a-4dc3-aa15-a33c0f7b809b" providerId="ADAL" clId="{15F36F5A-4AF4-4658-828B-41D85928AC47}" dt="2025-04-30T08:31:57.707" v="227" actId="1076"/>
          <ac:spMkLst>
            <pc:docMk/>
            <pc:sldMk cId="434109250" sldId="432"/>
            <ac:spMk id="6" creationId="{BBF0C54A-638D-92F4-9A68-90E55E924630}"/>
          </ac:spMkLst>
        </pc:spChg>
        <pc:spChg chg="mod">
          <ac:chgData name="Katie Raymer-Woods" userId="db9e2b12-ae3a-4dc3-aa15-a33c0f7b809b" providerId="ADAL" clId="{15F36F5A-4AF4-4658-828B-41D85928AC47}" dt="2025-04-30T08:40:38.702" v="243" actId="1076"/>
          <ac:spMkLst>
            <pc:docMk/>
            <pc:sldMk cId="434109250" sldId="432"/>
            <ac:spMk id="9" creationId="{44E62BB3-568A-3FF6-6F7B-31C9941C34FC}"/>
          </ac:spMkLst>
        </pc:spChg>
        <pc:picChg chg="add mod">
          <ac:chgData name="Katie Raymer-Woods" userId="db9e2b12-ae3a-4dc3-aa15-a33c0f7b809b" providerId="ADAL" clId="{15F36F5A-4AF4-4658-828B-41D85928AC47}" dt="2025-04-30T08:31:39.066" v="219" actId="1076"/>
          <ac:picMkLst>
            <pc:docMk/>
            <pc:sldMk cId="434109250" sldId="432"/>
            <ac:picMk id="2050" creationId="{4B806B6A-CB11-45D9-D7E2-7F0D50DE966F}"/>
          </ac:picMkLst>
        </pc:picChg>
      </pc:sldChg>
      <pc:sldChg chg="modSp mod modCm">
        <pc:chgData name="Katie Raymer-Woods" userId="db9e2b12-ae3a-4dc3-aa15-a33c0f7b809b" providerId="ADAL" clId="{15F36F5A-4AF4-4658-828B-41D85928AC47}" dt="2025-05-23T11:31:44.616" v="1759" actId="20577"/>
        <pc:sldMkLst>
          <pc:docMk/>
          <pc:sldMk cId="614263437" sldId="433"/>
        </pc:sldMkLst>
        <pc:spChg chg="mod">
          <ac:chgData name="Katie Raymer-Woods" userId="db9e2b12-ae3a-4dc3-aa15-a33c0f7b809b" providerId="ADAL" clId="{15F36F5A-4AF4-4658-828B-41D85928AC47}" dt="2025-05-23T10:08:45.485" v="328" actId="14100"/>
          <ac:spMkLst>
            <pc:docMk/>
            <pc:sldMk cId="614263437" sldId="433"/>
            <ac:spMk id="2" creationId="{2BBF9487-4DC1-76AC-6FBC-730EBF3215F9}"/>
          </ac:spMkLst>
        </pc:spChg>
        <pc:spChg chg="mod">
          <ac:chgData name="Katie Raymer-Woods" userId="db9e2b12-ae3a-4dc3-aa15-a33c0f7b809b" providerId="ADAL" clId="{15F36F5A-4AF4-4658-828B-41D85928AC47}" dt="2025-05-23T11:31:44.616" v="1759" actId="20577"/>
          <ac:spMkLst>
            <pc:docMk/>
            <pc:sldMk cId="614263437" sldId="433"/>
            <ac:spMk id="9" creationId="{43838788-FA91-C3C9-37EE-3D5F1FC8C540}"/>
          </ac:spMkLst>
        </pc:spChg>
        <pc:extLst>
          <p:ext xmlns:p="http://schemas.openxmlformats.org/presentationml/2006/main" uri="{D6D511B9-2390-475A-947B-AFAB55BFBCF1}">
            <pc226:cmChg xmlns:pc226="http://schemas.microsoft.com/office/powerpoint/2022/06/main/command" chg="mod">
              <pc226:chgData name="Katie Raymer-Woods" userId="db9e2b12-ae3a-4dc3-aa15-a33c0f7b809b" providerId="ADAL" clId="{15F36F5A-4AF4-4658-828B-41D85928AC47}" dt="2025-05-23T11:31:37.361" v="1758" actId="6549"/>
              <pc2:cmMkLst xmlns:pc2="http://schemas.microsoft.com/office/powerpoint/2019/9/main/command">
                <pc:docMk/>
                <pc:sldMk cId="614263437" sldId="433"/>
                <pc2:cmMk id="{A239F199-D7D6-4201-85C0-814B9A647FDF}"/>
              </pc2:cmMkLst>
            </pc226:cmChg>
          </p:ext>
        </pc:extLst>
      </pc:sldChg>
      <pc:sldChg chg="modSp mod modCm">
        <pc:chgData name="Katie Raymer-Woods" userId="db9e2b12-ae3a-4dc3-aa15-a33c0f7b809b" providerId="ADAL" clId="{15F36F5A-4AF4-4658-828B-41D85928AC47}" dt="2025-05-23T11:33:12.067" v="1786" actId="20577"/>
        <pc:sldMkLst>
          <pc:docMk/>
          <pc:sldMk cId="2091081566" sldId="443"/>
        </pc:sldMkLst>
        <pc:spChg chg="mod">
          <ac:chgData name="Katie Raymer-Woods" userId="db9e2b12-ae3a-4dc3-aa15-a33c0f7b809b" providerId="ADAL" clId="{15F36F5A-4AF4-4658-828B-41D85928AC47}" dt="2025-05-23T11:33:12.067" v="1786" actId="20577"/>
          <ac:spMkLst>
            <pc:docMk/>
            <pc:sldMk cId="2091081566" sldId="443"/>
            <ac:spMk id="3" creationId="{262025EF-5B9A-F422-3BDD-7F4AAF007491}"/>
          </ac:spMkLst>
        </pc:spChg>
        <pc:extLst>
          <p:ext xmlns:p="http://schemas.openxmlformats.org/presentationml/2006/main" uri="{D6D511B9-2390-475A-947B-AFAB55BFBCF1}">
            <pc226:cmChg xmlns:pc226="http://schemas.microsoft.com/office/powerpoint/2022/06/main/command" chg="mod">
              <pc226:chgData name="Katie Raymer-Woods" userId="db9e2b12-ae3a-4dc3-aa15-a33c0f7b809b" providerId="ADAL" clId="{15F36F5A-4AF4-4658-828B-41D85928AC47}" dt="2025-05-23T11:32:26.693" v="1765" actId="20577"/>
              <pc2:cmMkLst xmlns:pc2="http://schemas.microsoft.com/office/powerpoint/2019/9/main/command">
                <pc:docMk/>
                <pc:sldMk cId="2091081566" sldId="443"/>
                <pc2:cmMk id="{7379B36D-0ECD-48C5-8E98-876D615FDE01}"/>
              </pc2:cmMkLst>
            </pc226:cmChg>
          </p:ext>
        </pc:extLst>
      </pc:sldChg>
      <pc:sldChg chg="addSp delSp modSp add mod modNotesTx">
        <pc:chgData name="Katie Raymer-Woods" userId="db9e2b12-ae3a-4dc3-aa15-a33c0f7b809b" providerId="ADAL" clId="{15F36F5A-4AF4-4658-828B-41D85928AC47}" dt="2025-05-23T11:14:40.784" v="1238" actId="20577"/>
        <pc:sldMkLst>
          <pc:docMk/>
          <pc:sldMk cId="2139310884" sldId="445"/>
        </pc:sldMkLst>
        <pc:spChg chg="mod">
          <ac:chgData name="Katie Raymer-Woods" userId="db9e2b12-ae3a-4dc3-aa15-a33c0f7b809b" providerId="ADAL" clId="{15F36F5A-4AF4-4658-828B-41D85928AC47}" dt="2025-05-23T11:14:40.784" v="1238" actId="20577"/>
          <ac:spMkLst>
            <pc:docMk/>
            <pc:sldMk cId="2139310884" sldId="445"/>
            <ac:spMk id="2" creationId="{70AD9B81-394A-0A8F-489F-AAA17A1FE36E}"/>
          </ac:spMkLst>
        </pc:spChg>
        <pc:spChg chg="mod">
          <ac:chgData name="Katie Raymer-Woods" userId="db9e2b12-ae3a-4dc3-aa15-a33c0f7b809b" providerId="ADAL" clId="{15F36F5A-4AF4-4658-828B-41D85928AC47}" dt="2025-05-23T11:11:41.911" v="1231" actId="1076"/>
          <ac:spMkLst>
            <pc:docMk/>
            <pc:sldMk cId="2139310884" sldId="445"/>
            <ac:spMk id="5" creationId="{8EFEB89F-FBC1-1F64-4D0C-A3E8164DCD0A}"/>
          </ac:spMkLst>
        </pc:spChg>
        <pc:graphicFrameChg chg="add mod">
          <ac:chgData name="Katie Raymer-Woods" userId="db9e2b12-ae3a-4dc3-aa15-a33c0f7b809b" providerId="ADAL" clId="{15F36F5A-4AF4-4658-828B-41D85928AC47}" dt="2025-05-23T11:12:54.009" v="1233" actId="14100"/>
          <ac:graphicFrameMkLst>
            <pc:docMk/>
            <pc:sldMk cId="2139310884" sldId="445"/>
            <ac:graphicFrameMk id="3" creationId="{7F802BA2-7A01-F662-22EF-332A6F23474F}"/>
          </ac:graphicFrameMkLst>
        </pc:graphicFrameChg>
        <pc:graphicFrameChg chg="add mod">
          <ac:chgData name="Katie Raymer-Woods" userId="db9e2b12-ae3a-4dc3-aa15-a33c0f7b809b" providerId="ADAL" clId="{15F36F5A-4AF4-4658-828B-41D85928AC47}" dt="2025-05-23T11:12:56.838" v="1234" actId="14100"/>
          <ac:graphicFrameMkLst>
            <pc:docMk/>
            <pc:sldMk cId="2139310884" sldId="445"/>
            <ac:graphicFrameMk id="6" creationId="{081C4D89-EAA1-1763-AF37-DA86A6FD72DD}"/>
          </ac:graphicFrameMkLst>
        </pc:graphicFrameChg>
        <pc:graphicFrameChg chg="del">
          <ac:chgData name="Katie Raymer-Woods" userId="db9e2b12-ae3a-4dc3-aa15-a33c0f7b809b" providerId="ADAL" clId="{15F36F5A-4AF4-4658-828B-41D85928AC47}" dt="2025-05-23T11:03:32.701" v="786" actId="478"/>
          <ac:graphicFrameMkLst>
            <pc:docMk/>
            <pc:sldMk cId="2139310884" sldId="445"/>
            <ac:graphicFrameMk id="7" creationId="{31CDD654-C6E6-76D3-D1D1-176B188FF90D}"/>
          </ac:graphicFrameMkLst>
        </pc:graphicFrameChg>
      </pc:sldChg>
    </pc:docChg>
  </pc:docChgLst>
  <pc:docChgLst>
    <pc:chgData name="Katie Raymer-Woods" userId="db9e2b12-ae3a-4dc3-aa15-a33c0f7b809b" providerId="ADAL" clId="{71194B95-BAEA-4CF3-A1F3-F2336A220E01}"/>
    <pc:docChg chg="undo custSel delSld modSld sldOrd">
      <pc:chgData name="Katie Raymer-Woods" userId="db9e2b12-ae3a-4dc3-aa15-a33c0f7b809b" providerId="ADAL" clId="{71194B95-BAEA-4CF3-A1F3-F2336A220E01}" dt="2025-04-15T08:41:12.541" v="2691" actId="13926"/>
      <pc:docMkLst>
        <pc:docMk/>
      </pc:docMkLst>
      <pc:sldChg chg="addSp delSp modSp del mod">
        <pc:chgData name="Katie Raymer-Woods" userId="db9e2b12-ae3a-4dc3-aa15-a33c0f7b809b" providerId="ADAL" clId="{71194B95-BAEA-4CF3-A1F3-F2336A220E01}" dt="2025-04-14T14:18:02.954" v="1133" actId="47"/>
        <pc:sldMkLst>
          <pc:docMk/>
          <pc:sldMk cId="3143278194" sldId="290"/>
        </pc:sldMkLst>
      </pc:sldChg>
      <pc:sldChg chg="addSp delSp modSp mod">
        <pc:chgData name="Katie Raymer-Woods" userId="db9e2b12-ae3a-4dc3-aa15-a33c0f7b809b" providerId="ADAL" clId="{71194B95-BAEA-4CF3-A1F3-F2336A220E01}" dt="2025-04-14T15:04:48.137" v="2288" actId="20577"/>
        <pc:sldMkLst>
          <pc:docMk/>
          <pc:sldMk cId="2886003047" sldId="292"/>
        </pc:sldMkLst>
        <pc:spChg chg="mod">
          <ac:chgData name="Katie Raymer-Woods" userId="db9e2b12-ae3a-4dc3-aa15-a33c0f7b809b" providerId="ADAL" clId="{71194B95-BAEA-4CF3-A1F3-F2336A220E01}" dt="2025-04-14T14:57:39.346" v="1909" actId="20577"/>
          <ac:spMkLst>
            <pc:docMk/>
            <pc:sldMk cId="2886003047" sldId="292"/>
            <ac:spMk id="2" creationId="{614B7ED1-6A12-5253-E020-A5F391C416A7}"/>
          </ac:spMkLst>
        </pc:spChg>
        <pc:spChg chg="mod">
          <ac:chgData name="Katie Raymer-Woods" userId="db9e2b12-ae3a-4dc3-aa15-a33c0f7b809b" providerId="ADAL" clId="{71194B95-BAEA-4CF3-A1F3-F2336A220E01}" dt="2025-04-14T15:04:48.137" v="2288" actId="20577"/>
          <ac:spMkLst>
            <pc:docMk/>
            <pc:sldMk cId="2886003047" sldId="292"/>
            <ac:spMk id="8" creationId="{E3E5CFEF-D95F-B95B-10DD-75E3957EC003}"/>
          </ac:spMkLst>
        </pc:spChg>
        <pc:graphicFrameChg chg="add mod">
          <ac:chgData name="Katie Raymer-Woods" userId="db9e2b12-ae3a-4dc3-aa15-a33c0f7b809b" providerId="ADAL" clId="{71194B95-BAEA-4CF3-A1F3-F2336A220E01}" dt="2025-04-14T14:56:24.212" v="1892" actId="2711"/>
          <ac:graphicFrameMkLst>
            <pc:docMk/>
            <pc:sldMk cId="2886003047" sldId="292"/>
            <ac:graphicFrameMk id="5" creationId="{8E19F3FC-C694-A155-1596-16A49098EB99}"/>
          </ac:graphicFrameMkLst>
        </pc:graphicFrameChg>
        <pc:graphicFrameChg chg="add mod">
          <ac:chgData name="Katie Raymer-Woods" userId="db9e2b12-ae3a-4dc3-aa15-a33c0f7b809b" providerId="ADAL" clId="{71194B95-BAEA-4CF3-A1F3-F2336A220E01}" dt="2025-04-14T14:56:30.498" v="1893" actId="2711"/>
          <ac:graphicFrameMkLst>
            <pc:docMk/>
            <pc:sldMk cId="2886003047" sldId="292"/>
            <ac:graphicFrameMk id="6" creationId="{22AF61F5-0840-5C2D-7E77-241983DA23B6}"/>
          </ac:graphicFrameMkLst>
        </pc:graphicFrameChg>
      </pc:sldChg>
      <pc:sldChg chg="modSp mod">
        <pc:chgData name="Katie Raymer-Woods" userId="db9e2b12-ae3a-4dc3-aa15-a33c0f7b809b" providerId="ADAL" clId="{71194B95-BAEA-4CF3-A1F3-F2336A220E01}" dt="2025-04-14T14:58:22.399" v="1956" actId="6549"/>
        <pc:sldMkLst>
          <pc:docMk/>
          <pc:sldMk cId="2299949161" sldId="293"/>
        </pc:sldMkLst>
        <pc:spChg chg="mod">
          <ac:chgData name="Katie Raymer-Woods" userId="db9e2b12-ae3a-4dc3-aa15-a33c0f7b809b" providerId="ADAL" clId="{71194B95-BAEA-4CF3-A1F3-F2336A220E01}" dt="2025-04-14T14:58:22.399" v="1956" actId="6549"/>
          <ac:spMkLst>
            <pc:docMk/>
            <pc:sldMk cId="2299949161" sldId="293"/>
            <ac:spMk id="2" creationId="{614B7ED1-6A12-5253-E020-A5F391C416A7}"/>
          </ac:spMkLst>
        </pc:spChg>
      </pc:sldChg>
      <pc:sldChg chg="modSp mod">
        <pc:chgData name="Katie Raymer-Woods" userId="db9e2b12-ae3a-4dc3-aa15-a33c0f7b809b" providerId="ADAL" clId="{71194B95-BAEA-4CF3-A1F3-F2336A220E01}" dt="2025-04-14T15:12:34.807" v="2690" actId="14100"/>
        <pc:sldMkLst>
          <pc:docMk/>
          <pc:sldMk cId="2836248248" sldId="300"/>
        </pc:sldMkLst>
      </pc:sldChg>
      <pc:sldChg chg="addSp delSp modSp mod">
        <pc:chgData name="Katie Raymer-Woods" userId="db9e2b12-ae3a-4dc3-aa15-a33c0f7b809b" providerId="ADAL" clId="{71194B95-BAEA-4CF3-A1F3-F2336A220E01}" dt="2025-04-14T14:44:01.355" v="1738" actId="14100"/>
        <pc:sldMkLst>
          <pc:docMk/>
          <pc:sldMk cId="3169123681" sldId="305"/>
        </pc:sldMkLst>
        <pc:graphicFrameChg chg="add mod">
          <ac:chgData name="Katie Raymer-Woods" userId="db9e2b12-ae3a-4dc3-aa15-a33c0f7b809b" providerId="ADAL" clId="{71194B95-BAEA-4CF3-A1F3-F2336A220E01}" dt="2025-04-14T14:44:01.355" v="1738" actId="14100"/>
          <ac:graphicFrameMkLst>
            <pc:docMk/>
            <pc:sldMk cId="3169123681" sldId="305"/>
            <ac:graphicFrameMk id="7" creationId="{A452881A-3438-C7B1-7DCE-167FD7EBBBA2}"/>
          </ac:graphicFrameMkLst>
        </pc:graphicFrameChg>
      </pc:sldChg>
      <pc:sldChg chg="addSp delSp modSp mod ord">
        <pc:chgData name="Katie Raymer-Woods" userId="db9e2b12-ae3a-4dc3-aa15-a33c0f7b809b" providerId="ADAL" clId="{71194B95-BAEA-4CF3-A1F3-F2336A220E01}" dt="2025-04-14T14:18:14.426" v="1135"/>
        <pc:sldMkLst>
          <pc:docMk/>
          <pc:sldMk cId="1047717442" sldId="309"/>
        </pc:sldMkLst>
        <pc:graphicFrameChg chg="add mod">
          <ac:chgData name="Katie Raymer-Woods" userId="db9e2b12-ae3a-4dc3-aa15-a33c0f7b809b" providerId="ADAL" clId="{71194B95-BAEA-4CF3-A1F3-F2336A220E01}" dt="2025-04-11T12:17:17.233" v="118" actId="14100"/>
          <ac:graphicFrameMkLst>
            <pc:docMk/>
            <pc:sldMk cId="1047717442" sldId="309"/>
            <ac:graphicFrameMk id="5" creationId="{E4BF89F8-7622-612D-01DE-CCEAA8826F5C}"/>
          </ac:graphicFrameMkLst>
        </pc:graphicFrameChg>
        <pc:graphicFrameChg chg="add mod">
          <ac:chgData name="Katie Raymer-Woods" userId="db9e2b12-ae3a-4dc3-aa15-a33c0f7b809b" providerId="ADAL" clId="{71194B95-BAEA-4CF3-A1F3-F2336A220E01}" dt="2025-04-11T12:17:55.610" v="126" actId="14100"/>
          <ac:graphicFrameMkLst>
            <pc:docMk/>
            <pc:sldMk cId="1047717442" sldId="309"/>
            <ac:graphicFrameMk id="6" creationId="{92846B1B-3FE5-A1FB-8E67-2CF446335373}"/>
          </ac:graphicFrameMkLst>
        </pc:graphicFrameChg>
      </pc:sldChg>
      <pc:sldChg chg="addSp delSp modSp mod">
        <pc:chgData name="Katie Raymer-Woods" userId="db9e2b12-ae3a-4dc3-aa15-a33c0f7b809b" providerId="ADAL" clId="{71194B95-BAEA-4CF3-A1F3-F2336A220E01}" dt="2025-04-14T15:03:53.958" v="2271" actId="20577"/>
        <pc:sldMkLst>
          <pc:docMk/>
          <pc:sldMk cId="2373968045" sldId="312"/>
        </pc:sldMkLst>
        <pc:spChg chg="mod">
          <ac:chgData name="Katie Raymer-Woods" userId="db9e2b12-ae3a-4dc3-aa15-a33c0f7b809b" providerId="ADAL" clId="{71194B95-BAEA-4CF3-A1F3-F2336A220E01}" dt="2025-04-14T15:03:53.958" v="2271" actId="20577"/>
          <ac:spMkLst>
            <pc:docMk/>
            <pc:sldMk cId="2373968045" sldId="312"/>
            <ac:spMk id="9" creationId="{34AF2CB3-A610-E2FD-1D06-142364734603}"/>
          </ac:spMkLst>
        </pc:spChg>
        <pc:graphicFrameChg chg="add mod">
          <ac:chgData name="Katie Raymer-Woods" userId="db9e2b12-ae3a-4dc3-aa15-a33c0f7b809b" providerId="ADAL" clId="{71194B95-BAEA-4CF3-A1F3-F2336A220E01}" dt="2025-04-11T11:13:48.587" v="35" actId="1076"/>
          <ac:graphicFrameMkLst>
            <pc:docMk/>
            <pc:sldMk cId="2373968045" sldId="312"/>
            <ac:graphicFrameMk id="10" creationId="{4996AF01-B892-4F80-7269-5F4977AC6526}"/>
          </ac:graphicFrameMkLst>
        </pc:graphicFrameChg>
        <pc:graphicFrameChg chg="add mod">
          <ac:chgData name="Katie Raymer-Woods" userId="db9e2b12-ae3a-4dc3-aa15-a33c0f7b809b" providerId="ADAL" clId="{71194B95-BAEA-4CF3-A1F3-F2336A220E01}" dt="2025-04-11T11:13:55.730" v="37" actId="14100"/>
          <ac:graphicFrameMkLst>
            <pc:docMk/>
            <pc:sldMk cId="2373968045" sldId="312"/>
            <ac:graphicFrameMk id="11" creationId="{86F86521-4D26-74C2-BBB4-7A6A740A2A0A}"/>
          </ac:graphicFrameMkLst>
        </pc:graphicFrameChg>
      </pc:sldChg>
      <pc:sldChg chg="addSp delSp modSp mod">
        <pc:chgData name="Katie Raymer-Woods" userId="db9e2b12-ae3a-4dc3-aa15-a33c0f7b809b" providerId="ADAL" clId="{71194B95-BAEA-4CF3-A1F3-F2336A220E01}" dt="2025-04-14T14:58:13.253" v="1955" actId="20577"/>
        <pc:sldMkLst>
          <pc:docMk/>
          <pc:sldMk cId="743840593" sldId="314"/>
        </pc:sldMkLst>
        <pc:spChg chg="mod">
          <ac:chgData name="Katie Raymer-Woods" userId="db9e2b12-ae3a-4dc3-aa15-a33c0f7b809b" providerId="ADAL" clId="{71194B95-BAEA-4CF3-A1F3-F2336A220E01}" dt="2025-04-14T14:58:13.253" v="1955" actId="20577"/>
          <ac:spMkLst>
            <pc:docMk/>
            <pc:sldMk cId="743840593" sldId="314"/>
            <ac:spMk id="2" creationId="{614B7ED1-6A12-5253-E020-A5F391C416A7}"/>
          </ac:spMkLst>
        </pc:spChg>
        <pc:graphicFrameChg chg="add mod">
          <ac:chgData name="Katie Raymer-Woods" userId="db9e2b12-ae3a-4dc3-aa15-a33c0f7b809b" providerId="ADAL" clId="{71194B95-BAEA-4CF3-A1F3-F2336A220E01}" dt="2025-04-11T13:59:43.474" v="211" actId="14100"/>
          <ac:graphicFrameMkLst>
            <pc:docMk/>
            <pc:sldMk cId="743840593" sldId="314"/>
            <ac:graphicFrameMk id="3" creationId="{101CC7EA-F48C-6213-ED7C-451D6BFBD6C7}"/>
          </ac:graphicFrameMkLst>
        </pc:graphicFrameChg>
        <pc:graphicFrameChg chg="add mod">
          <ac:chgData name="Katie Raymer-Woods" userId="db9e2b12-ae3a-4dc3-aa15-a33c0f7b809b" providerId="ADAL" clId="{71194B95-BAEA-4CF3-A1F3-F2336A220E01}" dt="2025-04-11T14:00:00.095" v="215" actId="14100"/>
          <ac:graphicFrameMkLst>
            <pc:docMk/>
            <pc:sldMk cId="743840593" sldId="314"/>
            <ac:graphicFrameMk id="5" creationId="{84E6EB94-482D-8708-E019-5B119F424C39}"/>
          </ac:graphicFrameMkLst>
        </pc:graphicFrameChg>
      </pc:sldChg>
      <pc:sldChg chg="addSp delSp modSp mod">
        <pc:chgData name="Katie Raymer-Woods" userId="db9e2b12-ae3a-4dc3-aa15-a33c0f7b809b" providerId="ADAL" clId="{71194B95-BAEA-4CF3-A1F3-F2336A220E01}" dt="2025-04-14T15:03:58.790" v="2273" actId="20577"/>
        <pc:sldMkLst>
          <pc:docMk/>
          <pc:sldMk cId="472474039" sldId="315"/>
        </pc:sldMkLst>
        <pc:spChg chg="mod">
          <ac:chgData name="Katie Raymer-Woods" userId="db9e2b12-ae3a-4dc3-aa15-a33c0f7b809b" providerId="ADAL" clId="{71194B95-BAEA-4CF3-A1F3-F2336A220E01}" dt="2025-04-14T15:03:58.790" v="2273" actId="20577"/>
          <ac:spMkLst>
            <pc:docMk/>
            <pc:sldMk cId="472474039" sldId="315"/>
            <ac:spMk id="6" creationId="{8B118982-6013-8B40-D462-C00CC8AAC331}"/>
          </ac:spMkLst>
        </pc:spChg>
        <pc:graphicFrameChg chg="add mod">
          <ac:chgData name="Katie Raymer-Woods" userId="db9e2b12-ae3a-4dc3-aa15-a33c0f7b809b" providerId="ADAL" clId="{71194B95-BAEA-4CF3-A1F3-F2336A220E01}" dt="2025-04-11T11:24:22.074" v="78" actId="14100"/>
          <ac:graphicFrameMkLst>
            <pc:docMk/>
            <pc:sldMk cId="472474039" sldId="315"/>
            <ac:graphicFrameMk id="8" creationId="{3C91C96C-CF3E-D4E6-FA41-97FD8A59D602}"/>
          </ac:graphicFrameMkLst>
        </pc:graphicFrameChg>
      </pc:sldChg>
      <pc:sldChg chg="addSp delSp modSp mod">
        <pc:chgData name="Katie Raymer-Woods" userId="db9e2b12-ae3a-4dc3-aa15-a33c0f7b809b" providerId="ADAL" clId="{71194B95-BAEA-4CF3-A1F3-F2336A220E01}" dt="2025-04-14T15:04:23.975" v="2285" actId="14100"/>
        <pc:sldMkLst>
          <pc:docMk/>
          <pc:sldMk cId="128126495" sldId="316"/>
        </pc:sldMkLst>
        <pc:spChg chg="mod">
          <ac:chgData name="Katie Raymer-Woods" userId="db9e2b12-ae3a-4dc3-aa15-a33c0f7b809b" providerId="ADAL" clId="{71194B95-BAEA-4CF3-A1F3-F2336A220E01}" dt="2025-04-14T15:04:23.975" v="2285" actId="14100"/>
          <ac:spMkLst>
            <pc:docMk/>
            <pc:sldMk cId="128126495" sldId="316"/>
            <ac:spMk id="6" creationId="{1C70FDAA-369A-54A8-ADA3-48129473F026}"/>
          </ac:spMkLst>
        </pc:spChg>
        <pc:graphicFrameChg chg="add mod">
          <ac:chgData name="Katie Raymer-Woods" userId="db9e2b12-ae3a-4dc3-aa15-a33c0f7b809b" providerId="ADAL" clId="{71194B95-BAEA-4CF3-A1F3-F2336A220E01}" dt="2025-04-11T11:24:26.042" v="79" actId="14100"/>
          <ac:graphicFrameMkLst>
            <pc:docMk/>
            <pc:sldMk cId="128126495" sldId="316"/>
            <ac:graphicFrameMk id="7" creationId="{281F05B6-9E7E-7F47-8776-C41FEAC7A10C}"/>
          </ac:graphicFrameMkLst>
        </pc:graphicFrameChg>
      </pc:sldChg>
      <pc:sldChg chg="addSp delSp modSp mod">
        <pc:chgData name="Katie Raymer-Woods" userId="db9e2b12-ae3a-4dc3-aa15-a33c0f7b809b" providerId="ADAL" clId="{71194B95-BAEA-4CF3-A1F3-F2336A220E01}" dt="2025-04-14T15:06:47.435" v="2404" actId="20577"/>
        <pc:sldMkLst>
          <pc:docMk/>
          <pc:sldMk cId="2415520165" sldId="324"/>
        </pc:sldMkLst>
        <pc:spChg chg="mod">
          <ac:chgData name="Katie Raymer-Woods" userId="db9e2b12-ae3a-4dc3-aa15-a33c0f7b809b" providerId="ADAL" clId="{71194B95-BAEA-4CF3-A1F3-F2336A220E01}" dt="2025-04-14T14:57:46.512" v="1925" actId="20577"/>
          <ac:spMkLst>
            <pc:docMk/>
            <pc:sldMk cId="2415520165" sldId="324"/>
            <ac:spMk id="2" creationId="{614B7ED1-6A12-5253-E020-A5F391C416A7}"/>
          </ac:spMkLst>
        </pc:spChg>
        <pc:spChg chg="mod">
          <ac:chgData name="Katie Raymer-Woods" userId="db9e2b12-ae3a-4dc3-aa15-a33c0f7b809b" providerId="ADAL" clId="{71194B95-BAEA-4CF3-A1F3-F2336A220E01}" dt="2025-04-14T15:06:47.435" v="2404" actId="20577"/>
          <ac:spMkLst>
            <pc:docMk/>
            <pc:sldMk cId="2415520165" sldId="324"/>
            <ac:spMk id="9" creationId="{FB3626C9-36B2-A150-04EB-B22E3325A132}"/>
          </ac:spMkLst>
        </pc:spChg>
        <pc:graphicFrameChg chg="add mod">
          <ac:chgData name="Katie Raymer-Woods" userId="db9e2b12-ae3a-4dc3-aa15-a33c0f7b809b" providerId="ADAL" clId="{71194B95-BAEA-4CF3-A1F3-F2336A220E01}" dt="2025-04-14T14:57:01.882" v="1894" actId="14100"/>
          <ac:graphicFrameMkLst>
            <pc:docMk/>
            <pc:sldMk cId="2415520165" sldId="324"/>
            <ac:graphicFrameMk id="5" creationId="{A5543A91-83CA-74D1-20C1-3ACFA0D6E31C}"/>
          </ac:graphicFrameMkLst>
        </pc:graphicFrameChg>
        <pc:graphicFrameChg chg="add mod">
          <ac:chgData name="Katie Raymer-Woods" userId="db9e2b12-ae3a-4dc3-aa15-a33c0f7b809b" providerId="ADAL" clId="{71194B95-BAEA-4CF3-A1F3-F2336A220E01}" dt="2025-04-14T14:57:05.192" v="1895" actId="14100"/>
          <ac:graphicFrameMkLst>
            <pc:docMk/>
            <pc:sldMk cId="2415520165" sldId="324"/>
            <ac:graphicFrameMk id="7" creationId="{8BA17D06-F917-F942-46A8-02A68A328B57}"/>
          </ac:graphicFrameMkLst>
        </pc:graphicFrameChg>
      </pc:sldChg>
      <pc:sldChg chg="addSp delSp modSp mod">
        <pc:chgData name="Katie Raymer-Woods" userId="db9e2b12-ae3a-4dc3-aa15-a33c0f7b809b" providerId="ADAL" clId="{71194B95-BAEA-4CF3-A1F3-F2336A220E01}" dt="2025-04-14T15:11:22.918" v="2688" actId="113"/>
        <pc:sldMkLst>
          <pc:docMk/>
          <pc:sldMk cId="3542929479" sldId="325"/>
        </pc:sldMkLst>
        <pc:spChg chg="mod">
          <ac:chgData name="Katie Raymer-Woods" userId="db9e2b12-ae3a-4dc3-aa15-a33c0f7b809b" providerId="ADAL" clId="{71194B95-BAEA-4CF3-A1F3-F2336A220E01}" dt="2025-04-14T14:57:59.858" v="1939" actId="20577"/>
          <ac:spMkLst>
            <pc:docMk/>
            <pc:sldMk cId="3542929479" sldId="325"/>
            <ac:spMk id="2" creationId="{614B7ED1-6A12-5253-E020-A5F391C416A7}"/>
          </ac:spMkLst>
        </pc:spChg>
        <pc:spChg chg="mod">
          <ac:chgData name="Katie Raymer-Woods" userId="db9e2b12-ae3a-4dc3-aa15-a33c0f7b809b" providerId="ADAL" clId="{71194B95-BAEA-4CF3-A1F3-F2336A220E01}" dt="2025-04-14T15:11:22.918" v="2688" actId="113"/>
          <ac:spMkLst>
            <pc:docMk/>
            <pc:sldMk cId="3542929479" sldId="325"/>
            <ac:spMk id="5" creationId="{06BC56EA-F589-D449-B37A-58039C090882}"/>
          </ac:spMkLst>
        </pc:spChg>
        <pc:graphicFrameChg chg="add mod">
          <ac:chgData name="Katie Raymer-Woods" userId="db9e2b12-ae3a-4dc3-aa15-a33c0f7b809b" providerId="ADAL" clId="{71194B95-BAEA-4CF3-A1F3-F2336A220E01}" dt="2025-04-11T13:57:47.610" v="199" actId="14100"/>
          <ac:graphicFrameMkLst>
            <pc:docMk/>
            <pc:sldMk cId="3542929479" sldId="325"/>
            <ac:graphicFrameMk id="6" creationId="{AB236B1E-700C-DAA4-29D1-2F2AC6813F95}"/>
          </ac:graphicFrameMkLst>
        </pc:graphicFrameChg>
      </pc:sldChg>
      <pc:sldChg chg="addSp delSp modSp mod">
        <pc:chgData name="Katie Raymer-Woods" userId="db9e2b12-ae3a-4dc3-aa15-a33c0f7b809b" providerId="ADAL" clId="{71194B95-BAEA-4CF3-A1F3-F2336A220E01}" dt="2025-04-14T15:04:37.842" v="2286" actId="113"/>
        <pc:sldMkLst>
          <pc:docMk/>
          <pc:sldMk cId="989693985" sldId="420"/>
        </pc:sldMkLst>
        <pc:spChg chg="mod">
          <ac:chgData name="Katie Raymer-Woods" userId="db9e2b12-ae3a-4dc3-aa15-a33c0f7b809b" providerId="ADAL" clId="{71194B95-BAEA-4CF3-A1F3-F2336A220E01}" dt="2025-04-14T15:04:37.842" v="2286" actId="113"/>
          <ac:spMkLst>
            <pc:docMk/>
            <pc:sldMk cId="989693985" sldId="420"/>
            <ac:spMk id="9" creationId="{3307D1A6-DC4F-FD45-5889-C34D541A2DEC}"/>
          </ac:spMkLst>
        </pc:spChg>
        <pc:graphicFrameChg chg="add mod">
          <ac:chgData name="Katie Raymer-Woods" userId="db9e2b12-ae3a-4dc3-aa15-a33c0f7b809b" providerId="ADAL" clId="{71194B95-BAEA-4CF3-A1F3-F2336A220E01}" dt="2025-04-14T14:41:24.020" v="1717" actId="20577"/>
          <ac:graphicFrameMkLst>
            <pc:docMk/>
            <pc:sldMk cId="989693985" sldId="420"/>
            <ac:graphicFrameMk id="3" creationId="{7F1405A8-AE87-DCBE-13CE-4E89C3DAAF9D}"/>
          </ac:graphicFrameMkLst>
        </pc:graphicFrameChg>
        <pc:graphicFrameChg chg="add mod">
          <ac:chgData name="Katie Raymer-Woods" userId="db9e2b12-ae3a-4dc3-aa15-a33c0f7b809b" providerId="ADAL" clId="{71194B95-BAEA-4CF3-A1F3-F2336A220E01}" dt="2025-04-14T14:32:34.601" v="1280" actId="14100"/>
          <ac:graphicFrameMkLst>
            <pc:docMk/>
            <pc:sldMk cId="989693985" sldId="420"/>
            <ac:graphicFrameMk id="8" creationId="{796AA4E2-F000-720B-5716-FE6307149CDF}"/>
          </ac:graphicFrameMkLst>
        </pc:graphicFrameChg>
      </pc:sldChg>
      <pc:sldChg chg="modSp mod">
        <pc:chgData name="Katie Raymer-Woods" userId="db9e2b12-ae3a-4dc3-aa15-a33c0f7b809b" providerId="ADAL" clId="{71194B95-BAEA-4CF3-A1F3-F2336A220E01}" dt="2025-04-14T15:03:39.993" v="2270" actId="27636"/>
        <pc:sldMkLst>
          <pc:docMk/>
          <pc:sldMk cId="3549296181" sldId="423"/>
        </pc:sldMkLst>
        <pc:spChg chg="mod">
          <ac:chgData name="Katie Raymer-Woods" userId="db9e2b12-ae3a-4dc3-aa15-a33c0f7b809b" providerId="ADAL" clId="{71194B95-BAEA-4CF3-A1F3-F2336A220E01}" dt="2025-04-14T15:03:39.993" v="2270" actId="27636"/>
          <ac:spMkLst>
            <pc:docMk/>
            <pc:sldMk cId="3549296181" sldId="423"/>
            <ac:spMk id="3" creationId="{58510D2E-C7A2-9B0B-9025-931829243382}"/>
          </ac:spMkLst>
        </pc:spChg>
      </pc:sldChg>
      <pc:sldChg chg="modSp mod">
        <pc:chgData name="Katie Raymer-Woods" userId="db9e2b12-ae3a-4dc3-aa15-a33c0f7b809b" providerId="ADAL" clId="{71194B95-BAEA-4CF3-A1F3-F2336A220E01}" dt="2025-04-15T08:41:12.541" v="2691" actId="13926"/>
        <pc:sldMkLst>
          <pc:docMk/>
          <pc:sldMk cId="2091081566" sldId="443"/>
        </pc:sldMkLst>
        <pc:spChg chg="mod">
          <ac:chgData name="Katie Raymer-Woods" userId="db9e2b12-ae3a-4dc3-aa15-a33c0f7b809b" providerId="ADAL" clId="{71194B95-BAEA-4CF3-A1F3-F2336A220E01}" dt="2025-04-15T08:41:12.541" v="2691" actId="13926"/>
          <ac:spMkLst>
            <pc:docMk/>
            <pc:sldMk cId="2091081566" sldId="443"/>
            <ac:spMk id="3" creationId="{262025EF-5B9A-F422-3BDD-7F4AAF00749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royalsocietychemistry.sharepoint.com/sites/HEcoordination/Shared%20Documents/General/03_Evidence%20base%20incl.%20accreditation,%20student%20numbers%20data/HESA%20analysis%20+%20RSC%20HESA%20dashboard%20data/2019-2023%20Student%20number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royalsocietychemistry.sharepoint.com/sites/HEcoordination/Shared%20Documents/General/03_Evidence%20base%20incl.%20accreditation,%20student%20numbers%20data/HESA%20analysis%20+%20RSC%20HESA%20dashboard%20data/2019-2023%20Student%20number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royalsocietychemistry-my.sharepoint.com/personal/lamberta_rsc_org/Documents/PHD%20project/QP1%20v0.2%20-%2018.09.2023.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royalsocietychemistry-my.sharepoint.com/personal/lamberta_rsc_org/Documents/PHD%20project/QP1%20v0.2%20-%2018.09.2023.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2%20Student%20number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2%20Student%20number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HESA%20funding%20charts%20-%202015-16%20to%202022-23.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HESA%20funding%20charts%20-%202015-16%20to%202022-23.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HESA%20funding%20charts%20-%202015-16%20to%202022-23.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HESA%20funding%20charts%20-%202015-16%20to%202022-23.xlsx" TargetMode="External"/><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royalsocietychemistry-my.sharepoint.com/personal/raymer-woodsk_rsc_org/Documents/Documents/01_Documents/Data/HESA/Students/2019-2023%20Student%20number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320" b="0" i="0" u="none" strike="noStrike" kern="1200" spc="0" baseline="0">
                <a:solidFill>
                  <a:schemeClr val="bg2">
                    <a:lumMod val="10000"/>
                  </a:schemeClr>
                </a:solidFill>
                <a:latin typeface="Aptos" panose="020B0004020202020204" pitchFamily="34" charset="0"/>
                <a:ea typeface="+mn-ea"/>
                <a:cs typeface="Arial" panose="020B0604020202020204" pitchFamily="34" charset="0"/>
              </a:defRPr>
            </a:pPr>
            <a:r>
              <a:rPr lang="en-US"/>
              <a:t>Total </a:t>
            </a:r>
            <a:r>
              <a:rPr lang="en-GB"/>
              <a:t>number of chemistry undergraduate enrolments, 2019/20 to 2023/24</a:t>
            </a:r>
          </a:p>
        </c:rich>
      </c:tx>
      <c:overlay val="0"/>
      <c:spPr>
        <a:noFill/>
        <a:ln>
          <a:noFill/>
        </a:ln>
        <a:effectLst/>
      </c:spPr>
      <c:txPr>
        <a:bodyPr rot="0" spcFirstLastPara="1" vertOverflow="ellipsis" vert="horz" wrap="square" anchor="ctr" anchorCtr="1"/>
        <a:lstStyle/>
        <a:p>
          <a:pPr algn="ctr" rtl="0">
            <a:defRPr sz="1320" b="0" i="0" u="none" strike="noStrike" kern="1200" spc="0" baseline="0">
              <a:solidFill>
                <a:schemeClr val="bg2">
                  <a:lumMod val="10000"/>
                </a:schemeClr>
              </a:solidFill>
              <a:latin typeface="Aptos" panose="020B00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'Fig. undergrads'!$C$16</c:f>
              <c:strCache>
                <c:ptCount val="1"/>
                <c:pt idx="0">
                  <c:v>Total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chemeClr val="bg2">
                        <a:lumMod val="10000"/>
                      </a:schemeClr>
                    </a:solidFill>
                    <a:latin typeface="Aptos" panose="020B00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undergrads'!$D$6:$H$6</c:f>
              <c:strCache>
                <c:ptCount val="5"/>
                <c:pt idx="0">
                  <c:v>2019/20</c:v>
                </c:pt>
                <c:pt idx="1">
                  <c:v>2020/21</c:v>
                </c:pt>
                <c:pt idx="2">
                  <c:v>2021/22</c:v>
                </c:pt>
                <c:pt idx="3">
                  <c:v>2022/23</c:v>
                </c:pt>
                <c:pt idx="4">
                  <c:v>2023/24</c:v>
                </c:pt>
              </c:strCache>
            </c:strRef>
          </c:cat>
          <c:val>
            <c:numRef>
              <c:f>'Fig. undergrads'!$D$16:$H$16</c:f>
              <c:numCache>
                <c:formatCode>#,##0</c:formatCode>
                <c:ptCount val="5"/>
                <c:pt idx="0">
                  <c:v>17995</c:v>
                </c:pt>
                <c:pt idx="1">
                  <c:v>17815</c:v>
                </c:pt>
                <c:pt idx="2">
                  <c:v>16955</c:v>
                </c:pt>
                <c:pt idx="3">
                  <c:v>16070</c:v>
                </c:pt>
                <c:pt idx="4">
                  <c:v>16075</c:v>
                </c:pt>
              </c:numCache>
            </c:numRef>
          </c:val>
          <c:smooth val="0"/>
          <c:extLst>
            <c:ext xmlns:c16="http://schemas.microsoft.com/office/drawing/2014/chart" uri="{C3380CC4-5D6E-409C-BE32-E72D297353CC}">
              <c16:uniqueId val="{00000000-4E93-4268-9706-642489C004D3}"/>
            </c:ext>
          </c:extLst>
        </c:ser>
        <c:dLbls>
          <c:dLblPos val="t"/>
          <c:showLegendKey val="0"/>
          <c:showVal val="1"/>
          <c:showCatName val="0"/>
          <c:showSerName val="0"/>
          <c:showPercent val="0"/>
          <c:showBubbleSize val="0"/>
        </c:dLbls>
        <c:marker val="1"/>
        <c:smooth val="0"/>
        <c:axId val="547294672"/>
        <c:axId val="547289392"/>
      </c:lineChart>
      <c:catAx>
        <c:axId val="547294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2">
                    <a:lumMod val="10000"/>
                  </a:schemeClr>
                </a:solidFill>
                <a:latin typeface="Aptos" panose="020B0004020202020204" pitchFamily="34" charset="0"/>
                <a:ea typeface="+mn-ea"/>
                <a:cs typeface="Arial" panose="020B0604020202020204" pitchFamily="34" charset="0"/>
              </a:defRPr>
            </a:pPr>
            <a:endParaRPr lang="en-US"/>
          </a:p>
        </c:txPr>
        <c:crossAx val="547289392"/>
        <c:crosses val="autoZero"/>
        <c:auto val="1"/>
        <c:lblAlgn val="ctr"/>
        <c:lblOffset val="100"/>
        <c:noMultiLvlLbl val="0"/>
      </c:catAx>
      <c:valAx>
        <c:axId val="547289392"/>
        <c:scaling>
          <c:orientation val="minMax"/>
          <c:max val="18200"/>
          <c:min val="16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bg2">
                        <a:lumMod val="10000"/>
                      </a:schemeClr>
                    </a:solidFill>
                    <a:latin typeface="Aptos" panose="020B0004020202020204" pitchFamily="34" charset="0"/>
                    <a:ea typeface="+mn-ea"/>
                    <a:cs typeface="Arial" panose="020B0604020202020204" pitchFamily="34" charset="0"/>
                  </a:defRPr>
                </a:pPr>
                <a:r>
                  <a:rPr lang="en-GB"/>
                  <a:t>Number of students (FTE)</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bg2">
                      <a:lumMod val="10000"/>
                    </a:schemeClr>
                  </a:solidFill>
                  <a:latin typeface="Aptos" panose="020B00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2">
                    <a:lumMod val="10000"/>
                  </a:schemeClr>
                </a:solidFill>
                <a:latin typeface="Aptos" panose="020B0004020202020204" pitchFamily="34" charset="0"/>
                <a:ea typeface="+mn-ea"/>
                <a:cs typeface="Arial" panose="020B0604020202020204" pitchFamily="34" charset="0"/>
              </a:defRPr>
            </a:pPr>
            <a:endParaRPr lang="en-US"/>
          </a:p>
        </c:txPr>
        <c:crossAx val="547294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2">
              <a:lumMod val="10000"/>
            </a:schemeClr>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mn-lt"/>
                <a:ea typeface="+mn-ea"/>
                <a:cs typeface="+mn-cs"/>
              </a:defRPr>
            </a:pPr>
            <a:r>
              <a:rPr lang="en-GB"/>
              <a:t>Chemistry undergraduate enrolments as a percentage of the total undergraduate enrolments</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mn-lt"/>
              <a:ea typeface="+mn-ea"/>
              <a:cs typeface="+mn-cs"/>
            </a:defRPr>
          </a:pPr>
          <a:endParaRPr lang="en-GB"/>
        </a:p>
      </c:txPr>
    </c:title>
    <c:autoTitleDeleted val="0"/>
    <c:plotArea>
      <c:layout/>
      <c:lineChart>
        <c:grouping val="standard"/>
        <c:varyColors val="0"/>
        <c:ser>
          <c:idx val="0"/>
          <c:order val="0"/>
          <c:tx>
            <c:strRef>
              <c:f>Sheet1!$I$20</c:f>
              <c:strCache>
                <c:ptCount val="1"/>
                <c:pt idx="0">
                  <c:v>Percentage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Sheet1!$J$19:$N$19</c:f>
              <c:strCache>
                <c:ptCount val="5"/>
                <c:pt idx="0">
                  <c:v>2019/20</c:v>
                </c:pt>
                <c:pt idx="1">
                  <c:v>2020/21</c:v>
                </c:pt>
                <c:pt idx="2">
                  <c:v>2021/22</c:v>
                </c:pt>
                <c:pt idx="3">
                  <c:v>2022/23</c:v>
                </c:pt>
                <c:pt idx="4">
                  <c:v>2023/24</c:v>
                </c:pt>
              </c:strCache>
            </c:strRef>
          </c:cat>
          <c:val>
            <c:numRef>
              <c:f>Sheet1!$J$20:$N$20</c:f>
              <c:numCache>
                <c:formatCode>0.00%</c:formatCode>
                <c:ptCount val="5"/>
                <c:pt idx="0">
                  <c:v>9.5210632691717541E-3</c:v>
                </c:pt>
                <c:pt idx="1">
                  <c:v>8.8696929338693813E-3</c:v>
                </c:pt>
                <c:pt idx="2">
                  <c:v>8.3018738585229467E-3</c:v>
                </c:pt>
                <c:pt idx="3">
                  <c:v>7.8255872842728589E-3</c:v>
                </c:pt>
                <c:pt idx="4">
                  <c:v>7.8166028047381014E-3</c:v>
                </c:pt>
              </c:numCache>
            </c:numRef>
          </c:val>
          <c:smooth val="0"/>
          <c:extLst>
            <c:ext xmlns:c16="http://schemas.microsoft.com/office/drawing/2014/chart" uri="{C3380CC4-5D6E-409C-BE32-E72D297353CC}">
              <c16:uniqueId val="{00000000-D013-4577-BB80-2972F23AECD3}"/>
            </c:ext>
          </c:extLst>
        </c:ser>
        <c:dLbls>
          <c:dLblPos val="b"/>
          <c:showLegendKey val="0"/>
          <c:showVal val="1"/>
          <c:showCatName val="0"/>
          <c:showSerName val="0"/>
          <c:showPercent val="0"/>
          <c:showBubbleSize val="0"/>
        </c:dLbls>
        <c:marker val="1"/>
        <c:smooth val="0"/>
        <c:axId val="56499744"/>
        <c:axId val="57450160"/>
      </c:lineChart>
      <c:catAx>
        <c:axId val="564997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crossAx val="57450160"/>
        <c:crosses val="autoZero"/>
        <c:auto val="1"/>
        <c:lblAlgn val="ctr"/>
        <c:lblOffset val="100"/>
        <c:noMultiLvlLbl val="0"/>
      </c:catAx>
      <c:valAx>
        <c:axId val="57450160"/>
        <c:scaling>
          <c:orientation val="minMax"/>
          <c:min val="6.0000000000000019E-3"/>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crossAx val="56499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rgbClr val="000000"/>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mn-lt"/>
                <a:ea typeface="+mn-ea"/>
                <a:cs typeface="+mn-cs"/>
              </a:defRPr>
            </a:pPr>
            <a:r>
              <a:rPr lang="en-US"/>
              <a:t>First year chemistry undergraduate enrolments as a percentage of the total first year undergraduate enrolments</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mn-lt"/>
              <a:ea typeface="+mn-ea"/>
              <a:cs typeface="+mn-cs"/>
            </a:defRPr>
          </a:pPr>
          <a:endParaRPr lang="en-US"/>
        </a:p>
      </c:txPr>
    </c:title>
    <c:autoTitleDeleted val="0"/>
    <c:plotArea>
      <c:layout/>
      <c:lineChart>
        <c:grouping val="standard"/>
        <c:varyColors val="0"/>
        <c:ser>
          <c:idx val="0"/>
          <c:order val="0"/>
          <c:tx>
            <c:strRef>
              <c:f>Sheet1!$I$35</c:f>
              <c:strCache>
                <c:ptCount val="1"/>
                <c:pt idx="0">
                  <c:v>Percentage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Sheet1!$J$34:$N$34</c:f>
              <c:strCache>
                <c:ptCount val="5"/>
                <c:pt idx="0">
                  <c:v>2019/20</c:v>
                </c:pt>
                <c:pt idx="1">
                  <c:v>2020/21</c:v>
                </c:pt>
                <c:pt idx="2">
                  <c:v>2021/22</c:v>
                </c:pt>
                <c:pt idx="3">
                  <c:v>2022/23</c:v>
                </c:pt>
                <c:pt idx="4">
                  <c:v>2023/24</c:v>
                </c:pt>
              </c:strCache>
            </c:strRef>
          </c:cat>
          <c:val>
            <c:numRef>
              <c:f>Sheet1!$J$35:$N$35</c:f>
              <c:numCache>
                <c:formatCode>0.00%</c:formatCode>
                <c:ptCount val="5"/>
                <c:pt idx="0">
                  <c:v>7.3581376013302849E-3</c:v>
                </c:pt>
                <c:pt idx="1">
                  <c:v>6.7337676172275988E-3</c:v>
                </c:pt>
                <c:pt idx="2">
                  <c:v>6.3229220698213431E-3</c:v>
                </c:pt>
                <c:pt idx="3">
                  <c:v>6.1716194763049344E-3</c:v>
                </c:pt>
                <c:pt idx="4">
                  <c:v>6.6648063182623484E-3</c:v>
                </c:pt>
              </c:numCache>
            </c:numRef>
          </c:val>
          <c:smooth val="0"/>
          <c:extLst>
            <c:ext xmlns:c16="http://schemas.microsoft.com/office/drawing/2014/chart" uri="{C3380CC4-5D6E-409C-BE32-E72D297353CC}">
              <c16:uniqueId val="{00000000-C2AD-43C4-8093-686F7CDF1340}"/>
            </c:ext>
          </c:extLst>
        </c:ser>
        <c:dLbls>
          <c:dLblPos val="b"/>
          <c:showLegendKey val="0"/>
          <c:showVal val="1"/>
          <c:showCatName val="0"/>
          <c:showSerName val="0"/>
          <c:showPercent val="0"/>
          <c:showBubbleSize val="0"/>
        </c:dLbls>
        <c:marker val="1"/>
        <c:smooth val="0"/>
        <c:axId val="92071600"/>
        <c:axId val="92069200"/>
      </c:lineChart>
      <c:catAx>
        <c:axId val="920716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crossAx val="92069200"/>
        <c:crosses val="autoZero"/>
        <c:auto val="1"/>
        <c:lblAlgn val="ctr"/>
        <c:lblOffset val="100"/>
        <c:noMultiLvlLbl val="0"/>
      </c:catAx>
      <c:valAx>
        <c:axId val="920692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crossAx val="92071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rgbClr val="000000"/>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320" b="0" i="0" u="none" strike="noStrike" kern="1200" spc="0" baseline="0">
                <a:solidFill>
                  <a:srgbClr val="000000"/>
                </a:solidFill>
                <a:latin typeface="Aptos" panose="020B0004020202020204" pitchFamily="34" charset="0"/>
                <a:ea typeface="+mn-ea"/>
                <a:cs typeface="Arial" panose="020B0604020202020204" pitchFamily="34" charset="0"/>
              </a:defRPr>
            </a:pPr>
            <a:r>
              <a:rPr lang="en-US"/>
              <a:t>Total </a:t>
            </a:r>
            <a:r>
              <a:rPr lang="en-GB"/>
              <a:t>number of chemistry postgraduate enrolments, 2019/20 to 2023/24</a:t>
            </a:r>
          </a:p>
        </c:rich>
      </c:tx>
      <c:overlay val="0"/>
      <c:spPr>
        <a:noFill/>
        <a:ln>
          <a:noFill/>
        </a:ln>
        <a:effectLst/>
      </c:spPr>
      <c:txPr>
        <a:bodyPr rot="0" spcFirstLastPara="1" vertOverflow="ellipsis" vert="horz" wrap="square" anchor="ctr" anchorCtr="1"/>
        <a:lstStyle/>
        <a:p>
          <a:pPr algn="ctr" rtl="0">
            <a:defRPr sz="1320" b="0" i="0" u="none" strike="noStrike" kern="1200" spc="0" baseline="0">
              <a:solidFill>
                <a:srgbClr val="000000"/>
              </a:solidFill>
              <a:latin typeface="Aptos" panose="020B00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'Fig. postgrads'!$B$15</c:f>
              <c:strCache>
                <c:ptCount val="1"/>
                <c:pt idx="0">
                  <c:v>Total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postgrads'!$C$5:$G$5</c:f>
              <c:strCache>
                <c:ptCount val="5"/>
                <c:pt idx="0">
                  <c:v>2019/20</c:v>
                </c:pt>
                <c:pt idx="1">
                  <c:v>2020/21</c:v>
                </c:pt>
                <c:pt idx="2">
                  <c:v>2021/22</c:v>
                </c:pt>
                <c:pt idx="3">
                  <c:v>2022/23</c:v>
                </c:pt>
                <c:pt idx="4">
                  <c:v>2023/24</c:v>
                </c:pt>
              </c:strCache>
            </c:strRef>
          </c:cat>
          <c:val>
            <c:numRef>
              <c:f>'Fig. postgrads'!$C$15:$G$15</c:f>
              <c:numCache>
                <c:formatCode>#,##0</c:formatCode>
                <c:ptCount val="5"/>
                <c:pt idx="0">
                  <c:v>5380</c:v>
                </c:pt>
                <c:pt idx="1">
                  <c:v>5615</c:v>
                </c:pt>
                <c:pt idx="2">
                  <c:v>5735</c:v>
                </c:pt>
                <c:pt idx="3">
                  <c:v>6485</c:v>
                </c:pt>
                <c:pt idx="4">
                  <c:v>6260</c:v>
                </c:pt>
              </c:numCache>
            </c:numRef>
          </c:val>
          <c:smooth val="0"/>
          <c:extLst>
            <c:ext xmlns:c16="http://schemas.microsoft.com/office/drawing/2014/chart" uri="{C3380CC4-5D6E-409C-BE32-E72D297353CC}">
              <c16:uniqueId val="{00000000-4AC0-45E4-BB05-75CAFB387BC5}"/>
            </c:ext>
          </c:extLst>
        </c:ser>
        <c:dLbls>
          <c:dLblPos val="t"/>
          <c:showLegendKey val="0"/>
          <c:showVal val="1"/>
          <c:showCatName val="0"/>
          <c:showSerName val="0"/>
          <c:showPercent val="0"/>
          <c:showBubbleSize val="0"/>
        </c:dLbls>
        <c:marker val="1"/>
        <c:smooth val="0"/>
        <c:axId val="540115920"/>
        <c:axId val="540112560"/>
      </c:lineChart>
      <c:catAx>
        <c:axId val="5401159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540112560"/>
        <c:crosses val="autoZero"/>
        <c:auto val="1"/>
        <c:lblAlgn val="ctr"/>
        <c:lblOffset val="100"/>
        <c:noMultiLvlLbl val="0"/>
      </c:catAx>
      <c:valAx>
        <c:axId val="540112560"/>
        <c:scaling>
          <c:orientation val="minMax"/>
          <c:min val="5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r>
                  <a:rPr lang="en-GB"/>
                  <a:t>Number of students (FTE)</a:t>
                </a:r>
              </a:p>
            </c:rich>
          </c:tx>
          <c:overlay val="0"/>
          <c:spPr>
            <a:noFill/>
            <a:ln>
              <a:noFill/>
            </a:ln>
            <a:effectLst/>
          </c:spPr>
          <c:txPr>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540115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rgbClr val="000000"/>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r>
              <a:rPr lang="en-US"/>
              <a:t>Total </a:t>
            </a:r>
            <a:r>
              <a:rPr lang="en-GB"/>
              <a:t>number of chemistry first year postgraduate enrolments, 2019/20 to 2023/24</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'Fig. postgrads'!$I$15</c:f>
              <c:strCache>
                <c:ptCount val="1"/>
                <c:pt idx="0">
                  <c:v>Total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postgrads'!$J$5:$N$5</c:f>
              <c:strCache>
                <c:ptCount val="5"/>
                <c:pt idx="0">
                  <c:v>2019/20</c:v>
                </c:pt>
                <c:pt idx="1">
                  <c:v>2020/21</c:v>
                </c:pt>
                <c:pt idx="2">
                  <c:v>2021/22</c:v>
                </c:pt>
                <c:pt idx="3">
                  <c:v>2022/23</c:v>
                </c:pt>
                <c:pt idx="4">
                  <c:v>2023/24</c:v>
                </c:pt>
              </c:strCache>
            </c:strRef>
          </c:cat>
          <c:val>
            <c:numRef>
              <c:f>'Fig. postgrads'!$J$15:$N$15</c:f>
              <c:numCache>
                <c:formatCode>#,##0</c:formatCode>
                <c:ptCount val="5"/>
                <c:pt idx="0">
                  <c:v>2305</c:v>
                </c:pt>
                <c:pt idx="1">
                  <c:v>2465</c:v>
                </c:pt>
                <c:pt idx="2">
                  <c:v>2535</c:v>
                </c:pt>
                <c:pt idx="3">
                  <c:v>3005</c:v>
                </c:pt>
                <c:pt idx="4">
                  <c:v>2795</c:v>
                </c:pt>
              </c:numCache>
            </c:numRef>
          </c:val>
          <c:smooth val="0"/>
          <c:extLst>
            <c:ext xmlns:c16="http://schemas.microsoft.com/office/drawing/2014/chart" uri="{C3380CC4-5D6E-409C-BE32-E72D297353CC}">
              <c16:uniqueId val="{00000000-BBDA-4E3B-8627-96B52DDDA020}"/>
            </c:ext>
          </c:extLst>
        </c:ser>
        <c:dLbls>
          <c:dLblPos val="t"/>
          <c:showLegendKey val="0"/>
          <c:showVal val="1"/>
          <c:showCatName val="0"/>
          <c:showSerName val="0"/>
          <c:showPercent val="0"/>
          <c:showBubbleSize val="0"/>
        </c:dLbls>
        <c:marker val="1"/>
        <c:smooth val="0"/>
        <c:axId val="1138200927"/>
        <c:axId val="1138197567"/>
      </c:lineChart>
      <c:catAx>
        <c:axId val="113820092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138197567"/>
        <c:crosses val="autoZero"/>
        <c:auto val="1"/>
        <c:lblAlgn val="ctr"/>
        <c:lblOffset val="100"/>
        <c:noMultiLvlLbl val="0"/>
      </c:catAx>
      <c:valAx>
        <c:axId val="1138197567"/>
        <c:scaling>
          <c:orientation val="minMax"/>
          <c:min val="2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r>
                  <a:rPr lang="en-GB"/>
                  <a:t>Number of students (FTE)</a:t>
                </a:r>
              </a:p>
            </c:rich>
          </c:tx>
          <c:overlay val="0"/>
          <c:spPr>
            <a:noFill/>
            <a:ln>
              <a:noFill/>
            </a:ln>
            <a:effectLst/>
          </c:spPr>
          <c:txPr>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138200927"/>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rgbClr val="000000"/>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r>
              <a:rPr lang="en-GB"/>
              <a:t>Total number of chemistry postgraduate enrolments (taught and research), 2019/20 to 2023/24</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endParaRPr lang="en-GB"/>
        </a:p>
      </c:txPr>
    </c:title>
    <c:autoTitleDeleted val="0"/>
    <c:plotArea>
      <c:layout/>
      <c:lineChart>
        <c:grouping val="standard"/>
        <c:varyColors val="0"/>
        <c:ser>
          <c:idx val="0"/>
          <c:order val="0"/>
          <c:tx>
            <c:strRef>
              <c:f>'Fig. postgrads'!$O$42</c:f>
              <c:strCache>
                <c:ptCount val="1"/>
                <c:pt idx="0">
                  <c:v>Taught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postgrads'!$P$41:$T$41</c:f>
              <c:strCache>
                <c:ptCount val="5"/>
                <c:pt idx="0">
                  <c:v>2019/20</c:v>
                </c:pt>
                <c:pt idx="1">
                  <c:v>2020/21</c:v>
                </c:pt>
                <c:pt idx="2">
                  <c:v>2021/22</c:v>
                </c:pt>
                <c:pt idx="3">
                  <c:v>2022/23</c:v>
                </c:pt>
                <c:pt idx="4">
                  <c:v>2023/24</c:v>
                </c:pt>
              </c:strCache>
            </c:strRef>
          </c:cat>
          <c:val>
            <c:numRef>
              <c:f>'Fig. postgrads'!$P$42:$T$42</c:f>
              <c:numCache>
                <c:formatCode>#,##0</c:formatCode>
                <c:ptCount val="5"/>
                <c:pt idx="0">
                  <c:v>995</c:v>
                </c:pt>
                <c:pt idx="1">
                  <c:v>1205</c:v>
                </c:pt>
                <c:pt idx="2">
                  <c:v>1465</c:v>
                </c:pt>
                <c:pt idx="3">
                  <c:v>1945</c:v>
                </c:pt>
                <c:pt idx="4">
                  <c:v>1850</c:v>
                </c:pt>
              </c:numCache>
            </c:numRef>
          </c:val>
          <c:smooth val="0"/>
          <c:extLst>
            <c:ext xmlns:c16="http://schemas.microsoft.com/office/drawing/2014/chart" uri="{C3380CC4-5D6E-409C-BE32-E72D297353CC}">
              <c16:uniqueId val="{00000000-B442-4A53-AA5A-B585828DD105}"/>
            </c:ext>
          </c:extLst>
        </c:ser>
        <c:ser>
          <c:idx val="1"/>
          <c:order val="1"/>
          <c:tx>
            <c:strRef>
              <c:f>'Fig. postgrads'!$O$43</c:f>
              <c:strCache>
                <c:ptCount val="1"/>
                <c:pt idx="0">
                  <c:v>Research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postgrads'!$P$41:$T$41</c:f>
              <c:strCache>
                <c:ptCount val="5"/>
                <c:pt idx="0">
                  <c:v>2019/20</c:v>
                </c:pt>
                <c:pt idx="1">
                  <c:v>2020/21</c:v>
                </c:pt>
                <c:pt idx="2">
                  <c:v>2021/22</c:v>
                </c:pt>
                <c:pt idx="3">
                  <c:v>2022/23</c:v>
                </c:pt>
                <c:pt idx="4">
                  <c:v>2023/24</c:v>
                </c:pt>
              </c:strCache>
            </c:strRef>
          </c:cat>
          <c:val>
            <c:numRef>
              <c:f>'Fig. postgrads'!$P$43:$T$43</c:f>
              <c:numCache>
                <c:formatCode>#,##0</c:formatCode>
                <c:ptCount val="5"/>
                <c:pt idx="0">
                  <c:v>4380</c:v>
                </c:pt>
                <c:pt idx="1">
                  <c:v>4410</c:v>
                </c:pt>
                <c:pt idx="2">
                  <c:v>4270</c:v>
                </c:pt>
                <c:pt idx="3">
                  <c:v>4540</c:v>
                </c:pt>
                <c:pt idx="4">
                  <c:v>4410</c:v>
                </c:pt>
              </c:numCache>
            </c:numRef>
          </c:val>
          <c:smooth val="0"/>
          <c:extLst>
            <c:ext xmlns:c16="http://schemas.microsoft.com/office/drawing/2014/chart" uri="{C3380CC4-5D6E-409C-BE32-E72D297353CC}">
              <c16:uniqueId val="{00000001-B442-4A53-AA5A-B585828DD105}"/>
            </c:ext>
          </c:extLst>
        </c:ser>
        <c:dLbls>
          <c:dLblPos val="t"/>
          <c:showLegendKey val="0"/>
          <c:showVal val="1"/>
          <c:showCatName val="0"/>
          <c:showSerName val="0"/>
          <c:showPercent val="0"/>
          <c:showBubbleSize val="0"/>
        </c:dLbls>
        <c:marker val="1"/>
        <c:smooth val="0"/>
        <c:axId val="1753988783"/>
        <c:axId val="1753966703"/>
      </c:lineChart>
      <c:catAx>
        <c:axId val="17539887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753966703"/>
        <c:crosses val="autoZero"/>
        <c:auto val="1"/>
        <c:lblAlgn val="ctr"/>
        <c:lblOffset val="100"/>
        <c:noMultiLvlLbl val="0"/>
      </c:catAx>
      <c:valAx>
        <c:axId val="17539667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r>
                  <a:rPr lang="en-GB"/>
                  <a:t>Number of students (FTE)</a:t>
                </a:r>
              </a:p>
            </c:rich>
          </c:tx>
          <c:overlay val="0"/>
          <c:spPr>
            <a:noFill/>
            <a:ln>
              <a:noFill/>
            </a:ln>
            <a:effectLst/>
          </c:spPr>
          <c:txPr>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753988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rgbClr val="000000"/>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r>
              <a:rPr lang="en-GB"/>
              <a:t>Total number of chemistry first year postgraduate enrolments (taught and research), 2019/20 to 2023/24</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'Fig. postgrads'!$O$58</c:f>
              <c:strCache>
                <c:ptCount val="1"/>
                <c:pt idx="0">
                  <c:v>Taught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3.9268183607409961E-2"/>
                  <c:y val="4.60317739128931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916-4224-B91F-136E63F59CAA}"/>
                </c:ext>
              </c:extLst>
            </c:dLbl>
            <c:dLbl>
              <c:idx val="1"/>
              <c:layout>
                <c:manualLayout>
                  <c:x val="-3.9268183607409919E-2"/>
                  <c:y val="3.8949962541678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916-4224-B91F-136E63F59CAA}"/>
                </c:ext>
              </c:extLst>
            </c:dLbl>
            <c:dLbl>
              <c:idx val="2"/>
              <c:layout>
                <c:manualLayout>
                  <c:x val="-4.9492031310388478E-2"/>
                  <c:y val="2.83272454848573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916-4224-B91F-136E63F59CAA}"/>
                </c:ext>
              </c:extLst>
            </c:dLbl>
            <c:dLbl>
              <c:idx val="3"/>
              <c:layout>
                <c:manualLayout>
                  <c:x val="-4.9492031310388478E-2"/>
                  <c:y val="-2.83272454848573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916-4224-B91F-136E63F59CAA}"/>
                </c:ext>
              </c:extLst>
            </c:dLbl>
            <c:dLbl>
              <c:idx val="4"/>
              <c:layout>
                <c:manualLayout>
                  <c:x val="-4.9492031310388644E-2"/>
                  <c:y val="-3.89499625416788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916-4224-B91F-136E63F59CAA}"/>
                </c:ext>
              </c:extLst>
            </c:dLbl>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postgrads'!$P$57:$T$57</c:f>
              <c:strCache>
                <c:ptCount val="5"/>
                <c:pt idx="0">
                  <c:v>2019/20</c:v>
                </c:pt>
                <c:pt idx="1">
                  <c:v>2020/21</c:v>
                </c:pt>
                <c:pt idx="2">
                  <c:v>2021/22</c:v>
                </c:pt>
                <c:pt idx="3">
                  <c:v>2022/23</c:v>
                </c:pt>
                <c:pt idx="4">
                  <c:v>2023/24</c:v>
                </c:pt>
              </c:strCache>
            </c:strRef>
          </c:cat>
          <c:val>
            <c:numRef>
              <c:f>'Fig. postgrads'!$P$58:$T$58</c:f>
              <c:numCache>
                <c:formatCode>#,##0</c:formatCode>
                <c:ptCount val="5"/>
                <c:pt idx="0">
                  <c:v>825</c:v>
                </c:pt>
                <c:pt idx="1">
                  <c:v>990</c:v>
                </c:pt>
                <c:pt idx="2">
                  <c:v>1180</c:v>
                </c:pt>
                <c:pt idx="3">
                  <c:v>1620</c:v>
                </c:pt>
                <c:pt idx="4">
                  <c:v>1485</c:v>
                </c:pt>
              </c:numCache>
            </c:numRef>
          </c:val>
          <c:smooth val="0"/>
          <c:extLst>
            <c:ext xmlns:c16="http://schemas.microsoft.com/office/drawing/2014/chart" uri="{C3380CC4-5D6E-409C-BE32-E72D297353CC}">
              <c16:uniqueId val="{00000000-1916-4224-B91F-136E63F59CAA}"/>
            </c:ext>
          </c:extLst>
        </c:ser>
        <c:ser>
          <c:idx val="1"/>
          <c:order val="1"/>
          <c:tx>
            <c:strRef>
              <c:f>'Fig. postgrads'!$O$59</c:f>
              <c:strCache>
                <c:ptCount val="1"/>
                <c:pt idx="0">
                  <c:v>Research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4.9492031310388478E-2"/>
                  <c:y val="-3.18681511704645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916-4224-B91F-136E63F59CAA}"/>
                </c:ext>
              </c:extLst>
            </c:dLbl>
            <c:dLbl>
              <c:idx val="1"/>
              <c:layout>
                <c:manualLayout>
                  <c:x val="-4.7223835558308391E-2"/>
                  <c:y val="-4.24908682272859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16-4224-B91F-136E63F59CAA}"/>
                </c:ext>
              </c:extLst>
            </c:dLbl>
            <c:dLbl>
              <c:idx val="2"/>
              <c:layout>
                <c:manualLayout>
                  <c:x val="-4.9492031310388478E-2"/>
                  <c:y val="-3.89499625416788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916-4224-B91F-136E63F59CAA}"/>
                </c:ext>
              </c:extLst>
            </c:dLbl>
            <c:dLbl>
              <c:idx val="3"/>
              <c:layout>
                <c:manualLayout>
                  <c:x val="-4.9492031310388478E-2"/>
                  <c:y val="4.60317739128931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916-4224-B91F-136E63F59CAA}"/>
                </c:ext>
              </c:extLst>
            </c:dLbl>
            <c:dLbl>
              <c:idx val="4"/>
              <c:layout>
                <c:manualLayout>
                  <c:x val="-4.9492031310388644E-2"/>
                  <c:y val="3.54090568560716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916-4224-B91F-136E63F59CAA}"/>
                </c:ext>
              </c:extLst>
            </c:dLbl>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postgrads'!$P$57:$T$57</c:f>
              <c:strCache>
                <c:ptCount val="5"/>
                <c:pt idx="0">
                  <c:v>2019/20</c:v>
                </c:pt>
                <c:pt idx="1">
                  <c:v>2020/21</c:v>
                </c:pt>
                <c:pt idx="2">
                  <c:v>2021/22</c:v>
                </c:pt>
                <c:pt idx="3">
                  <c:v>2022/23</c:v>
                </c:pt>
                <c:pt idx="4">
                  <c:v>2023/24</c:v>
                </c:pt>
              </c:strCache>
            </c:strRef>
          </c:cat>
          <c:val>
            <c:numRef>
              <c:f>'Fig. postgrads'!$P$59:$T$59</c:f>
              <c:numCache>
                <c:formatCode>#,##0</c:formatCode>
                <c:ptCount val="5"/>
                <c:pt idx="0">
                  <c:v>1480</c:v>
                </c:pt>
                <c:pt idx="1">
                  <c:v>1475</c:v>
                </c:pt>
                <c:pt idx="2">
                  <c:v>1355</c:v>
                </c:pt>
                <c:pt idx="3">
                  <c:v>1385</c:v>
                </c:pt>
                <c:pt idx="4">
                  <c:v>1310</c:v>
                </c:pt>
              </c:numCache>
            </c:numRef>
          </c:val>
          <c:smooth val="0"/>
          <c:extLst>
            <c:ext xmlns:c16="http://schemas.microsoft.com/office/drawing/2014/chart" uri="{C3380CC4-5D6E-409C-BE32-E72D297353CC}">
              <c16:uniqueId val="{00000001-1916-4224-B91F-136E63F59CAA}"/>
            </c:ext>
          </c:extLst>
        </c:ser>
        <c:dLbls>
          <c:dLblPos val="ctr"/>
          <c:showLegendKey val="0"/>
          <c:showVal val="1"/>
          <c:showCatName val="0"/>
          <c:showSerName val="0"/>
          <c:showPercent val="0"/>
          <c:showBubbleSize val="0"/>
        </c:dLbls>
        <c:marker val="1"/>
        <c:smooth val="0"/>
        <c:axId val="2058177599"/>
        <c:axId val="1759399519"/>
      </c:lineChart>
      <c:catAx>
        <c:axId val="20581775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759399519"/>
        <c:crosses val="autoZero"/>
        <c:auto val="1"/>
        <c:lblAlgn val="ctr"/>
        <c:lblOffset val="100"/>
        <c:noMultiLvlLbl val="0"/>
      </c:catAx>
      <c:valAx>
        <c:axId val="17593995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r>
                  <a:rPr lang="en-GB"/>
                  <a:t>Number of students (FTE)</a:t>
                </a:r>
              </a:p>
            </c:rich>
          </c:tx>
          <c:overlay val="0"/>
          <c:spPr>
            <a:noFill/>
            <a:ln>
              <a:noFill/>
            </a:ln>
            <a:effectLst/>
          </c:spPr>
          <c:txPr>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2058177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100">
          <a:solidFill>
            <a:srgbClr val="000000"/>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r>
              <a:rPr lang="en-GB"/>
              <a:t>Total number of first year chemistry postgraduate taught enrolments by domicile, 2019/20 to 2023/24</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endParaRPr lang="en-GB"/>
        </a:p>
      </c:txPr>
    </c:title>
    <c:autoTitleDeleted val="0"/>
    <c:plotArea>
      <c:layout/>
      <c:barChart>
        <c:barDir val="col"/>
        <c:grouping val="clustered"/>
        <c:varyColors val="0"/>
        <c:ser>
          <c:idx val="0"/>
          <c:order val="0"/>
          <c:tx>
            <c:strRef>
              <c:f>'Fig. postgrads'!$C$73</c:f>
              <c:strCache>
                <c:ptCount val="1"/>
                <c:pt idx="0">
                  <c:v>2019/20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postgrads'!$B$75:$B$78,'Fig. postgrads'!$B$81:$B$82)</c:f>
              <c:strCache>
                <c:ptCount val="6"/>
                <c:pt idx="0">
                  <c:v>England</c:v>
                </c:pt>
                <c:pt idx="1">
                  <c:v>Wales</c:v>
                </c:pt>
                <c:pt idx="2">
                  <c:v>Scotland</c:v>
                </c:pt>
                <c:pt idx="3">
                  <c:v>Northern Ireland</c:v>
                </c:pt>
                <c:pt idx="4">
                  <c:v>EU</c:v>
                </c:pt>
                <c:pt idx="5">
                  <c:v>Non-EU</c:v>
                </c:pt>
              </c:strCache>
            </c:strRef>
          </c:cat>
          <c:val>
            <c:numRef>
              <c:f>('Fig. postgrads'!$C$75:$C$78,'Fig. postgrads'!$C$81:$C$82)</c:f>
              <c:numCache>
                <c:formatCode>#,##0</c:formatCode>
                <c:ptCount val="6"/>
                <c:pt idx="0">
                  <c:v>230</c:v>
                </c:pt>
                <c:pt idx="1">
                  <c:v>15</c:v>
                </c:pt>
                <c:pt idx="2">
                  <c:v>25</c:v>
                </c:pt>
                <c:pt idx="3">
                  <c:v>5</c:v>
                </c:pt>
                <c:pt idx="4">
                  <c:v>50</c:v>
                </c:pt>
                <c:pt idx="5">
                  <c:v>495</c:v>
                </c:pt>
              </c:numCache>
            </c:numRef>
          </c:val>
          <c:extLst>
            <c:ext xmlns:c16="http://schemas.microsoft.com/office/drawing/2014/chart" uri="{C3380CC4-5D6E-409C-BE32-E72D297353CC}">
              <c16:uniqueId val="{00000000-967D-4793-8D59-B44DD49B32CC}"/>
            </c:ext>
          </c:extLst>
        </c:ser>
        <c:ser>
          <c:idx val="1"/>
          <c:order val="1"/>
          <c:tx>
            <c:strRef>
              <c:f>'Fig. postgrads'!$D$73</c:f>
              <c:strCache>
                <c:ptCount val="1"/>
                <c:pt idx="0">
                  <c:v>2020/21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postgrads'!$B$75:$B$78,'Fig. postgrads'!$B$81:$B$82)</c:f>
              <c:strCache>
                <c:ptCount val="6"/>
                <c:pt idx="0">
                  <c:v>England</c:v>
                </c:pt>
                <c:pt idx="1">
                  <c:v>Wales</c:v>
                </c:pt>
                <c:pt idx="2">
                  <c:v>Scotland</c:v>
                </c:pt>
                <c:pt idx="3">
                  <c:v>Northern Ireland</c:v>
                </c:pt>
                <c:pt idx="4">
                  <c:v>EU</c:v>
                </c:pt>
                <c:pt idx="5">
                  <c:v>Non-EU</c:v>
                </c:pt>
              </c:strCache>
            </c:strRef>
          </c:cat>
          <c:val>
            <c:numRef>
              <c:f>('Fig. postgrads'!$D$75:$D$78,'Fig. postgrads'!$D$81:$D$82)</c:f>
              <c:numCache>
                <c:formatCode>#,##0</c:formatCode>
                <c:ptCount val="6"/>
                <c:pt idx="0">
                  <c:v>275</c:v>
                </c:pt>
                <c:pt idx="1">
                  <c:v>25</c:v>
                </c:pt>
                <c:pt idx="2">
                  <c:v>60</c:v>
                </c:pt>
                <c:pt idx="3">
                  <c:v>20</c:v>
                </c:pt>
                <c:pt idx="4">
                  <c:v>70</c:v>
                </c:pt>
                <c:pt idx="5">
                  <c:v>540</c:v>
                </c:pt>
              </c:numCache>
            </c:numRef>
          </c:val>
          <c:extLst>
            <c:ext xmlns:c16="http://schemas.microsoft.com/office/drawing/2014/chart" uri="{C3380CC4-5D6E-409C-BE32-E72D297353CC}">
              <c16:uniqueId val="{00000001-967D-4793-8D59-B44DD49B32CC}"/>
            </c:ext>
          </c:extLst>
        </c:ser>
        <c:ser>
          <c:idx val="2"/>
          <c:order val="2"/>
          <c:tx>
            <c:strRef>
              <c:f>'Fig. postgrads'!$E$73</c:f>
              <c:strCache>
                <c:ptCount val="1"/>
                <c:pt idx="0">
                  <c:v>2021/22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postgrads'!$B$75:$B$78,'Fig. postgrads'!$B$81:$B$82)</c:f>
              <c:strCache>
                <c:ptCount val="6"/>
                <c:pt idx="0">
                  <c:v>England</c:v>
                </c:pt>
                <c:pt idx="1">
                  <c:v>Wales</c:v>
                </c:pt>
                <c:pt idx="2">
                  <c:v>Scotland</c:v>
                </c:pt>
                <c:pt idx="3">
                  <c:v>Northern Ireland</c:v>
                </c:pt>
                <c:pt idx="4">
                  <c:v>EU</c:v>
                </c:pt>
                <c:pt idx="5">
                  <c:v>Non-EU</c:v>
                </c:pt>
              </c:strCache>
            </c:strRef>
          </c:cat>
          <c:val>
            <c:numRef>
              <c:f>('Fig. postgrads'!$E$75:$E$78,'Fig. postgrads'!$E$81:$E$82)</c:f>
              <c:numCache>
                <c:formatCode>#,##0</c:formatCode>
                <c:ptCount val="6"/>
                <c:pt idx="0">
                  <c:v>260</c:v>
                </c:pt>
                <c:pt idx="1">
                  <c:v>15</c:v>
                </c:pt>
                <c:pt idx="2">
                  <c:v>20</c:v>
                </c:pt>
                <c:pt idx="3">
                  <c:v>25</c:v>
                </c:pt>
                <c:pt idx="4">
                  <c:v>25</c:v>
                </c:pt>
                <c:pt idx="5">
                  <c:v>840</c:v>
                </c:pt>
              </c:numCache>
            </c:numRef>
          </c:val>
          <c:extLst>
            <c:ext xmlns:c16="http://schemas.microsoft.com/office/drawing/2014/chart" uri="{C3380CC4-5D6E-409C-BE32-E72D297353CC}">
              <c16:uniqueId val="{00000002-967D-4793-8D59-B44DD49B32CC}"/>
            </c:ext>
          </c:extLst>
        </c:ser>
        <c:ser>
          <c:idx val="3"/>
          <c:order val="3"/>
          <c:tx>
            <c:strRef>
              <c:f>'Fig. postgrads'!$F$73</c:f>
              <c:strCache>
                <c:ptCount val="1"/>
                <c:pt idx="0">
                  <c:v>2022/23</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postgrads'!$B$75:$B$78,'Fig. postgrads'!$B$81:$B$82)</c:f>
              <c:strCache>
                <c:ptCount val="6"/>
                <c:pt idx="0">
                  <c:v>England</c:v>
                </c:pt>
                <c:pt idx="1">
                  <c:v>Wales</c:v>
                </c:pt>
                <c:pt idx="2">
                  <c:v>Scotland</c:v>
                </c:pt>
                <c:pt idx="3">
                  <c:v>Northern Ireland</c:v>
                </c:pt>
                <c:pt idx="4">
                  <c:v>EU</c:v>
                </c:pt>
                <c:pt idx="5">
                  <c:v>Non-EU</c:v>
                </c:pt>
              </c:strCache>
            </c:strRef>
          </c:cat>
          <c:val>
            <c:numRef>
              <c:f>('Fig. postgrads'!$F$75:$F$78,'Fig. postgrads'!$F$81:$F$82)</c:f>
              <c:numCache>
                <c:formatCode>#,##0</c:formatCode>
                <c:ptCount val="6"/>
                <c:pt idx="0">
                  <c:v>260</c:v>
                </c:pt>
                <c:pt idx="1">
                  <c:v>15</c:v>
                </c:pt>
                <c:pt idx="2">
                  <c:v>15</c:v>
                </c:pt>
                <c:pt idx="3">
                  <c:v>20</c:v>
                </c:pt>
                <c:pt idx="4">
                  <c:v>25</c:v>
                </c:pt>
                <c:pt idx="5">
                  <c:v>1285</c:v>
                </c:pt>
              </c:numCache>
            </c:numRef>
          </c:val>
          <c:extLst>
            <c:ext xmlns:c16="http://schemas.microsoft.com/office/drawing/2014/chart" uri="{C3380CC4-5D6E-409C-BE32-E72D297353CC}">
              <c16:uniqueId val="{00000003-967D-4793-8D59-B44DD49B32CC}"/>
            </c:ext>
          </c:extLst>
        </c:ser>
        <c:ser>
          <c:idx val="4"/>
          <c:order val="4"/>
          <c:tx>
            <c:strRef>
              <c:f>'Fig. postgrads'!$G$73</c:f>
              <c:strCache>
                <c:ptCount val="1"/>
                <c:pt idx="0">
                  <c:v>2023/24</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('Fig. postgrads'!$G$75:$G$78,'Fig. postgrads'!$G$81:$G$82)</c:f>
              <c:numCache>
                <c:formatCode>#,##0</c:formatCode>
                <c:ptCount val="6"/>
                <c:pt idx="0">
                  <c:v>210</c:v>
                </c:pt>
                <c:pt idx="1">
                  <c:v>10</c:v>
                </c:pt>
                <c:pt idx="2">
                  <c:v>20</c:v>
                </c:pt>
                <c:pt idx="3">
                  <c:v>20</c:v>
                </c:pt>
                <c:pt idx="4">
                  <c:v>30</c:v>
                </c:pt>
                <c:pt idx="5">
                  <c:v>1200</c:v>
                </c:pt>
              </c:numCache>
            </c:numRef>
          </c:val>
          <c:extLst>
            <c:ext xmlns:c16="http://schemas.microsoft.com/office/drawing/2014/chart" uri="{C3380CC4-5D6E-409C-BE32-E72D297353CC}">
              <c16:uniqueId val="{00000004-967D-4793-8D59-B44DD49B32CC}"/>
            </c:ext>
          </c:extLst>
        </c:ser>
        <c:dLbls>
          <c:dLblPos val="outEnd"/>
          <c:showLegendKey val="0"/>
          <c:showVal val="1"/>
          <c:showCatName val="0"/>
          <c:showSerName val="0"/>
          <c:showPercent val="0"/>
          <c:showBubbleSize val="0"/>
        </c:dLbls>
        <c:gapWidth val="219"/>
        <c:overlap val="-27"/>
        <c:axId val="1753959023"/>
        <c:axId val="1753941263"/>
      </c:barChart>
      <c:catAx>
        <c:axId val="17539590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753941263"/>
        <c:crosses val="autoZero"/>
        <c:auto val="1"/>
        <c:lblAlgn val="ctr"/>
        <c:lblOffset val="100"/>
        <c:noMultiLvlLbl val="0"/>
      </c:catAx>
      <c:valAx>
        <c:axId val="17539412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r>
                  <a:rPr lang="en-GB"/>
                  <a:t>Number of students (FTE)</a:t>
                </a:r>
              </a:p>
            </c:rich>
          </c:tx>
          <c:overlay val="0"/>
          <c:spPr>
            <a:noFill/>
            <a:ln>
              <a:noFill/>
            </a:ln>
            <a:effectLst/>
          </c:spPr>
          <c:txPr>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753959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100">
          <a:solidFill>
            <a:srgbClr val="000000"/>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r>
              <a:rPr lang="en-GB"/>
              <a:t>Total number of international chemistry postgraduate enrolments, 2019/20 to 2023/24</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'Fig. postgrads'!$B$12</c:f>
              <c:strCache>
                <c:ptCount val="1"/>
                <c:pt idx="0">
                  <c:v>EU</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postgrads'!$C$5:$G$5</c:f>
              <c:strCache>
                <c:ptCount val="5"/>
                <c:pt idx="0">
                  <c:v>2019/20</c:v>
                </c:pt>
                <c:pt idx="1">
                  <c:v>2020/21</c:v>
                </c:pt>
                <c:pt idx="2">
                  <c:v>2021/22</c:v>
                </c:pt>
                <c:pt idx="3">
                  <c:v>2022/23</c:v>
                </c:pt>
                <c:pt idx="4">
                  <c:v>2023/24</c:v>
                </c:pt>
              </c:strCache>
            </c:strRef>
          </c:cat>
          <c:val>
            <c:numRef>
              <c:f>'Fig. postgrads'!$C$12:$G$12</c:f>
              <c:numCache>
                <c:formatCode>#,##0</c:formatCode>
                <c:ptCount val="5"/>
                <c:pt idx="0">
                  <c:v>655</c:v>
                </c:pt>
                <c:pt idx="1">
                  <c:v>665</c:v>
                </c:pt>
                <c:pt idx="2">
                  <c:v>530</c:v>
                </c:pt>
                <c:pt idx="3">
                  <c:v>495</c:v>
                </c:pt>
                <c:pt idx="4">
                  <c:v>445</c:v>
                </c:pt>
              </c:numCache>
            </c:numRef>
          </c:val>
          <c:smooth val="0"/>
          <c:extLst>
            <c:ext xmlns:c16="http://schemas.microsoft.com/office/drawing/2014/chart" uri="{C3380CC4-5D6E-409C-BE32-E72D297353CC}">
              <c16:uniqueId val="{00000000-C560-47A0-84A0-74D0F2D020C6}"/>
            </c:ext>
          </c:extLst>
        </c:ser>
        <c:ser>
          <c:idx val="1"/>
          <c:order val="1"/>
          <c:tx>
            <c:strRef>
              <c:f>'Fig. postgrads'!$B$13</c:f>
              <c:strCache>
                <c:ptCount val="1"/>
                <c:pt idx="0">
                  <c:v>Non-EU</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postgrads'!$C$5:$G$5</c:f>
              <c:strCache>
                <c:ptCount val="5"/>
                <c:pt idx="0">
                  <c:v>2019/20</c:v>
                </c:pt>
                <c:pt idx="1">
                  <c:v>2020/21</c:v>
                </c:pt>
                <c:pt idx="2">
                  <c:v>2021/22</c:v>
                </c:pt>
                <c:pt idx="3">
                  <c:v>2022/23</c:v>
                </c:pt>
                <c:pt idx="4">
                  <c:v>2023/24</c:v>
                </c:pt>
              </c:strCache>
            </c:strRef>
          </c:cat>
          <c:val>
            <c:numRef>
              <c:f>'Fig. postgrads'!$C$13:$G$13</c:f>
              <c:numCache>
                <c:formatCode>#,##0</c:formatCode>
                <c:ptCount val="5"/>
                <c:pt idx="0">
                  <c:v>1680</c:v>
                </c:pt>
                <c:pt idx="1">
                  <c:v>1785</c:v>
                </c:pt>
                <c:pt idx="2">
                  <c:v>2200</c:v>
                </c:pt>
                <c:pt idx="3">
                  <c:v>2865</c:v>
                </c:pt>
                <c:pt idx="4">
                  <c:v>2870</c:v>
                </c:pt>
              </c:numCache>
            </c:numRef>
          </c:val>
          <c:smooth val="0"/>
          <c:extLst>
            <c:ext xmlns:c16="http://schemas.microsoft.com/office/drawing/2014/chart" uri="{C3380CC4-5D6E-409C-BE32-E72D297353CC}">
              <c16:uniqueId val="{00000001-C560-47A0-84A0-74D0F2D020C6}"/>
            </c:ext>
          </c:extLst>
        </c:ser>
        <c:dLbls>
          <c:dLblPos val="t"/>
          <c:showLegendKey val="0"/>
          <c:showVal val="1"/>
          <c:showCatName val="0"/>
          <c:showSerName val="0"/>
          <c:showPercent val="0"/>
          <c:showBubbleSize val="0"/>
        </c:dLbls>
        <c:marker val="1"/>
        <c:smooth val="0"/>
        <c:axId val="1434913184"/>
        <c:axId val="1434908384"/>
      </c:lineChart>
      <c:catAx>
        <c:axId val="14349131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434908384"/>
        <c:crosses val="autoZero"/>
        <c:auto val="1"/>
        <c:lblAlgn val="ctr"/>
        <c:lblOffset val="100"/>
        <c:noMultiLvlLbl val="0"/>
      </c:catAx>
      <c:valAx>
        <c:axId val="1434908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r>
                  <a:rPr lang="en-GB"/>
                  <a:t>Number of students (FTE)</a:t>
                </a:r>
              </a:p>
            </c:rich>
          </c:tx>
          <c:overlay val="0"/>
          <c:spPr>
            <a:noFill/>
            <a:ln>
              <a:noFill/>
            </a:ln>
            <a:effectLst/>
          </c:spPr>
          <c:txPr>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434913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rgbClr val="000000"/>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r>
              <a:rPr lang="en-GB"/>
              <a:t>Total number of international chemistry first year postgraduate enrolments, 2019/20 to 2023/24</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'Fig. postgrads'!$I$12</c:f>
              <c:strCache>
                <c:ptCount val="1"/>
                <c:pt idx="0">
                  <c:v>EU</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postgrads'!$J$5:$N$5</c:f>
              <c:strCache>
                <c:ptCount val="5"/>
                <c:pt idx="0">
                  <c:v>2019/20</c:v>
                </c:pt>
                <c:pt idx="1">
                  <c:v>2020/21</c:v>
                </c:pt>
                <c:pt idx="2">
                  <c:v>2021/22</c:v>
                </c:pt>
                <c:pt idx="3">
                  <c:v>2022/23</c:v>
                </c:pt>
                <c:pt idx="4">
                  <c:v>2023/24</c:v>
                </c:pt>
              </c:strCache>
            </c:strRef>
          </c:cat>
          <c:val>
            <c:numRef>
              <c:f>'Fig. postgrads'!$J$12:$N$12</c:f>
              <c:numCache>
                <c:formatCode>#,##0</c:formatCode>
                <c:ptCount val="5"/>
                <c:pt idx="0">
                  <c:v>220</c:v>
                </c:pt>
                <c:pt idx="1">
                  <c:v>265</c:v>
                </c:pt>
                <c:pt idx="2">
                  <c:v>145</c:v>
                </c:pt>
                <c:pt idx="3">
                  <c:v>145</c:v>
                </c:pt>
                <c:pt idx="4">
                  <c:v>130</c:v>
                </c:pt>
              </c:numCache>
            </c:numRef>
          </c:val>
          <c:smooth val="0"/>
          <c:extLst>
            <c:ext xmlns:c16="http://schemas.microsoft.com/office/drawing/2014/chart" uri="{C3380CC4-5D6E-409C-BE32-E72D297353CC}">
              <c16:uniqueId val="{00000000-F259-4B85-9D9B-CFB8FB288322}"/>
            </c:ext>
          </c:extLst>
        </c:ser>
        <c:ser>
          <c:idx val="1"/>
          <c:order val="1"/>
          <c:tx>
            <c:strRef>
              <c:f>'Fig. postgrads'!$I$13</c:f>
              <c:strCache>
                <c:ptCount val="1"/>
                <c:pt idx="0">
                  <c:v>Non-EU</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postgrads'!$J$5:$N$5</c:f>
              <c:strCache>
                <c:ptCount val="5"/>
                <c:pt idx="0">
                  <c:v>2019/20</c:v>
                </c:pt>
                <c:pt idx="1">
                  <c:v>2020/21</c:v>
                </c:pt>
                <c:pt idx="2">
                  <c:v>2021/22</c:v>
                </c:pt>
                <c:pt idx="3">
                  <c:v>2022/23</c:v>
                </c:pt>
                <c:pt idx="4">
                  <c:v>2023/24</c:v>
                </c:pt>
              </c:strCache>
            </c:strRef>
          </c:cat>
          <c:val>
            <c:numRef>
              <c:f>'Fig. postgrads'!$J$13:$N$13</c:f>
              <c:numCache>
                <c:formatCode>#,##0</c:formatCode>
                <c:ptCount val="5"/>
                <c:pt idx="0">
                  <c:v>950</c:v>
                </c:pt>
                <c:pt idx="1">
                  <c:v>970</c:v>
                </c:pt>
                <c:pt idx="2">
                  <c:v>1315</c:v>
                </c:pt>
                <c:pt idx="3">
                  <c:v>1780</c:v>
                </c:pt>
                <c:pt idx="4">
                  <c:v>1685</c:v>
                </c:pt>
              </c:numCache>
            </c:numRef>
          </c:val>
          <c:smooth val="0"/>
          <c:extLst>
            <c:ext xmlns:c16="http://schemas.microsoft.com/office/drawing/2014/chart" uri="{C3380CC4-5D6E-409C-BE32-E72D297353CC}">
              <c16:uniqueId val="{00000001-F259-4B85-9D9B-CFB8FB288322}"/>
            </c:ext>
          </c:extLst>
        </c:ser>
        <c:dLbls>
          <c:dLblPos val="t"/>
          <c:showLegendKey val="0"/>
          <c:showVal val="1"/>
          <c:showCatName val="0"/>
          <c:showSerName val="0"/>
          <c:showPercent val="0"/>
          <c:showBubbleSize val="0"/>
        </c:dLbls>
        <c:marker val="1"/>
        <c:smooth val="0"/>
        <c:axId val="2141680703"/>
        <c:axId val="2141678303"/>
      </c:lineChart>
      <c:catAx>
        <c:axId val="21416807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2141678303"/>
        <c:crosses val="autoZero"/>
        <c:auto val="1"/>
        <c:lblAlgn val="ctr"/>
        <c:lblOffset val="100"/>
        <c:noMultiLvlLbl val="0"/>
      </c:catAx>
      <c:valAx>
        <c:axId val="21416783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r>
                  <a:rPr lang="en-GB"/>
                  <a:t>Number of students (FTE)</a:t>
                </a:r>
              </a:p>
            </c:rich>
          </c:tx>
          <c:overlay val="0"/>
          <c:spPr>
            <a:noFill/>
            <a:ln>
              <a:noFill/>
            </a:ln>
            <a:effectLst/>
          </c:spPr>
          <c:txPr>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21416807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rgbClr val="000000"/>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Arial" panose="020B0604020202020204" pitchFamily="34" charset="0"/>
              </a:defRPr>
            </a:pPr>
            <a:r>
              <a:rPr lang="en-GB"/>
              <a:t>Total number of chemistry PhD students in the UK from 2010/11 to 2021/22</a:t>
            </a:r>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Arial" panose="020B0604020202020204" pitchFamily="34" charset="0"/>
            </a:defRPr>
          </a:pPr>
          <a:endParaRPr lang="en-US"/>
        </a:p>
      </c:txPr>
    </c:title>
    <c:autoTitleDeleted val="0"/>
    <c:plotArea>
      <c:layout/>
      <c:lineChart>
        <c:grouping val="standard"/>
        <c:varyColors val="0"/>
        <c:ser>
          <c:idx val="0"/>
          <c:order val="0"/>
          <c:tx>
            <c:strRef>
              <c:f>'[QP1 v0.2 - 18.09.2023.xlsx]Graphs'!$B$1</c:f>
              <c:strCache>
                <c:ptCount val="1"/>
                <c:pt idx="0">
                  <c:v>Total</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'[QP1 v0.2 - 18.09.2023.xlsx]Graphs'!$A$2:$A$13</c:f>
              <c:strCache>
                <c:ptCount val="12"/>
                <c:pt idx="0">
                  <c:v>2010/11</c:v>
                </c:pt>
                <c:pt idx="1">
                  <c:v>2011/12</c:v>
                </c:pt>
                <c:pt idx="2">
                  <c:v>2012/13</c:v>
                </c:pt>
                <c:pt idx="3">
                  <c:v>2013/14</c:v>
                </c:pt>
                <c:pt idx="4">
                  <c:v>2014/15</c:v>
                </c:pt>
                <c:pt idx="5">
                  <c:v>2015/16</c:v>
                </c:pt>
                <c:pt idx="6">
                  <c:v>2016/17</c:v>
                </c:pt>
                <c:pt idx="7">
                  <c:v>2017/18</c:v>
                </c:pt>
                <c:pt idx="8">
                  <c:v>2018/19</c:v>
                </c:pt>
                <c:pt idx="9">
                  <c:v>2019/20</c:v>
                </c:pt>
                <c:pt idx="10">
                  <c:v>2020/21</c:v>
                </c:pt>
                <c:pt idx="11">
                  <c:v>2021/22</c:v>
                </c:pt>
              </c:strCache>
            </c:strRef>
          </c:cat>
          <c:val>
            <c:numRef>
              <c:f>'[QP1 v0.2 - 18.09.2023.xlsx]Graphs'!$B$2:$B$13</c:f>
              <c:numCache>
                <c:formatCode>#,##0</c:formatCode>
                <c:ptCount val="12"/>
                <c:pt idx="0">
                  <c:v>3590</c:v>
                </c:pt>
                <c:pt idx="1">
                  <c:v>3730</c:v>
                </c:pt>
                <c:pt idx="2">
                  <c:v>3795</c:v>
                </c:pt>
                <c:pt idx="3">
                  <c:v>3825</c:v>
                </c:pt>
                <c:pt idx="4">
                  <c:v>3915</c:v>
                </c:pt>
                <c:pt idx="5">
                  <c:v>4015</c:v>
                </c:pt>
                <c:pt idx="6">
                  <c:v>4085</c:v>
                </c:pt>
                <c:pt idx="7">
                  <c:v>4080</c:v>
                </c:pt>
                <c:pt idx="8">
                  <c:v>4040</c:v>
                </c:pt>
                <c:pt idx="9">
                  <c:v>4005</c:v>
                </c:pt>
                <c:pt idx="10">
                  <c:v>4100</c:v>
                </c:pt>
                <c:pt idx="11">
                  <c:v>4010</c:v>
                </c:pt>
              </c:numCache>
            </c:numRef>
          </c:val>
          <c:smooth val="0"/>
          <c:extLst>
            <c:ext xmlns:c16="http://schemas.microsoft.com/office/drawing/2014/chart" uri="{C3380CC4-5D6E-409C-BE32-E72D297353CC}">
              <c16:uniqueId val="{00000000-F81F-42ED-B8AD-C82894585B6B}"/>
            </c:ext>
          </c:extLst>
        </c:ser>
        <c:dLbls>
          <c:dLblPos val="t"/>
          <c:showLegendKey val="0"/>
          <c:showVal val="1"/>
          <c:showCatName val="0"/>
          <c:showSerName val="0"/>
          <c:showPercent val="0"/>
          <c:showBubbleSize val="0"/>
        </c:dLbls>
        <c:smooth val="0"/>
        <c:axId val="1871084848"/>
        <c:axId val="1999820160"/>
      </c:lineChart>
      <c:catAx>
        <c:axId val="1871084848"/>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Arial" panose="020B0604020202020204" pitchFamily="34" charset="0"/>
              </a:defRPr>
            </a:pPr>
            <a:endParaRPr lang="en-US"/>
          </a:p>
        </c:txPr>
        <c:crossAx val="1999820160"/>
        <c:crosses val="autoZero"/>
        <c:auto val="1"/>
        <c:lblAlgn val="ctr"/>
        <c:lblOffset val="100"/>
        <c:noMultiLvlLbl val="0"/>
      </c:catAx>
      <c:valAx>
        <c:axId val="1999820160"/>
        <c:scaling>
          <c:orientation val="minMax"/>
          <c:min val="3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Arial" panose="020B0604020202020204" pitchFamily="34" charset="0"/>
                  </a:defRPr>
                </a:pPr>
                <a:r>
                  <a:rPr lang="en-GB"/>
                  <a:t>Number of students (FTE)</a:t>
                </a:r>
              </a:p>
            </c:rich>
          </c:tx>
          <c:layout>
            <c:manualLayout>
              <c:xMode val="edge"/>
              <c:yMode val="edge"/>
              <c:x val="8.1209293282784104E-3"/>
              <c:y val="0.2569136154082843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Arial" panose="020B0604020202020204" pitchFamily="34" charset="0"/>
              </a:defRPr>
            </a:pPr>
            <a:endParaRPr lang="en-US"/>
          </a:p>
        </c:txPr>
        <c:crossAx val="1871084848"/>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latin typeface="+mn-lt"/>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320" b="0" i="0" u="none" strike="noStrike" kern="1200" spc="0" baseline="0">
                <a:solidFill>
                  <a:schemeClr val="bg2">
                    <a:lumMod val="10000"/>
                  </a:schemeClr>
                </a:solidFill>
                <a:latin typeface="Aptos" panose="020B0004020202020204" pitchFamily="34" charset="0"/>
                <a:ea typeface="+mn-ea"/>
                <a:cs typeface="Arial" panose="020B0604020202020204" pitchFamily="34" charset="0"/>
              </a:defRPr>
            </a:pPr>
            <a:r>
              <a:rPr lang="en-US"/>
              <a:t>Total </a:t>
            </a:r>
            <a:r>
              <a:rPr lang="en-GB"/>
              <a:t>number of chemistry first year undergraduate enrolments, 2019/20 to 2023/24</a:t>
            </a:r>
          </a:p>
        </c:rich>
      </c:tx>
      <c:overlay val="0"/>
      <c:spPr>
        <a:noFill/>
        <a:ln>
          <a:noFill/>
        </a:ln>
        <a:effectLst/>
      </c:spPr>
      <c:txPr>
        <a:bodyPr rot="0" spcFirstLastPara="1" vertOverflow="ellipsis" vert="horz" wrap="square" anchor="ctr" anchorCtr="1"/>
        <a:lstStyle/>
        <a:p>
          <a:pPr algn="ctr" rtl="0">
            <a:defRPr sz="1320" b="0" i="0" u="none" strike="noStrike" kern="1200" spc="0" baseline="0">
              <a:solidFill>
                <a:schemeClr val="bg2">
                  <a:lumMod val="10000"/>
                </a:schemeClr>
              </a:solidFill>
              <a:latin typeface="Aptos" panose="020B00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'Fig. undergrads'!$J$16</c:f>
              <c:strCache>
                <c:ptCount val="1"/>
                <c:pt idx="0">
                  <c:v>Total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chemeClr val="bg2">
                        <a:lumMod val="10000"/>
                      </a:schemeClr>
                    </a:solidFill>
                    <a:latin typeface="Aptos" panose="020B00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undergrads'!$K$6:$O$6</c:f>
              <c:strCache>
                <c:ptCount val="5"/>
                <c:pt idx="0">
                  <c:v>2019/20</c:v>
                </c:pt>
                <c:pt idx="1">
                  <c:v>2020/21</c:v>
                </c:pt>
                <c:pt idx="2">
                  <c:v>2021/22</c:v>
                </c:pt>
                <c:pt idx="3">
                  <c:v>2022/23</c:v>
                </c:pt>
                <c:pt idx="4">
                  <c:v>2023/24</c:v>
                </c:pt>
              </c:strCache>
            </c:strRef>
          </c:cat>
          <c:val>
            <c:numRef>
              <c:f>'Fig. undergrads'!$K$16:$O$16</c:f>
              <c:numCache>
                <c:formatCode>#,##0</c:formatCode>
                <c:ptCount val="5"/>
                <c:pt idx="0">
                  <c:v>5310</c:v>
                </c:pt>
                <c:pt idx="1">
                  <c:v>5215</c:v>
                </c:pt>
                <c:pt idx="2">
                  <c:v>4815</c:v>
                </c:pt>
                <c:pt idx="3">
                  <c:v>4840</c:v>
                </c:pt>
                <c:pt idx="4">
                  <c:v>5135</c:v>
                </c:pt>
              </c:numCache>
            </c:numRef>
          </c:val>
          <c:smooth val="0"/>
          <c:extLst>
            <c:ext xmlns:c16="http://schemas.microsoft.com/office/drawing/2014/chart" uri="{C3380CC4-5D6E-409C-BE32-E72D297353CC}">
              <c16:uniqueId val="{00000000-4869-4B65-BA0A-9B4A0725F1C6}"/>
            </c:ext>
          </c:extLst>
        </c:ser>
        <c:dLbls>
          <c:dLblPos val="t"/>
          <c:showLegendKey val="0"/>
          <c:showVal val="1"/>
          <c:showCatName val="0"/>
          <c:showSerName val="0"/>
          <c:showPercent val="0"/>
          <c:showBubbleSize val="0"/>
        </c:dLbls>
        <c:marker val="1"/>
        <c:smooth val="0"/>
        <c:axId val="538315792"/>
        <c:axId val="538317232"/>
      </c:lineChart>
      <c:catAx>
        <c:axId val="5383157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2">
                    <a:lumMod val="10000"/>
                  </a:schemeClr>
                </a:solidFill>
                <a:latin typeface="Aptos" panose="020B0004020202020204" pitchFamily="34" charset="0"/>
                <a:ea typeface="+mn-ea"/>
                <a:cs typeface="Arial" panose="020B0604020202020204" pitchFamily="34" charset="0"/>
              </a:defRPr>
            </a:pPr>
            <a:endParaRPr lang="en-US"/>
          </a:p>
        </c:txPr>
        <c:crossAx val="538317232"/>
        <c:crosses val="autoZero"/>
        <c:auto val="1"/>
        <c:lblAlgn val="ctr"/>
        <c:lblOffset val="100"/>
        <c:noMultiLvlLbl val="0"/>
      </c:catAx>
      <c:valAx>
        <c:axId val="538317232"/>
        <c:scaling>
          <c:orientation val="minMax"/>
          <c:min val="47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bg2">
                        <a:lumMod val="10000"/>
                      </a:schemeClr>
                    </a:solidFill>
                    <a:latin typeface="Aptos" panose="020B0004020202020204" pitchFamily="34" charset="0"/>
                    <a:ea typeface="+mn-ea"/>
                    <a:cs typeface="Arial" panose="020B0604020202020204" pitchFamily="34" charset="0"/>
                  </a:defRPr>
                </a:pPr>
                <a:r>
                  <a:rPr lang="en-GB"/>
                  <a:t>Number of students (FTE)</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bg2">
                      <a:lumMod val="10000"/>
                    </a:schemeClr>
                  </a:solidFill>
                  <a:latin typeface="Aptos" panose="020B00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2">
                    <a:lumMod val="10000"/>
                  </a:schemeClr>
                </a:solidFill>
                <a:latin typeface="Aptos" panose="020B0004020202020204" pitchFamily="34" charset="0"/>
                <a:ea typeface="+mn-ea"/>
                <a:cs typeface="Arial" panose="020B0604020202020204" pitchFamily="34" charset="0"/>
              </a:defRPr>
            </a:pPr>
            <a:endParaRPr lang="en-US"/>
          </a:p>
        </c:txPr>
        <c:crossAx val="538315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2">
              <a:lumMod val="10000"/>
            </a:schemeClr>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Arial" panose="020B0604020202020204" pitchFamily="34" charset="0"/>
              </a:defRPr>
            </a:pPr>
            <a:r>
              <a:rPr lang="en-GB"/>
              <a:t>Total number of first year chemistry PhD students in the UK from 2010/11 to 2021/22</a:t>
            </a:r>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Arial" panose="020B0604020202020204" pitchFamily="34" charset="0"/>
            </a:defRPr>
          </a:pPr>
          <a:endParaRPr lang="en-US"/>
        </a:p>
      </c:txPr>
    </c:title>
    <c:autoTitleDeleted val="0"/>
    <c:plotArea>
      <c:layout/>
      <c:lineChart>
        <c:grouping val="standard"/>
        <c:varyColors val="0"/>
        <c:ser>
          <c:idx val="1"/>
          <c:order val="0"/>
          <c:tx>
            <c:strRef>
              <c:f>'[QP1 v0.2 - 18.09.2023.xlsx]Graphs'!$C$1</c:f>
              <c:strCache>
                <c:ptCount val="1"/>
                <c:pt idx="0">
                  <c:v>First Years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'[QP1 v0.2 - 18.09.2023.xlsx]Graphs'!$A$2:$A$13</c:f>
              <c:strCache>
                <c:ptCount val="12"/>
                <c:pt idx="0">
                  <c:v>2010/11</c:v>
                </c:pt>
                <c:pt idx="1">
                  <c:v>2011/12</c:v>
                </c:pt>
                <c:pt idx="2">
                  <c:v>2012/13</c:v>
                </c:pt>
                <c:pt idx="3">
                  <c:v>2013/14</c:v>
                </c:pt>
                <c:pt idx="4">
                  <c:v>2014/15</c:v>
                </c:pt>
                <c:pt idx="5">
                  <c:v>2015/16</c:v>
                </c:pt>
                <c:pt idx="6">
                  <c:v>2016/17</c:v>
                </c:pt>
                <c:pt idx="7">
                  <c:v>2017/18</c:v>
                </c:pt>
                <c:pt idx="8">
                  <c:v>2018/19</c:v>
                </c:pt>
                <c:pt idx="9">
                  <c:v>2019/20</c:v>
                </c:pt>
                <c:pt idx="10">
                  <c:v>2020/21</c:v>
                </c:pt>
                <c:pt idx="11">
                  <c:v>2021/22</c:v>
                </c:pt>
              </c:strCache>
            </c:strRef>
          </c:cat>
          <c:val>
            <c:numRef>
              <c:f>'[QP1 v0.2 - 18.09.2023.xlsx]Graphs'!$C$2:$C$13</c:f>
              <c:numCache>
                <c:formatCode>#,##0</c:formatCode>
                <c:ptCount val="12"/>
                <c:pt idx="0">
                  <c:v>920</c:v>
                </c:pt>
                <c:pt idx="1">
                  <c:v>920</c:v>
                </c:pt>
                <c:pt idx="2">
                  <c:v>945</c:v>
                </c:pt>
                <c:pt idx="3">
                  <c:v>990</c:v>
                </c:pt>
                <c:pt idx="4">
                  <c:v>1035</c:v>
                </c:pt>
                <c:pt idx="5">
                  <c:v>1020</c:v>
                </c:pt>
                <c:pt idx="6">
                  <c:v>1040</c:v>
                </c:pt>
                <c:pt idx="7">
                  <c:v>1060</c:v>
                </c:pt>
                <c:pt idx="8">
                  <c:v>1035</c:v>
                </c:pt>
                <c:pt idx="9">
                  <c:v>985</c:v>
                </c:pt>
                <c:pt idx="10">
                  <c:v>945</c:v>
                </c:pt>
                <c:pt idx="11">
                  <c:v>855</c:v>
                </c:pt>
              </c:numCache>
            </c:numRef>
          </c:val>
          <c:smooth val="0"/>
          <c:extLst>
            <c:ext xmlns:c16="http://schemas.microsoft.com/office/drawing/2014/chart" uri="{C3380CC4-5D6E-409C-BE32-E72D297353CC}">
              <c16:uniqueId val="{00000000-F067-40FC-A70A-408A8587B9F5}"/>
            </c:ext>
          </c:extLst>
        </c:ser>
        <c:dLbls>
          <c:dLblPos val="t"/>
          <c:showLegendKey val="0"/>
          <c:showVal val="1"/>
          <c:showCatName val="0"/>
          <c:showSerName val="0"/>
          <c:showPercent val="0"/>
          <c:showBubbleSize val="0"/>
        </c:dLbls>
        <c:smooth val="0"/>
        <c:axId val="2011450752"/>
        <c:axId val="1792975296"/>
      </c:lineChart>
      <c:catAx>
        <c:axId val="201145075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Arial" panose="020B0604020202020204" pitchFamily="34" charset="0"/>
                  </a:defRPr>
                </a:pPr>
                <a:r>
                  <a:rPr lang="en-GB"/>
                  <a:t>Year</a:t>
                </a:r>
              </a:p>
            </c:rich>
          </c:tx>
          <c:layout>
            <c:manualLayout>
              <c:xMode val="edge"/>
              <c:yMode val="edge"/>
              <c:x val="0.48208812631703257"/>
              <c:y val="0.96384090602560979"/>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Arial" panose="020B0604020202020204" pitchFamily="34" charset="0"/>
              </a:defRPr>
            </a:pPr>
            <a:endParaRPr lang="en-US"/>
          </a:p>
        </c:txPr>
        <c:crossAx val="1792975296"/>
        <c:crosses val="autoZero"/>
        <c:auto val="1"/>
        <c:lblAlgn val="ctr"/>
        <c:lblOffset val="100"/>
        <c:noMultiLvlLbl val="0"/>
      </c:catAx>
      <c:valAx>
        <c:axId val="1792975296"/>
        <c:scaling>
          <c:orientation val="minMax"/>
          <c:min val="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Arial" panose="020B0604020202020204" pitchFamily="34" charset="0"/>
                  </a:defRPr>
                </a:pPr>
                <a:r>
                  <a:rPr lang="en-GB"/>
                  <a:t>Number of students (FTE)</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Arial" panose="020B0604020202020204" pitchFamily="34" charset="0"/>
              </a:defRPr>
            </a:pPr>
            <a:endParaRPr lang="en-US"/>
          </a:p>
        </c:txPr>
        <c:crossAx val="2011450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latin typeface="+mn-lt"/>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bg2">
                    <a:lumMod val="10000"/>
                  </a:schemeClr>
                </a:solidFill>
                <a:latin typeface="+mn-lt"/>
                <a:ea typeface="+mn-ea"/>
                <a:cs typeface="Arial" panose="020B0604020202020204" pitchFamily="34" charset="0"/>
              </a:defRPr>
            </a:pPr>
            <a:r>
              <a:rPr lang="en-GB"/>
              <a:t>Total number of chemistry PhD students studying in the UK, 2019/20 to 2021/22</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bg2">
                  <a:lumMod val="10000"/>
                </a:schemeClr>
              </a:solidFill>
              <a:latin typeface="+mn-lt"/>
              <a:ea typeface="+mn-ea"/>
              <a:cs typeface="Arial" panose="020B0604020202020204" pitchFamily="34" charset="0"/>
            </a:defRPr>
          </a:pPr>
          <a:endParaRPr lang="en-US"/>
        </a:p>
      </c:txPr>
    </c:title>
    <c:autoTitleDeleted val="0"/>
    <c:plotArea>
      <c:layout/>
      <c:lineChart>
        <c:grouping val="standard"/>
        <c:varyColors val="0"/>
        <c:ser>
          <c:idx val="0"/>
          <c:order val="0"/>
          <c:tx>
            <c:strRef>
              <c:f>'Fig. PhDs'!$D$12</c:f>
              <c:strCache>
                <c:ptCount val="1"/>
                <c:pt idx="0">
                  <c:v>Total UK</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PhDs'!$E$6:$G$6</c:f>
              <c:strCache>
                <c:ptCount val="3"/>
                <c:pt idx="0">
                  <c:v>2019/20</c:v>
                </c:pt>
                <c:pt idx="1">
                  <c:v>2020/21</c:v>
                </c:pt>
                <c:pt idx="2">
                  <c:v>2021/22</c:v>
                </c:pt>
              </c:strCache>
            </c:strRef>
          </c:cat>
          <c:val>
            <c:numRef>
              <c:f>'Fig. PhDs'!$E$12:$G$12</c:f>
              <c:numCache>
                <c:formatCode>#,##0</c:formatCode>
                <c:ptCount val="3"/>
                <c:pt idx="0">
                  <c:v>2445</c:v>
                </c:pt>
                <c:pt idx="1">
                  <c:v>2515</c:v>
                </c:pt>
                <c:pt idx="2">
                  <c:v>2420</c:v>
                </c:pt>
              </c:numCache>
            </c:numRef>
          </c:val>
          <c:smooth val="0"/>
          <c:extLst>
            <c:ext xmlns:c16="http://schemas.microsoft.com/office/drawing/2014/chart" uri="{C3380CC4-5D6E-409C-BE32-E72D297353CC}">
              <c16:uniqueId val="{00000000-B869-4FEE-A407-3D92B19C7C5A}"/>
            </c:ext>
          </c:extLst>
        </c:ser>
        <c:ser>
          <c:idx val="1"/>
          <c:order val="1"/>
          <c:tx>
            <c:strRef>
              <c:f>'Fig. PhDs'!$D$13</c:f>
              <c:strCache>
                <c:ptCount val="1"/>
                <c:pt idx="0">
                  <c:v>EU</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PhDs'!$E$6:$G$6</c:f>
              <c:strCache>
                <c:ptCount val="3"/>
                <c:pt idx="0">
                  <c:v>2019/20</c:v>
                </c:pt>
                <c:pt idx="1">
                  <c:v>2020/21</c:v>
                </c:pt>
                <c:pt idx="2">
                  <c:v>2021/22</c:v>
                </c:pt>
              </c:strCache>
            </c:strRef>
          </c:cat>
          <c:val>
            <c:numRef>
              <c:f>'Fig. PhDs'!$E$13:$G$13</c:f>
              <c:numCache>
                <c:formatCode>#,##0</c:formatCode>
                <c:ptCount val="3"/>
                <c:pt idx="0">
                  <c:v>550</c:v>
                </c:pt>
                <c:pt idx="1">
                  <c:v>540</c:v>
                </c:pt>
                <c:pt idx="2">
                  <c:v>475</c:v>
                </c:pt>
              </c:numCache>
            </c:numRef>
          </c:val>
          <c:smooth val="0"/>
          <c:extLst>
            <c:ext xmlns:c16="http://schemas.microsoft.com/office/drawing/2014/chart" uri="{C3380CC4-5D6E-409C-BE32-E72D297353CC}">
              <c16:uniqueId val="{00000001-B869-4FEE-A407-3D92B19C7C5A}"/>
            </c:ext>
          </c:extLst>
        </c:ser>
        <c:ser>
          <c:idx val="2"/>
          <c:order val="2"/>
          <c:tx>
            <c:strRef>
              <c:f>'Fig. PhDs'!$D$14</c:f>
              <c:strCache>
                <c:ptCount val="1"/>
                <c:pt idx="0">
                  <c:v>Non-EU</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PhDs'!$E$6:$G$6</c:f>
              <c:strCache>
                <c:ptCount val="3"/>
                <c:pt idx="0">
                  <c:v>2019/20</c:v>
                </c:pt>
                <c:pt idx="1">
                  <c:v>2020/21</c:v>
                </c:pt>
                <c:pt idx="2">
                  <c:v>2021/22</c:v>
                </c:pt>
              </c:strCache>
            </c:strRef>
          </c:cat>
          <c:val>
            <c:numRef>
              <c:f>'Fig. PhDs'!$E$14:$G$14</c:f>
              <c:numCache>
                <c:formatCode>#,##0</c:formatCode>
                <c:ptCount val="3"/>
                <c:pt idx="0">
                  <c:v>1010</c:v>
                </c:pt>
                <c:pt idx="1">
                  <c:v>1045</c:v>
                </c:pt>
                <c:pt idx="2">
                  <c:v>1115</c:v>
                </c:pt>
              </c:numCache>
            </c:numRef>
          </c:val>
          <c:smooth val="0"/>
          <c:extLst>
            <c:ext xmlns:c16="http://schemas.microsoft.com/office/drawing/2014/chart" uri="{C3380CC4-5D6E-409C-BE32-E72D297353CC}">
              <c16:uniqueId val="{00000002-B869-4FEE-A407-3D92B19C7C5A}"/>
            </c:ext>
          </c:extLst>
        </c:ser>
        <c:dLbls>
          <c:dLblPos val="t"/>
          <c:showLegendKey val="0"/>
          <c:showVal val="1"/>
          <c:showCatName val="0"/>
          <c:showSerName val="0"/>
          <c:showPercent val="0"/>
          <c:showBubbleSize val="0"/>
        </c:dLbls>
        <c:marker val="1"/>
        <c:smooth val="0"/>
        <c:axId val="1149193711"/>
        <c:axId val="1149197551"/>
      </c:lineChart>
      <c:catAx>
        <c:axId val="114919371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endParaRPr lang="en-US"/>
          </a:p>
        </c:txPr>
        <c:crossAx val="1149197551"/>
        <c:crosses val="autoZero"/>
        <c:auto val="1"/>
        <c:lblAlgn val="ctr"/>
        <c:lblOffset val="100"/>
        <c:noMultiLvlLbl val="0"/>
      </c:catAx>
      <c:valAx>
        <c:axId val="11491975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r>
                  <a:rPr lang="en-GB" sz="1200" b="0" i="0" u="none" strike="noStrike" kern="1200" baseline="0">
                    <a:solidFill>
                      <a:sysClr val="windowText" lastClr="000000"/>
                    </a:solidFill>
                    <a:cs typeface="Arial" panose="020B0604020202020204" pitchFamily="34" charset="0"/>
                  </a:rPr>
                  <a:t>Number of students (FTE)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endParaRPr lang="en-US"/>
          </a:p>
        </c:txPr>
        <c:crossAx val="1149193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latin typeface="+mn-lt"/>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40" b="0" i="0" u="none" strike="noStrike" kern="1200" spc="0" baseline="0">
                <a:solidFill>
                  <a:schemeClr val="bg2">
                    <a:lumMod val="10000"/>
                  </a:schemeClr>
                </a:solidFill>
                <a:latin typeface="+mn-lt"/>
                <a:ea typeface="+mn-ea"/>
                <a:cs typeface="Arial" panose="020B0604020202020204" pitchFamily="34" charset="0"/>
              </a:defRPr>
            </a:pPr>
            <a:r>
              <a:rPr lang="en-GB"/>
              <a:t>Total number of first year chemistry PhD students studying in the UK, 2019/20 to 2021/22</a:t>
            </a:r>
          </a:p>
        </c:rich>
      </c:tx>
      <c:overlay val="0"/>
      <c:spPr>
        <a:noFill/>
        <a:ln>
          <a:noFill/>
        </a:ln>
        <a:effectLst/>
      </c:spPr>
      <c:txPr>
        <a:bodyPr rot="0" spcFirstLastPara="1" vertOverflow="ellipsis" vert="horz" wrap="square" anchor="ctr" anchorCtr="1"/>
        <a:lstStyle/>
        <a:p>
          <a:pPr algn="ctr" rtl="0">
            <a:defRPr sz="1440" b="0" i="0" u="none" strike="noStrike" kern="1200" spc="0" baseline="0">
              <a:solidFill>
                <a:schemeClr val="bg2">
                  <a:lumMod val="10000"/>
                </a:schemeClr>
              </a:solidFill>
              <a:latin typeface="+mn-lt"/>
              <a:ea typeface="+mn-ea"/>
              <a:cs typeface="Arial" panose="020B0604020202020204" pitchFamily="34" charset="0"/>
            </a:defRPr>
          </a:pPr>
          <a:endParaRPr lang="en-US"/>
        </a:p>
      </c:txPr>
    </c:title>
    <c:autoTitleDeleted val="0"/>
    <c:plotArea>
      <c:layout/>
      <c:lineChart>
        <c:grouping val="standard"/>
        <c:varyColors val="0"/>
        <c:ser>
          <c:idx val="0"/>
          <c:order val="0"/>
          <c:tx>
            <c:strRef>
              <c:f>'Fig. PhDs'!$I$12</c:f>
              <c:strCache>
                <c:ptCount val="1"/>
                <c:pt idx="0">
                  <c:v>Total UK</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PhDs'!$J$6:$L$6</c:f>
              <c:strCache>
                <c:ptCount val="3"/>
                <c:pt idx="0">
                  <c:v>2019/20</c:v>
                </c:pt>
                <c:pt idx="1">
                  <c:v>2020/21</c:v>
                </c:pt>
                <c:pt idx="2">
                  <c:v>2021/22</c:v>
                </c:pt>
              </c:strCache>
            </c:strRef>
          </c:cat>
          <c:val>
            <c:numRef>
              <c:f>'Fig. PhDs'!$J$12:$L$12</c:f>
              <c:numCache>
                <c:formatCode>#,##0</c:formatCode>
                <c:ptCount val="3"/>
                <c:pt idx="0">
                  <c:v>625</c:v>
                </c:pt>
                <c:pt idx="1">
                  <c:v>580</c:v>
                </c:pt>
                <c:pt idx="2">
                  <c:v>510</c:v>
                </c:pt>
              </c:numCache>
            </c:numRef>
          </c:val>
          <c:smooth val="0"/>
          <c:extLst>
            <c:ext xmlns:c16="http://schemas.microsoft.com/office/drawing/2014/chart" uri="{C3380CC4-5D6E-409C-BE32-E72D297353CC}">
              <c16:uniqueId val="{00000000-1E2B-42DE-961F-46EA1DF114E9}"/>
            </c:ext>
          </c:extLst>
        </c:ser>
        <c:ser>
          <c:idx val="1"/>
          <c:order val="1"/>
          <c:tx>
            <c:strRef>
              <c:f>'Fig. PhDs'!$I$13</c:f>
              <c:strCache>
                <c:ptCount val="1"/>
                <c:pt idx="0">
                  <c:v>EU</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PhDs'!$J$6:$L$6</c:f>
              <c:strCache>
                <c:ptCount val="3"/>
                <c:pt idx="0">
                  <c:v>2019/20</c:v>
                </c:pt>
                <c:pt idx="1">
                  <c:v>2020/21</c:v>
                </c:pt>
                <c:pt idx="2">
                  <c:v>2021/22</c:v>
                </c:pt>
              </c:strCache>
            </c:strRef>
          </c:cat>
          <c:val>
            <c:numRef>
              <c:f>'Fig. PhDs'!$J$13:$L$13</c:f>
              <c:numCache>
                <c:formatCode>#,##0</c:formatCode>
                <c:ptCount val="3"/>
                <c:pt idx="0">
                  <c:v>95</c:v>
                </c:pt>
                <c:pt idx="1">
                  <c:v>125</c:v>
                </c:pt>
                <c:pt idx="2">
                  <c:v>75</c:v>
                </c:pt>
              </c:numCache>
            </c:numRef>
          </c:val>
          <c:smooth val="0"/>
          <c:extLst>
            <c:ext xmlns:c16="http://schemas.microsoft.com/office/drawing/2014/chart" uri="{C3380CC4-5D6E-409C-BE32-E72D297353CC}">
              <c16:uniqueId val="{00000001-1E2B-42DE-961F-46EA1DF114E9}"/>
            </c:ext>
          </c:extLst>
        </c:ser>
        <c:ser>
          <c:idx val="2"/>
          <c:order val="2"/>
          <c:tx>
            <c:strRef>
              <c:f>'Fig. PhDs'!$I$14</c:f>
              <c:strCache>
                <c:ptCount val="1"/>
                <c:pt idx="0">
                  <c:v>Non-EU</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PhDs'!$J$6:$L$6</c:f>
              <c:strCache>
                <c:ptCount val="3"/>
                <c:pt idx="0">
                  <c:v>2019/20</c:v>
                </c:pt>
                <c:pt idx="1">
                  <c:v>2020/21</c:v>
                </c:pt>
                <c:pt idx="2">
                  <c:v>2021/22</c:v>
                </c:pt>
              </c:strCache>
            </c:strRef>
          </c:cat>
          <c:val>
            <c:numRef>
              <c:f>'Fig. PhDs'!$J$14:$L$14</c:f>
              <c:numCache>
                <c:formatCode>#,##0</c:formatCode>
                <c:ptCount val="3"/>
                <c:pt idx="0">
                  <c:v>265</c:v>
                </c:pt>
                <c:pt idx="1">
                  <c:v>240</c:v>
                </c:pt>
                <c:pt idx="2">
                  <c:v>275</c:v>
                </c:pt>
              </c:numCache>
            </c:numRef>
          </c:val>
          <c:smooth val="0"/>
          <c:extLst>
            <c:ext xmlns:c16="http://schemas.microsoft.com/office/drawing/2014/chart" uri="{C3380CC4-5D6E-409C-BE32-E72D297353CC}">
              <c16:uniqueId val="{00000002-1E2B-42DE-961F-46EA1DF114E9}"/>
            </c:ext>
          </c:extLst>
        </c:ser>
        <c:dLbls>
          <c:dLblPos val="t"/>
          <c:showLegendKey val="0"/>
          <c:showVal val="1"/>
          <c:showCatName val="0"/>
          <c:showSerName val="0"/>
          <c:showPercent val="0"/>
          <c:showBubbleSize val="0"/>
        </c:dLbls>
        <c:marker val="1"/>
        <c:smooth val="0"/>
        <c:axId val="1211871199"/>
        <c:axId val="1211865439"/>
      </c:lineChart>
      <c:catAx>
        <c:axId val="12118711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endParaRPr lang="en-US"/>
          </a:p>
        </c:txPr>
        <c:crossAx val="1211865439"/>
        <c:crosses val="autoZero"/>
        <c:auto val="1"/>
        <c:lblAlgn val="ctr"/>
        <c:lblOffset val="100"/>
        <c:noMultiLvlLbl val="0"/>
      </c:catAx>
      <c:valAx>
        <c:axId val="12118654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r>
                  <a:rPr lang="en-GB" sz="1200" b="0" i="0" u="none" strike="noStrike" kern="1200" baseline="0">
                    <a:solidFill>
                      <a:sysClr val="windowText" lastClr="000000"/>
                    </a:solidFill>
                    <a:cs typeface="Arial" panose="020B0604020202020204" pitchFamily="34" charset="0"/>
                  </a:rPr>
                  <a:t>Number of students (FTE)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endParaRPr lang="en-US"/>
          </a:p>
        </c:txPr>
        <c:crossAx val="1211871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latin typeface="+mn-lt"/>
          <a:cs typeface="Arial" panose="020B0604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rgbClr val="000000"/>
                </a:solidFill>
                <a:latin typeface="Aptos" panose="020B0004020202020204" pitchFamily="34" charset="0"/>
                <a:ea typeface="+mn-ea"/>
                <a:cs typeface="Arial" panose="020B0604020202020204" pitchFamily="34" charset="0"/>
              </a:defRPr>
            </a:pPr>
            <a:r>
              <a:rPr lang="en-GB"/>
              <a:t>Total research grants and contracts income at UK higher education institutions for chemistry, 2018/19 to 2023/24 (£000)</a:t>
            </a:r>
          </a:p>
        </c:rich>
      </c:tx>
      <c:overlay val="0"/>
      <c:spPr>
        <a:noFill/>
        <a:ln>
          <a:noFill/>
        </a:ln>
        <a:effectLst/>
      </c:spPr>
      <c:txPr>
        <a:bodyPr rot="0" spcFirstLastPara="1" vertOverflow="ellipsis" vert="horz" wrap="square" anchor="ctr" anchorCtr="1"/>
        <a:lstStyle/>
        <a:p>
          <a:pPr>
            <a:defRPr sz="1920" b="0" i="0" u="none" strike="noStrike" kern="1200" spc="0" baseline="0">
              <a:solidFill>
                <a:srgbClr val="000000"/>
              </a:solidFill>
              <a:latin typeface="Aptos" panose="020B0004020202020204" pitchFamily="34" charset="0"/>
              <a:ea typeface="+mn-ea"/>
              <a:cs typeface="Arial" panose="020B0604020202020204" pitchFamily="34" charset="0"/>
            </a:defRPr>
          </a:pPr>
          <a:endParaRPr lang="en-GB"/>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'Research g&amp;c''s- Chemistry'!$F$6:$K$6</c:f>
              <c:strCache>
                <c:ptCount val="6"/>
                <c:pt idx="0">
                  <c:v>2018/19</c:v>
                </c:pt>
                <c:pt idx="1">
                  <c:v>2019/20</c:v>
                </c:pt>
                <c:pt idx="2">
                  <c:v>2020/21</c:v>
                </c:pt>
                <c:pt idx="3">
                  <c:v>2021/22</c:v>
                </c:pt>
                <c:pt idx="4">
                  <c:v>2022/23</c:v>
                </c:pt>
                <c:pt idx="5">
                  <c:v>2023/24</c:v>
                </c:pt>
              </c:strCache>
            </c:strRef>
          </c:cat>
          <c:val>
            <c:numRef>
              <c:f>'Research g&amp;c''s- Chemistry'!$F$30:$K$30</c:f>
              <c:numCache>
                <c:formatCode>#,##0</c:formatCode>
                <c:ptCount val="6"/>
                <c:pt idx="0">
                  <c:v>246719</c:v>
                </c:pt>
                <c:pt idx="1">
                  <c:v>219390</c:v>
                </c:pt>
                <c:pt idx="2">
                  <c:v>241001</c:v>
                </c:pt>
                <c:pt idx="3">
                  <c:v>258952</c:v>
                </c:pt>
                <c:pt idx="4">
                  <c:v>267635</c:v>
                </c:pt>
                <c:pt idx="5">
                  <c:v>271969</c:v>
                </c:pt>
              </c:numCache>
            </c:numRef>
          </c:val>
          <c:extLst>
            <c:ext xmlns:c16="http://schemas.microsoft.com/office/drawing/2014/chart" uri="{C3380CC4-5D6E-409C-BE32-E72D297353CC}">
              <c16:uniqueId val="{00000000-373B-493C-9DC2-B3B69EF1A500}"/>
            </c:ext>
          </c:extLst>
        </c:ser>
        <c:dLbls>
          <c:dLblPos val="outEnd"/>
          <c:showLegendKey val="0"/>
          <c:showVal val="1"/>
          <c:showCatName val="0"/>
          <c:showSerName val="0"/>
          <c:showPercent val="0"/>
          <c:showBubbleSize val="0"/>
        </c:dLbls>
        <c:gapWidth val="219"/>
        <c:overlap val="-27"/>
        <c:axId val="1517425488"/>
        <c:axId val="1517428368"/>
      </c:barChart>
      <c:catAx>
        <c:axId val="15174254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517428368"/>
        <c:crosses val="autoZero"/>
        <c:auto val="1"/>
        <c:lblAlgn val="ctr"/>
        <c:lblOffset val="100"/>
        <c:noMultiLvlLbl val="0"/>
      </c:catAx>
      <c:valAx>
        <c:axId val="1517428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517425488"/>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rgbClr val="000000"/>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rgbClr val="000000"/>
                </a:solidFill>
                <a:latin typeface="Aptos" panose="020B0004020202020204" pitchFamily="34" charset="0"/>
                <a:ea typeface="+mn-ea"/>
                <a:cs typeface="Arial" panose="020B0604020202020204" pitchFamily="34" charset="0"/>
              </a:defRPr>
            </a:pPr>
            <a:r>
              <a:rPr lang="en-GB"/>
              <a:t>Research grants and contracts funding for chemistry, 2023/24 (£000)</a:t>
            </a:r>
          </a:p>
        </c:rich>
      </c:tx>
      <c:overlay val="0"/>
      <c:spPr>
        <a:noFill/>
        <a:ln>
          <a:noFill/>
        </a:ln>
        <a:effectLst/>
      </c:spPr>
      <c:txPr>
        <a:bodyPr rot="0" spcFirstLastPara="1" vertOverflow="ellipsis" vert="horz" wrap="square" anchor="ctr" anchorCtr="1"/>
        <a:lstStyle/>
        <a:p>
          <a:pPr>
            <a:defRPr sz="1680" b="0" i="0" u="none" strike="noStrike" kern="1200" spc="0" baseline="0">
              <a:solidFill>
                <a:srgbClr val="000000"/>
              </a:solidFill>
              <a:latin typeface="Aptos" panose="020B0004020202020204" pitchFamily="34" charset="0"/>
              <a:ea typeface="+mn-ea"/>
              <a:cs typeface="Arial" panose="020B0604020202020204" pitchFamily="34" charset="0"/>
            </a:defRPr>
          </a:pPr>
          <a:endParaRPr lang="en-GB"/>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4D4-4AAB-84DC-BCB210871FF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4D4-4AAB-84DC-BCB210871FF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4D4-4AAB-84DC-BCB210871FF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4D4-4AAB-84DC-BCB210871FF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4D4-4AAB-84DC-BCB210871FF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4D4-4AAB-84DC-BCB210871FF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4D4-4AAB-84DC-BCB210871FF3}"/>
              </c:ext>
            </c:extLst>
          </c:dPt>
          <c:dLbls>
            <c:dLbl>
              <c:idx val="0"/>
              <c:layout>
                <c:manualLayout>
                  <c:x val="1.9047619047619049E-2"/>
                  <c:y val="0"/>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24D4-4AAB-84DC-BCB210871FF3}"/>
                </c:ext>
              </c:extLst>
            </c:dLbl>
            <c:dLbl>
              <c:idx val="1"/>
              <c:layout>
                <c:manualLayout>
                  <c:x val="-1.9047619047619011E-2"/>
                  <c:y val="0.10648148148148148"/>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24D4-4AAB-84DC-BCB210871FF3}"/>
                </c:ext>
              </c:extLst>
            </c:dLbl>
            <c:dLbl>
              <c:idx val="2"/>
              <c:layout>
                <c:manualLayout>
                  <c:x val="-8.7619047619047638E-2"/>
                  <c:y val="0.13425925925925927"/>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24D4-4AAB-84DC-BCB210871FF3}"/>
                </c:ext>
              </c:extLst>
            </c:dLbl>
            <c:dLbl>
              <c:idx val="3"/>
              <c:layout>
                <c:manualLayout>
                  <c:x val="-5.9047619047619064E-2"/>
                  <c:y val="2.3148148148148147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24D4-4AAB-84DC-BCB210871FF3}"/>
                </c:ext>
              </c:extLst>
            </c:dLbl>
            <c:dLbl>
              <c:idx val="4"/>
              <c:layout>
                <c:manualLayout>
                  <c:x val="-0.12952380952380954"/>
                  <c:y val="-0.17592592592592596"/>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24D4-4AAB-84DC-BCB210871FF3}"/>
                </c:ext>
              </c:extLst>
            </c:dLbl>
            <c:dLbl>
              <c:idx val="5"/>
              <c:layout>
                <c:manualLayout>
                  <c:x val="-3.4285714285714287E-2"/>
                  <c:y val="-7.8703703703703706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24D4-4AAB-84DC-BCB210871FF3}"/>
                </c:ext>
              </c:extLst>
            </c:dLbl>
            <c:dLbl>
              <c:idx val="6"/>
              <c:layout>
                <c:manualLayout>
                  <c:x val="7.047619047619047E-2"/>
                  <c:y val="-0.13425925925925927"/>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24D4-4AAB-84DC-BCB210871FF3}"/>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showLegendKey val="0"/>
            <c:showVal val="1"/>
            <c:showCatName val="0"/>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'Research g&amp;c''s- Chemistry'!$B$63:$B$69</c:f>
              <c:strCache>
                <c:ptCount val="7"/>
                <c:pt idx="0">
                  <c:v>Research Councils</c:v>
                </c:pt>
                <c:pt idx="1">
                  <c:v>UK-based charities</c:v>
                </c:pt>
                <c:pt idx="2">
                  <c:v>UK central government bodies/local authorities, health and hospital authorities</c:v>
                </c:pt>
                <c:pt idx="3">
                  <c:v>UK industry, commerce and public corporations</c:v>
                </c:pt>
                <c:pt idx="4">
                  <c:v>UK other sources</c:v>
                </c:pt>
                <c:pt idx="5">
                  <c:v>EU</c:v>
                </c:pt>
                <c:pt idx="6">
                  <c:v>Non-EU</c:v>
                </c:pt>
              </c:strCache>
            </c:strRef>
          </c:cat>
          <c:val>
            <c:numRef>
              <c:f>'Research g&amp;c''s- Chemistry'!$C$63:$C$69</c:f>
              <c:numCache>
                <c:formatCode>#,##0</c:formatCode>
                <c:ptCount val="7"/>
                <c:pt idx="0">
                  <c:v>155113</c:v>
                </c:pt>
                <c:pt idx="1">
                  <c:v>26595</c:v>
                </c:pt>
                <c:pt idx="2">
                  <c:v>16420</c:v>
                </c:pt>
                <c:pt idx="3">
                  <c:v>22876</c:v>
                </c:pt>
                <c:pt idx="4">
                  <c:v>2388</c:v>
                </c:pt>
                <c:pt idx="5">
                  <c:v>32159</c:v>
                </c:pt>
                <c:pt idx="6">
                  <c:v>16418</c:v>
                </c:pt>
              </c:numCache>
            </c:numRef>
          </c:val>
          <c:extLst>
            <c:ext xmlns:c16="http://schemas.microsoft.com/office/drawing/2014/chart" uri="{C3380CC4-5D6E-409C-BE32-E72D297353CC}">
              <c16:uniqueId val="{0000000E-24D4-4AAB-84DC-BCB210871FF3}"/>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19825191797859"/>
          <c:y val="0.14902027332790296"/>
          <c:w val="0.36874623267028328"/>
          <c:h val="0.80666847678522946"/>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000000"/>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000000"/>
                </a:solidFill>
                <a:latin typeface="Aptos" panose="020B0004020202020204" pitchFamily="34" charset="0"/>
                <a:ea typeface="+mn-ea"/>
                <a:cs typeface="Arial" panose="020B0604020202020204" pitchFamily="34" charset="0"/>
              </a:defRPr>
            </a:pPr>
            <a:r>
              <a:rPr lang="en-GB" sz="1600"/>
              <a:t>Research grants and contracts income at UK higher education institutions for chemistry, 2018/19 to 2023/24</a:t>
            </a:r>
          </a:p>
        </c:rich>
      </c:tx>
      <c:layout>
        <c:manualLayout>
          <c:xMode val="edge"/>
          <c:yMode val="edge"/>
          <c:x val="4.3323327098159496E-2"/>
          <c:y val="1.9900497512437811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rgbClr val="000000"/>
              </a:solidFill>
              <a:latin typeface="Aptos" panose="020B00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8836475090148923E-2"/>
          <c:y val="0.20472284248051084"/>
          <c:w val="0.66125676152139601"/>
          <c:h val="0.6965234569559402"/>
        </c:manualLayout>
      </c:layout>
      <c:lineChart>
        <c:grouping val="standard"/>
        <c:varyColors val="0"/>
        <c:ser>
          <c:idx val="0"/>
          <c:order val="0"/>
          <c:tx>
            <c:strRef>
              <c:f>'Research g&amp;c''s- Chemistry'!$B$74</c:f>
              <c:strCache>
                <c:ptCount val="1"/>
                <c:pt idx="0">
                  <c:v>Research Councils</c:v>
                </c:pt>
              </c:strCache>
            </c:strRef>
          </c:tx>
          <c:spPr>
            <a:ln w="28575" cap="rnd">
              <a:solidFill>
                <a:schemeClr val="accent1"/>
              </a:solidFill>
              <a:round/>
            </a:ln>
            <a:effectLst/>
          </c:spPr>
          <c:marker>
            <c:symbol val="none"/>
          </c:marker>
          <c:cat>
            <c:strRef>
              <c:f>'Research g&amp;c''s- Chemistry'!$F$73:$K$73</c:f>
              <c:strCache>
                <c:ptCount val="6"/>
                <c:pt idx="0">
                  <c:v>2018/19</c:v>
                </c:pt>
                <c:pt idx="1">
                  <c:v>2019/20</c:v>
                </c:pt>
                <c:pt idx="2">
                  <c:v>2020/21</c:v>
                </c:pt>
                <c:pt idx="3">
                  <c:v>2021/22</c:v>
                </c:pt>
                <c:pt idx="4">
                  <c:v>2022/23</c:v>
                </c:pt>
                <c:pt idx="5">
                  <c:v>2023/24</c:v>
                </c:pt>
              </c:strCache>
            </c:strRef>
          </c:cat>
          <c:val>
            <c:numRef>
              <c:f>'Research g&amp;c''s- Chemistry'!$F$74:$K$74</c:f>
              <c:numCache>
                <c:formatCode>#,##0</c:formatCode>
                <c:ptCount val="6"/>
                <c:pt idx="0">
                  <c:v>125229</c:v>
                </c:pt>
                <c:pt idx="1">
                  <c:v>111944</c:v>
                </c:pt>
                <c:pt idx="2">
                  <c:v>121238</c:v>
                </c:pt>
                <c:pt idx="3">
                  <c:v>135459</c:v>
                </c:pt>
                <c:pt idx="4">
                  <c:v>139822</c:v>
                </c:pt>
                <c:pt idx="5">
                  <c:v>155113</c:v>
                </c:pt>
              </c:numCache>
            </c:numRef>
          </c:val>
          <c:smooth val="0"/>
          <c:extLst>
            <c:ext xmlns:c16="http://schemas.microsoft.com/office/drawing/2014/chart" uri="{C3380CC4-5D6E-409C-BE32-E72D297353CC}">
              <c16:uniqueId val="{00000000-0DC9-4FB7-95D1-3788D14338BE}"/>
            </c:ext>
          </c:extLst>
        </c:ser>
        <c:ser>
          <c:idx val="1"/>
          <c:order val="1"/>
          <c:tx>
            <c:strRef>
              <c:f>'Research g&amp;c''s- Chemistry'!$B$75</c:f>
              <c:strCache>
                <c:ptCount val="1"/>
                <c:pt idx="0">
                  <c:v>UK-based charities</c:v>
                </c:pt>
              </c:strCache>
            </c:strRef>
          </c:tx>
          <c:spPr>
            <a:ln w="28575" cap="rnd">
              <a:solidFill>
                <a:schemeClr val="accent2"/>
              </a:solidFill>
              <a:round/>
            </a:ln>
            <a:effectLst/>
          </c:spPr>
          <c:marker>
            <c:symbol val="none"/>
          </c:marker>
          <c:cat>
            <c:strRef>
              <c:f>'Research g&amp;c''s- Chemistry'!$F$73:$K$73</c:f>
              <c:strCache>
                <c:ptCount val="6"/>
                <c:pt idx="0">
                  <c:v>2018/19</c:v>
                </c:pt>
                <c:pt idx="1">
                  <c:v>2019/20</c:v>
                </c:pt>
                <c:pt idx="2">
                  <c:v>2020/21</c:v>
                </c:pt>
                <c:pt idx="3">
                  <c:v>2021/22</c:v>
                </c:pt>
                <c:pt idx="4">
                  <c:v>2022/23</c:v>
                </c:pt>
                <c:pt idx="5">
                  <c:v>2023/24</c:v>
                </c:pt>
              </c:strCache>
            </c:strRef>
          </c:cat>
          <c:val>
            <c:numRef>
              <c:f>'Research g&amp;c''s- Chemistry'!$F$75:$K$75</c:f>
              <c:numCache>
                <c:formatCode>#,##0</c:formatCode>
                <c:ptCount val="6"/>
                <c:pt idx="0">
                  <c:v>22075</c:v>
                </c:pt>
                <c:pt idx="1">
                  <c:v>20675</c:v>
                </c:pt>
                <c:pt idx="2">
                  <c:v>22694</c:v>
                </c:pt>
                <c:pt idx="3">
                  <c:v>23556</c:v>
                </c:pt>
                <c:pt idx="4">
                  <c:v>24204</c:v>
                </c:pt>
                <c:pt idx="5">
                  <c:v>26595</c:v>
                </c:pt>
              </c:numCache>
            </c:numRef>
          </c:val>
          <c:smooth val="0"/>
          <c:extLst>
            <c:ext xmlns:c16="http://schemas.microsoft.com/office/drawing/2014/chart" uri="{C3380CC4-5D6E-409C-BE32-E72D297353CC}">
              <c16:uniqueId val="{00000001-0DC9-4FB7-95D1-3788D14338BE}"/>
            </c:ext>
          </c:extLst>
        </c:ser>
        <c:ser>
          <c:idx val="2"/>
          <c:order val="2"/>
          <c:tx>
            <c:strRef>
              <c:f>'Research g&amp;c''s- Chemistry'!$B$76</c:f>
              <c:strCache>
                <c:ptCount val="1"/>
                <c:pt idx="0">
                  <c:v>UK central government bodies/local authorities, health &amp; hospital authorities</c:v>
                </c:pt>
              </c:strCache>
            </c:strRef>
          </c:tx>
          <c:spPr>
            <a:ln w="28575" cap="rnd">
              <a:solidFill>
                <a:schemeClr val="accent3"/>
              </a:solidFill>
              <a:round/>
            </a:ln>
            <a:effectLst/>
          </c:spPr>
          <c:marker>
            <c:symbol val="none"/>
          </c:marker>
          <c:cat>
            <c:strRef>
              <c:f>'Research g&amp;c''s- Chemistry'!$F$73:$K$73</c:f>
              <c:strCache>
                <c:ptCount val="6"/>
                <c:pt idx="0">
                  <c:v>2018/19</c:v>
                </c:pt>
                <c:pt idx="1">
                  <c:v>2019/20</c:v>
                </c:pt>
                <c:pt idx="2">
                  <c:v>2020/21</c:v>
                </c:pt>
                <c:pt idx="3">
                  <c:v>2021/22</c:v>
                </c:pt>
                <c:pt idx="4">
                  <c:v>2022/23</c:v>
                </c:pt>
                <c:pt idx="5">
                  <c:v>2023/24</c:v>
                </c:pt>
              </c:strCache>
            </c:strRef>
          </c:cat>
          <c:val>
            <c:numRef>
              <c:f>'Research g&amp;c''s- Chemistry'!$F$76:$K$76</c:f>
              <c:numCache>
                <c:formatCode>#,##0</c:formatCode>
                <c:ptCount val="6"/>
                <c:pt idx="0">
                  <c:v>11520</c:v>
                </c:pt>
                <c:pt idx="1">
                  <c:v>8449</c:v>
                </c:pt>
                <c:pt idx="2">
                  <c:v>15206</c:v>
                </c:pt>
                <c:pt idx="3">
                  <c:v>17623</c:v>
                </c:pt>
                <c:pt idx="4">
                  <c:v>18106</c:v>
                </c:pt>
                <c:pt idx="5">
                  <c:v>16420</c:v>
                </c:pt>
              </c:numCache>
            </c:numRef>
          </c:val>
          <c:smooth val="0"/>
          <c:extLst>
            <c:ext xmlns:c16="http://schemas.microsoft.com/office/drawing/2014/chart" uri="{C3380CC4-5D6E-409C-BE32-E72D297353CC}">
              <c16:uniqueId val="{00000002-0DC9-4FB7-95D1-3788D14338BE}"/>
            </c:ext>
          </c:extLst>
        </c:ser>
        <c:ser>
          <c:idx val="3"/>
          <c:order val="3"/>
          <c:tx>
            <c:strRef>
              <c:f>'Research g&amp;c''s- Chemistry'!$B$77</c:f>
              <c:strCache>
                <c:ptCount val="1"/>
                <c:pt idx="0">
                  <c:v>UK industry, commerce and public corporations</c:v>
                </c:pt>
              </c:strCache>
            </c:strRef>
          </c:tx>
          <c:spPr>
            <a:ln w="28575" cap="rnd">
              <a:solidFill>
                <a:schemeClr val="accent4"/>
              </a:solidFill>
              <a:round/>
            </a:ln>
            <a:effectLst/>
          </c:spPr>
          <c:marker>
            <c:symbol val="none"/>
          </c:marker>
          <c:cat>
            <c:strRef>
              <c:f>'Research g&amp;c''s- Chemistry'!$F$73:$K$73</c:f>
              <c:strCache>
                <c:ptCount val="6"/>
                <c:pt idx="0">
                  <c:v>2018/19</c:v>
                </c:pt>
                <c:pt idx="1">
                  <c:v>2019/20</c:v>
                </c:pt>
                <c:pt idx="2">
                  <c:v>2020/21</c:v>
                </c:pt>
                <c:pt idx="3">
                  <c:v>2021/22</c:v>
                </c:pt>
                <c:pt idx="4">
                  <c:v>2022/23</c:v>
                </c:pt>
                <c:pt idx="5">
                  <c:v>2023/24</c:v>
                </c:pt>
              </c:strCache>
            </c:strRef>
          </c:cat>
          <c:val>
            <c:numRef>
              <c:f>'Research g&amp;c''s- Chemistry'!$F$77:$K$77</c:f>
              <c:numCache>
                <c:formatCode>#,##0</c:formatCode>
                <c:ptCount val="6"/>
                <c:pt idx="0">
                  <c:v>15062</c:v>
                </c:pt>
                <c:pt idx="1">
                  <c:v>14110</c:v>
                </c:pt>
                <c:pt idx="2">
                  <c:v>13592</c:v>
                </c:pt>
                <c:pt idx="3">
                  <c:v>15792</c:v>
                </c:pt>
                <c:pt idx="4">
                  <c:v>19784</c:v>
                </c:pt>
                <c:pt idx="5">
                  <c:v>22876</c:v>
                </c:pt>
              </c:numCache>
            </c:numRef>
          </c:val>
          <c:smooth val="0"/>
          <c:extLst>
            <c:ext xmlns:c16="http://schemas.microsoft.com/office/drawing/2014/chart" uri="{C3380CC4-5D6E-409C-BE32-E72D297353CC}">
              <c16:uniqueId val="{00000003-0DC9-4FB7-95D1-3788D14338BE}"/>
            </c:ext>
          </c:extLst>
        </c:ser>
        <c:ser>
          <c:idx val="4"/>
          <c:order val="4"/>
          <c:tx>
            <c:strRef>
              <c:f>'Research g&amp;c''s- Chemistry'!$B$78</c:f>
              <c:strCache>
                <c:ptCount val="1"/>
                <c:pt idx="0">
                  <c:v>UK other sources</c:v>
                </c:pt>
              </c:strCache>
            </c:strRef>
          </c:tx>
          <c:spPr>
            <a:ln w="28575" cap="rnd">
              <a:solidFill>
                <a:schemeClr val="accent5"/>
              </a:solidFill>
              <a:round/>
            </a:ln>
            <a:effectLst/>
          </c:spPr>
          <c:marker>
            <c:symbol val="none"/>
          </c:marker>
          <c:cat>
            <c:strRef>
              <c:f>'Research g&amp;c''s- Chemistry'!$F$73:$K$73</c:f>
              <c:strCache>
                <c:ptCount val="6"/>
                <c:pt idx="0">
                  <c:v>2018/19</c:v>
                </c:pt>
                <c:pt idx="1">
                  <c:v>2019/20</c:v>
                </c:pt>
                <c:pt idx="2">
                  <c:v>2020/21</c:v>
                </c:pt>
                <c:pt idx="3">
                  <c:v>2021/22</c:v>
                </c:pt>
                <c:pt idx="4">
                  <c:v>2022/23</c:v>
                </c:pt>
                <c:pt idx="5">
                  <c:v>2023/24</c:v>
                </c:pt>
              </c:strCache>
            </c:strRef>
          </c:cat>
          <c:val>
            <c:numRef>
              <c:f>'Research g&amp;c''s- Chemistry'!$F$78:$K$78</c:f>
              <c:numCache>
                <c:formatCode>#,##0</c:formatCode>
                <c:ptCount val="6"/>
                <c:pt idx="0">
                  <c:v>793</c:v>
                </c:pt>
                <c:pt idx="1">
                  <c:v>1483</c:v>
                </c:pt>
                <c:pt idx="2">
                  <c:v>2862</c:v>
                </c:pt>
                <c:pt idx="3">
                  <c:v>2230</c:v>
                </c:pt>
                <c:pt idx="4">
                  <c:v>2449</c:v>
                </c:pt>
                <c:pt idx="5">
                  <c:v>2388</c:v>
                </c:pt>
              </c:numCache>
            </c:numRef>
          </c:val>
          <c:smooth val="0"/>
          <c:extLst>
            <c:ext xmlns:c16="http://schemas.microsoft.com/office/drawing/2014/chart" uri="{C3380CC4-5D6E-409C-BE32-E72D297353CC}">
              <c16:uniqueId val="{00000004-0DC9-4FB7-95D1-3788D14338BE}"/>
            </c:ext>
          </c:extLst>
        </c:ser>
        <c:ser>
          <c:idx val="5"/>
          <c:order val="5"/>
          <c:tx>
            <c:strRef>
              <c:f>'Research g&amp;c''s- Chemistry'!$B$79</c:f>
              <c:strCache>
                <c:ptCount val="1"/>
                <c:pt idx="0">
                  <c:v>EU</c:v>
                </c:pt>
              </c:strCache>
            </c:strRef>
          </c:tx>
          <c:spPr>
            <a:ln w="28575" cap="rnd">
              <a:solidFill>
                <a:schemeClr val="accent6"/>
              </a:solidFill>
              <a:round/>
            </a:ln>
            <a:effectLst/>
          </c:spPr>
          <c:marker>
            <c:symbol val="none"/>
          </c:marker>
          <c:cat>
            <c:strRef>
              <c:f>'Research g&amp;c''s- Chemistry'!$F$73:$K$73</c:f>
              <c:strCache>
                <c:ptCount val="6"/>
                <c:pt idx="0">
                  <c:v>2018/19</c:v>
                </c:pt>
                <c:pt idx="1">
                  <c:v>2019/20</c:v>
                </c:pt>
                <c:pt idx="2">
                  <c:v>2020/21</c:v>
                </c:pt>
                <c:pt idx="3">
                  <c:v>2021/22</c:v>
                </c:pt>
                <c:pt idx="4">
                  <c:v>2022/23</c:v>
                </c:pt>
                <c:pt idx="5">
                  <c:v>2023/24</c:v>
                </c:pt>
              </c:strCache>
            </c:strRef>
          </c:cat>
          <c:val>
            <c:numRef>
              <c:f>'Research g&amp;c''s- Chemistry'!$F$79:$K$79</c:f>
              <c:numCache>
                <c:formatCode>#,##0</c:formatCode>
                <c:ptCount val="6"/>
                <c:pt idx="0">
                  <c:v>56560</c:v>
                </c:pt>
                <c:pt idx="1">
                  <c:v>48038</c:v>
                </c:pt>
                <c:pt idx="2">
                  <c:v>50449</c:v>
                </c:pt>
                <c:pt idx="3">
                  <c:v>47271</c:v>
                </c:pt>
                <c:pt idx="4">
                  <c:v>43350</c:v>
                </c:pt>
                <c:pt idx="5">
                  <c:v>32159</c:v>
                </c:pt>
              </c:numCache>
            </c:numRef>
          </c:val>
          <c:smooth val="0"/>
          <c:extLst>
            <c:ext xmlns:c16="http://schemas.microsoft.com/office/drawing/2014/chart" uri="{C3380CC4-5D6E-409C-BE32-E72D297353CC}">
              <c16:uniqueId val="{00000005-0DC9-4FB7-95D1-3788D14338BE}"/>
            </c:ext>
          </c:extLst>
        </c:ser>
        <c:ser>
          <c:idx val="6"/>
          <c:order val="6"/>
          <c:tx>
            <c:strRef>
              <c:f>'Research g&amp;c''s- Chemistry'!$B$80</c:f>
              <c:strCache>
                <c:ptCount val="1"/>
                <c:pt idx="0">
                  <c:v>Non-EU</c:v>
                </c:pt>
              </c:strCache>
            </c:strRef>
          </c:tx>
          <c:spPr>
            <a:ln w="28575" cap="rnd">
              <a:solidFill>
                <a:schemeClr val="accent1">
                  <a:lumMod val="60000"/>
                </a:schemeClr>
              </a:solidFill>
              <a:round/>
            </a:ln>
            <a:effectLst/>
          </c:spPr>
          <c:marker>
            <c:symbol val="none"/>
          </c:marker>
          <c:cat>
            <c:strRef>
              <c:f>'Research g&amp;c''s- Chemistry'!$F$73:$K$73</c:f>
              <c:strCache>
                <c:ptCount val="6"/>
                <c:pt idx="0">
                  <c:v>2018/19</c:v>
                </c:pt>
                <c:pt idx="1">
                  <c:v>2019/20</c:v>
                </c:pt>
                <c:pt idx="2">
                  <c:v>2020/21</c:v>
                </c:pt>
                <c:pt idx="3">
                  <c:v>2021/22</c:v>
                </c:pt>
                <c:pt idx="4">
                  <c:v>2022/23</c:v>
                </c:pt>
                <c:pt idx="5">
                  <c:v>2023/24</c:v>
                </c:pt>
              </c:strCache>
            </c:strRef>
          </c:cat>
          <c:val>
            <c:numRef>
              <c:f>'Research g&amp;c''s- Chemistry'!$F$80:$K$80</c:f>
              <c:numCache>
                <c:formatCode>#,##0</c:formatCode>
                <c:ptCount val="6"/>
                <c:pt idx="0">
                  <c:v>15480</c:v>
                </c:pt>
                <c:pt idx="1">
                  <c:v>14691</c:v>
                </c:pt>
                <c:pt idx="2">
                  <c:v>14960</c:v>
                </c:pt>
                <c:pt idx="3">
                  <c:v>17021</c:v>
                </c:pt>
                <c:pt idx="4">
                  <c:v>19920</c:v>
                </c:pt>
                <c:pt idx="5">
                  <c:v>16418</c:v>
                </c:pt>
              </c:numCache>
            </c:numRef>
          </c:val>
          <c:smooth val="0"/>
          <c:extLst>
            <c:ext xmlns:c16="http://schemas.microsoft.com/office/drawing/2014/chart" uri="{C3380CC4-5D6E-409C-BE32-E72D297353CC}">
              <c16:uniqueId val="{00000006-0DC9-4FB7-95D1-3788D14338BE}"/>
            </c:ext>
          </c:extLst>
        </c:ser>
        <c:dLbls>
          <c:showLegendKey val="0"/>
          <c:showVal val="0"/>
          <c:showCatName val="0"/>
          <c:showSerName val="0"/>
          <c:showPercent val="0"/>
          <c:showBubbleSize val="0"/>
        </c:dLbls>
        <c:smooth val="0"/>
        <c:axId val="1440851167"/>
        <c:axId val="1440851647"/>
      </c:lineChart>
      <c:catAx>
        <c:axId val="1440851167"/>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440851647"/>
        <c:crosses val="autoZero"/>
        <c:auto val="1"/>
        <c:lblAlgn val="ctr"/>
        <c:lblOffset val="100"/>
        <c:noMultiLvlLbl val="0"/>
      </c:catAx>
      <c:valAx>
        <c:axId val="1440851647"/>
        <c:scaling>
          <c:orientation val="minMax"/>
          <c:max val="16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440851167"/>
        <c:crosses val="autoZero"/>
        <c:crossBetween val="midCat"/>
      </c:valAx>
      <c:spPr>
        <a:noFill/>
        <a:ln>
          <a:noFill/>
        </a:ln>
        <a:effectLst/>
      </c:spPr>
    </c:plotArea>
    <c:legend>
      <c:legendPos val="r"/>
      <c:layout>
        <c:manualLayout>
          <c:xMode val="edge"/>
          <c:yMode val="edge"/>
          <c:x val="0.77594785144665179"/>
          <c:y val="0.12076803832356774"/>
          <c:w val="0.21534696242632856"/>
          <c:h val="0.80998964681653596"/>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rgbClr val="000000"/>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000000"/>
                </a:solidFill>
                <a:latin typeface="Aptos" panose="020B0004020202020204" pitchFamily="34" charset="0"/>
                <a:ea typeface="+mn-ea"/>
                <a:cs typeface="Arial" panose="020B0604020202020204" pitchFamily="34" charset="0"/>
              </a:defRPr>
            </a:pPr>
            <a:r>
              <a:rPr lang="en-GB" sz="1600"/>
              <a:t>Research Council income for chemistry research grants and contracts at UK higher education institutions, 2018/19 to 2023/24 (£000)</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000000"/>
              </a:solidFill>
              <a:latin typeface="Aptos" panose="020B00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'Research g&amp;c''s- Chemistry'!$B$7</c:f>
              <c:strCache>
                <c:ptCount val="1"/>
                <c:pt idx="0">
                  <c:v>1a BBSRC</c:v>
                </c:pt>
              </c:strCache>
            </c:strRef>
          </c:tx>
          <c:spPr>
            <a:ln w="28575" cap="rnd">
              <a:solidFill>
                <a:schemeClr val="accent1"/>
              </a:solidFill>
              <a:prstDash val="sysDot"/>
              <a:round/>
            </a:ln>
            <a:effectLst/>
          </c:spPr>
          <c:marker>
            <c:symbol val="none"/>
          </c:marker>
          <c:cat>
            <c:strRef>
              <c:f>'Research g&amp;c''s- Chemistry'!$F$6:$K$6</c:f>
              <c:strCache>
                <c:ptCount val="6"/>
                <c:pt idx="0">
                  <c:v>2018/19</c:v>
                </c:pt>
                <c:pt idx="1">
                  <c:v>2019/20</c:v>
                </c:pt>
                <c:pt idx="2">
                  <c:v>2020/21</c:v>
                </c:pt>
                <c:pt idx="3">
                  <c:v>2021/22</c:v>
                </c:pt>
                <c:pt idx="4">
                  <c:v>2022/23</c:v>
                </c:pt>
                <c:pt idx="5">
                  <c:v>2023/24</c:v>
                </c:pt>
              </c:strCache>
            </c:strRef>
          </c:cat>
          <c:val>
            <c:numRef>
              <c:f>'Research g&amp;c''s- Chemistry'!$F$7:$K$7</c:f>
              <c:numCache>
                <c:formatCode>#,##0</c:formatCode>
                <c:ptCount val="6"/>
                <c:pt idx="0">
                  <c:v>19744</c:v>
                </c:pt>
                <c:pt idx="1">
                  <c:v>15369</c:v>
                </c:pt>
                <c:pt idx="2">
                  <c:v>12854</c:v>
                </c:pt>
                <c:pt idx="3">
                  <c:v>14195</c:v>
                </c:pt>
                <c:pt idx="4">
                  <c:v>14678</c:v>
                </c:pt>
                <c:pt idx="5">
                  <c:v>19328</c:v>
                </c:pt>
              </c:numCache>
            </c:numRef>
          </c:val>
          <c:smooth val="0"/>
          <c:extLst>
            <c:ext xmlns:c16="http://schemas.microsoft.com/office/drawing/2014/chart" uri="{C3380CC4-5D6E-409C-BE32-E72D297353CC}">
              <c16:uniqueId val="{00000000-028A-421B-92C0-FABC9285279A}"/>
            </c:ext>
          </c:extLst>
        </c:ser>
        <c:ser>
          <c:idx val="1"/>
          <c:order val="1"/>
          <c:tx>
            <c:strRef>
              <c:f>'Research g&amp;c''s- Chemistry'!$B$8</c:f>
              <c:strCache>
                <c:ptCount val="1"/>
                <c:pt idx="0">
                  <c:v>1b MRC</c:v>
                </c:pt>
              </c:strCache>
            </c:strRef>
          </c:tx>
          <c:spPr>
            <a:ln w="28575" cap="rnd" cmpd="sng">
              <a:solidFill>
                <a:schemeClr val="accent2"/>
              </a:solidFill>
              <a:prstDash val="solid"/>
              <a:round/>
            </a:ln>
            <a:effectLst/>
          </c:spPr>
          <c:marker>
            <c:symbol val="none"/>
          </c:marker>
          <c:cat>
            <c:strRef>
              <c:f>'Research g&amp;c''s- Chemistry'!$F$6:$K$6</c:f>
              <c:strCache>
                <c:ptCount val="6"/>
                <c:pt idx="0">
                  <c:v>2018/19</c:v>
                </c:pt>
                <c:pt idx="1">
                  <c:v>2019/20</c:v>
                </c:pt>
                <c:pt idx="2">
                  <c:v>2020/21</c:v>
                </c:pt>
                <c:pt idx="3">
                  <c:v>2021/22</c:v>
                </c:pt>
                <c:pt idx="4">
                  <c:v>2022/23</c:v>
                </c:pt>
                <c:pt idx="5">
                  <c:v>2023/24</c:v>
                </c:pt>
              </c:strCache>
            </c:strRef>
          </c:cat>
          <c:val>
            <c:numRef>
              <c:f>'Research g&amp;c''s- Chemistry'!$F$8:$K$8</c:f>
              <c:numCache>
                <c:formatCode>#,##0</c:formatCode>
                <c:ptCount val="6"/>
                <c:pt idx="0">
                  <c:v>3254</c:v>
                </c:pt>
                <c:pt idx="1">
                  <c:v>3577</c:v>
                </c:pt>
                <c:pt idx="2">
                  <c:v>5540</c:v>
                </c:pt>
                <c:pt idx="3">
                  <c:v>7072</c:v>
                </c:pt>
                <c:pt idx="4">
                  <c:v>8602</c:v>
                </c:pt>
                <c:pt idx="5">
                  <c:v>9442</c:v>
                </c:pt>
              </c:numCache>
            </c:numRef>
          </c:val>
          <c:smooth val="0"/>
          <c:extLst>
            <c:ext xmlns:c16="http://schemas.microsoft.com/office/drawing/2014/chart" uri="{C3380CC4-5D6E-409C-BE32-E72D297353CC}">
              <c16:uniqueId val="{00000001-028A-421B-92C0-FABC9285279A}"/>
            </c:ext>
          </c:extLst>
        </c:ser>
        <c:ser>
          <c:idx val="2"/>
          <c:order val="2"/>
          <c:tx>
            <c:strRef>
              <c:f>'Research g&amp;c''s- Chemistry'!$B$9</c:f>
              <c:strCache>
                <c:ptCount val="1"/>
                <c:pt idx="0">
                  <c:v>1c NERC</c:v>
                </c:pt>
              </c:strCache>
            </c:strRef>
          </c:tx>
          <c:spPr>
            <a:ln w="28575" cap="rnd">
              <a:solidFill>
                <a:schemeClr val="accent3"/>
              </a:solidFill>
              <a:prstDash val="sysDash"/>
              <a:round/>
            </a:ln>
            <a:effectLst/>
          </c:spPr>
          <c:marker>
            <c:symbol val="none"/>
          </c:marker>
          <c:cat>
            <c:strRef>
              <c:f>'Research g&amp;c''s- Chemistry'!$F$6:$K$6</c:f>
              <c:strCache>
                <c:ptCount val="6"/>
                <c:pt idx="0">
                  <c:v>2018/19</c:v>
                </c:pt>
                <c:pt idx="1">
                  <c:v>2019/20</c:v>
                </c:pt>
                <c:pt idx="2">
                  <c:v>2020/21</c:v>
                </c:pt>
                <c:pt idx="3">
                  <c:v>2021/22</c:v>
                </c:pt>
                <c:pt idx="4">
                  <c:v>2022/23</c:v>
                </c:pt>
                <c:pt idx="5">
                  <c:v>2023/24</c:v>
                </c:pt>
              </c:strCache>
            </c:strRef>
          </c:cat>
          <c:val>
            <c:numRef>
              <c:f>'Research g&amp;c''s- Chemistry'!$F$9:$K$9</c:f>
              <c:numCache>
                <c:formatCode>#,##0</c:formatCode>
                <c:ptCount val="6"/>
                <c:pt idx="0">
                  <c:v>5713</c:v>
                </c:pt>
                <c:pt idx="1">
                  <c:v>7910</c:v>
                </c:pt>
                <c:pt idx="2">
                  <c:v>5735</c:v>
                </c:pt>
                <c:pt idx="3">
                  <c:v>8505</c:v>
                </c:pt>
                <c:pt idx="4">
                  <c:v>7992</c:v>
                </c:pt>
                <c:pt idx="5">
                  <c:v>9840</c:v>
                </c:pt>
              </c:numCache>
            </c:numRef>
          </c:val>
          <c:smooth val="0"/>
          <c:extLst>
            <c:ext xmlns:c16="http://schemas.microsoft.com/office/drawing/2014/chart" uri="{C3380CC4-5D6E-409C-BE32-E72D297353CC}">
              <c16:uniqueId val="{00000002-028A-421B-92C0-FABC9285279A}"/>
            </c:ext>
          </c:extLst>
        </c:ser>
        <c:ser>
          <c:idx val="3"/>
          <c:order val="3"/>
          <c:tx>
            <c:strRef>
              <c:f>'Research g&amp;c''s- Chemistry'!$B$10</c:f>
              <c:strCache>
                <c:ptCount val="1"/>
                <c:pt idx="0">
                  <c:v>1d EPSRC</c:v>
                </c:pt>
              </c:strCache>
            </c:strRef>
          </c:tx>
          <c:spPr>
            <a:ln w="28575" cap="rnd">
              <a:solidFill>
                <a:schemeClr val="accent4"/>
              </a:solidFill>
              <a:round/>
            </a:ln>
            <a:effectLst/>
          </c:spPr>
          <c:marker>
            <c:symbol val="none"/>
          </c:marker>
          <c:cat>
            <c:strRef>
              <c:f>'Research g&amp;c''s- Chemistry'!$F$6:$K$6</c:f>
              <c:strCache>
                <c:ptCount val="6"/>
                <c:pt idx="0">
                  <c:v>2018/19</c:v>
                </c:pt>
                <c:pt idx="1">
                  <c:v>2019/20</c:v>
                </c:pt>
                <c:pt idx="2">
                  <c:v>2020/21</c:v>
                </c:pt>
                <c:pt idx="3">
                  <c:v>2021/22</c:v>
                </c:pt>
                <c:pt idx="4">
                  <c:v>2022/23</c:v>
                </c:pt>
                <c:pt idx="5">
                  <c:v>2023/24</c:v>
                </c:pt>
              </c:strCache>
            </c:strRef>
          </c:cat>
          <c:val>
            <c:numRef>
              <c:f>'Research g&amp;c''s- Chemistry'!$F$10:$K$10</c:f>
              <c:numCache>
                <c:formatCode>#,##0</c:formatCode>
                <c:ptCount val="6"/>
                <c:pt idx="0">
                  <c:v>83850</c:v>
                </c:pt>
                <c:pt idx="1">
                  <c:v>73222</c:v>
                </c:pt>
                <c:pt idx="2">
                  <c:v>77909</c:v>
                </c:pt>
                <c:pt idx="3">
                  <c:v>82574</c:v>
                </c:pt>
                <c:pt idx="4">
                  <c:v>87515</c:v>
                </c:pt>
                <c:pt idx="5">
                  <c:v>89693</c:v>
                </c:pt>
              </c:numCache>
            </c:numRef>
          </c:val>
          <c:smooth val="0"/>
          <c:extLst>
            <c:ext xmlns:c16="http://schemas.microsoft.com/office/drawing/2014/chart" uri="{C3380CC4-5D6E-409C-BE32-E72D297353CC}">
              <c16:uniqueId val="{00000003-028A-421B-92C0-FABC9285279A}"/>
            </c:ext>
          </c:extLst>
        </c:ser>
        <c:ser>
          <c:idx val="4"/>
          <c:order val="4"/>
          <c:tx>
            <c:strRef>
              <c:f>'Research g&amp;c''s- Chemistry'!$B$11</c:f>
              <c:strCache>
                <c:ptCount val="1"/>
                <c:pt idx="0">
                  <c:v>1e ESRC</c:v>
                </c:pt>
              </c:strCache>
            </c:strRef>
          </c:tx>
          <c:spPr>
            <a:ln w="28575" cap="rnd">
              <a:solidFill>
                <a:schemeClr val="accent5"/>
              </a:solidFill>
              <a:prstDash val="sysDash"/>
              <a:round/>
            </a:ln>
            <a:effectLst/>
          </c:spPr>
          <c:marker>
            <c:symbol val="none"/>
          </c:marker>
          <c:cat>
            <c:strRef>
              <c:f>'Research g&amp;c''s- Chemistry'!$F$6:$K$6</c:f>
              <c:strCache>
                <c:ptCount val="6"/>
                <c:pt idx="0">
                  <c:v>2018/19</c:v>
                </c:pt>
                <c:pt idx="1">
                  <c:v>2019/20</c:v>
                </c:pt>
                <c:pt idx="2">
                  <c:v>2020/21</c:v>
                </c:pt>
                <c:pt idx="3">
                  <c:v>2021/22</c:v>
                </c:pt>
                <c:pt idx="4">
                  <c:v>2022/23</c:v>
                </c:pt>
                <c:pt idx="5">
                  <c:v>2023/24</c:v>
                </c:pt>
              </c:strCache>
            </c:strRef>
          </c:cat>
          <c:val>
            <c:numRef>
              <c:f>'Research g&amp;c''s- Chemistry'!$F$11:$K$11</c:f>
              <c:numCache>
                <c:formatCode>General</c:formatCode>
                <c:ptCount val="6"/>
                <c:pt idx="0">
                  <c:v>182</c:v>
                </c:pt>
                <c:pt idx="1">
                  <c:v>129</c:v>
                </c:pt>
                <c:pt idx="2">
                  <c:v>136</c:v>
                </c:pt>
                <c:pt idx="3" formatCode="#,##0">
                  <c:v>53</c:v>
                </c:pt>
                <c:pt idx="4" formatCode="#,##0">
                  <c:v>29</c:v>
                </c:pt>
                <c:pt idx="5" formatCode="#,##0">
                  <c:v>15</c:v>
                </c:pt>
              </c:numCache>
            </c:numRef>
          </c:val>
          <c:smooth val="0"/>
          <c:extLst>
            <c:ext xmlns:c16="http://schemas.microsoft.com/office/drawing/2014/chart" uri="{C3380CC4-5D6E-409C-BE32-E72D297353CC}">
              <c16:uniqueId val="{00000004-028A-421B-92C0-FABC9285279A}"/>
            </c:ext>
          </c:extLst>
        </c:ser>
        <c:ser>
          <c:idx val="5"/>
          <c:order val="5"/>
          <c:tx>
            <c:strRef>
              <c:f>'Research g&amp;c''s- Chemistry'!$B$12</c:f>
              <c:strCache>
                <c:ptCount val="1"/>
                <c:pt idx="0">
                  <c:v>1f AHRC</c:v>
                </c:pt>
              </c:strCache>
            </c:strRef>
          </c:tx>
          <c:spPr>
            <a:ln w="28575" cap="rnd">
              <a:solidFill>
                <a:schemeClr val="accent6"/>
              </a:solidFill>
              <a:prstDash val="sysDot"/>
              <a:round/>
            </a:ln>
            <a:effectLst/>
          </c:spPr>
          <c:marker>
            <c:symbol val="none"/>
          </c:marker>
          <c:cat>
            <c:strRef>
              <c:f>'Research g&amp;c''s- Chemistry'!$F$6:$K$6</c:f>
              <c:strCache>
                <c:ptCount val="6"/>
                <c:pt idx="0">
                  <c:v>2018/19</c:v>
                </c:pt>
                <c:pt idx="1">
                  <c:v>2019/20</c:v>
                </c:pt>
                <c:pt idx="2">
                  <c:v>2020/21</c:v>
                </c:pt>
                <c:pt idx="3">
                  <c:v>2021/22</c:v>
                </c:pt>
                <c:pt idx="4">
                  <c:v>2022/23</c:v>
                </c:pt>
                <c:pt idx="5">
                  <c:v>2023/24</c:v>
                </c:pt>
              </c:strCache>
            </c:strRef>
          </c:cat>
          <c:val>
            <c:numRef>
              <c:f>'Research g&amp;c''s- Chemistry'!$F$12:$K$12</c:f>
              <c:numCache>
                <c:formatCode>General</c:formatCode>
                <c:ptCount val="6"/>
                <c:pt idx="0">
                  <c:v>123</c:v>
                </c:pt>
                <c:pt idx="1">
                  <c:v>39</c:v>
                </c:pt>
                <c:pt idx="2">
                  <c:v>30</c:v>
                </c:pt>
                <c:pt idx="3" formatCode="#,##0">
                  <c:v>1</c:v>
                </c:pt>
                <c:pt idx="4" formatCode="#,##0">
                  <c:v>3</c:v>
                </c:pt>
                <c:pt idx="5" formatCode="#,##0">
                  <c:v>11</c:v>
                </c:pt>
              </c:numCache>
            </c:numRef>
          </c:val>
          <c:smooth val="0"/>
          <c:extLst>
            <c:ext xmlns:c16="http://schemas.microsoft.com/office/drawing/2014/chart" uri="{C3380CC4-5D6E-409C-BE32-E72D297353CC}">
              <c16:uniqueId val="{00000005-028A-421B-92C0-FABC9285279A}"/>
            </c:ext>
          </c:extLst>
        </c:ser>
        <c:ser>
          <c:idx val="6"/>
          <c:order val="6"/>
          <c:tx>
            <c:strRef>
              <c:f>'Research g&amp;c''s- Chemistry'!$B$13</c:f>
              <c:strCache>
                <c:ptCount val="1"/>
                <c:pt idx="0">
                  <c:v>1g STFC</c:v>
                </c:pt>
              </c:strCache>
            </c:strRef>
          </c:tx>
          <c:spPr>
            <a:ln w="28575" cap="rnd">
              <a:solidFill>
                <a:schemeClr val="accent1">
                  <a:lumMod val="60000"/>
                </a:schemeClr>
              </a:solidFill>
              <a:prstDash val="dashDot"/>
              <a:round/>
            </a:ln>
            <a:effectLst/>
          </c:spPr>
          <c:marker>
            <c:symbol val="none"/>
          </c:marker>
          <c:cat>
            <c:strRef>
              <c:f>'Research g&amp;c''s- Chemistry'!$F$6:$K$6</c:f>
              <c:strCache>
                <c:ptCount val="6"/>
                <c:pt idx="0">
                  <c:v>2018/19</c:v>
                </c:pt>
                <c:pt idx="1">
                  <c:v>2019/20</c:v>
                </c:pt>
                <c:pt idx="2">
                  <c:v>2020/21</c:v>
                </c:pt>
                <c:pt idx="3">
                  <c:v>2021/22</c:v>
                </c:pt>
                <c:pt idx="4">
                  <c:v>2022/23</c:v>
                </c:pt>
                <c:pt idx="5">
                  <c:v>2023/24</c:v>
                </c:pt>
              </c:strCache>
            </c:strRef>
          </c:cat>
          <c:val>
            <c:numRef>
              <c:f>'Research g&amp;c''s- Chemistry'!$F$13:$K$13</c:f>
              <c:numCache>
                <c:formatCode>General</c:formatCode>
                <c:ptCount val="6"/>
                <c:pt idx="0">
                  <c:v>716</c:v>
                </c:pt>
                <c:pt idx="1">
                  <c:v>590</c:v>
                </c:pt>
                <c:pt idx="2" formatCode="#,##0">
                  <c:v>1130</c:v>
                </c:pt>
                <c:pt idx="3" formatCode="#,##0">
                  <c:v>1028</c:v>
                </c:pt>
                <c:pt idx="4" formatCode="#,##0">
                  <c:v>870</c:v>
                </c:pt>
                <c:pt idx="5" formatCode="#,##0">
                  <c:v>831</c:v>
                </c:pt>
              </c:numCache>
            </c:numRef>
          </c:val>
          <c:smooth val="0"/>
          <c:extLst>
            <c:ext xmlns:c16="http://schemas.microsoft.com/office/drawing/2014/chart" uri="{C3380CC4-5D6E-409C-BE32-E72D297353CC}">
              <c16:uniqueId val="{00000006-028A-421B-92C0-FABC9285279A}"/>
            </c:ext>
          </c:extLst>
        </c:ser>
        <c:ser>
          <c:idx val="7"/>
          <c:order val="7"/>
          <c:tx>
            <c:strRef>
              <c:f>'Research g&amp;c''s- Chemistry'!$B$14</c:f>
              <c:strCache>
                <c:ptCount val="1"/>
                <c:pt idx="0">
                  <c:v>1h UKRI</c:v>
                </c:pt>
              </c:strCache>
            </c:strRef>
          </c:tx>
          <c:spPr>
            <a:ln w="28575" cap="rnd">
              <a:solidFill>
                <a:schemeClr val="accent2">
                  <a:lumMod val="60000"/>
                </a:schemeClr>
              </a:solidFill>
              <a:prstDash val="lgDashDotDot"/>
              <a:round/>
            </a:ln>
            <a:effectLst/>
          </c:spPr>
          <c:marker>
            <c:symbol val="none"/>
          </c:marker>
          <c:cat>
            <c:strRef>
              <c:f>'Research g&amp;c''s- Chemistry'!$F$6:$K$6</c:f>
              <c:strCache>
                <c:ptCount val="6"/>
                <c:pt idx="0">
                  <c:v>2018/19</c:v>
                </c:pt>
                <c:pt idx="1">
                  <c:v>2019/20</c:v>
                </c:pt>
                <c:pt idx="2">
                  <c:v>2020/21</c:v>
                </c:pt>
                <c:pt idx="3">
                  <c:v>2021/22</c:v>
                </c:pt>
                <c:pt idx="4">
                  <c:v>2022/23</c:v>
                </c:pt>
                <c:pt idx="5">
                  <c:v>2023/24</c:v>
                </c:pt>
              </c:strCache>
            </c:strRef>
          </c:cat>
          <c:val>
            <c:numRef>
              <c:f>'Research g&amp;c''s- Chemistry'!$F$14:$K$14</c:f>
              <c:numCache>
                <c:formatCode>#,##0</c:formatCode>
                <c:ptCount val="6"/>
                <c:pt idx="0" formatCode="General">
                  <c:v>984</c:v>
                </c:pt>
                <c:pt idx="1">
                  <c:v>1113</c:v>
                </c:pt>
                <c:pt idx="2">
                  <c:v>3694</c:v>
                </c:pt>
                <c:pt idx="3">
                  <c:v>5734</c:v>
                </c:pt>
                <c:pt idx="4">
                  <c:v>4522</c:v>
                </c:pt>
                <c:pt idx="5">
                  <c:v>9362</c:v>
                </c:pt>
              </c:numCache>
            </c:numRef>
          </c:val>
          <c:smooth val="0"/>
          <c:extLst>
            <c:ext xmlns:c16="http://schemas.microsoft.com/office/drawing/2014/chart" uri="{C3380CC4-5D6E-409C-BE32-E72D297353CC}">
              <c16:uniqueId val="{00000007-028A-421B-92C0-FABC9285279A}"/>
            </c:ext>
          </c:extLst>
        </c:ser>
        <c:ser>
          <c:idx val="8"/>
          <c:order val="8"/>
          <c:tx>
            <c:strRef>
              <c:f>'Research g&amp;c''s- Chemistry'!$B$15</c:f>
              <c:strCache>
                <c:ptCount val="1"/>
                <c:pt idx="0">
                  <c:v>1i Other</c:v>
                </c:pt>
              </c:strCache>
            </c:strRef>
          </c:tx>
          <c:spPr>
            <a:ln w="28575" cap="rnd">
              <a:solidFill>
                <a:schemeClr val="accent3">
                  <a:lumMod val="60000"/>
                </a:schemeClr>
              </a:solidFill>
              <a:round/>
            </a:ln>
            <a:effectLst/>
          </c:spPr>
          <c:marker>
            <c:symbol val="none"/>
          </c:marker>
          <c:cat>
            <c:strRef>
              <c:f>'Research g&amp;c''s- Chemistry'!$F$6:$K$6</c:f>
              <c:strCache>
                <c:ptCount val="6"/>
                <c:pt idx="0">
                  <c:v>2018/19</c:v>
                </c:pt>
                <c:pt idx="1">
                  <c:v>2019/20</c:v>
                </c:pt>
                <c:pt idx="2">
                  <c:v>2020/21</c:v>
                </c:pt>
                <c:pt idx="3">
                  <c:v>2021/22</c:v>
                </c:pt>
                <c:pt idx="4">
                  <c:v>2022/23</c:v>
                </c:pt>
                <c:pt idx="5">
                  <c:v>2023/24</c:v>
                </c:pt>
              </c:strCache>
            </c:strRef>
          </c:cat>
          <c:val>
            <c:numRef>
              <c:f>'Research g&amp;c''s- Chemistry'!$F$15:$K$15</c:f>
              <c:numCache>
                <c:formatCode>#,##0</c:formatCode>
                <c:ptCount val="6"/>
                <c:pt idx="0">
                  <c:v>10663</c:v>
                </c:pt>
                <c:pt idx="1">
                  <c:v>9995</c:v>
                </c:pt>
                <c:pt idx="2">
                  <c:v>14210</c:v>
                </c:pt>
                <c:pt idx="3">
                  <c:v>16297</c:v>
                </c:pt>
                <c:pt idx="4">
                  <c:v>15611</c:v>
                </c:pt>
                <c:pt idx="5">
                  <c:v>16591</c:v>
                </c:pt>
              </c:numCache>
            </c:numRef>
          </c:val>
          <c:smooth val="0"/>
          <c:extLst>
            <c:ext xmlns:c16="http://schemas.microsoft.com/office/drawing/2014/chart" uri="{C3380CC4-5D6E-409C-BE32-E72D297353CC}">
              <c16:uniqueId val="{00000008-028A-421B-92C0-FABC9285279A}"/>
            </c:ext>
          </c:extLst>
        </c:ser>
        <c:dLbls>
          <c:showLegendKey val="0"/>
          <c:showVal val="0"/>
          <c:showCatName val="0"/>
          <c:showSerName val="0"/>
          <c:showPercent val="0"/>
          <c:showBubbleSize val="0"/>
        </c:dLbls>
        <c:smooth val="0"/>
        <c:axId val="393454832"/>
        <c:axId val="342383152"/>
      </c:lineChart>
      <c:catAx>
        <c:axId val="39345483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342383152"/>
        <c:crosses val="autoZero"/>
        <c:auto val="1"/>
        <c:lblAlgn val="ctr"/>
        <c:lblOffset val="100"/>
        <c:noMultiLvlLbl val="0"/>
      </c:catAx>
      <c:valAx>
        <c:axId val="342383152"/>
        <c:scaling>
          <c:orientation val="minMax"/>
          <c:max val="9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393454832"/>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0000"/>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mn-cs"/>
              </a:defRPr>
            </a:pPr>
            <a:r>
              <a:rPr lang="en-GB"/>
              <a:t>All chemistry undergraduate enrolments by domicile, 2019/20 to 2023/24</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mn-cs"/>
            </a:defRPr>
          </a:pPr>
          <a:endParaRPr lang="en-US"/>
        </a:p>
      </c:txPr>
    </c:title>
    <c:autoTitleDeleted val="0"/>
    <c:plotArea>
      <c:layout/>
      <c:barChart>
        <c:barDir val="bar"/>
        <c:grouping val="stacked"/>
        <c:varyColors val="0"/>
        <c:ser>
          <c:idx val="0"/>
          <c:order val="0"/>
          <c:tx>
            <c:strRef>
              <c:f>'Fig. undergrads'!$C$7</c:f>
              <c:strCache>
                <c:ptCount val="1"/>
                <c:pt idx="0">
                  <c:v>England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undergrads'!$D$6:$H$6</c:f>
              <c:strCache>
                <c:ptCount val="5"/>
                <c:pt idx="0">
                  <c:v>2019/20</c:v>
                </c:pt>
                <c:pt idx="1">
                  <c:v>2020/21</c:v>
                </c:pt>
                <c:pt idx="2">
                  <c:v>2021/22</c:v>
                </c:pt>
                <c:pt idx="3">
                  <c:v>2022/23</c:v>
                </c:pt>
                <c:pt idx="4">
                  <c:v>2023/24</c:v>
                </c:pt>
              </c:strCache>
            </c:strRef>
          </c:cat>
          <c:val>
            <c:numRef>
              <c:f>'Fig. undergrads'!$D$7:$H$7</c:f>
              <c:numCache>
                <c:formatCode>#,##0</c:formatCode>
                <c:ptCount val="5"/>
                <c:pt idx="0">
                  <c:v>13265</c:v>
                </c:pt>
                <c:pt idx="1">
                  <c:v>12965</c:v>
                </c:pt>
                <c:pt idx="2">
                  <c:v>12260</c:v>
                </c:pt>
                <c:pt idx="3">
                  <c:v>11610</c:v>
                </c:pt>
                <c:pt idx="4">
                  <c:v>11660</c:v>
                </c:pt>
              </c:numCache>
            </c:numRef>
          </c:val>
          <c:extLst>
            <c:ext xmlns:c16="http://schemas.microsoft.com/office/drawing/2014/chart" uri="{C3380CC4-5D6E-409C-BE32-E72D297353CC}">
              <c16:uniqueId val="{00000000-A4B0-454E-9F1E-928275FBC0E8}"/>
            </c:ext>
          </c:extLst>
        </c:ser>
        <c:ser>
          <c:idx val="1"/>
          <c:order val="1"/>
          <c:tx>
            <c:strRef>
              <c:f>'Fig. undergrads'!$C$8</c:f>
              <c:strCache>
                <c:ptCount val="1"/>
                <c:pt idx="0">
                  <c:v>Wales</c:v>
                </c:pt>
              </c:strCache>
            </c:strRef>
          </c:tx>
          <c:spPr>
            <a:solidFill>
              <a:schemeClr val="accent2"/>
            </a:solidFill>
            <a:ln>
              <a:noFill/>
            </a:ln>
            <a:effectLst/>
          </c:spPr>
          <c:invertIfNegative val="0"/>
          <c:dLbls>
            <c:spPr>
              <a:noFill/>
              <a:ln>
                <a:noFill/>
              </a:ln>
              <a:effectLst/>
            </c:spPr>
            <c:txPr>
              <a:bodyPr rot="-5400000" spcFirstLastPara="1" vertOverflow="ellipsis"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undergrads'!$D$6:$H$6</c:f>
              <c:strCache>
                <c:ptCount val="5"/>
                <c:pt idx="0">
                  <c:v>2019/20</c:v>
                </c:pt>
                <c:pt idx="1">
                  <c:v>2020/21</c:v>
                </c:pt>
                <c:pt idx="2">
                  <c:v>2021/22</c:v>
                </c:pt>
                <c:pt idx="3">
                  <c:v>2022/23</c:v>
                </c:pt>
                <c:pt idx="4">
                  <c:v>2023/24</c:v>
                </c:pt>
              </c:strCache>
            </c:strRef>
          </c:cat>
          <c:val>
            <c:numRef>
              <c:f>'Fig. undergrads'!$D$8:$H$8</c:f>
              <c:numCache>
                <c:formatCode>#,##0</c:formatCode>
                <c:ptCount val="5"/>
                <c:pt idx="0">
                  <c:v>555</c:v>
                </c:pt>
                <c:pt idx="1">
                  <c:v>530</c:v>
                </c:pt>
                <c:pt idx="2">
                  <c:v>480</c:v>
                </c:pt>
                <c:pt idx="3">
                  <c:v>420</c:v>
                </c:pt>
                <c:pt idx="4">
                  <c:v>425</c:v>
                </c:pt>
              </c:numCache>
            </c:numRef>
          </c:val>
          <c:extLst>
            <c:ext xmlns:c16="http://schemas.microsoft.com/office/drawing/2014/chart" uri="{C3380CC4-5D6E-409C-BE32-E72D297353CC}">
              <c16:uniqueId val="{00000001-A4B0-454E-9F1E-928275FBC0E8}"/>
            </c:ext>
          </c:extLst>
        </c:ser>
        <c:ser>
          <c:idx val="2"/>
          <c:order val="2"/>
          <c:tx>
            <c:strRef>
              <c:f>'Fig. undergrads'!$C$9</c:f>
              <c:strCache>
                <c:ptCount val="1"/>
                <c:pt idx="0">
                  <c:v>Scotland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undergrads'!$D$6:$H$6</c:f>
              <c:strCache>
                <c:ptCount val="5"/>
                <c:pt idx="0">
                  <c:v>2019/20</c:v>
                </c:pt>
                <c:pt idx="1">
                  <c:v>2020/21</c:v>
                </c:pt>
                <c:pt idx="2">
                  <c:v>2021/22</c:v>
                </c:pt>
                <c:pt idx="3">
                  <c:v>2022/23</c:v>
                </c:pt>
                <c:pt idx="4">
                  <c:v>2023/24</c:v>
                </c:pt>
              </c:strCache>
            </c:strRef>
          </c:cat>
          <c:val>
            <c:numRef>
              <c:f>'Fig. undergrads'!$D$9:$H$9</c:f>
              <c:numCache>
                <c:formatCode>#,##0</c:formatCode>
                <c:ptCount val="5"/>
                <c:pt idx="0">
                  <c:v>1215</c:v>
                </c:pt>
                <c:pt idx="1">
                  <c:v>1240</c:v>
                </c:pt>
                <c:pt idx="2">
                  <c:v>1180</c:v>
                </c:pt>
                <c:pt idx="3">
                  <c:v>1085</c:v>
                </c:pt>
                <c:pt idx="4">
                  <c:v>1065</c:v>
                </c:pt>
              </c:numCache>
            </c:numRef>
          </c:val>
          <c:extLst>
            <c:ext xmlns:c16="http://schemas.microsoft.com/office/drawing/2014/chart" uri="{C3380CC4-5D6E-409C-BE32-E72D297353CC}">
              <c16:uniqueId val="{00000002-A4B0-454E-9F1E-928275FBC0E8}"/>
            </c:ext>
          </c:extLst>
        </c:ser>
        <c:ser>
          <c:idx val="3"/>
          <c:order val="3"/>
          <c:tx>
            <c:strRef>
              <c:f>'Fig. undergrads'!$C$10</c:f>
              <c:strCache>
                <c:ptCount val="1"/>
                <c:pt idx="0">
                  <c:v>Northern Ireland</c:v>
                </c:pt>
              </c:strCache>
            </c:strRef>
          </c:tx>
          <c:spPr>
            <a:solidFill>
              <a:schemeClr val="accent4"/>
            </a:solidFill>
            <a:ln>
              <a:noFill/>
            </a:ln>
            <a:effectLst/>
          </c:spPr>
          <c:invertIfNegative val="0"/>
          <c:dLbls>
            <c:spPr>
              <a:noFill/>
              <a:ln>
                <a:noFill/>
              </a:ln>
              <a:effectLst/>
            </c:spPr>
            <c:txPr>
              <a:bodyPr rot="-5400000" spcFirstLastPara="1" vertOverflow="ellipsis"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undergrads'!$D$6:$H$6</c:f>
              <c:strCache>
                <c:ptCount val="5"/>
                <c:pt idx="0">
                  <c:v>2019/20</c:v>
                </c:pt>
                <c:pt idx="1">
                  <c:v>2020/21</c:v>
                </c:pt>
                <c:pt idx="2">
                  <c:v>2021/22</c:v>
                </c:pt>
                <c:pt idx="3">
                  <c:v>2022/23</c:v>
                </c:pt>
                <c:pt idx="4">
                  <c:v>2023/24</c:v>
                </c:pt>
              </c:strCache>
            </c:strRef>
          </c:cat>
          <c:val>
            <c:numRef>
              <c:f>'Fig. undergrads'!$D$10:$H$10</c:f>
              <c:numCache>
                <c:formatCode>#,##0</c:formatCode>
                <c:ptCount val="5"/>
                <c:pt idx="0">
                  <c:v>265</c:v>
                </c:pt>
                <c:pt idx="1">
                  <c:v>290</c:v>
                </c:pt>
                <c:pt idx="2">
                  <c:v>310</c:v>
                </c:pt>
                <c:pt idx="3">
                  <c:v>270</c:v>
                </c:pt>
                <c:pt idx="4">
                  <c:v>310</c:v>
                </c:pt>
              </c:numCache>
            </c:numRef>
          </c:val>
          <c:extLst>
            <c:ext xmlns:c16="http://schemas.microsoft.com/office/drawing/2014/chart" uri="{C3380CC4-5D6E-409C-BE32-E72D297353CC}">
              <c16:uniqueId val="{00000003-A4B0-454E-9F1E-928275FBC0E8}"/>
            </c:ext>
          </c:extLst>
        </c:ser>
        <c:ser>
          <c:idx val="4"/>
          <c:order val="4"/>
          <c:tx>
            <c:strRef>
              <c:f>'Fig. undergrads'!$C$13</c:f>
              <c:strCache>
                <c:ptCount val="1"/>
                <c:pt idx="0">
                  <c:v>EU</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undergrads'!$D$6:$H$6</c:f>
              <c:strCache>
                <c:ptCount val="5"/>
                <c:pt idx="0">
                  <c:v>2019/20</c:v>
                </c:pt>
                <c:pt idx="1">
                  <c:v>2020/21</c:v>
                </c:pt>
                <c:pt idx="2">
                  <c:v>2021/22</c:v>
                </c:pt>
                <c:pt idx="3">
                  <c:v>2022/23</c:v>
                </c:pt>
                <c:pt idx="4">
                  <c:v>2023/24</c:v>
                </c:pt>
              </c:strCache>
            </c:strRef>
          </c:cat>
          <c:val>
            <c:numRef>
              <c:f>'Fig. undergrads'!$D$13:$H$13</c:f>
              <c:numCache>
                <c:formatCode>#,##0</c:formatCode>
                <c:ptCount val="5"/>
                <c:pt idx="0">
                  <c:v>965</c:v>
                </c:pt>
                <c:pt idx="1">
                  <c:v>985</c:v>
                </c:pt>
                <c:pt idx="2">
                  <c:v>780</c:v>
                </c:pt>
                <c:pt idx="3">
                  <c:v>575</c:v>
                </c:pt>
                <c:pt idx="4">
                  <c:v>415</c:v>
                </c:pt>
              </c:numCache>
            </c:numRef>
          </c:val>
          <c:extLst>
            <c:ext xmlns:c16="http://schemas.microsoft.com/office/drawing/2014/chart" uri="{C3380CC4-5D6E-409C-BE32-E72D297353CC}">
              <c16:uniqueId val="{00000004-A4B0-454E-9F1E-928275FBC0E8}"/>
            </c:ext>
          </c:extLst>
        </c:ser>
        <c:ser>
          <c:idx val="5"/>
          <c:order val="5"/>
          <c:tx>
            <c:strRef>
              <c:f>'Fig. undergrads'!$C$14</c:f>
              <c:strCache>
                <c:ptCount val="1"/>
                <c:pt idx="0">
                  <c:v>Non-EU</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undergrads'!$D$6:$H$6</c:f>
              <c:strCache>
                <c:ptCount val="5"/>
                <c:pt idx="0">
                  <c:v>2019/20</c:v>
                </c:pt>
                <c:pt idx="1">
                  <c:v>2020/21</c:v>
                </c:pt>
                <c:pt idx="2">
                  <c:v>2021/22</c:v>
                </c:pt>
                <c:pt idx="3">
                  <c:v>2022/23</c:v>
                </c:pt>
                <c:pt idx="4">
                  <c:v>2023/24</c:v>
                </c:pt>
              </c:strCache>
            </c:strRef>
          </c:cat>
          <c:val>
            <c:numRef>
              <c:f>'Fig. undergrads'!$D$14:$H$14</c:f>
              <c:numCache>
                <c:formatCode>#,##0</c:formatCode>
                <c:ptCount val="5"/>
                <c:pt idx="0">
                  <c:v>1700</c:v>
                </c:pt>
                <c:pt idx="1">
                  <c:v>1775</c:v>
                </c:pt>
                <c:pt idx="2">
                  <c:v>1910</c:v>
                </c:pt>
                <c:pt idx="3">
                  <c:v>2065</c:v>
                </c:pt>
                <c:pt idx="4">
                  <c:v>2165</c:v>
                </c:pt>
              </c:numCache>
            </c:numRef>
          </c:val>
          <c:extLst>
            <c:ext xmlns:c16="http://schemas.microsoft.com/office/drawing/2014/chart" uri="{C3380CC4-5D6E-409C-BE32-E72D297353CC}">
              <c16:uniqueId val="{00000005-A4B0-454E-9F1E-928275FBC0E8}"/>
            </c:ext>
          </c:extLst>
        </c:ser>
        <c:dLbls>
          <c:dLblPos val="ctr"/>
          <c:showLegendKey val="0"/>
          <c:showVal val="1"/>
          <c:showCatName val="0"/>
          <c:showSerName val="0"/>
          <c:showPercent val="0"/>
          <c:showBubbleSize val="0"/>
        </c:dLbls>
        <c:gapWidth val="150"/>
        <c:overlap val="100"/>
        <c:axId val="1992549968"/>
        <c:axId val="1992548528"/>
      </c:barChart>
      <c:catAx>
        <c:axId val="1992549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crossAx val="1992548528"/>
        <c:crosses val="autoZero"/>
        <c:auto val="1"/>
        <c:lblAlgn val="ctr"/>
        <c:lblOffset val="100"/>
        <c:noMultiLvlLbl val="0"/>
      </c:catAx>
      <c:valAx>
        <c:axId val="19925485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mn-cs"/>
                  </a:defRPr>
                </a:pPr>
                <a:r>
                  <a:rPr lang="en-GB"/>
                  <a:t>Number of students (FTE)</a:t>
                </a:r>
              </a:p>
            </c:rich>
          </c:tx>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crossAx val="19925499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100">
          <a:solidFill>
            <a:srgbClr val="000000"/>
          </a:solidFill>
          <a:latin typeface="Aptos" panose="020B00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mn-cs"/>
              </a:defRPr>
            </a:pPr>
            <a:r>
              <a:rPr lang="en-GB"/>
              <a:t>All chemistry first year undergraduate enrolments by domicile, 2019/20 to 2023/24</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mn-cs"/>
            </a:defRPr>
          </a:pPr>
          <a:endParaRPr lang="en-US"/>
        </a:p>
      </c:txPr>
    </c:title>
    <c:autoTitleDeleted val="0"/>
    <c:plotArea>
      <c:layout/>
      <c:barChart>
        <c:barDir val="bar"/>
        <c:grouping val="stacked"/>
        <c:varyColors val="0"/>
        <c:ser>
          <c:idx val="0"/>
          <c:order val="0"/>
          <c:tx>
            <c:strRef>
              <c:f>'Fig. undergrads'!$J$7</c:f>
              <c:strCache>
                <c:ptCount val="1"/>
                <c:pt idx="0">
                  <c:v>England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undergrads'!$K$6:$O$6</c:f>
              <c:strCache>
                <c:ptCount val="5"/>
                <c:pt idx="0">
                  <c:v>2019/20</c:v>
                </c:pt>
                <c:pt idx="1">
                  <c:v>2020/21</c:v>
                </c:pt>
                <c:pt idx="2">
                  <c:v>2021/22</c:v>
                </c:pt>
                <c:pt idx="3">
                  <c:v>2022/23</c:v>
                </c:pt>
                <c:pt idx="4">
                  <c:v>2023/24</c:v>
                </c:pt>
              </c:strCache>
            </c:strRef>
          </c:cat>
          <c:val>
            <c:numRef>
              <c:f>'Fig. undergrads'!$K$7:$O$7</c:f>
              <c:numCache>
                <c:formatCode>#,##0</c:formatCode>
                <c:ptCount val="5"/>
                <c:pt idx="0">
                  <c:v>3800</c:v>
                </c:pt>
                <c:pt idx="1">
                  <c:v>3780</c:v>
                </c:pt>
                <c:pt idx="2">
                  <c:v>3525</c:v>
                </c:pt>
                <c:pt idx="3">
                  <c:v>3515</c:v>
                </c:pt>
                <c:pt idx="4">
                  <c:v>3745</c:v>
                </c:pt>
              </c:numCache>
            </c:numRef>
          </c:val>
          <c:extLst>
            <c:ext xmlns:c16="http://schemas.microsoft.com/office/drawing/2014/chart" uri="{C3380CC4-5D6E-409C-BE32-E72D297353CC}">
              <c16:uniqueId val="{00000000-9A7C-4004-9F9A-AF7925EE44E4}"/>
            </c:ext>
          </c:extLst>
        </c:ser>
        <c:ser>
          <c:idx val="1"/>
          <c:order val="1"/>
          <c:tx>
            <c:strRef>
              <c:f>'Fig. undergrads'!$J$8</c:f>
              <c:strCache>
                <c:ptCount val="1"/>
                <c:pt idx="0">
                  <c:v>Wales</c:v>
                </c:pt>
              </c:strCache>
            </c:strRef>
          </c:tx>
          <c:spPr>
            <a:solidFill>
              <a:schemeClr val="accent2"/>
            </a:solidFill>
            <a:ln>
              <a:noFill/>
            </a:ln>
            <a:effectLst/>
          </c:spPr>
          <c:invertIfNegative val="0"/>
          <c:dLbls>
            <c:spPr>
              <a:noFill/>
              <a:ln>
                <a:noFill/>
              </a:ln>
              <a:effectLst/>
            </c:spPr>
            <c:txPr>
              <a:bodyPr rot="-5400000" spcFirstLastPara="1" vertOverflow="ellipsis"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undergrads'!$K$6:$O$6</c:f>
              <c:strCache>
                <c:ptCount val="5"/>
                <c:pt idx="0">
                  <c:v>2019/20</c:v>
                </c:pt>
                <c:pt idx="1">
                  <c:v>2020/21</c:v>
                </c:pt>
                <c:pt idx="2">
                  <c:v>2021/22</c:v>
                </c:pt>
                <c:pt idx="3">
                  <c:v>2022/23</c:v>
                </c:pt>
                <c:pt idx="4">
                  <c:v>2023/24</c:v>
                </c:pt>
              </c:strCache>
            </c:strRef>
          </c:cat>
          <c:val>
            <c:numRef>
              <c:f>'Fig. undergrads'!$K$8:$O$8</c:f>
              <c:numCache>
                <c:formatCode>#,##0</c:formatCode>
                <c:ptCount val="5"/>
                <c:pt idx="0">
                  <c:v>195</c:v>
                </c:pt>
                <c:pt idx="1">
                  <c:v>155</c:v>
                </c:pt>
                <c:pt idx="2">
                  <c:v>140</c:v>
                </c:pt>
                <c:pt idx="3">
                  <c:v>130</c:v>
                </c:pt>
                <c:pt idx="4">
                  <c:v>140</c:v>
                </c:pt>
              </c:numCache>
            </c:numRef>
          </c:val>
          <c:extLst>
            <c:ext xmlns:c16="http://schemas.microsoft.com/office/drawing/2014/chart" uri="{C3380CC4-5D6E-409C-BE32-E72D297353CC}">
              <c16:uniqueId val="{00000001-9A7C-4004-9F9A-AF7925EE44E4}"/>
            </c:ext>
          </c:extLst>
        </c:ser>
        <c:ser>
          <c:idx val="2"/>
          <c:order val="2"/>
          <c:tx>
            <c:strRef>
              <c:f>'Fig. undergrads'!$J$9</c:f>
              <c:strCache>
                <c:ptCount val="1"/>
                <c:pt idx="0">
                  <c:v>Scotland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undergrads'!$K$6:$O$6</c:f>
              <c:strCache>
                <c:ptCount val="5"/>
                <c:pt idx="0">
                  <c:v>2019/20</c:v>
                </c:pt>
                <c:pt idx="1">
                  <c:v>2020/21</c:v>
                </c:pt>
                <c:pt idx="2">
                  <c:v>2021/22</c:v>
                </c:pt>
                <c:pt idx="3">
                  <c:v>2022/23</c:v>
                </c:pt>
                <c:pt idx="4">
                  <c:v>2023/24</c:v>
                </c:pt>
              </c:strCache>
            </c:strRef>
          </c:cat>
          <c:val>
            <c:numRef>
              <c:f>'Fig. undergrads'!$K$9:$O$9</c:f>
              <c:numCache>
                <c:formatCode>#,##0</c:formatCode>
                <c:ptCount val="5"/>
                <c:pt idx="0">
                  <c:v>300</c:v>
                </c:pt>
                <c:pt idx="1">
                  <c:v>315</c:v>
                </c:pt>
                <c:pt idx="2">
                  <c:v>285</c:v>
                </c:pt>
                <c:pt idx="3">
                  <c:v>275</c:v>
                </c:pt>
                <c:pt idx="4">
                  <c:v>305</c:v>
                </c:pt>
              </c:numCache>
            </c:numRef>
          </c:val>
          <c:extLst>
            <c:ext xmlns:c16="http://schemas.microsoft.com/office/drawing/2014/chart" uri="{C3380CC4-5D6E-409C-BE32-E72D297353CC}">
              <c16:uniqueId val="{00000002-9A7C-4004-9F9A-AF7925EE44E4}"/>
            </c:ext>
          </c:extLst>
        </c:ser>
        <c:ser>
          <c:idx val="3"/>
          <c:order val="3"/>
          <c:tx>
            <c:strRef>
              <c:f>'Fig. undergrads'!$J$10</c:f>
              <c:strCache>
                <c:ptCount val="1"/>
                <c:pt idx="0">
                  <c:v>Northern Ireland</c:v>
                </c:pt>
              </c:strCache>
            </c:strRef>
          </c:tx>
          <c:spPr>
            <a:solidFill>
              <a:schemeClr val="accent4"/>
            </a:solidFill>
            <a:ln>
              <a:noFill/>
            </a:ln>
            <a:effectLst/>
          </c:spPr>
          <c:invertIfNegative val="0"/>
          <c:dLbls>
            <c:spPr>
              <a:noFill/>
              <a:ln>
                <a:noFill/>
              </a:ln>
              <a:effectLst/>
            </c:spPr>
            <c:txPr>
              <a:bodyPr rot="-5400000" spcFirstLastPara="1" vertOverflow="ellipsis"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undergrads'!$K$6:$O$6</c:f>
              <c:strCache>
                <c:ptCount val="5"/>
                <c:pt idx="0">
                  <c:v>2019/20</c:v>
                </c:pt>
                <c:pt idx="1">
                  <c:v>2020/21</c:v>
                </c:pt>
                <c:pt idx="2">
                  <c:v>2021/22</c:v>
                </c:pt>
                <c:pt idx="3">
                  <c:v>2022/23</c:v>
                </c:pt>
                <c:pt idx="4">
                  <c:v>2023/24</c:v>
                </c:pt>
              </c:strCache>
            </c:strRef>
          </c:cat>
          <c:val>
            <c:numRef>
              <c:f>'Fig. undergrads'!$K$10:$O$10</c:f>
              <c:numCache>
                <c:formatCode>#,##0</c:formatCode>
                <c:ptCount val="5"/>
                <c:pt idx="0">
                  <c:v>75</c:v>
                </c:pt>
                <c:pt idx="1">
                  <c:v>90</c:v>
                </c:pt>
                <c:pt idx="2">
                  <c:v>95</c:v>
                </c:pt>
                <c:pt idx="3">
                  <c:v>85</c:v>
                </c:pt>
                <c:pt idx="4">
                  <c:v>125</c:v>
                </c:pt>
              </c:numCache>
            </c:numRef>
          </c:val>
          <c:extLst>
            <c:ext xmlns:c16="http://schemas.microsoft.com/office/drawing/2014/chart" uri="{C3380CC4-5D6E-409C-BE32-E72D297353CC}">
              <c16:uniqueId val="{00000003-9A7C-4004-9F9A-AF7925EE44E4}"/>
            </c:ext>
          </c:extLst>
        </c:ser>
        <c:ser>
          <c:idx val="4"/>
          <c:order val="4"/>
          <c:tx>
            <c:strRef>
              <c:f>'Fig. undergrads'!$J$13</c:f>
              <c:strCache>
                <c:ptCount val="1"/>
                <c:pt idx="0">
                  <c:v>EU</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undergrads'!$K$6:$O$6</c:f>
              <c:strCache>
                <c:ptCount val="5"/>
                <c:pt idx="0">
                  <c:v>2019/20</c:v>
                </c:pt>
                <c:pt idx="1">
                  <c:v>2020/21</c:v>
                </c:pt>
                <c:pt idx="2">
                  <c:v>2021/22</c:v>
                </c:pt>
                <c:pt idx="3">
                  <c:v>2022/23</c:v>
                </c:pt>
                <c:pt idx="4">
                  <c:v>2023/24</c:v>
                </c:pt>
              </c:strCache>
            </c:strRef>
          </c:cat>
          <c:val>
            <c:numRef>
              <c:f>'Fig. undergrads'!$K$13:$O$13</c:f>
              <c:numCache>
                <c:formatCode>#,##0</c:formatCode>
                <c:ptCount val="5"/>
                <c:pt idx="0">
                  <c:v>270</c:v>
                </c:pt>
                <c:pt idx="1">
                  <c:v>260</c:v>
                </c:pt>
                <c:pt idx="2">
                  <c:v>80</c:v>
                </c:pt>
                <c:pt idx="3">
                  <c:v>85</c:v>
                </c:pt>
                <c:pt idx="4">
                  <c:v>80</c:v>
                </c:pt>
              </c:numCache>
            </c:numRef>
          </c:val>
          <c:extLst>
            <c:ext xmlns:c16="http://schemas.microsoft.com/office/drawing/2014/chart" uri="{C3380CC4-5D6E-409C-BE32-E72D297353CC}">
              <c16:uniqueId val="{00000004-9A7C-4004-9F9A-AF7925EE44E4}"/>
            </c:ext>
          </c:extLst>
        </c:ser>
        <c:ser>
          <c:idx val="5"/>
          <c:order val="5"/>
          <c:tx>
            <c:strRef>
              <c:f>'Fig. undergrads'!$J$14</c:f>
              <c:strCache>
                <c:ptCount val="1"/>
                <c:pt idx="0">
                  <c:v>Non-EU</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Aptos" panose="020B0004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undergrads'!$K$6:$O$6</c:f>
              <c:strCache>
                <c:ptCount val="5"/>
                <c:pt idx="0">
                  <c:v>2019/20</c:v>
                </c:pt>
                <c:pt idx="1">
                  <c:v>2020/21</c:v>
                </c:pt>
                <c:pt idx="2">
                  <c:v>2021/22</c:v>
                </c:pt>
                <c:pt idx="3">
                  <c:v>2022/23</c:v>
                </c:pt>
                <c:pt idx="4">
                  <c:v>2023/24</c:v>
                </c:pt>
              </c:strCache>
            </c:strRef>
          </c:cat>
          <c:val>
            <c:numRef>
              <c:f>'Fig. undergrads'!$K$14:$O$14</c:f>
              <c:numCache>
                <c:formatCode>#,##0</c:formatCode>
                <c:ptCount val="5"/>
                <c:pt idx="0">
                  <c:v>556</c:v>
                </c:pt>
                <c:pt idx="1">
                  <c:v>605</c:v>
                </c:pt>
                <c:pt idx="2">
                  <c:v>680</c:v>
                </c:pt>
                <c:pt idx="3">
                  <c:v>735</c:v>
                </c:pt>
                <c:pt idx="4">
                  <c:v>720</c:v>
                </c:pt>
              </c:numCache>
            </c:numRef>
          </c:val>
          <c:extLst>
            <c:ext xmlns:c16="http://schemas.microsoft.com/office/drawing/2014/chart" uri="{C3380CC4-5D6E-409C-BE32-E72D297353CC}">
              <c16:uniqueId val="{00000005-9A7C-4004-9F9A-AF7925EE44E4}"/>
            </c:ext>
          </c:extLst>
        </c:ser>
        <c:dLbls>
          <c:dLblPos val="ctr"/>
          <c:showLegendKey val="0"/>
          <c:showVal val="1"/>
          <c:showCatName val="0"/>
          <c:showSerName val="0"/>
          <c:showPercent val="0"/>
          <c:showBubbleSize val="0"/>
        </c:dLbls>
        <c:gapWidth val="150"/>
        <c:overlap val="100"/>
        <c:axId val="1834020176"/>
        <c:axId val="1834014896"/>
      </c:barChart>
      <c:catAx>
        <c:axId val="1834020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crossAx val="1834014896"/>
        <c:crosses val="autoZero"/>
        <c:auto val="1"/>
        <c:lblAlgn val="ctr"/>
        <c:lblOffset val="100"/>
        <c:noMultiLvlLbl val="0"/>
      </c:catAx>
      <c:valAx>
        <c:axId val="18340148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mn-cs"/>
                  </a:defRPr>
                </a:pPr>
                <a:r>
                  <a:rPr lang="en-GB"/>
                  <a:t>Number of students (FTE)</a:t>
                </a:r>
              </a:p>
            </c:rich>
          </c:tx>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crossAx val="18340201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100">
          <a:solidFill>
            <a:srgbClr val="000000"/>
          </a:solidFill>
          <a:latin typeface="Aptos" panose="020B00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r>
              <a:rPr lang="en-GB"/>
              <a:t>Number of international chemistry undergraduate enrolments, 2019/20 to 2023/24</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endParaRPr lang="en-GB"/>
        </a:p>
      </c:txPr>
    </c:title>
    <c:autoTitleDeleted val="0"/>
    <c:plotArea>
      <c:layout/>
      <c:lineChart>
        <c:grouping val="standard"/>
        <c:varyColors val="0"/>
        <c:ser>
          <c:idx val="0"/>
          <c:order val="0"/>
          <c:tx>
            <c:strRef>
              <c:f>'Fig. undergrads'!$C$13</c:f>
              <c:strCache>
                <c:ptCount val="1"/>
                <c:pt idx="0">
                  <c:v>EU</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undergrads'!$D$6:$H$6</c:f>
              <c:strCache>
                <c:ptCount val="5"/>
                <c:pt idx="0">
                  <c:v>2019/20</c:v>
                </c:pt>
                <c:pt idx="1">
                  <c:v>2020/21</c:v>
                </c:pt>
                <c:pt idx="2">
                  <c:v>2021/22</c:v>
                </c:pt>
                <c:pt idx="3">
                  <c:v>2022/23</c:v>
                </c:pt>
                <c:pt idx="4">
                  <c:v>2023/24</c:v>
                </c:pt>
              </c:strCache>
            </c:strRef>
          </c:cat>
          <c:val>
            <c:numRef>
              <c:f>'Fig. undergrads'!$D$13:$H$13</c:f>
              <c:numCache>
                <c:formatCode>#,##0</c:formatCode>
                <c:ptCount val="5"/>
                <c:pt idx="0">
                  <c:v>965</c:v>
                </c:pt>
                <c:pt idx="1">
                  <c:v>985</c:v>
                </c:pt>
                <c:pt idx="2">
                  <c:v>780</c:v>
                </c:pt>
                <c:pt idx="3">
                  <c:v>575</c:v>
                </c:pt>
                <c:pt idx="4">
                  <c:v>415</c:v>
                </c:pt>
              </c:numCache>
            </c:numRef>
          </c:val>
          <c:smooth val="0"/>
          <c:extLst>
            <c:ext xmlns:c16="http://schemas.microsoft.com/office/drawing/2014/chart" uri="{C3380CC4-5D6E-409C-BE32-E72D297353CC}">
              <c16:uniqueId val="{00000000-CA7C-427E-85C3-86289081D9FF}"/>
            </c:ext>
          </c:extLst>
        </c:ser>
        <c:ser>
          <c:idx val="1"/>
          <c:order val="1"/>
          <c:tx>
            <c:strRef>
              <c:f>'Fig. undergrads'!$C$14</c:f>
              <c:strCache>
                <c:ptCount val="1"/>
                <c:pt idx="0">
                  <c:v>Non-EU</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undergrads'!$D$6:$H$6</c:f>
              <c:strCache>
                <c:ptCount val="5"/>
                <c:pt idx="0">
                  <c:v>2019/20</c:v>
                </c:pt>
                <c:pt idx="1">
                  <c:v>2020/21</c:v>
                </c:pt>
                <c:pt idx="2">
                  <c:v>2021/22</c:v>
                </c:pt>
                <c:pt idx="3">
                  <c:v>2022/23</c:v>
                </c:pt>
                <c:pt idx="4">
                  <c:v>2023/24</c:v>
                </c:pt>
              </c:strCache>
            </c:strRef>
          </c:cat>
          <c:val>
            <c:numRef>
              <c:f>'Fig. undergrads'!$D$14:$H$14</c:f>
              <c:numCache>
                <c:formatCode>#,##0</c:formatCode>
                <c:ptCount val="5"/>
                <c:pt idx="0">
                  <c:v>1700</c:v>
                </c:pt>
                <c:pt idx="1">
                  <c:v>1775</c:v>
                </c:pt>
                <c:pt idx="2">
                  <c:v>1910</c:v>
                </c:pt>
                <c:pt idx="3">
                  <c:v>2065</c:v>
                </c:pt>
                <c:pt idx="4">
                  <c:v>2165</c:v>
                </c:pt>
              </c:numCache>
            </c:numRef>
          </c:val>
          <c:smooth val="0"/>
          <c:extLst>
            <c:ext xmlns:c16="http://schemas.microsoft.com/office/drawing/2014/chart" uri="{C3380CC4-5D6E-409C-BE32-E72D297353CC}">
              <c16:uniqueId val="{00000001-CA7C-427E-85C3-86289081D9FF}"/>
            </c:ext>
          </c:extLst>
        </c:ser>
        <c:dLbls>
          <c:dLblPos val="t"/>
          <c:showLegendKey val="0"/>
          <c:showVal val="1"/>
          <c:showCatName val="0"/>
          <c:showSerName val="0"/>
          <c:showPercent val="0"/>
          <c:showBubbleSize val="0"/>
        </c:dLbls>
        <c:marker val="1"/>
        <c:smooth val="0"/>
        <c:axId val="1133363503"/>
        <c:axId val="1133363983"/>
      </c:lineChart>
      <c:catAx>
        <c:axId val="11333635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133363983"/>
        <c:crosses val="autoZero"/>
        <c:auto val="1"/>
        <c:lblAlgn val="ctr"/>
        <c:lblOffset val="100"/>
        <c:noMultiLvlLbl val="0"/>
      </c:catAx>
      <c:valAx>
        <c:axId val="1133363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r>
                  <a:rPr lang="en-GB"/>
                  <a:t>Number of students (FTE)</a:t>
                </a:r>
              </a:p>
            </c:rich>
          </c:tx>
          <c:overlay val="0"/>
          <c:spPr>
            <a:noFill/>
            <a:ln>
              <a:noFill/>
            </a:ln>
            <a:effectLst/>
          </c:spPr>
          <c:txPr>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1333635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rgbClr val="000000"/>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r>
              <a:rPr lang="en-GB"/>
              <a:t>Number of international chemistry first year undergraduate enrolments, 2019/20 to 2023/24</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Aptos" panose="020B00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'Fig. undergrads'!$J$13</c:f>
              <c:strCache>
                <c:ptCount val="1"/>
                <c:pt idx="0">
                  <c:v>EU</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undergrads'!$K$6:$O$6</c:f>
              <c:strCache>
                <c:ptCount val="5"/>
                <c:pt idx="0">
                  <c:v>2019/20</c:v>
                </c:pt>
                <c:pt idx="1">
                  <c:v>2020/21</c:v>
                </c:pt>
                <c:pt idx="2">
                  <c:v>2021/22</c:v>
                </c:pt>
                <c:pt idx="3">
                  <c:v>2022/23</c:v>
                </c:pt>
                <c:pt idx="4">
                  <c:v>2023/24</c:v>
                </c:pt>
              </c:strCache>
            </c:strRef>
          </c:cat>
          <c:val>
            <c:numRef>
              <c:f>'Fig. undergrads'!$K$13:$O$13</c:f>
              <c:numCache>
                <c:formatCode>#,##0</c:formatCode>
                <c:ptCount val="5"/>
                <c:pt idx="0">
                  <c:v>270</c:v>
                </c:pt>
                <c:pt idx="1">
                  <c:v>260</c:v>
                </c:pt>
                <c:pt idx="2">
                  <c:v>80</c:v>
                </c:pt>
                <c:pt idx="3">
                  <c:v>85</c:v>
                </c:pt>
                <c:pt idx="4">
                  <c:v>80</c:v>
                </c:pt>
              </c:numCache>
            </c:numRef>
          </c:val>
          <c:smooth val="0"/>
          <c:extLst>
            <c:ext xmlns:c16="http://schemas.microsoft.com/office/drawing/2014/chart" uri="{C3380CC4-5D6E-409C-BE32-E72D297353CC}">
              <c16:uniqueId val="{00000000-5DAF-4B50-9415-A08AF6105A5E}"/>
            </c:ext>
          </c:extLst>
        </c:ser>
        <c:ser>
          <c:idx val="1"/>
          <c:order val="1"/>
          <c:tx>
            <c:strRef>
              <c:f>'Fig. undergrads'!$J$14</c:f>
              <c:strCache>
                <c:ptCount val="1"/>
                <c:pt idx="0">
                  <c:v>Non-EU</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undergrads'!$K$6:$O$6</c:f>
              <c:strCache>
                <c:ptCount val="5"/>
                <c:pt idx="0">
                  <c:v>2019/20</c:v>
                </c:pt>
                <c:pt idx="1">
                  <c:v>2020/21</c:v>
                </c:pt>
                <c:pt idx="2">
                  <c:v>2021/22</c:v>
                </c:pt>
                <c:pt idx="3">
                  <c:v>2022/23</c:v>
                </c:pt>
                <c:pt idx="4">
                  <c:v>2023/24</c:v>
                </c:pt>
              </c:strCache>
            </c:strRef>
          </c:cat>
          <c:val>
            <c:numRef>
              <c:f>'Fig. undergrads'!$K$14:$O$14</c:f>
              <c:numCache>
                <c:formatCode>#,##0</c:formatCode>
                <c:ptCount val="5"/>
                <c:pt idx="0">
                  <c:v>556</c:v>
                </c:pt>
                <c:pt idx="1">
                  <c:v>605</c:v>
                </c:pt>
                <c:pt idx="2">
                  <c:v>680</c:v>
                </c:pt>
                <c:pt idx="3">
                  <c:v>735</c:v>
                </c:pt>
                <c:pt idx="4">
                  <c:v>720</c:v>
                </c:pt>
              </c:numCache>
            </c:numRef>
          </c:val>
          <c:smooth val="0"/>
          <c:extLst>
            <c:ext xmlns:c16="http://schemas.microsoft.com/office/drawing/2014/chart" uri="{C3380CC4-5D6E-409C-BE32-E72D297353CC}">
              <c16:uniqueId val="{00000001-5DAF-4B50-9415-A08AF6105A5E}"/>
            </c:ext>
          </c:extLst>
        </c:ser>
        <c:dLbls>
          <c:dLblPos val="t"/>
          <c:showLegendKey val="0"/>
          <c:showVal val="1"/>
          <c:showCatName val="0"/>
          <c:showSerName val="0"/>
          <c:showPercent val="0"/>
          <c:showBubbleSize val="0"/>
        </c:dLbls>
        <c:marker val="1"/>
        <c:smooth val="0"/>
        <c:axId val="1159117967"/>
        <c:axId val="1159123727"/>
      </c:lineChart>
      <c:catAx>
        <c:axId val="11591179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159123727"/>
        <c:crosses val="autoZero"/>
        <c:auto val="1"/>
        <c:lblAlgn val="ctr"/>
        <c:lblOffset val="100"/>
        <c:noMultiLvlLbl val="0"/>
      </c:catAx>
      <c:valAx>
        <c:axId val="11591237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r>
                  <a:rPr lang="en-GB"/>
                  <a:t>Number of students (FTE)</a:t>
                </a:r>
              </a:p>
            </c:rich>
          </c:tx>
          <c:overlay val="0"/>
          <c:spPr>
            <a:noFill/>
            <a:ln>
              <a:noFill/>
            </a:ln>
            <a:effectLst/>
          </c:spPr>
          <c:txPr>
            <a:bodyPr rot="-54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crossAx val="1159117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Aptos" panose="020B00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rgbClr val="000000"/>
          </a:solidFill>
          <a:latin typeface="Aptos" panose="020B00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320" b="0" i="0" u="none" strike="noStrike" kern="1200" spc="0" baseline="0">
                <a:solidFill>
                  <a:srgbClr val="000000"/>
                </a:solidFill>
                <a:latin typeface="+mn-lt"/>
                <a:ea typeface="+mn-ea"/>
                <a:cs typeface="+mn-cs"/>
              </a:defRPr>
            </a:pPr>
            <a:r>
              <a:rPr lang="en-GB"/>
              <a:t>Total number of accepted applicants for undergraduate chemistry, 2019/20 to 2024/25</a:t>
            </a:r>
          </a:p>
        </c:rich>
      </c:tx>
      <c:overlay val="0"/>
      <c:spPr>
        <a:noFill/>
        <a:ln>
          <a:noFill/>
        </a:ln>
        <a:effectLst/>
      </c:spPr>
      <c:txPr>
        <a:bodyPr rot="0" spcFirstLastPara="1" vertOverflow="ellipsis" vert="horz" wrap="square" anchor="ctr" anchorCtr="1"/>
        <a:lstStyle/>
        <a:p>
          <a:pPr algn="ctr" rtl="0">
            <a:defRPr sz="1320" b="0" i="0" u="none" strike="noStrike" kern="1200" spc="0" baseline="0">
              <a:solidFill>
                <a:srgbClr val="000000"/>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'UCAS by domicile'!$C$5:$H$5</c:f>
              <c:strCache>
                <c:ptCount val="6"/>
                <c:pt idx="0">
                  <c:v>2019/20</c:v>
                </c:pt>
                <c:pt idx="1">
                  <c:v>2020/21</c:v>
                </c:pt>
                <c:pt idx="2">
                  <c:v>2021/22</c:v>
                </c:pt>
                <c:pt idx="3">
                  <c:v>2022/23</c:v>
                </c:pt>
                <c:pt idx="4">
                  <c:v>2023/24</c:v>
                </c:pt>
                <c:pt idx="5">
                  <c:v>2024/25</c:v>
                </c:pt>
              </c:strCache>
            </c:strRef>
          </c:cat>
          <c:val>
            <c:numRef>
              <c:f>'UCAS by domicile'!$C$16:$H$16</c:f>
              <c:numCache>
                <c:formatCode>#,##0</c:formatCode>
                <c:ptCount val="6"/>
                <c:pt idx="0">
                  <c:v>5565</c:v>
                </c:pt>
                <c:pt idx="1">
                  <c:v>5380</c:v>
                </c:pt>
                <c:pt idx="2">
                  <c:v>4970</c:v>
                </c:pt>
                <c:pt idx="3">
                  <c:v>4900</c:v>
                </c:pt>
                <c:pt idx="4">
                  <c:v>5205</c:v>
                </c:pt>
                <c:pt idx="5">
                  <c:v>5330</c:v>
                </c:pt>
              </c:numCache>
            </c:numRef>
          </c:val>
          <c:smooth val="0"/>
          <c:extLst>
            <c:ext xmlns:c16="http://schemas.microsoft.com/office/drawing/2014/chart" uri="{C3380CC4-5D6E-409C-BE32-E72D297353CC}">
              <c16:uniqueId val="{00000000-1B3A-4451-BF87-9B5C9D9C7EF1}"/>
            </c:ext>
          </c:extLst>
        </c:ser>
        <c:dLbls>
          <c:dLblPos val="t"/>
          <c:showLegendKey val="0"/>
          <c:showVal val="1"/>
          <c:showCatName val="0"/>
          <c:showSerName val="0"/>
          <c:showPercent val="0"/>
          <c:showBubbleSize val="0"/>
        </c:dLbls>
        <c:marker val="1"/>
        <c:smooth val="0"/>
        <c:axId val="145753408"/>
        <c:axId val="145753888"/>
      </c:lineChart>
      <c:catAx>
        <c:axId val="1457534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crossAx val="145753888"/>
        <c:crosses val="autoZero"/>
        <c:auto val="1"/>
        <c:lblAlgn val="ctr"/>
        <c:lblOffset val="100"/>
        <c:noMultiLvlLbl val="0"/>
      </c:catAx>
      <c:valAx>
        <c:axId val="145753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rgbClr val="000000"/>
                    </a:solidFill>
                    <a:latin typeface="+mn-lt"/>
                    <a:ea typeface="+mn-ea"/>
                    <a:cs typeface="+mn-cs"/>
                  </a:defRPr>
                </a:pPr>
                <a:r>
                  <a:rPr lang="en-GB"/>
                  <a:t>Number of accepted applicants</a:t>
                </a:r>
              </a:p>
            </c:rich>
          </c:tx>
          <c:overlay val="0"/>
          <c:spPr>
            <a:noFill/>
            <a:ln>
              <a:noFill/>
            </a:ln>
            <a:effectLst/>
          </c:spPr>
          <c:txPr>
            <a:bodyPr rot="-54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crossAx val="145753408"/>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rgbClr val="000000"/>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mn-lt"/>
                <a:ea typeface="+mn-ea"/>
                <a:cs typeface="+mn-cs"/>
              </a:defRPr>
            </a:pPr>
            <a:r>
              <a:rPr lang="en-GB"/>
              <a:t>Comparison of HESA first year enrolments and UCAS acceptances for chemistry undergraduates</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mn-lt"/>
              <a:ea typeface="+mn-ea"/>
              <a:cs typeface="+mn-cs"/>
            </a:defRPr>
          </a:pPr>
          <a:endParaRPr lang="en-US"/>
        </a:p>
      </c:txPr>
    </c:title>
    <c:autoTitleDeleted val="0"/>
    <c:plotArea>
      <c:layout/>
      <c:lineChart>
        <c:grouping val="standard"/>
        <c:varyColors val="0"/>
        <c:ser>
          <c:idx val="0"/>
          <c:order val="0"/>
          <c:tx>
            <c:strRef>
              <c:f>'HESA vs UCAS'!$B$35</c:f>
              <c:strCache>
                <c:ptCount val="1"/>
                <c:pt idx="0">
                  <c:v>HESA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'HESA vs UCAS'!$C$34:$H$34</c:f>
              <c:strCache>
                <c:ptCount val="6"/>
                <c:pt idx="0">
                  <c:v>2019/20</c:v>
                </c:pt>
                <c:pt idx="1">
                  <c:v>2020/21</c:v>
                </c:pt>
                <c:pt idx="2">
                  <c:v>2021/22</c:v>
                </c:pt>
                <c:pt idx="3">
                  <c:v>2022/23</c:v>
                </c:pt>
                <c:pt idx="4">
                  <c:v>2023/24</c:v>
                </c:pt>
                <c:pt idx="5">
                  <c:v>2024/25</c:v>
                </c:pt>
              </c:strCache>
            </c:strRef>
          </c:cat>
          <c:val>
            <c:numRef>
              <c:f>'HESA vs UCAS'!$C$35:$H$35</c:f>
              <c:numCache>
                <c:formatCode>#,##0</c:formatCode>
                <c:ptCount val="6"/>
                <c:pt idx="0">
                  <c:v>5310</c:v>
                </c:pt>
                <c:pt idx="1">
                  <c:v>5215</c:v>
                </c:pt>
                <c:pt idx="2">
                  <c:v>4815</c:v>
                </c:pt>
                <c:pt idx="3">
                  <c:v>4840</c:v>
                </c:pt>
                <c:pt idx="4">
                  <c:v>5135</c:v>
                </c:pt>
              </c:numCache>
            </c:numRef>
          </c:val>
          <c:smooth val="0"/>
          <c:extLst>
            <c:ext xmlns:c16="http://schemas.microsoft.com/office/drawing/2014/chart" uri="{C3380CC4-5D6E-409C-BE32-E72D297353CC}">
              <c16:uniqueId val="{00000000-8F20-44B9-856A-6889F1EA2EDD}"/>
            </c:ext>
          </c:extLst>
        </c:ser>
        <c:ser>
          <c:idx val="1"/>
          <c:order val="1"/>
          <c:tx>
            <c:strRef>
              <c:f>'HESA vs UCAS'!$B$36</c:f>
              <c:strCache>
                <c:ptCount val="1"/>
                <c:pt idx="0">
                  <c:v>UCAS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'HESA vs UCAS'!$C$34:$H$34</c:f>
              <c:strCache>
                <c:ptCount val="6"/>
                <c:pt idx="0">
                  <c:v>2019/20</c:v>
                </c:pt>
                <c:pt idx="1">
                  <c:v>2020/21</c:v>
                </c:pt>
                <c:pt idx="2">
                  <c:v>2021/22</c:v>
                </c:pt>
                <c:pt idx="3">
                  <c:v>2022/23</c:v>
                </c:pt>
                <c:pt idx="4">
                  <c:v>2023/24</c:v>
                </c:pt>
                <c:pt idx="5">
                  <c:v>2024/25</c:v>
                </c:pt>
              </c:strCache>
            </c:strRef>
          </c:cat>
          <c:val>
            <c:numRef>
              <c:f>'HESA vs UCAS'!$C$36:$H$36</c:f>
              <c:numCache>
                <c:formatCode>#,##0</c:formatCode>
                <c:ptCount val="6"/>
                <c:pt idx="0">
                  <c:v>5565</c:v>
                </c:pt>
                <c:pt idx="1">
                  <c:v>5380</c:v>
                </c:pt>
                <c:pt idx="2">
                  <c:v>4970</c:v>
                </c:pt>
                <c:pt idx="3">
                  <c:v>4900</c:v>
                </c:pt>
                <c:pt idx="4">
                  <c:v>5205</c:v>
                </c:pt>
                <c:pt idx="5">
                  <c:v>5330</c:v>
                </c:pt>
              </c:numCache>
            </c:numRef>
          </c:val>
          <c:smooth val="0"/>
          <c:extLst>
            <c:ext xmlns:c16="http://schemas.microsoft.com/office/drawing/2014/chart" uri="{C3380CC4-5D6E-409C-BE32-E72D297353CC}">
              <c16:uniqueId val="{00000001-8F20-44B9-856A-6889F1EA2EDD}"/>
            </c:ext>
          </c:extLst>
        </c:ser>
        <c:dLbls>
          <c:showLegendKey val="0"/>
          <c:showVal val="0"/>
          <c:showCatName val="0"/>
          <c:showSerName val="0"/>
          <c:showPercent val="0"/>
          <c:showBubbleSize val="0"/>
        </c:dLbls>
        <c:marker val="1"/>
        <c:smooth val="0"/>
        <c:axId val="150583808"/>
        <c:axId val="150573728"/>
      </c:lineChart>
      <c:catAx>
        <c:axId val="150583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crossAx val="150573728"/>
        <c:crosses val="autoZero"/>
        <c:auto val="1"/>
        <c:lblAlgn val="ctr"/>
        <c:lblOffset val="100"/>
        <c:noMultiLvlLbl val="0"/>
      </c:catAx>
      <c:valAx>
        <c:axId val="150573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crossAx val="150583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rgbClr val="000000"/>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rgbClr val="000000"/>
                </a:solidFill>
                <a:latin typeface="+mn-lt"/>
                <a:ea typeface="+mn-ea"/>
                <a:cs typeface="+mn-cs"/>
              </a:defRPr>
            </a:pPr>
            <a:r>
              <a:rPr lang="en-GB"/>
              <a:t>Total number of accepted applicants for undergraduate chemistry, 2019 to 2024</a:t>
            </a:r>
          </a:p>
        </c:rich>
      </c:tx>
      <c:overlay val="0"/>
      <c:spPr>
        <a:noFill/>
        <a:ln>
          <a:noFill/>
        </a:ln>
        <a:effectLst/>
      </c:spPr>
      <c:txPr>
        <a:bodyPr rot="0" spcFirstLastPara="1" vertOverflow="ellipsis" vert="horz" wrap="square" anchor="ctr" anchorCtr="1"/>
        <a:lstStyle/>
        <a:p>
          <a:pPr>
            <a:defRPr sz="1320" b="0" i="0" u="none" strike="noStrike" kern="1200" spc="0" baseline="0">
              <a:solidFill>
                <a:srgbClr val="000000"/>
              </a:solidFill>
              <a:latin typeface="+mn-lt"/>
              <a:ea typeface="+mn-ea"/>
              <a:cs typeface="+mn-cs"/>
            </a:defRPr>
          </a:pPr>
          <a:endParaRPr lang="en-US"/>
        </a:p>
      </c:txPr>
    </c:title>
    <c:autoTitleDeleted val="0"/>
    <c:plotArea>
      <c:layout/>
      <c:barChart>
        <c:barDir val="bar"/>
        <c:grouping val="stacked"/>
        <c:varyColors val="0"/>
        <c:ser>
          <c:idx val="0"/>
          <c:order val="0"/>
          <c:tx>
            <c:strRef>
              <c:f>'UCAS by domicile'!$B$8</c:f>
              <c:strCache>
                <c:ptCount val="1"/>
                <c:pt idx="0">
                  <c:v>England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'UCAS by domicile'!$C$5:$H$5</c:f>
              <c:strCache>
                <c:ptCount val="6"/>
                <c:pt idx="0">
                  <c:v>2019/20</c:v>
                </c:pt>
                <c:pt idx="1">
                  <c:v>2020/21</c:v>
                </c:pt>
                <c:pt idx="2">
                  <c:v>2021/22</c:v>
                </c:pt>
                <c:pt idx="3">
                  <c:v>2022/23</c:v>
                </c:pt>
                <c:pt idx="4">
                  <c:v>2023/24</c:v>
                </c:pt>
                <c:pt idx="5">
                  <c:v>2024/25</c:v>
                </c:pt>
              </c:strCache>
            </c:strRef>
          </c:cat>
          <c:val>
            <c:numRef>
              <c:f>'UCAS by domicile'!$C$8:$H$8</c:f>
              <c:numCache>
                <c:formatCode>#,##0</c:formatCode>
                <c:ptCount val="6"/>
                <c:pt idx="0">
                  <c:v>3935</c:v>
                </c:pt>
                <c:pt idx="1">
                  <c:v>3795</c:v>
                </c:pt>
                <c:pt idx="2">
                  <c:v>3555</c:v>
                </c:pt>
                <c:pt idx="3">
                  <c:v>3505</c:v>
                </c:pt>
                <c:pt idx="4">
                  <c:v>3740</c:v>
                </c:pt>
                <c:pt idx="5">
                  <c:v>3865</c:v>
                </c:pt>
              </c:numCache>
            </c:numRef>
          </c:val>
          <c:extLst>
            <c:ext xmlns:c16="http://schemas.microsoft.com/office/drawing/2014/chart" uri="{C3380CC4-5D6E-409C-BE32-E72D297353CC}">
              <c16:uniqueId val="{00000000-DEC1-4AFE-B8D1-D1C6236AEC30}"/>
            </c:ext>
          </c:extLst>
        </c:ser>
        <c:ser>
          <c:idx val="1"/>
          <c:order val="1"/>
          <c:tx>
            <c:strRef>
              <c:f>'UCAS by domicile'!$B$9</c:f>
              <c:strCache>
                <c:ptCount val="1"/>
                <c:pt idx="0">
                  <c:v>Wales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'UCAS by domicile'!$C$5:$H$5</c:f>
              <c:strCache>
                <c:ptCount val="6"/>
                <c:pt idx="0">
                  <c:v>2019/20</c:v>
                </c:pt>
                <c:pt idx="1">
                  <c:v>2020/21</c:v>
                </c:pt>
                <c:pt idx="2">
                  <c:v>2021/22</c:v>
                </c:pt>
                <c:pt idx="3">
                  <c:v>2022/23</c:v>
                </c:pt>
                <c:pt idx="4">
                  <c:v>2023/24</c:v>
                </c:pt>
                <c:pt idx="5">
                  <c:v>2024/25</c:v>
                </c:pt>
              </c:strCache>
            </c:strRef>
          </c:cat>
          <c:val>
            <c:numRef>
              <c:f>'UCAS by domicile'!$C$9:$H$9</c:f>
              <c:numCache>
                <c:formatCode>#,##0</c:formatCode>
                <c:ptCount val="6"/>
                <c:pt idx="0">
                  <c:v>170</c:v>
                </c:pt>
                <c:pt idx="1">
                  <c:v>115</c:v>
                </c:pt>
                <c:pt idx="2">
                  <c:v>125</c:v>
                </c:pt>
                <c:pt idx="3">
                  <c:v>120</c:v>
                </c:pt>
                <c:pt idx="4">
                  <c:v>125</c:v>
                </c:pt>
                <c:pt idx="5">
                  <c:v>140</c:v>
                </c:pt>
              </c:numCache>
            </c:numRef>
          </c:val>
          <c:extLst>
            <c:ext xmlns:c16="http://schemas.microsoft.com/office/drawing/2014/chart" uri="{C3380CC4-5D6E-409C-BE32-E72D297353CC}">
              <c16:uniqueId val="{00000001-DEC1-4AFE-B8D1-D1C6236AEC30}"/>
            </c:ext>
          </c:extLst>
        </c:ser>
        <c:ser>
          <c:idx val="2"/>
          <c:order val="2"/>
          <c:tx>
            <c:strRef>
              <c:f>'UCAS by domicile'!$B$10</c:f>
              <c:strCache>
                <c:ptCount val="1"/>
                <c:pt idx="0">
                  <c:v>Scotland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'UCAS by domicile'!$C$5:$H$5</c:f>
              <c:strCache>
                <c:ptCount val="6"/>
                <c:pt idx="0">
                  <c:v>2019/20</c:v>
                </c:pt>
                <c:pt idx="1">
                  <c:v>2020/21</c:v>
                </c:pt>
                <c:pt idx="2">
                  <c:v>2021/22</c:v>
                </c:pt>
                <c:pt idx="3">
                  <c:v>2022/23</c:v>
                </c:pt>
                <c:pt idx="4">
                  <c:v>2023/24</c:v>
                </c:pt>
                <c:pt idx="5">
                  <c:v>2024/25</c:v>
                </c:pt>
              </c:strCache>
            </c:strRef>
          </c:cat>
          <c:val>
            <c:numRef>
              <c:f>'UCAS by domicile'!$C$10:$H$10</c:f>
              <c:numCache>
                <c:formatCode>#,##0</c:formatCode>
                <c:ptCount val="6"/>
                <c:pt idx="0">
                  <c:v>505</c:v>
                </c:pt>
                <c:pt idx="1">
                  <c:v>465</c:v>
                </c:pt>
                <c:pt idx="2">
                  <c:v>440</c:v>
                </c:pt>
                <c:pt idx="3">
                  <c:v>390</c:v>
                </c:pt>
                <c:pt idx="4">
                  <c:v>405</c:v>
                </c:pt>
                <c:pt idx="5">
                  <c:v>425</c:v>
                </c:pt>
              </c:numCache>
            </c:numRef>
          </c:val>
          <c:extLst>
            <c:ext xmlns:c16="http://schemas.microsoft.com/office/drawing/2014/chart" uri="{C3380CC4-5D6E-409C-BE32-E72D297353CC}">
              <c16:uniqueId val="{00000002-DEC1-4AFE-B8D1-D1C6236AEC30}"/>
            </c:ext>
          </c:extLst>
        </c:ser>
        <c:ser>
          <c:idx val="3"/>
          <c:order val="3"/>
          <c:tx>
            <c:strRef>
              <c:f>'UCAS by domicile'!$B$11</c:f>
              <c:strCache>
                <c:ptCount val="1"/>
                <c:pt idx="0">
                  <c:v>Northern Ireland</c:v>
                </c:pt>
              </c:strCache>
            </c:strRef>
          </c:tx>
          <c:spPr>
            <a:solidFill>
              <a:schemeClr val="accent4"/>
            </a:solidFill>
            <a:ln>
              <a:noFill/>
            </a:ln>
            <a:effectLst/>
          </c:spPr>
          <c:invertIfNegative val="0"/>
          <c:dLbls>
            <c:spPr>
              <a:noFill/>
              <a:ln>
                <a:noFill/>
              </a:ln>
              <a:effectLst/>
            </c:spPr>
            <c:txPr>
              <a:bodyPr rot="-5400000" spcFirstLastPara="1" vertOverflow="ellipsis" wrap="square" anchor="ctr" anchorCtr="1"/>
              <a:lstStyle/>
              <a:p>
                <a:pPr>
                  <a:defRPr sz="11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'UCAS by domicile'!$C$5:$H$5</c:f>
              <c:strCache>
                <c:ptCount val="6"/>
                <c:pt idx="0">
                  <c:v>2019/20</c:v>
                </c:pt>
                <c:pt idx="1">
                  <c:v>2020/21</c:v>
                </c:pt>
                <c:pt idx="2">
                  <c:v>2021/22</c:v>
                </c:pt>
                <c:pt idx="3">
                  <c:v>2022/23</c:v>
                </c:pt>
                <c:pt idx="4">
                  <c:v>2023/24</c:v>
                </c:pt>
                <c:pt idx="5">
                  <c:v>2024/25</c:v>
                </c:pt>
              </c:strCache>
            </c:strRef>
          </c:cat>
          <c:val>
            <c:numRef>
              <c:f>'UCAS by domicile'!$C$11:$H$11</c:f>
              <c:numCache>
                <c:formatCode>#,##0</c:formatCode>
                <c:ptCount val="6"/>
                <c:pt idx="0">
                  <c:v>75</c:v>
                </c:pt>
                <c:pt idx="1">
                  <c:v>85</c:v>
                </c:pt>
                <c:pt idx="2">
                  <c:v>75</c:v>
                </c:pt>
                <c:pt idx="3">
                  <c:v>70</c:v>
                </c:pt>
                <c:pt idx="4">
                  <c:v>110</c:v>
                </c:pt>
                <c:pt idx="5">
                  <c:v>105</c:v>
                </c:pt>
              </c:numCache>
            </c:numRef>
          </c:val>
          <c:extLst>
            <c:ext xmlns:c16="http://schemas.microsoft.com/office/drawing/2014/chart" uri="{C3380CC4-5D6E-409C-BE32-E72D297353CC}">
              <c16:uniqueId val="{00000003-DEC1-4AFE-B8D1-D1C6236AEC30}"/>
            </c:ext>
          </c:extLst>
        </c:ser>
        <c:ser>
          <c:idx val="4"/>
          <c:order val="4"/>
          <c:tx>
            <c:strRef>
              <c:f>'UCAS by domicile'!$B$14</c:f>
              <c:strCache>
                <c:ptCount val="1"/>
                <c:pt idx="0">
                  <c:v>EU</c:v>
                </c:pt>
              </c:strCache>
            </c:strRef>
          </c:tx>
          <c:spPr>
            <a:solidFill>
              <a:schemeClr val="accent5"/>
            </a:solidFill>
            <a:ln>
              <a:noFill/>
            </a:ln>
            <a:effectLst/>
          </c:spPr>
          <c:invertIfNegative val="0"/>
          <c:dLbls>
            <c:spPr>
              <a:noFill/>
              <a:ln>
                <a:noFill/>
              </a:ln>
              <a:effectLst/>
            </c:spPr>
            <c:txPr>
              <a:bodyPr rot="-5400000" spcFirstLastPara="1" vertOverflow="ellipsis" wrap="square" anchor="ctr" anchorCtr="1"/>
              <a:lstStyle/>
              <a:p>
                <a:pPr>
                  <a:defRPr sz="1100" b="0" i="0" u="none" strike="noStrike" kern="1200" baseline="0">
                    <a:solidFill>
                      <a:srgbClr val="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'UCAS by domicile'!$C$5:$H$5</c:f>
              <c:strCache>
                <c:ptCount val="6"/>
                <c:pt idx="0">
                  <c:v>2019/20</c:v>
                </c:pt>
                <c:pt idx="1">
                  <c:v>2020/21</c:v>
                </c:pt>
                <c:pt idx="2">
                  <c:v>2021/22</c:v>
                </c:pt>
                <c:pt idx="3">
                  <c:v>2022/23</c:v>
                </c:pt>
                <c:pt idx="4">
                  <c:v>2023/24</c:v>
                </c:pt>
                <c:pt idx="5">
                  <c:v>2024/25</c:v>
                </c:pt>
              </c:strCache>
            </c:strRef>
          </c:cat>
          <c:val>
            <c:numRef>
              <c:f>'UCAS by domicile'!$C$14:$H$14</c:f>
              <c:numCache>
                <c:formatCode>#,##0</c:formatCode>
                <c:ptCount val="6"/>
                <c:pt idx="0">
                  <c:v>300</c:v>
                </c:pt>
                <c:pt idx="1">
                  <c:v>295</c:v>
                </c:pt>
                <c:pt idx="2">
                  <c:v>100</c:v>
                </c:pt>
                <c:pt idx="3">
                  <c:v>90</c:v>
                </c:pt>
                <c:pt idx="4">
                  <c:v>90</c:v>
                </c:pt>
                <c:pt idx="5">
                  <c:v>85</c:v>
                </c:pt>
              </c:numCache>
            </c:numRef>
          </c:val>
          <c:extLst>
            <c:ext xmlns:c16="http://schemas.microsoft.com/office/drawing/2014/chart" uri="{C3380CC4-5D6E-409C-BE32-E72D297353CC}">
              <c16:uniqueId val="{00000004-DEC1-4AFE-B8D1-D1C6236AEC30}"/>
            </c:ext>
          </c:extLst>
        </c:ser>
        <c:ser>
          <c:idx val="5"/>
          <c:order val="5"/>
          <c:tx>
            <c:strRef>
              <c:f>'UCAS by domicile'!$B$15</c:f>
              <c:strCache>
                <c:ptCount val="1"/>
                <c:pt idx="0">
                  <c:v>Non-EU</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'UCAS by domicile'!$C$5:$H$5</c:f>
              <c:strCache>
                <c:ptCount val="6"/>
                <c:pt idx="0">
                  <c:v>2019/20</c:v>
                </c:pt>
                <c:pt idx="1">
                  <c:v>2020/21</c:v>
                </c:pt>
                <c:pt idx="2">
                  <c:v>2021/22</c:v>
                </c:pt>
                <c:pt idx="3">
                  <c:v>2022/23</c:v>
                </c:pt>
                <c:pt idx="4">
                  <c:v>2023/24</c:v>
                </c:pt>
                <c:pt idx="5">
                  <c:v>2024/25</c:v>
                </c:pt>
              </c:strCache>
            </c:strRef>
          </c:cat>
          <c:val>
            <c:numRef>
              <c:f>'UCAS by domicile'!$C$15:$H$15</c:f>
              <c:numCache>
                <c:formatCode>#,##0</c:formatCode>
                <c:ptCount val="6"/>
                <c:pt idx="0">
                  <c:v>580</c:v>
                </c:pt>
                <c:pt idx="1">
                  <c:v>625</c:v>
                </c:pt>
                <c:pt idx="2">
                  <c:v>675</c:v>
                </c:pt>
                <c:pt idx="3">
                  <c:v>720</c:v>
                </c:pt>
                <c:pt idx="4">
                  <c:v>735</c:v>
                </c:pt>
                <c:pt idx="5">
                  <c:v>715</c:v>
                </c:pt>
              </c:numCache>
            </c:numRef>
          </c:val>
          <c:extLst>
            <c:ext xmlns:c16="http://schemas.microsoft.com/office/drawing/2014/chart" uri="{C3380CC4-5D6E-409C-BE32-E72D297353CC}">
              <c16:uniqueId val="{00000005-DEC1-4AFE-B8D1-D1C6236AEC30}"/>
            </c:ext>
          </c:extLst>
        </c:ser>
        <c:dLbls>
          <c:dLblPos val="ctr"/>
          <c:showLegendKey val="0"/>
          <c:showVal val="1"/>
          <c:showCatName val="0"/>
          <c:showSerName val="0"/>
          <c:showPercent val="0"/>
          <c:showBubbleSize val="0"/>
        </c:dLbls>
        <c:gapWidth val="150"/>
        <c:overlap val="100"/>
        <c:axId val="359999664"/>
        <c:axId val="359995344"/>
      </c:barChart>
      <c:catAx>
        <c:axId val="359999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crossAx val="359995344"/>
        <c:crosses val="autoZero"/>
        <c:auto val="1"/>
        <c:lblAlgn val="ctr"/>
        <c:lblOffset val="100"/>
        <c:noMultiLvlLbl val="0"/>
      </c:catAx>
      <c:valAx>
        <c:axId val="359995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rgbClr val="000000"/>
                    </a:solidFill>
                    <a:latin typeface="+mn-lt"/>
                    <a:ea typeface="+mn-ea"/>
                    <a:cs typeface="+mn-cs"/>
                  </a:defRPr>
                </a:pPr>
                <a:r>
                  <a:rPr lang="en-GB"/>
                  <a:t>Number of accepted applicants</a:t>
                </a:r>
              </a:p>
            </c:rich>
          </c:tx>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crossAx val="3599996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rgbClr val="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651BEE-5FE4-C441-9F2C-41CD9F3E752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DC1556-3282-D54E-9666-A6009195D84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17044BBD-E561-554A-9F92-CB21E4AA9279}" type="datetimeFigureOut">
              <a:rPr lang="en-US" smtClean="0"/>
              <a:t>5/23/2025</a:t>
            </a:fld>
            <a:endParaRPr lang="en-US"/>
          </a:p>
        </p:txBody>
      </p:sp>
      <p:sp>
        <p:nvSpPr>
          <p:cNvPr id="4" name="Footer Placeholder 3">
            <a:extLst>
              <a:ext uri="{FF2B5EF4-FFF2-40B4-BE49-F238E27FC236}">
                <a16:creationId xmlns:a16="http://schemas.microsoft.com/office/drawing/2014/main" id="{C7FE62AF-CBAC-984D-92F2-8303EBCB9F9D}"/>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ECE20A-010F-F540-B491-BDD01FD75A74}"/>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0C9A0C9C-0870-9F46-A85C-4AA6F1FDBC49}" type="slidenum">
              <a:rPr lang="en-US" smtClean="0"/>
              <a:t>‹#›</a:t>
            </a:fld>
            <a:endParaRPr lang="en-US"/>
          </a:p>
        </p:txBody>
      </p:sp>
    </p:spTree>
    <p:extLst>
      <p:ext uri="{BB962C8B-B14F-4D97-AF65-F5344CB8AC3E}">
        <p14:creationId xmlns:p14="http://schemas.microsoft.com/office/powerpoint/2010/main" val="193676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254C33D-B07C-ED4A-A191-0E78847F68E4}" type="datetimeFigureOut">
              <a:rPr lang="en-US" smtClean="0"/>
              <a:t>5/23/2025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C932B7F-5DDE-2249-94F1-C98945D46AB6}" type="slidenum">
              <a:rPr lang="en-US" smtClean="0"/>
              <a:t>‹#›</a:t>
            </a:fld>
            <a:endParaRPr lang="en-US"/>
          </a:p>
        </p:txBody>
      </p:sp>
    </p:spTree>
    <p:extLst>
      <p:ext uri="{BB962C8B-B14F-4D97-AF65-F5344CB8AC3E}">
        <p14:creationId xmlns:p14="http://schemas.microsoft.com/office/powerpoint/2010/main" val="770595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hesa.ac.uk/support/definitions/students#full-time-equivalent-and-hesa-session-population"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hesa.ac.uk/support/definitions/students#level-study-qualification-obtained" TargetMode="External"/><Relationship Id="rId4" Type="http://schemas.openxmlformats.org/officeDocument/2006/relationships/hyperlink" Target="https://www.hesa.ac.uk/support/definitions/students#subject-study-and-jacs-code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32B7F-5DDE-2249-94F1-C98945D46AB6}" type="slidenum">
              <a:rPr lang="en-US" smtClean="0"/>
              <a:t>1</a:t>
            </a:fld>
            <a:endParaRPr lang="en-US"/>
          </a:p>
        </p:txBody>
      </p:sp>
    </p:spTree>
    <p:extLst>
      <p:ext uri="{BB962C8B-B14F-4D97-AF65-F5344CB8AC3E}">
        <p14:creationId xmlns:p14="http://schemas.microsoft.com/office/powerpoint/2010/main" val="600786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Data source: Table 52, https://www.hesa.ac.uk/data-and-analysis/students/what-study </a:t>
            </a:r>
          </a:p>
          <a:p>
            <a:endParaRPr lang="en-GB"/>
          </a:p>
        </p:txBody>
      </p:sp>
      <p:sp>
        <p:nvSpPr>
          <p:cNvPr id="4" name="Slide Number Placeholder 3"/>
          <p:cNvSpPr>
            <a:spLocks noGrp="1"/>
          </p:cNvSpPr>
          <p:nvPr>
            <p:ph type="sldNum" sz="quarter" idx="5"/>
          </p:nvPr>
        </p:nvSpPr>
        <p:spPr/>
        <p:txBody>
          <a:bodyPr/>
          <a:lstStyle/>
          <a:p>
            <a:fld id="{2C932B7F-5DDE-2249-94F1-C98945D46AB6}" type="slidenum">
              <a:rPr lang="en-US" smtClean="0"/>
              <a:t>12</a:t>
            </a:fld>
            <a:endParaRPr lang="en-US"/>
          </a:p>
        </p:txBody>
      </p:sp>
    </p:spTree>
    <p:extLst>
      <p:ext uri="{BB962C8B-B14F-4D97-AF65-F5344CB8AC3E}">
        <p14:creationId xmlns:p14="http://schemas.microsoft.com/office/powerpoint/2010/main" val="3313600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Data source: Table 52, https://www.hesa.ac.uk/data-and-analysis/students/what-study </a:t>
            </a:r>
          </a:p>
        </p:txBody>
      </p:sp>
      <p:sp>
        <p:nvSpPr>
          <p:cNvPr id="4" name="Slide Number Placeholder 3"/>
          <p:cNvSpPr>
            <a:spLocks noGrp="1"/>
          </p:cNvSpPr>
          <p:nvPr>
            <p:ph type="sldNum" sz="quarter" idx="5"/>
          </p:nvPr>
        </p:nvSpPr>
        <p:spPr/>
        <p:txBody>
          <a:bodyPr/>
          <a:lstStyle/>
          <a:p>
            <a:fld id="{2C932B7F-5DDE-2249-94F1-C98945D46AB6}" type="slidenum">
              <a:rPr lang="en-US" smtClean="0"/>
              <a:t>13</a:t>
            </a:fld>
            <a:endParaRPr lang="en-US"/>
          </a:p>
        </p:txBody>
      </p:sp>
    </p:spTree>
    <p:extLst>
      <p:ext uri="{BB962C8B-B14F-4D97-AF65-F5344CB8AC3E}">
        <p14:creationId xmlns:p14="http://schemas.microsoft.com/office/powerpoint/2010/main" val="3392866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a:solidFill>
                  <a:srgbClr val="040C28"/>
                </a:solidFill>
                <a:effectLst/>
                <a:latin typeface="Aptos" panose="020B0004020202020204" pitchFamily="34" charset="0"/>
              </a:rPr>
              <a:t>UCAS statistics are based on numbers of applications and acceptances on courses whereas HESA statistics are records of students who actually enrolled on courses</a:t>
            </a:r>
            <a:r>
              <a:rPr lang="en-GB" b="0" i="0">
                <a:solidFill>
                  <a:srgbClr val="1F1F1F"/>
                </a:solidFill>
                <a:effectLst/>
                <a:latin typeface="Aptos" panose="020B0004020202020204" pitchFamily="34" charset="0"/>
              </a:rPr>
              <a:t>. In some cases accepted applicants never actually enrol on the course on which they have been accepted.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a:solidFill>
                  <a:srgbClr val="000000"/>
                </a:solidFill>
                <a:effectLst/>
                <a:latin typeface="Aptos" panose="020B0004020202020204" pitchFamily="34" charset="0"/>
              </a:rPr>
              <a:t>Data source: https://www.ucas.com/data-and-analysis/undergraduate-statistics-and-reports/ucas-undergraduate-end-cycle-data-resources-2024</a:t>
            </a:r>
            <a:r>
              <a:rPr lang="en-GB">
                <a:latin typeface="Aptos" panose="020B0004020202020204" pitchFamily="34" charset="0"/>
              </a:rPr>
              <a:t> </a:t>
            </a:r>
          </a:p>
        </p:txBody>
      </p:sp>
      <p:sp>
        <p:nvSpPr>
          <p:cNvPr id="4" name="Slide Number Placeholder 3"/>
          <p:cNvSpPr>
            <a:spLocks noGrp="1"/>
          </p:cNvSpPr>
          <p:nvPr>
            <p:ph type="sldNum" sz="quarter" idx="5"/>
          </p:nvPr>
        </p:nvSpPr>
        <p:spPr/>
        <p:txBody>
          <a:bodyPr/>
          <a:lstStyle/>
          <a:p>
            <a:fld id="{2C932B7F-5DDE-2249-94F1-C98945D46AB6}" type="slidenum">
              <a:rPr lang="en-US" smtClean="0"/>
              <a:t>14</a:t>
            </a:fld>
            <a:endParaRPr lang="en-US"/>
          </a:p>
        </p:txBody>
      </p:sp>
    </p:spTree>
    <p:extLst>
      <p:ext uri="{BB962C8B-B14F-4D97-AF65-F5344CB8AC3E}">
        <p14:creationId xmlns:p14="http://schemas.microsoft.com/office/powerpoint/2010/main" val="813510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Arial" panose="020B0604020202020204" pitchFamily="34" charset="0"/>
              </a:rPr>
              <a:t>Data source: https://www.ucas.com/data-and-analysis/undergraduate-statistics-and-reports/ucas-undergraduate-end-cycle-data-resources-2024</a:t>
            </a:r>
            <a:r>
              <a:rPr lang="en-GB"/>
              <a:t> </a:t>
            </a:r>
          </a:p>
        </p:txBody>
      </p:sp>
      <p:sp>
        <p:nvSpPr>
          <p:cNvPr id="4" name="Slide Number Placeholder 3"/>
          <p:cNvSpPr>
            <a:spLocks noGrp="1"/>
          </p:cNvSpPr>
          <p:nvPr>
            <p:ph type="sldNum" sz="quarter" idx="5"/>
          </p:nvPr>
        </p:nvSpPr>
        <p:spPr/>
        <p:txBody>
          <a:bodyPr/>
          <a:lstStyle/>
          <a:p>
            <a:fld id="{2C932B7F-5DDE-2249-94F1-C98945D46AB6}" type="slidenum">
              <a:rPr lang="en-US" smtClean="0"/>
              <a:t>15</a:t>
            </a:fld>
            <a:endParaRPr lang="en-US"/>
          </a:p>
        </p:txBody>
      </p:sp>
    </p:spTree>
    <p:extLst>
      <p:ext uri="{BB962C8B-B14F-4D97-AF65-F5344CB8AC3E}">
        <p14:creationId xmlns:p14="http://schemas.microsoft.com/office/powerpoint/2010/main" val="87288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63868-528C-20E3-AA2D-D80D2A817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82C85-B8DC-C255-3751-7C52BEB2C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E6DBC-94AA-42D3-5523-96238DB5454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6F1E93B-07B4-74BC-2640-770561B420BE}"/>
              </a:ext>
            </a:extLst>
          </p:cNvPr>
          <p:cNvSpPr>
            <a:spLocks noGrp="1"/>
          </p:cNvSpPr>
          <p:nvPr>
            <p:ph type="sldNum" sz="quarter" idx="5"/>
          </p:nvPr>
        </p:nvSpPr>
        <p:spPr/>
        <p:txBody>
          <a:bodyPr/>
          <a:lstStyle/>
          <a:p>
            <a:fld id="{2C932B7F-5DDE-2249-94F1-C98945D46AB6}" type="slidenum">
              <a:rPr lang="en-US" smtClean="0"/>
              <a:t>16</a:t>
            </a:fld>
            <a:endParaRPr lang="en-US"/>
          </a:p>
        </p:txBody>
      </p:sp>
    </p:spTree>
    <p:extLst>
      <p:ext uri="{BB962C8B-B14F-4D97-AF65-F5344CB8AC3E}">
        <p14:creationId xmlns:p14="http://schemas.microsoft.com/office/powerpoint/2010/main" val="2699323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2D22A-FFE7-A3BB-8251-0A67F8DD7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593E89-C628-B273-4FF5-09123CA20D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36FD4-368C-3ADB-D742-B8A88850185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576F36C-E1DF-9EBB-CCB0-DED353AC05D1}"/>
              </a:ext>
            </a:extLst>
          </p:cNvPr>
          <p:cNvSpPr>
            <a:spLocks noGrp="1"/>
          </p:cNvSpPr>
          <p:nvPr>
            <p:ph type="sldNum" sz="quarter" idx="5"/>
          </p:nvPr>
        </p:nvSpPr>
        <p:spPr/>
        <p:txBody>
          <a:bodyPr/>
          <a:lstStyle/>
          <a:p>
            <a:fld id="{2C932B7F-5DDE-2249-94F1-C98945D46AB6}" type="slidenum">
              <a:rPr lang="en-US" smtClean="0"/>
              <a:t>17</a:t>
            </a:fld>
            <a:endParaRPr lang="en-US"/>
          </a:p>
        </p:txBody>
      </p:sp>
    </p:spTree>
    <p:extLst>
      <p:ext uri="{BB962C8B-B14F-4D97-AF65-F5344CB8AC3E}">
        <p14:creationId xmlns:p14="http://schemas.microsoft.com/office/powerpoint/2010/main" val="2165236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Data source: Table 52, https://www.hesa.ac.uk/data-and-analysis/students/what-study </a:t>
            </a:r>
          </a:p>
          <a:p>
            <a:endParaRPr lang="en-GB"/>
          </a:p>
        </p:txBody>
      </p:sp>
      <p:sp>
        <p:nvSpPr>
          <p:cNvPr id="4" name="Slide Number Placeholder 3"/>
          <p:cNvSpPr>
            <a:spLocks noGrp="1"/>
          </p:cNvSpPr>
          <p:nvPr>
            <p:ph type="sldNum" sz="quarter" idx="5"/>
          </p:nvPr>
        </p:nvSpPr>
        <p:spPr/>
        <p:txBody>
          <a:bodyPr/>
          <a:lstStyle/>
          <a:p>
            <a:fld id="{2C932B7F-5DDE-2249-94F1-C98945D46AB6}" type="slidenum">
              <a:rPr lang="en-US" smtClean="0"/>
              <a:t>18</a:t>
            </a:fld>
            <a:endParaRPr lang="en-US"/>
          </a:p>
        </p:txBody>
      </p:sp>
    </p:spTree>
    <p:extLst>
      <p:ext uri="{BB962C8B-B14F-4D97-AF65-F5344CB8AC3E}">
        <p14:creationId xmlns:p14="http://schemas.microsoft.com/office/powerpoint/2010/main" val="3176862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Data source: Table 52, https://www.hesa.ac.uk/data-and-analysis/students/what-study </a:t>
            </a:r>
          </a:p>
          <a:p>
            <a:endParaRPr lang="en-GB"/>
          </a:p>
        </p:txBody>
      </p:sp>
      <p:sp>
        <p:nvSpPr>
          <p:cNvPr id="4" name="Slide Number Placeholder 3"/>
          <p:cNvSpPr>
            <a:spLocks noGrp="1"/>
          </p:cNvSpPr>
          <p:nvPr>
            <p:ph type="sldNum" sz="quarter" idx="5"/>
          </p:nvPr>
        </p:nvSpPr>
        <p:spPr/>
        <p:txBody>
          <a:bodyPr/>
          <a:lstStyle/>
          <a:p>
            <a:fld id="{2C932B7F-5DDE-2249-94F1-C98945D46AB6}" type="slidenum">
              <a:rPr lang="en-US" smtClean="0"/>
              <a:t>19</a:t>
            </a:fld>
            <a:endParaRPr lang="en-US"/>
          </a:p>
        </p:txBody>
      </p:sp>
    </p:spTree>
    <p:extLst>
      <p:ext uri="{BB962C8B-B14F-4D97-AF65-F5344CB8AC3E}">
        <p14:creationId xmlns:p14="http://schemas.microsoft.com/office/powerpoint/2010/main" val="1720412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Data source: Table 52, https://www.hesa.ac.uk/data-and-analysis/students/what-study </a:t>
            </a:r>
          </a:p>
          <a:p>
            <a:endParaRPr lang="en-GB"/>
          </a:p>
        </p:txBody>
      </p:sp>
      <p:sp>
        <p:nvSpPr>
          <p:cNvPr id="4" name="Slide Number Placeholder 3"/>
          <p:cNvSpPr>
            <a:spLocks noGrp="1"/>
          </p:cNvSpPr>
          <p:nvPr>
            <p:ph type="sldNum" sz="quarter" idx="5"/>
          </p:nvPr>
        </p:nvSpPr>
        <p:spPr/>
        <p:txBody>
          <a:bodyPr/>
          <a:lstStyle/>
          <a:p>
            <a:fld id="{2C932B7F-5DDE-2249-94F1-C98945D46AB6}" type="slidenum">
              <a:rPr lang="en-US" smtClean="0"/>
              <a:t>20</a:t>
            </a:fld>
            <a:endParaRPr lang="en-US"/>
          </a:p>
        </p:txBody>
      </p:sp>
    </p:spTree>
    <p:extLst>
      <p:ext uri="{BB962C8B-B14F-4D97-AF65-F5344CB8AC3E}">
        <p14:creationId xmlns:p14="http://schemas.microsoft.com/office/powerpoint/2010/main" val="2959277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Data source: Table 52, https://www.hesa.ac.uk/data-and-analysis/students/what-study </a:t>
            </a:r>
          </a:p>
          <a:p>
            <a:endParaRPr lang="en-GB"/>
          </a:p>
        </p:txBody>
      </p:sp>
      <p:sp>
        <p:nvSpPr>
          <p:cNvPr id="4" name="Slide Number Placeholder 3"/>
          <p:cNvSpPr>
            <a:spLocks noGrp="1"/>
          </p:cNvSpPr>
          <p:nvPr>
            <p:ph type="sldNum" sz="quarter" idx="5"/>
          </p:nvPr>
        </p:nvSpPr>
        <p:spPr/>
        <p:txBody>
          <a:bodyPr/>
          <a:lstStyle/>
          <a:p>
            <a:fld id="{2C932B7F-5DDE-2249-94F1-C98945D46AB6}" type="slidenum">
              <a:rPr lang="en-US" smtClean="0"/>
              <a:t>21</a:t>
            </a:fld>
            <a:endParaRPr lang="en-US"/>
          </a:p>
        </p:txBody>
      </p:sp>
    </p:spTree>
    <p:extLst>
      <p:ext uri="{BB962C8B-B14F-4D97-AF65-F5344CB8AC3E}">
        <p14:creationId xmlns:p14="http://schemas.microsoft.com/office/powerpoint/2010/main" val="966372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932B7F-5DDE-2249-94F1-C98945D46AB6}" type="slidenum">
              <a:rPr lang="en-US" smtClean="0"/>
              <a:t>3</a:t>
            </a:fld>
            <a:endParaRPr lang="en-US"/>
          </a:p>
        </p:txBody>
      </p:sp>
    </p:spTree>
    <p:extLst>
      <p:ext uri="{BB962C8B-B14F-4D97-AF65-F5344CB8AC3E}">
        <p14:creationId xmlns:p14="http://schemas.microsoft.com/office/powerpoint/2010/main" val="822437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Arial" panose="020B0604020202020204" pitchFamily="34" charset="0"/>
                <a:ea typeface="Calibri" panose="020F0502020204030204" pitchFamily="34" charset="0"/>
                <a:cs typeface="Arial" panose="020B0604020202020204" pitchFamily="34" charset="0"/>
              </a:rPr>
              <a:t>Student numbers are obtained from HESA student dataset by summing the </a:t>
            </a:r>
            <a:r>
              <a:rPr lang="en-GB" sz="1200" kern="0">
                <a:effectLst/>
                <a:latin typeface="Arial" panose="020B0604020202020204" pitchFamily="34" charset="0"/>
                <a:ea typeface="Calibri" panose="020F0502020204030204" pitchFamily="34" charset="0"/>
                <a:hlinkClick r:id="rId3"/>
              </a:rPr>
              <a:t>full-time equivalent (FTE)</a:t>
            </a:r>
            <a:r>
              <a:rPr lang="en-US" sz="1200">
                <a:effectLst/>
                <a:latin typeface="Arial" panose="020B0604020202020204" pitchFamily="34" charset="0"/>
                <a:ea typeface="Calibri" panose="020F0502020204030204" pitchFamily="34" charset="0"/>
                <a:cs typeface="Arial" panose="020B0604020202020204" pitchFamily="34" charset="0"/>
              </a:rPr>
              <a:t> numbers filtered by: </a:t>
            </a:r>
            <a:r>
              <a:rPr lang="en-GB" sz="1200">
                <a:effectLst/>
                <a:latin typeface="Arial" panose="020B0604020202020204" pitchFamily="34" charset="0"/>
                <a:ea typeface="Calibri" panose="020F0502020204030204" pitchFamily="34" charset="0"/>
                <a:cs typeface="Arial" panose="020B0604020202020204" pitchFamily="34" charset="0"/>
                <a:hlinkClick r:id="rId4"/>
              </a:rPr>
              <a:t>‘Subject of study (Principal subject JACS 2)'</a:t>
            </a:r>
            <a:r>
              <a:rPr lang="en-US" sz="1200">
                <a:effectLst/>
                <a:latin typeface="Arial" panose="020B0604020202020204" pitchFamily="34" charset="0"/>
                <a:ea typeface="Calibri" panose="020F0502020204030204" pitchFamily="34" charset="0"/>
                <a:cs typeface="Arial" panose="020B0604020202020204" pitchFamily="34" charset="0"/>
              </a:rPr>
              <a:t> = '(F1) Chemistry' up until 2018/19 or </a:t>
            </a:r>
            <a:r>
              <a:rPr lang="en-US" sz="1200">
                <a:effectLst/>
                <a:latin typeface="Arial" panose="020B0604020202020204" pitchFamily="34" charset="0"/>
                <a:ea typeface="Calibri" panose="020F0502020204030204" pitchFamily="34" charset="0"/>
                <a:cs typeface="Arial" panose="020B0604020202020204" pitchFamily="34" charset="0"/>
                <a:hlinkClick r:id="rId4"/>
              </a:rPr>
              <a:t>‘Subject of study (CAH3)’</a:t>
            </a:r>
            <a:r>
              <a:rPr lang="en-US" sz="1200">
                <a:effectLst/>
                <a:latin typeface="Arial" panose="020B0604020202020204" pitchFamily="34" charset="0"/>
                <a:ea typeface="Calibri" panose="020F0502020204030204" pitchFamily="34" charset="0"/>
                <a:cs typeface="Arial" panose="020B0604020202020204" pitchFamily="34" charset="0"/>
              </a:rPr>
              <a:t> = ‘(CAH07-02-01) chemistry’(2019/20 onwards); </a:t>
            </a:r>
            <a:r>
              <a:rPr lang="en-US" sz="1200">
                <a:effectLst/>
                <a:latin typeface="Arial" panose="020B0604020202020204" pitchFamily="34" charset="0"/>
                <a:ea typeface="Calibri" panose="020F0502020204030204" pitchFamily="34" charset="0"/>
                <a:cs typeface="Arial" panose="020B0604020202020204" pitchFamily="34" charset="0"/>
                <a:hlinkClick r:id="rId3"/>
              </a:rPr>
              <a:t>'Session population marker'</a:t>
            </a:r>
            <a:r>
              <a:rPr lang="en-US" sz="1200">
                <a:effectLst/>
                <a:latin typeface="Arial" panose="020B0604020202020204" pitchFamily="34" charset="0"/>
                <a:ea typeface="Calibri" panose="020F0502020204030204" pitchFamily="34" charset="0"/>
                <a:cs typeface="Arial" panose="020B0604020202020204" pitchFamily="34" charset="0"/>
              </a:rPr>
              <a:t> = The instance is counted within the HE session population'; </a:t>
            </a:r>
            <a:r>
              <a:rPr lang="en-US" sz="1200">
                <a:effectLst/>
                <a:latin typeface="Arial" panose="020B0604020202020204" pitchFamily="34" charset="0"/>
                <a:ea typeface="Calibri" panose="020F0502020204030204" pitchFamily="34" charset="0"/>
                <a:cs typeface="Arial" panose="020B0604020202020204" pitchFamily="34" charset="0"/>
                <a:hlinkClick r:id="rId5"/>
              </a:rPr>
              <a:t>‘Level of study’</a:t>
            </a:r>
            <a:r>
              <a:rPr lang="en-US" sz="1200">
                <a:effectLst/>
                <a:latin typeface="Arial" panose="020B0604020202020204" pitchFamily="34" charset="0"/>
                <a:ea typeface="Calibri" panose="020F0502020204030204" pitchFamily="34" charset="0"/>
                <a:cs typeface="Arial" panose="020B0604020202020204" pitchFamily="34" charset="0"/>
              </a:rPr>
              <a:t> = ‘Doctorate’. </a:t>
            </a:r>
            <a:endParaRPr lang="en-GB"/>
          </a:p>
        </p:txBody>
      </p:sp>
      <p:sp>
        <p:nvSpPr>
          <p:cNvPr id="4" name="Slide Number Placeholder 3"/>
          <p:cNvSpPr>
            <a:spLocks noGrp="1"/>
          </p:cNvSpPr>
          <p:nvPr>
            <p:ph type="sldNum" sz="quarter" idx="5"/>
          </p:nvPr>
        </p:nvSpPr>
        <p:spPr/>
        <p:txBody>
          <a:bodyPr/>
          <a:lstStyle/>
          <a:p>
            <a:fld id="{2C932B7F-5DDE-2249-94F1-C98945D46AB6}" type="slidenum">
              <a:rPr lang="en-US" smtClean="0"/>
              <a:t>22</a:t>
            </a:fld>
            <a:endParaRPr lang="en-US"/>
          </a:p>
        </p:txBody>
      </p:sp>
    </p:spTree>
    <p:extLst>
      <p:ext uri="{BB962C8B-B14F-4D97-AF65-F5344CB8AC3E}">
        <p14:creationId xmlns:p14="http://schemas.microsoft.com/office/powerpoint/2010/main" val="3652230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1F861-FA52-678E-B542-8DB8B45E1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8EA1E-B689-66FB-4C53-15B4AECEA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F59F30-E22E-80EA-1761-2FA621D0BEA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F5B01BA-B959-9DC9-9D22-E69CCDB927D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932B7F-5DDE-2249-94F1-C98945D4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741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https://www.hesa.ac.uk/support/definitions/finances </a:t>
            </a:r>
          </a:p>
        </p:txBody>
      </p:sp>
      <p:sp>
        <p:nvSpPr>
          <p:cNvPr id="4" name="Slide Number Placeholder 3"/>
          <p:cNvSpPr>
            <a:spLocks noGrp="1"/>
          </p:cNvSpPr>
          <p:nvPr>
            <p:ph type="sldNum" sz="quarter" idx="5"/>
          </p:nvPr>
        </p:nvSpPr>
        <p:spPr/>
        <p:txBody>
          <a:bodyPr/>
          <a:lstStyle/>
          <a:p>
            <a:fld id="{2C932B7F-5DDE-2249-94F1-C98945D46AB6}" type="slidenum">
              <a:rPr lang="en-US" smtClean="0"/>
              <a:t>26</a:t>
            </a:fld>
            <a:endParaRPr lang="en-US"/>
          </a:p>
        </p:txBody>
      </p:sp>
    </p:spTree>
    <p:extLst>
      <p:ext uri="{BB962C8B-B14F-4D97-AF65-F5344CB8AC3E}">
        <p14:creationId xmlns:p14="http://schemas.microsoft.com/office/powerpoint/2010/main" val="4263708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932B7F-5DDE-2249-94F1-C98945D46AB6}" type="slidenum">
              <a:rPr lang="en-US" smtClean="0"/>
              <a:t>28</a:t>
            </a:fld>
            <a:endParaRPr lang="en-US"/>
          </a:p>
        </p:txBody>
      </p:sp>
    </p:spTree>
    <p:extLst>
      <p:ext uri="{BB962C8B-B14F-4D97-AF65-F5344CB8AC3E}">
        <p14:creationId xmlns:p14="http://schemas.microsoft.com/office/powerpoint/2010/main" val="3680770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GB" b="0" i="0">
                <a:solidFill>
                  <a:srgbClr val="171413"/>
                </a:solidFill>
                <a:effectLst/>
                <a:latin typeface="Arial" panose="020B0604020202020204" pitchFamily="34" charset="0"/>
              </a:rPr>
              <a:t>Definitions:</a:t>
            </a:r>
          </a:p>
          <a:p>
            <a:pPr marL="171450" indent="-171450" algn="l">
              <a:buFont typeface="Arial" panose="020B0604020202020204" pitchFamily="34" charset="0"/>
              <a:buChar char="•"/>
            </a:pPr>
            <a:r>
              <a:rPr lang="en-GB" b="0" i="0">
                <a:solidFill>
                  <a:srgbClr val="171413"/>
                </a:solidFill>
                <a:effectLst/>
                <a:latin typeface="Arial" panose="020B0604020202020204" pitchFamily="34" charset="0"/>
              </a:rPr>
              <a:t>Biotechnology and Biological Sciences Research Council (BBSRC)</a:t>
            </a:r>
          </a:p>
          <a:p>
            <a:pPr marL="171450" indent="-171450" algn="l">
              <a:buFont typeface="Arial" panose="020B0604020202020204" pitchFamily="34" charset="0"/>
              <a:buChar char="•"/>
            </a:pPr>
            <a:r>
              <a:rPr lang="en-GB" b="0" i="0">
                <a:solidFill>
                  <a:srgbClr val="171413"/>
                </a:solidFill>
                <a:effectLst/>
                <a:latin typeface="Arial" panose="020B0604020202020204" pitchFamily="34" charset="0"/>
              </a:rPr>
              <a:t>Medical Research Council (MRC)</a:t>
            </a:r>
          </a:p>
          <a:p>
            <a:pPr marL="171450" indent="-171450" algn="l">
              <a:buFont typeface="Arial" panose="020B0604020202020204" pitchFamily="34" charset="0"/>
              <a:buChar char="•"/>
            </a:pPr>
            <a:r>
              <a:rPr lang="en-GB" b="0" i="0">
                <a:solidFill>
                  <a:srgbClr val="171413"/>
                </a:solidFill>
                <a:effectLst/>
                <a:latin typeface="Arial" panose="020B0604020202020204" pitchFamily="34" charset="0"/>
              </a:rPr>
              <a:t>Natural Environment Research Council (NERC)</a:t>
            </a:r>
          </a:p>
          <a:p>
            <a:pPr marL="171450" indent="-171450" algn="l">
              <a:buFont typeface="Arial" panose="020B0604020202020204" pitchFamily="34" charset="0"/>
              <a:buChar char="•"/>
            </a:pPr>
            <a:r>
              <a:rPr lang="en-GB" b="0" i="0">
                <a:solidFill>
                  <a:srgbClr val="171413"/>
                </a:solidFill>
                <a:effectLst/>
                <a:latin typeface="Arial" panose="020B0604020202020204" pitchFamily="34" charset="0"/>
              </a:rPr>
              <a:t>Engineering and Physical Sciences Research Council (EPSRC)</a:t>
            </a:r>
          </a:p>
          <a:p>
            <a:pPr marL="171450" indent="-171450" algn="l">
              <a:buFont typeface="Arial" panose="020B0604020202020204" pitchFamily="34" charset="0"/>
              <a:buChar char="•"/>
            </a:pPr>
            <a:r>
              <a:rPr lang="en-GB" b="0" i="0">
                <a:solidFill>
                  <a:srgbClr val="171413"/>
                </a:solidFill>
                <a:effectLst/>
                <a:latin typeface="Arial" panose="020B0604020202020204" pitchFamily="34" charset="0"/>
              </a:rPr>
              <a:t>Economic and Social Research Council (ESRC)</a:t>
            </a:r>
          </a:p>
          <a:p>
            <a:pPr marL="171450" indent="-171450" algn="l">
              <a:buFont typeface="Arial" panose="020B0604020202020204" pitchFamily="34" charset="0"/>
              <a:buChar char="•"/>
            </a:pPr>
            <a:r>
              <a:rPr lang="en-GB" b="0" i="0">
                <a:solidFill>
                  <a:srgbClr val="171413"/>
                </a:solidFill>
                <a:effectLst/>
                <a:latin typeface="Arial" panose="020B0604020202020204" pitchFamily="34" charset="0"/>
              </a:rPr>
              <a:t>Arts and Humanities Research Council (AHRC)</a:t>
            </a:r>
          </a:p>
          <a:p>
            <a:pPr marL="171450" indent="-171450" algn="l">
              <a:buFont typeface="Arial" panose="020B0604020202020204" pitchFamily="34" charset="0"/>
              <a:buChar char="•"/>
            </a:pPr>
            <a:r>
              <a:rPr lang="en-GB" b="0" i="0">
                <a:solidFill>
                  <a:srgbClr val="171413"/>
                </a:solidFill>
                <a:effectLst/>
                <a:latin typeface="Arial" panose="020B0604020202020204" pitchFamily="34" charset="0"/>
              </a:rPr>
              <a:t>Science and Technology Facilities Council (STFC)</a:t>
            </a:r>
          </a:p>
          <a:p>
            <a:pPr marL="171450" indent="-171450" algn="l">
              <a:buFont typeface="Arial" panose="020B0604020202020204" pitchFamily="34" charset="0"/>
              <a:buChar char="•"/>
            </a:pPr>
            <a:r>
              <a:rPr lang="en-GB" b="0" i="0">
                <a:solidFill>
                  <a:srgbClr val="171413"/>
                </a:solidFill>
                <a:effectLst/>
                <a:latin typeface="Arial" panose="020B0604020202020204" pitchFamily="34" charset="0"/>
              </a:rPr>
              <a:t>UK Research and Innovation</a:t>
            </a:r>
          </a:p>
          <a:p>
            <a:pPr marL="171450" indent="-171450" algn="l">
              <a:buFont typeface="Arial" panose="020B0604020202020204" pitchFamily="34" charset="0"/>
              <a:buChar char="•"/>
            </a:pPr>
            <a:r>
              <a:rPr lang="en-GB" b="0" i="0">
                <a:solidFill>
                  <a:srgbClr val="171413"/>
                </a:solidFill>
                <a:effectLst/>
                <a:latin typeface="Arial" panose="020B0604020202020204" pitchFamily="34" charset="0"/>
              </a:rPr>
              <a:t>Other (i.e. Income from The Royal Society, British Academy and The Royal Society of Edinburgh and other sponsored research grants and contracts income not included within this category above).</a:t>
            </a:r>
          </a:p>
        </p:txBody>
      </p:sp>
      <p:sp>
        <p:nvSpPr>
          <p:cNvPr id="4" name="Slide Number Placeholder 3"/>
          <p:cNvSpPr>
            <a:spLocks noGrp="1"/>
          </p:cNvSpPr>
          <p:nvPr>
            <p:ph type="sldNum" sz="quarter" idx="5"/>
          </p:nvPr>
        </p:nvSpPr>
        <p:spPr/>
        <p:txBody>
          <a:bodyPr/>
          <a:lstStyle/>
          <a:p>
            <a:fld id="{2C932B7F-5DDE-2249-94F1-C98945D46AB6}" type="slidenum">
              <a:rPr lang="en-US" smtClean="0"/>
              <a:t>30</a:t>
            </a:fld>
            <a:endParaRPr lang="en-US"/>
          </a:p>
        </p:txBody>
      </p:sp>
    </p:spTree>
    <p:extLst>
      <p:ext uri="{BB962C8B-B14F-4D97-AF65-F5344CB8AC3E}">
        <p14:creationId xmlns:p14="http://schemas.microsoft.com/office/powerpoint/2010/main" val="2443380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F2318-501C-AB41-88F1-823E66725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88976-526F-910D-2A89-11FE900D51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532FF-B1AD-1851-EA27-07CE279A4C3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1EC9560-AF69-6B6B-D971-961DD527AC9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932B7F-5DDE-2249-94F1-C98945D4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057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50875-34CF-1631-B3F7-E78E2FA6A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002B6-199A-DA47-B22C-290B8D4236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FA5DF-0755-7F3B-C03F-0A5B94D3085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E2A0DDC-DC13-B486-692A-A6CD83F4F13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932B7F-5DDE-2249-94F1-C98945D46A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521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932B7F-5DDE-2249-94F1-C98945D46AB6}" type="slidenum">
              <a:rPr lang="en-US" smtClean="0"/>
              <a:t>36</a:t>
            </a:fld>
            <a:endParaRPr lang="en-US"/>
          </a:p>
        </p:txBody>
      </p:sp>
    </p:spTree>
    <p:extLst>
      <p:ext uri="{BB962C8B-B14F-4D97-AF65-F5344CB8AC3E}">
        <p14:creationId xmlns:p14="http://schemas.microsoft.com/office/powerpoint/2010/main" val="267815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932B7F-5DDE-2249-94F1-C98945D46AB6}" type="slidenum">
              <a:rPr lang="en-US" smtClean="0"/>
              <a:t>5</a:t>
            </a:fld>
            <a:endParaRPr lang="en-US"/>
          </a:p>
        </p:txBody>
      </p:sp>
    </p:spTree>
    <p:extLst>
      <p:ext uri="{BB962C8B-B14F-4D97-AF65-F5344CB8AC3E}">
        <p14:creationId xmlns:p14="http://schemas.microsoft.com/office/powerpoint/2010/main" val="3114817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68246-39CC-63B8-5596-712E5BD25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71951-0702-9EC5-7AFD-4E85A6E61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62200-A2C1-7E05-E403-0599194FD0B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EA1F47C-823D-9857-131C-293413C0E5D5}"/>
              </a:ext>
            </a:extLst>
          </p:cNvPr>
          <p:cNvSpPr>
            <a:spLocks noGrp="1"/>
          </p:cNvSpPr>
          <p:nvPr>
            <p:ph type="sldNum" sz="quarter" idx="5"/>
          </p:nvPr>
        </p:nvSpPr>
        <p:spPr/>
        <p:txBody>
          <a:bodyPr/>
          <a:lstStyle/>
          <a:p>
            <a:fld id="{2C932B7F-5DDE-2249-94F1-C98945D46AB6}" type="slidenum">
              <a:rPr lang="en-US" smtClean="0"/>
              <a:t>6</a:t>
            </a:fld>
            <a:endParaRPr lang="en-US"/>
          </a:p>
        </p:txBody>
      </p:sp>
    </p:spTree>
    <p:extLst>
      <p:ext uri="{BB962C8B-B14F-4D97-AF65-F5344CB8AC3E}">
        <p14:creationId xmlns:p14="http://schemas.microsoft.com/office/powerpoint/2010/main" val="51350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E2FC6-7277-8DCF-6AB6-59E26328E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8856F-50C1-72AC-F158-C9F62B01DA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F0C1A-895A-4066-E6F8-7F5B5EAFEDC8}"/>
              </a:ext>
            </a:extLst>
          </p:cNvPr>
          <p:cNvSpPr>
            <a:spLocks noGrp="1"/>
          </p:cNvSpPr>
          <p:nvPr>
            <p:ph type="body" idx="1"/>
          </p:nvPr>
        </p:nvSpPr>
        <p:spPr/>
        <p:txBody>
          <a:bodyPr/>
          <a:lstStyle/>
          <a:p>
            <a:pPr>
              <a:lnSpc>
                <a:spcPct val="115000"/>
              </a:lnSpc>
              <a:spcAft>
                <a:spcPts val="800"/>
              </a:spcAft>
            </a:pPr>
            <a:r>
              <a:rPr lang="en-GB" sz="1800" kern="100">
                <a:effectLst/>
                <a:latin typeface="Aptos" panose="020B0004020202020204" pitchFamily="34" charset="0"/>
                <a:ea typeface="Aptos" panose="020B0004020202020204" pitchFamily="34" charset="0"/>
                <a:cs typeface="Arial" panose="020B0604020202020204" pitchFamily="34" charset="0"/>
              </a:rPr>
              <a:t>Note: This map does not show a complete picture of chemistry provision in higher education, for example, it does not take into account other factors which impact provision such as departmental capacity in terms of courses and staff, transport links and accessibility, and entry tariffs. The Open University is excluded from this map as it offers distance learning.</a:t>
            </a:r>
          </a:p>
        </p:txBody>
      </p:sp>
      <p:sp>
        <p:nvSpPr>
          <p:cNvPr id="4" name="Slide Number Placeholder 3">
            <a:extLst>
              <a:ext uri="{FF2B5EF4-FFF2-40B4-BE49-F238E27FC236}">
                <a16:creationId xmlns:a16="http://schemas.microsoft.com/office/drawing/2014/main" id="{5E4010B8-9EF9-00EE-9BA9-D0595E1AE8DE}"/>
              </a:ext>
            </a:extLst>
          </p:cNvPr>
          <p:cNvSpPr>
            <a:spLocks noGrp="1"/>
          </p:cNvSpPr>
          <p:nvPr>
            <p:ph type="sldNum" sz="quarter" idx="5"/>
          </p:nvPr>
        </p:nvSpPr>
        <p:spPr/>
        <p:txBody>
          <a:bodyPr/>
          <a:lstStyle/>
          <a:p>
            <a:fld id="{2C932B7F-5DDE-2249-94F1-C98945D46AB6}" type="slidenum">
              <a:rPr lang="en-US" smtClean="0"/>
              <a:t>7</a:t>
            </a:fld>
            <a:endParaRPr lang="en-US"/>
          </a:p>
        </p:txBody>
      </p:sp>
    </p:spTree>
    <p:extLst>
      <p:ext uri="{BB962C8B-B14F-4D97-AF65-F5344CB8AC3E}">
        <p14:creationId xmlns:p14="http://schemas.microsoft.com/office/powerpoint/2010/main" val="1051774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00CA7-CB81-50F0-3A9F-E36105B30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4EF32-9203-99EC-55B9-6B2345DA3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B0D8B-2893-E49E-E2C1-5DBF431C603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286FC2A-B24A-5E7F-F70A-D7EBBB9F1E36}"/>
              </a:ext>
            </a:extLst>
          </p:cNvPr>
          <p:cNvSpPr>
            <a:spLocks noGrp="1"/>
          </p:cNvSpPr>
          <p:nvPr>
            <p:ph type="sldNum" sz="quarter" idx="5"/>
          </p:nvPr>
        </p:nvSpPr>
        <p:spPr/>
        <p:txBody>
          <a:bodyPr/>
          <a:lstStyle/>
          <a:p>
            <a:fld id="{2C932B7F-5DDE-2249-94F1-C98945D46AB6}" type="slidenum">
              <a:rPr lang="en-US" smtClean="0"/>
              <a:t>8</a:t>
            </a:fld>
            <a:endParaRPr lang="en-US"/>
          </a:p>
        </p:txBody>
      </p:sp>
    </p:spTree>
    <p:extLst>
      <p:ext uri="{BB962C8B-B14F-4D97-AF65-F5344CB8AC3E}">
        <p14:creationId xmlns:p14="http://schemas.microsoft.com/office/powerpoint/2010/main" val="3448443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6A9E7-41AF-41E5-3B83-684C9BB9B0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6BE34-A4C2-6724-0154-19D437572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4F2970-479B-D78C-1FB9-042BC48B344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5DD633-A618-3037-80CD-A2AA133D6092}"/>
              </a:ext>
            </a:extLst>
          </p:cNvPr>
          <p:cNvSpPr>
            <a:spLocks noGrp="1"/>
          </p:cNvSpPr>
          <p:nvPr>
            <p:ph type="sldNum" sz="quarter" idx="5"/>
          </p:nvPr>
        </p:nvSpPr>
        <p:spPr/>
        <p:txBody>
          <a:bodyPr/>
          <a:lstStyle/>
          <a:p>
            <a:fld id="{2C932B7F-5DDE-2249-94F1-C98945D46AB6}" type="slidenum">
              <a:rPr lang="en-US" smtClean="0"/>
              <a:t>9</a:t>
            </a:fld>
            <a:endParaRPr lang="en-US"/>
          </a:p>
        </p:txBody>
      </p:sp>
    </p:spTree>
    <p:extLst>
      <p:ext uri="{BB962C8B-B14F-4D97-AF65-F5344CB8AC3E}">
        <p14:creationId xmlns:p14="http://schemas.microsoft.com/office/powerpoint/2010/main" val="791157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Data source: Table 52, https://www.hesa.ac.uk/data-and-analysis/students/what-study </a:t>
            </a:r>
          </a:p>
        </p:txBody>
      </p:sp>
      <p:sp>
        <p:nvSpPr>
          <p:cNvPr id="4" name="Slide Number Placeholder 3"/>
          <p:cNvSpPr>
            <a:spLocks noGrp="1"/>
          </p:cNvSpPr>
          <p:nvPr>
            <p:ph type="sldNum" sz="quarter" idx="5"/>
          </p:nvPr>
        </p:nvSpPr>
        <p:spPr/>
        <p:txBody>
          <a:bodyPr/>
          <a:lstStyle/>
          <a:p>
            <a:fld id="{2C932B7F-5DDE-2249-94F1-C98945D46AB6}" type="slidenum">
              <a:rPr lang="en-US" smtClean="0"/>
              <a:t>10</a:t>
            </a:fld>
            <a:endParaRPr lang="en-US"/>
          </a:p>
        </p:txBody>
      </p:sp>
    </p:spTree>
    <p:extLst>
      <p:ext uri="{BB962C8B-B14F-4D97-AF65-F5344CB8AC3E}">
        <p14:creationId xmlns:p14="http://schemas.microsoft.com/office/powerpoint/2010/main" val="446098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Data source: Table 52, https://www.hesa.ac.uk/data-and-analysis/students/what-study </a:t>
            </a:r>
          </a:p>
        </p:txBody>
      </p:sp>
      <p:sp>
        <p:nvSpPr>
          <p:cNvPr id="4" name="Slide Number Placeholder 3"/>
          <p:cNvSpPr>
            <a:spLocks noGrp="1"/>
          </p:cNvSpPr>
          <p:nvPr>
            <p:ph type="sldNum" sz="quarter" idx="5"/>
          </p:nvPr>
        </p:nvSpPr>
        <p:spPr/>
        <p:txBody>
          <a:bodyPr/>
          <a:lstStyle/>
          <a:p>
            <a:fld id="{2C932B7F-5DDE-2249-94F1-C98945D46AB6}" type="slidenum">
              <a:rPr lang="en-US" smtClean="0"/>
              <a:t>11</a:t>
            </a:fld>
            <a:endParaRPr lang="en-US"/>
          </a:p>
        </p:txBody>
      </p:sp>
    </p:spTree>
    <p:extLst>
      <p:ext uri="{BB962C8B-B14F-4D97-AF65-F5344CB8AC3E}">
        <p14:creationId xmlns:p14="http://schemas.microsoft.com/office/powerpoint/2010/main" val="4018509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5.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5.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3905324"/>
          </a:xfrm>
          <a:prstGeom prst="rect">
            <a:avLst/>
          </a:prstGeom>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524546E6-46B6-D44C-83AB-EBBCA8E6E1AC}"/>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pic>
        <p:nvPicPr>
          <p:cNvPr id="7" name="Graphic 6">
            <a:extLst>
              <a:ext uri="{FF2B5EF4-FFF2-40B4-BE49-F238E27FC236}">
                <a16:creationId xmlns:a16="http://schemas.microsoft.com/office/drawing/2014/main" id="{8C257279-B9EF-A045-8EDC-DA61A6960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Tree>
    <p:extLst>
      <p:ext uri="{BB962C8B-B14F-4D97-AF65-F5344CB8AC3E}">
        <p14:creationId xmlns:p14="http://schemas.microsoft.com/office/powerpoint/2010/main" val="189530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content_small image_dark furnature">
    <p:bg>
      <p:bgPr>
        <a:solidFill>
          <a:schemeClr val="bg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019B306-2640-584D-92C6-25A46D7C57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66564"/>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71181" y="-2881267"/>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tx1">
              <a:alpha val="70000"/>
            </a:scheme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38166"/>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tx1"/>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1162619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content_small image_light">
    <p:bg>
      <p:bgPr>
        <a:solidFill>
          <a:schemeClr val="bg2"/>
        </a:solidFill>
        <a:effectLst/>
      </p:bgPr>
    </p:bg>
    <p:spTree>
      <p:nvGrpSpPr>
        <p:cNvPr id="1" name=""/>
        <p:cNvGrpSpPr/>
        <p:nvPr/>
      </p:nvGrpSpPr>
      <p:grpSpPr>
        <a:xfrm>
          <a:off x="0" y="0"/>
          <a:ext cx="0" cy="0"/>
          <a:chOff x="0" y="0"/>
          <a:chExt cx="0" cy="0"/>
        </a:xfrm>
      </p:grpSpPr>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7118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tx1">
              <a:alpha val="70000"/>
            </a:scheme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tx1"/>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E7B22BDE-B87E-1B4D-A1C5-01C17B34A0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12" name="Slide Number Placeholder 5">
            <a:extLst>
              <a:ext uri="{FF2B5EF4-FFF2-40B4-BE49-F238E27FC236}">
                <a16:creationId xmlns:a16="http://schemas.microsoft.com/office/drawing/2014/main" id="{FA2601DF-7383-C94A-AF33-79FC303062F4}"/>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2954501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content_Large image_dark ">
    <p:bg>
      <p:bgPr>
        <a:solidFill>
          <a:schemeClr val="bg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019B306-2640-584D-92C6-25A46D7C57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5816473"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31145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tx1">
              <a:alpha val="70000"/>
            </a:scheme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3169388"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tx1"/>
          </a:solidFill>
          <a:ln>
            <a:noFill/>
          </a:ln>
          <a:effectLst/>
        </p:spPr>
        <p:txBody>
          <a:bodyPr wrap="none" anchor="ctr"/>
          <a:lstStyle/>
          <a:p>
            <a:endParaRPr lang="en-US"/>
          </a:p>
        </p:txBody>
      </p:sp>
      <p:sp>
        <p:nvSpPr>
          <p:cNvPr id="2" name="Title 1"/>
          <p:cNvSpPr>
            <a:spLocks noGrp="1"/>
          </p:cNvSpPr>
          <p:nvPr>
            <p:ph type="title"/>
          </p:nvPr>
        </p:nvSpPr>
        <p:spPr>
          <a:xfrm>
            <a:off x="347738" y="1418400"/>
            <a:ext cx="3600000"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3600000"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2176767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content_Large image_light">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E35AF7E-E120-AC43-8895-4336B9C111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5816473"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31145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tx1">
              <a:alpha val="70000"/>
            </a:scheme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3169388"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tx1"/>
          </a:solidFill>
          <a:ln>
            <a:noFill/>
          </a:ln>
          <a:effectLst/>
        </p:spPr>
        <p:txBody>
          <a:bodyPr wrap="none" anchor="ctr"/>
          <a:lstStyle/>
          <a:p>
            <a:endParaRPr lang="en-US"/>
          </a:p>
        </p:txBody>
      </p:sp>
      <p:sp>
        <p:nvSpPr>
          <p:cNvPr id="2" name="Title 1"/>
          <p:cNvSpPr>
            <a:spLocks noGrp="1"/>
          </p:cNvSpPr>
          <p:nvPr>
            <p:ph type="title"/>
          </p:nvPr>
        </p:nvSpPr>
        <p:spPr>
          <a:xfrm>
            <a:off x="347738" y="1418400"/>
            <a:ext cx="3600000"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3600000"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3785067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arge content_small image_dark furnature">
    <p:bg>
      <p:bgPr>
        <a:solidFill>
          <a:schemeClr val="bg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019B306-2640-584D-92C6-25A46D7C57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7118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DA1883">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DA1883"/>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3578346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arge content_small image_light">
    <p:bg>
      <p:bgPr>
        <a:solidFill>
          <a:schemeClr val="bg2"/>
        </a:solidFill>
        <a:effectLst/>
      </p:bgPr>
    </p:bg>
    <p:spTree>
      <p:nvGrpSpPr>
        <p:cNvPr id="1" name=""/>
        <p:cNvGrpSpPr/>
        <p:nvPr/>
      </p:nvGrpSpPr>
      <p:grpSpPr>
        <a:xfrm>
          <a:off x="0" y="0"/>
          <a:ext cx="0" cy="0"/>
          <a:chOff x="0" y="0"/>
          <a:chExt cx="0" cy="0"/>
        </a:xfrm>
      </p:grpSpPr>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82756"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DA1883">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DA1883"/>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E7B22BDE-B87E-1B4D-A1C5-01C17B34A0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12" name="Slide Number Placeholder 5">
            <a:extLst>
              <a:ext uri="{FF2B5EF4-FFF2-40B4-BE49-F238E27FC236}">
                <a16:creationId xmlns:a16="http://schemas.microsoft.com/office/drawing/2014/main" id="{FA2601DF-7383-C94A-AF33-79FC303062F4}"/>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1917593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mall content_Large image_dark ">
    <p:bg>
      <p:bgPr>
        <a:solidFill>
          <a:schemeClr val="bg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019B306-2640-584D-92C6-25A46D7C57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5816473"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31145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DA1883">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3169388"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DA1883"/>
          </a:solidFill>
          <a:ln>
            <a:noFill/>
          </a:ln>
          <a:effectLst/>
        </p:spPr>
        <p:txBody>
          <a:bodyPr wrap="none" anchor="ctr"/>
          <a:lstStyle/>
          <a:p>
            <a:endParaRPr lang="en-US"/>
          </a:p>
        </p:txBody>
      </p:sp>
      <p:sp>
        <p:nvSpPr>
          <p:cNvPr id="2" name="Title 1"/>
          <p:cNvSpPr>
            <a:spLocks noGrp="1"/>
          </p:cNvSpPr>
          <p:nvPr>
            <p:ph type="title"/>
          </p:nvPr>
        </p:nvSpPr>
        <p:spPr>
          <a:xfrm>
            <a:off x="347738" y="1418400"/>
            <a:ext cx="3600000"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3600000"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817581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mall content_Large image_light">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E35AF7E-E120-AC43-8895-4336B9C111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5816473"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323026"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DA1883">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3169388"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DA1883"/>
          </a:solidFill>
          <a:ln>
            <a:noFill/>
          </a:ln>
          <a:effectLst/>
        </p:spPr>
        <p:txBody>
          <a:bodyPr wrap="none" anchor="ctr"/>
          <a:lstStyle/>
          <a:p>
            <a:endParaRPr lang="en-US"/>
          </a:p>
        </p:txBody>
      </p:sp>
      <p:sp>
        <p:nvSpPr>
          <p:cNvPr id="2" name="Title 1"/>
          <p:cNvSpPr>
            <a:spLocks noGrp="1"/>
          </p:cNvSpPr>
          <p:nvPr>
            <p:ph type="title"/>
          </p:nvPr>
        </p:nvSpPr>
        <p:spPr>
          <a:xfrm>
            <a:off x="347738" y="1418400"/>
            <a:ext cx="3600000"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3600000"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1358610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content_Green_small image_light2">
    <p:bg>
      <p:bgPr>
        <a:solidFill>
          <a:schemeClr val="bg2"/>
        </a:solidFill>
        <a:effectLst/>
      </p:bgPr>
    </p:bg>
    <p:spTree>
      <p:nvGrpSpPr>
        <p:cNvPr id="1" name=""/>
        <p:cNvGrpSpPr/>
        <p:nvPr/>
      </p:nvGrpSpPr>
      <p:grpSpPr>
        <a:xfrm>
          <a:off x="0" y="0"/>
          <a:ext cx="0" cy="0"/>
          <a:chOff x="0" y="0"/>
          <a:chExt cx="0" cy="0"/>
        </a:xfrm>
      </p:grpSpPr>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pic>
        <p:nvPicPr>
          <p:cNvPr id="11" name="Graphic 10">
            <a:extLst>
              <a:ext uri="{FF2B5EF4-FFF2-40B4-BE49-F238E27FC236}">
                <a16:creationId xmlns:a16="http://schemas.microsoft.com/office/drawing/2014/main" id="{9019B306-2640-584D-92C6-25A46D7C57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81813"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97D700">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97D700"/>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4059403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content_Green_small image_light">
    <p:bg>
      <p:bgPr>
        <a:solidFill>
          <a:schemeClr val="bg2"/>
        </a:solidFill>
        <a:effectLst/>
      </p:bgPr>
    </p:bg>
    <p:spTree>
      <p:nvGrpSpPr>
        <p:cNvPr id="1" name=""/>
        <p:cNvGrpSpPr/>
        <p:nvPr/>
      </p:nvGrpSpPr>
      <p:grpSpPr>
        <a:xfrm>
          <a:off x="0" y="0"/>
          <a:ext cx="0" cy="0"/>
          <a:chOff x="0" y="0"/>
          <a:chExt cx="0" cy="0"/>
        </a:xfrm>
      </p:grpSpPr>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7118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97D700">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97D700"/>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E7B22BDE-B87E-1B4D-A1C5-01C17B34A0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12" name="Slide Number Placeholder 5">
            <a:extLst>
              <a:ext uri="{FF2B5EF4-FFF2-40B4-BE49-F238E27FC236}">
                <a16:creationId xmlns:a16="http://schemas.microsoft.com/office/drawing/2014/main" id="{FA2601DF-7383-C94A-AF33-79FC303062F4}"/>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18721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3867944"/>
          </a:xfrm>
          <a:prstGeom prst="rect">
            <a:avLst/>
          </a:prstGeom>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867944"/>
          </a:xfrm>
          <a:prstGeom prst="rect">
            <a:avLst/>
          </a:prstGeom>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BFF0B85-EA38-D543-A9E7-81E2FCAF62A3}"/>
              </a:ext>
            </a:extLst>
          </p:cNvPr>
          <p:cNvSpPr>
            <a:spLocks noGrp="1"/>
          </p:cNvSpPr>
          <p:nvPr>
            <p:ph type="title"/>
          </p:nvPr>
        </p:nvSpPr>
        <p:spPr>
          <a:xfrm>
            <a:off x="838200" y="500062"/>
            <a:ext cx="10515600" cy="1325563"/>
          </a:xfrm>
          <a:prstGeom prst="rect">
            <a:avLst/>
          </a:prstGeo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07E08DEC-A96F-9A47-A8E4-0FA7FFA1A142}"/>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pic>
        <p:nvPicPr>
          <p:cNvPr id="9" name="Graphic 8">
            <a:extLst>
              <a:ext uri="{FF2B5EF4-FFF2-40B4-BE49-F238E27FC236}">
                <a16:creationId xmlns:a16="http://schemas.microsoft.com/office/drawing/2014/main" id="{27E81742-75C4-BB4A-8723-2F34463C78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Tree>
    <p:extLst>
      <p:ext uri="{BB962C8B-B14F-4D97-AF65-F5344CB8AC3E}">
        <p14:creationId xmlns:p14="http://schemas.microsoft.com/office/powerpoint/2010/main" val="3529913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all content_Green_Large image_light">
    <p:bg>
      <p:bgPr>
        <a:solidFill>
          <a:schemeClr val="bg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019B306-2640-584D-92C6-25A46D7C57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5816473"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300819"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97D700">
              <a:alpha val="69804"/>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3169388"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97D700"/>
          </a:solidFill>
          <a:ln>
            <a:noFill/>
          </a:ln>
          <a:effectLst/>
        </p:spPr>
        <p:txBody>
          <a:bodyPr wrap="none" anchor="ctr"/>
          <a:lstStyle/>
          <a:p>
            <a:endParaRPr lang="en-US"/>
          </a:p>
        </p:txBody>
      </p:sp>
      <p:sp>
        <p:nvSpPr>
          <p:cNvPr id="2" name="Title 1"/>
          <p:cNvSpPr>
            <a:spLocks noGrp="1"/>
          </p:cNvSpPr>
          <p:nvPr>
            <p:ph type="title"/>
          </p:nvPr>
        </p:nvSpPr>
        <p:spPr>
          <a:xfrm>
            <a:off x="347738" y="1418400"/>
            <a:ext cx="3600000"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3600000"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3487578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content_Green_Large image_dark ">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E35AF7E-E120-AC43-8895-4336B9C111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5816473"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31145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97D700">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3169388"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97D700"/>
          </a:solidFill>
          <a:ln>
            <a:noFill/>
          </a:ln>
          <a:effectLst/>
        </p:spPr>
        <p:txBody>
          <a:bodyPr wrap="none" anchor="ctr"/>
          <a:lstStyle/>
          <a:p>
            <a:endParaRPr lang="en-US"/>
          </a:p>
        </p:txBody>
      </p:sp>
      <p:sp>
        <p:nvSpPr>
          <p:cNvPr id="2" name="Title 1"/>
          <p:cNvSpPr>
            <a:spLocks noGrp="1"/>
          </p:cNvSpPr>
          <p:nvPr>
            <p:ph type="title"/>
          </p:nvPr>
        </p:nvSpPr>
        <p:spPr>
          <a:xfrm>
            <a:off x="347738" y="1418400"/>
            <a:ext cx="3600000"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3600000"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3345058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1 column">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3905324"/>
          </a:xfrm>
          <a:prstGeom prst="rect">
            <a:avLst/>
          </a:prstGeom>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524546E6-46B6-D44C-83AB-EBBCA8E6E1AC}"/>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pic>
        <p:nvPicPr>
          <p:cNvPr id="7" name="Graphic 6">
            <a:extLst>
              <a:ext uri="{FF2B5EF4-FFF2-40B4-BE49-F238E27FC236}">
                <a16:creationId xmlns:a16="http://schemas.microsoft.com/office/drawing/2014/main" id="{8C257279-B9EF-A045-8EDC-DA61A6960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Tree>
    <p:extLst>
      <p:ext uri="{BB962C8B-B14F-4D97-AF65-F5344CB8AC3E}">
        <p14:creationId xmlns:p14="http://schemas.microsoft.com/office/powerpoint/2010/main" val="3829667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arge content_small image_dark furnature">
    <p:bg>
      <p:bgPr>
        <a:solidFill>
          <a:srgbClr val="97D700"/>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019B306-2640-584D-92C6-25A46D7C57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66564"/>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chemeClr val="accent1"/>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7118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DA1883">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DA1883"/>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2081876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arge content_small image_light">
    <p:bg>
      <p:bgPr>
        <a:solidFill>
          <a:srgbClr val="97D700"/>
        </a:solidFill>
        <a:effectLst/>
      </p:bgPr>
    </p:bg>
    <p:spTree>
      <p:nvGrpSpPr>
        <p:cNvPr id="1" name=""/>
        <p:cNvGrpSpPr/>
        <p:nvPr/>
      </p:nvGrpSpPr>
      <p:grpSpPr>
        <a:xfrm>
          <a:off x="0" y="0"/>
          <a:ext cx="0" cy="0"/>
          <a:chOff x="0" y="0"/>
          <a:chExt cx="0" cy="0"/>
        </a:xfrm>
      </p:grpSpPr>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chemeClr val="accent1"/>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82756"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DA1883">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DA1883"/>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E7B22BDE-B87E-1B4D-A1C5-01C17B34A0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12" name="Slide Number Placeholder 5">
            <a:extLst>
              <a:ext uri="{FF2B5EF4-FFF2-40B4-BE49-F238E27FC236}">
                <a16:creationId xmlns:a16="http://schemas.microsoft.com/office/drawing/2014/main" id="{FA2601DF-7383-C94A-AF33-79FC303062F4}"/>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2075327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mall content_Large image_dark ">
    <p:bg>
      <p:bgPr>
        <a:solidFill>
          <a:srgbClr val="97D700"/>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019B306-2640-584D-92C6-25A46D7C57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5816473"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chemeClr val="accent1"/>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31145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DA1883">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3169388"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DA1883"/>
          </a:solidFill>
          <a:ln>
            <a:noFill/>
          </a:ln>
          <a:effectLst/>
        </p:spPr>
        <p:txBody>
          <a:bodyPr wrap="none" anchor="ctr"/>
          <a:lstStyle/>
          <a:p>
            <a:endParaRPr lang="en-US"/>
          </a:p>
        </p:txBody>
      </p:sp>
      <p:sp>
        <p:nvSpPr>
          <p:cNvPr id="2" name="Title 1"/>
          <p:cNvSpPr>
            <a:spLocks noGrp="1"/>
          </p:cNvSpPr>
          <p:nvPr>
            <p:ph type="title"/>
          </p:nvPr>
        </p:nvSpPr>
        <p:spPr>
          <a:xfrm>
            <a:off x="347738" y="1418400"/>
            <a:ext cx="3600000"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3600000"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571788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mall content_Large image_light">
    <p:bg>
      <p:bgPr>
        <a:solidFill>
          <a:srgbClr val="97D700"/>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E35AF7E-E120-AC43-8895-4336B9C111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5816473"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chemeClr val="accent1"/>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323026"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DA1883">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3169388"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DA1883"/>
          </a:solidFill>
          <a:ln>
            <a:noFill/>
          </a:ln>
          <a:effectLst/>
        </p:spPr>
        <p:txBody>
          <a:bodyPr wrap="none" anchor="ctr"/>
          <a:lstStyle/>
          <a:p>
            <a:endParaRPr lang="en-US"/>
          </a:p>
        </p:txBody>
      </p:sp>
      <p:sp>
        <p:nvSpPr>
          <p:cNvPr id="2" name="Title 1"/>
          <p:cNvSpPr>
            <a:spLocks noGrp="1"/>
          </p:cNvSpPr>
          <p:nvPr>
            <p:ph type="title"/>
          </p:nvPr>
        </p:nvSpPr>
        <p:spPr>
          <a:xfrm>
            <a:off x="347738" y="1418400"/>
            <a:ext cx="3600000"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3600000"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569492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content_Green_small image_light2">
    <p:bg>
      <p:bgPr>
        <a:solidFill>
          <a:schemeClr val="accent5"/>
        </a:solidFill>
        <a:effectLst/>
      </p:bgPr>
    </p:bg>
    <p:spTree>
      <p:nvGrpSpPr>
        <p:cNvPr id="1" name=""/>
        <p:cNvGrpSpPr/>
        <p:nvPr/>
      </p:nvGrpSpPr>
      <p:grpSpPr>
        <a:xfrm>
          <a:off x="0" y="0"/>
          <a:ext cx="0" cy="0"/>
          <a:chOff x="0" y="0"/>
          <a:chExt cx="0" cy="0"/>
        </a:xfrm>
      </p:grpSpPr>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chemeClr val="accent1"/>
          </a:solidFill>
          <a:ln>
            <a:noFill/>
          </a:ln>
          <a:effectLst/>
        </p:spPr>
        <p:txBody>
          <a:bodyPr wrap="none" anchor="ctr"/>
          <a:lstStyle/>
          <a:p>
            <a:endParaRPr lang="en-US"/>
          </a:p>
        </p:txBody>
      </p:sp>
      <p:pic>
        <p:nvPicPr>
          <p:cNvPr id="11" name="Graphic 10">
            <a:extLst>
              <a:ext uri="{FF2B5EF4-FFF2-40B4-BE49-F238E27FC236}">
                <a16:creationId xmlns:a16="http://schemas.microsoft.com/office/drawing/2014/main" id="{9019B306-2640-584D-92C6-25A46D7C57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81813"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97D700">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97D700"/>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2654800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content_Green_small image_light">
    <p:bg>
      <p:bgPr>
        <a:solidFill>
          <a:schemeClr val="accent5"/>
        </a:solidFill>
        <a:effectLst/>
      </p:bgPr>
    </p:bg>
    <p:spTree>
      <p:nvGrpSpPr>
        <p:cNvPr id="1" name=""/>
        <p:cNvGrpSpPr/>
        <p:nvPr/>
      </p:nvGrpSpPr>
      <p:grpSpPr>
        <a:xfrm>
          <a:off x="0" y="0"/>
          <a:ext cx="0" cy="0"/>
          <a:chOff x="0" y="0"/>
          <a:chExt cx="0" cy="0"/>
        </a:xfrm>
      </p:grpSpPr>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chemeClr val="accent1"/>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7118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97D700">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97D700"/>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E7B22BDE-B87E-1B4D-A1C5-01C17B34A0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12" name="Slide Number Placeholder 5">
            <a:extLst>
              <a:ext uri="{FF2B5EF4-FFF2-40B4-BE49-F238E27FC236}">
                <a16:creationId xmlns:a16="http://schemas.microsoft.com/office/drawing/2014/main" id="{FA2601DF-7383-C94A-AF33-79FC303062F4}"/>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4059184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content_Green_Large image_light">
    <p:bg>
      <p:bgPr>
        <a:solidFill>
          <a:schemeClr val="accent5"/>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019B306-2640-584D-92C6-25A46D7C57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5805841" y="-2066564"/>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chemeClr val="accent1"/>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300819"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97D700">
              <a:alpha val="69804"/>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3169388"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97D700"/>
          </a:solidFill>
          <a:ln>
            <a:noFill/>
          </a:ln>
          <a:effectLst/>
        </p:spPr>
        <p:txBody>
          <a:bodyPr wrap="none" anchor="ctr"/>
          <a:lstStyle/>
          <a:p>
            <a:endParaRPr lang="en-US"/>
          </a:p>
        </p:txBody>
      </p:sp>
      <p:sp>
        <p:nvSpPr>
          <p:cNvPr id="2" name="Title 1"/>
          <p:cNvSpPr>
            <a:spLocks noGrp="1"/>
          </p:cNvSpPr>
          <p:nvPr>
            <p:ph type="title"/>
          </p:nvPr>
        </p:nvSpPr>
        <p:spPr>
          <a:xfrm>
            <a:off x="347738" y="1418400"/>
            <a:ext cx="3600000"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3600000"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1164463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Two column_with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3692525"/>
          </a:xfrm>
          <a:prstGeom prst="rect">
            <a:avLst/>
          </a:prstGeom>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BFF0B85-EA38-D543-A9E7-81E2FCAF62A3}"/>
              </a:ext>
            </a:extLst>
          </p:cNvPr>
          <p:cNvSpPr>
            <a:spLocks noGrp="1"/>
          </p:cNvSpPr>
          <p:nvPr>
            <p:ph type="title"/>
          </p:nvPr>
        </p:nvSpPr>
        <p:spPr>
          <a:xfrm>
            <a:off x="838200" y="500062"/>
            <a:ext cx="10515600" cy="1325563"/>
          </a:xfrm>
          <a:prstGeom prst="rect">
            <a:avLst/>
          </a:prstGeo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07E08DEC-A96F-9A47-A8E4-0FA7FFA1A142}"/>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pic>
        <p:nvPicPr>
          <p:cNvPr id="9" name="Graphic 8">
            <a:extLst>
              <a:ext uri="{FF2B5EF4-FFF2-40B4-BE49-F238E27FC236}">
                <a16:creationId xmlns:a16="http://schemas.microsoft.com/office/drawing/2014/main" id="{27E81742-75C4-BB4A-8723-2F34463C78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5" name="Picture Placeholder 4">
            <a:extLst>
              <a:ext uri="{FF2B5EF4-FFF2-40B4-BE49-F238E27FC236}">
                <a16:creationId xmlns:a16="http://schemas.microsoft.com/office/drawing/2014/main" id="{32F17D6B-3660-6243-A16E-99AF1195E9A0}"/>
              </a:ext>
            </a:extLst>
          </p:cNvPr>
          <p:cNvSpPr>
            <a:spLocks noGrp="1"/>
          </p:cNvSpPr>
          <p:nvPr>
            <p:ph type="pic" sz="quarter" idx="13"/>
          </p:nvPr>
        </p:nvSpPr>
        <p:spPr>
          <a:xfrm>
            <a:off x="6172203" y="1825625"/>
            <a:ext cx="5181597" cy="3692525"/>
          </a:xfrm>
        </p:spPr>
        <p:txBody>
          <a:bodyPr/>
          <a:lstStyle/>
          <a:p>
            <a:r>
              <a:rPr lang="en-US"/>
              <a:t>Click icon to add picture</a:t>
            </a:r>
          </a:p>
        </p:txBody>
      </p:sp>
    </p:spTree>
    <p:extLst>
      <p:ext uri="{BB962C8B-B14F-4D97-AF65-F5344CB8AC3E}">
        <p14:creationId xmlns:p14="http://schemas.microsoft.com/office/powerpoint/2010/main" val="1110799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ll content_Green_Large image_dark ">
    <p:bg>
      <p:bgPr>
        <a:solidFill>
          <a:schemeClr val="accent5"/>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E35AF7E-E120-AC43-8895-4336B9C111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5816473"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chemeClr val="accent1"/>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31145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97D700">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3169388"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97D700"/>
          </a:solidFill>
          <a:ln>
            <a:noFill/>
          </a:ln>
          <a:effectLst/>
        </p:spPr>
        <p:txBody>
          <a:bodyPr wrap="none" anchor="ctr"/>
          <a:lstStyle/>
          <a:p>
            <a:endParaRPr lang="en-US"/>
          </a:p>
        </p:txBody>
      </p:sp>
      <p:sp>
        <p:nvSpPr>
          <p:cNvPr id="2" name="Title 1"/>
          <p:cNvSpPr>
            <a:spLocks noGrp="1"/>
          </p:cNvSpPr>
          <p:nvPr>
            <p:ph type="title"/>
          </p:nvPr>
        </p:nvSpPr>
        <p:spPr>
          <a:xfrm>
            <a:off x="347738" y="1418400"/>
            <a:ext cx="3600000"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3600000"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1925229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arge content_small image_dark furnature">
    <p:bg>
      <p:bgPr>
        <a:solidFill>
          <a:srgbClr val="97D700"/>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019B306-2640-584D-92C6-25A46D7C57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66564"/>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54585A"/>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7118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DA1883">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DA1883"/>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206222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arge content_small image_light">
    <p:bg>
      <p:bgPr>
        <a:solidFill>
          <a:srgbClr val="97D700"/>
        </a:solidFill>
        <a:effectLst/>
      </p:bgPr>
    </p:bg>
    <p:spTree>
      <p:nvGrpSpPr>
        <p:cNvPr id="1" name=""/>
        <p:cNvGrpSpPr/>
        <p:nvPr/>
      </p:nvGrpSpPr>
      <p:grpSpPr>
        <a:xfrm>
          <a:off x="0" y="0"/>
          <a:ext cx="0" cy="0"/>
          <a:chOff x="0" y="0"/>
          <a:chExt cx="0" cy="0"/>
        </a:xfrm>
      </p:grpSpPr>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54585A"/>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82756"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FF9E1B">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FF9E1B"/>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E7B22BDE-B87E-1B4D-A1C5-01C17B34A0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12" name="Slide Number Placeholder 5">
            <a:extLst>
              <a:ext uri="{FF2B5EF4-FFF2-40B4-BE49-F238E27FC236}">
                <a16:creationId xmlns:a16="http://schemas.microsoft.com/office/drawing/2014/main" id="{FA2601DF-7383-C94A-AF33-79FC303062F4}"/>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3752142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mall content_Large image_dark ">
    <p:bg>
      <p:bgPr>
        <a:solidFill>
          <a:srgbClr val="97D700"/>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019B306-2640-584D-92C6-25A46D7C57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5816473"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54585A"/>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31145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DA1883">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3169388"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DA1883"/>
          </a:solidFill>
          <a:ln>
            <a:noFill/>
          </a:ln>
          <a:effectLst/>
        </p:spPr>
        <p:txBody>
          <a:bodyPr wrap="none" anchor="ctr"/>
          <a:lstStyle/>
          <a:p>
            <a:endParaRPr lang="en-US"/>
          </a:p>
        </p:txBody>
      </p:sp>
      <p:sp>
        <p:nvSpPr>
          <p:cNvPr id="2" name="Title 1"/>
          <p:cNvSpPr>
            <a:spLocks noGrp="1"/>
          </p:cNvSpPr>
          <p:nvPr>
            <p:ph type="title"/>
          </p:nvPr>
        </p:nvSpPr>
        <p:spPr>
          <a:xfrm>
            <a:off x="347738" y="1418400"/>
            <a:ext cx="3600000"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3600000"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35930922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mall content_Large image_light">
    <p:bg>
      <p:bgPr>
        <a:solidFill>
          <a:srgbClr val="97D700"/>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E35AF7E-E120-AC43-8895-4336B9C111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5816473"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54585A"/>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323026"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DA1883">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3169388"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DA1883"/>
          </a:solidFill>
          <a:ln>
            <a:noFill/>
          </a:ln>
          <a:effectLst/>
        </p:spPr>
        <p:txBody>
          <a:bodyPr wrap="none" anchor="ctr"/>
          <a:lstStyle/>
          <a:p>
            <a:endParaRPr lang="en-US"/>
          </a:p>
        </p:txBody>
      </p:sp>
      <p:sp>
        <p:nvSpPr>
          <p:cNvPr id="2" name="Title 1"/>
          <p:cNvSpPr>
            <a:spLocks noGrp="1"/>
          </p:cNvSpPr>
          <p:nvPr>
            <p:ph type="title"/>
          </p:nvPr>
        </p:nvSpPr>
        <p:spPr>
          <a:xfrm>
            <a:off x="347738" y="1418400"/>
            <a:ext cx="3600000"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3600000"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1579782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content_Green_small image_light2">
    <p:bg>
      <p:bgPr>
        <a:solidFill>
          <a:schemeClr val="accent5"/>
        </a:solidFill>
        <a:effectLst/>
      </p:bgPr>
    </p:bg>
    <p:spTree>
      <p:nvGrpSpPr>
        <p:cNvPr id="1" name=""/>
        <p:cNvGrpSpPr/>
        <p:nvPr/>
      </p:nvGrpSpPr>
      <p:grpSpPr>
        <a:xfrm>
          <a:off x="0" y="0"/>
          <a:ext cx="0" cy="0"/>
          <a:chOff x="0" y="0"/>
          <a:chExt cx="0" cy="0"/>
        </a:xfrm>
      </p:grpSpPr>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54585A"/>
          </a:solidFill>
          <a:ln>
            <a:noFill/>
          </a:ln>
          <a:effectLst/>
        </p:spPr>
        <p:txBody>
          <a:bodyPr wrap="none" anchor="ctr"/>
          <a:lstStyle/>
          <a:p>
            <a:endParaRPr lang="en-US"/>
          </a:p>
        </p:txBody>
      </p:sp>
      <p:pic>
        <p:nvPicPr>
          <p:cNvPr id="11" name="Graphic 10">
            <a:extLst>
              <a:ext uri="{FF2B5EF4-FFF2-40B4-BE49-F238E27FC236}">
                <a16:creationId xmlns:a16="http://schemas.microsoft.com/office/drawing/2014/main" id="{9019B306-2640-584D-92C6-25A46D7C57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81813"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97D700">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97D700"/>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4222642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content_Green_small image_light">
    <p:bg>
      <p:bgPr>
        <a:solidFill>
          <a:schemeClr val="accent5"/>
        </a:solidFill>
        <a:effectLst/>
      </p:bgPr>
    </p:bg>
    <p:spTree>
      <p:nvGrpSpPr>
        <p:cNvPr id="1" name=""/>
        <p:cNvGrpSpPr/>
        <p:nvPr/>
      </p:nvGrpSpPr>
      <p:grpSpPr>
        <a:xfrm>
          <a:off x="0" y="0"/>
          <a:ext cx="0" cy="0"/>
          <a:chOff x="0" y="0"/>
          <a:chExt cx="0" cy="0"/>
        </a:xfrm>
      </p:grpSpPr>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54585A"/>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7118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97D700">
              <a:alpha val="70000"/>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97D700"/>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E7B22BDE-B87E-1B4D-A1C5-01C17B34A0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12" name="Slide Number Placeholder 5">
            <a:extLst>
              <a:ext uri="{FF2B5EF4-FFF2-40B4-BE49-F238E27FC236}">
                <a16:creationId xmlns:a16="http://schemas.microsoft.com/office/drawing/2014/main" id="{FA2601DF-7383-C94A-AF33-79FC303062F4}"/>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2733055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ll content_Green_Large image_light">
    <p:bg>
      <p:bgPr>
        <a:solidFill>
          <a:schemeClr val="accent5"/>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019B306-2640-584D-92C6-25A46D7C57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5805841" y="-2066564"/>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54585A"/>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300819"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97D700">
              <a:alpha val="69804"/>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3169388"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97D700"/>
          </a:solidFill>
          <a:ln>
            <a:noFill/>
          </a:ln>
          <a:effectLst/>
        </p:spPr>
        <p:txBody>
          <a:bodyPr wrap="none" anchor="ctr"/>
          <a:lstStyle/>
          <a:p>
            <a:endParaRPr lang="en-US"/>
          </a:p>
        </p:txBody>
      </p:sp>
      <p:sp>
        <p:nvSpPr>
          <p:cNvPr id="2" name="Title 1"/>
          <p:cNvSpPr>
            <a:spLocks noGrp="1"/>
          </p:cNvSpPr>
          <p:nvPr>
            <p:ph type="title"/>
          </p:nvPr>
        </p:nvSpPr>
        <p:spPr>
          <a:xfrm>
            <a:off x="347738" y="1418400"/>
            <a:ext cx="3600000"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3600000"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3773109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mall content_Green_Large image_dark ">
    <p:bg>
      <p:bgPr>
        <a:solidFill>
          <a:schemeClr val="tx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E35AF7E-E120-AC43-8895-4336B9C111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5816473"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54585A"/>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311451" y="-2859857"/>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FF9E1B">
              <a:alpha val="69804"/>
            </a:srgb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3169388"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FF9E1B"/>
          </a:solidFill>
          <a:ln>
            <a:noFill/>
          </a:ln>
          <a:effectLst/>
        </p:spPr>
        <p:txBody>
          <a:bodyPr wrap="none" anchor="ctr"/>
          <a:lstStyle/>
          <a:p>
            <a:endParaRPr lang="en-US"/>
          </a:p>
        </p:txBody>
      </p:sp>
      <p:sp>
        <p:nvSpPr>
          <p:cNvPr id="2" name="Title 1"/>
          <p:cNvSpPr>
            <a:spLocks noGrp="1"/>
          </p:cNvSpPr>
          <p:nvPr>
            <p:ph type="title"/>
          </p:nvPr>
        </p:nvSpPr>
        <p:spPr>
          <a:xfrm>
            <a:off x="347738" y="1418400"/>
            <a:ext cx="3600000"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3600000"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EBD4DF1C-4919-E74C-8022-BE00FD75E59D}"/>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2854859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2_Title slide_Dark imag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reeform 29">
            <a:extLst>
              <a:ext uri="{FF2B5EF4-FFF2-40B4-BE49-F238E27FC236}">
                <a16:creationId xmlns:a16="http://schemas.microsoft.com/office/drawing/2014/main" id="{C4BFB177-658E-9D4B-9743-A034CE0ACCED}"/>
              </a:ext>
            </a:extLst>
          </p:cNvPr>
          <p:cNvSpPr>
            <a:spLocks noChangeArrowheads="1"/>
          </p:cNvSpPr>
          <p:nvPr userDrawn="1"/>
        </p:nvSpPr>
        <p:spPr bwMode="auto">
          <a:xfrm>
            <a:off x="-4893608" y="-811397"/>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12" name="Freeform 37">
            <a:extLst>
              <a:ext uri="{FF2B5EF4-FFF2-40B4-BE49-F238E27FC236}">
                <a16:creationId xmlns:a16="http://schemas.microsoft.com/office/drawing/2014/main" id="{15BB576E-0D3A-FD40-B1B7-A802C38F01D2}"/>
              </a:ext>
            </a:extLst>
          </p:cNvPr>
          <p:cNvSpPr>
            <a:spLocks noChangeArrowheads="1"/>
          </p:cNvSpPr>
          <p:nvPr userDrawn="1"/>
        </p:nvSpPr>
        <p:spPr bwMode="auto">
          <a:xfrm>
            <a:off x="611414" y="-1615395"/>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tx2">
              <a:alpha val="70000"/>
            </a:schemeClr>
          </a:solidFill>
          <a:ln>
            <a:noFill/>
          </a:ln>
          <a:effectLst/>
        </p:spPr>
        <p:txBody>
          <a:bodyPr wrap="none" anchor="ctr"/>
          <a:lstStyle/>
          <a:p>
            <a:endParaRPr lang="en-US"/>
          </a:p>
        </p:txBody>
      </p:sp>
      <p:sp>
        <p:nvSpPr>
          <p:cNvPr id="13" name="Freeform 39">
            <a:extLst>
              <a:ext uri="{FF2B5EF4-FFF2-40B4-BE49-F238E27FC236}">
                <a16:creationId xmlns:a16="http://schemas.microsoft.com/office/drawing/2014/main" id="{DFB76EA9-E92E-BB45-B47D-0AA9D6CA2423}"/>
              </a:ext>
            </a:extLst>
          </p:cNvPr>
          <p:cNvSpPr>
            <a:spLocks noChangeArrowheads="1"/>
          </p:cNvSpPr>
          <p:nvPr userDrawn="1"/>
        </p:nvSpPr>
        <p:spPr bwMode="auto">
          <a:xfrm>
            <a:off x="4092253" y="417002"/>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tx2"/>
          </a:solidFill>
          <a:ln>
            <a:noFill/>
          </a:ln>
          <a:effectLst/>
        </p:spPr>
        <p:txBody>
          <a:bodyPr wrap="none" anchor="ctr"/>
          <a:lstStyle/>
          <a:p>
            <a:endParaRPr lang="en-US"/>
          </a:p>
        </p:txBody>
      </p:sp>
      <p:pic>
        <p:nvPicPr>
          <p:cNvPr id="8" name="Picture 7">
            <a:extLst>
              <a:ext uri="{FF2B5EF4-FFF2-40B4-BE49-F238E27FC236}">
                <a16:creationId xmlns:a16="http://schemas.microsoft.com/office/drawing/2014/main" id="{8D9E2418-4355-1741-A684-BF56D2E8BD9E}"/>
              </a:ext>
            </a:extLst>
          </p:cNvPr>
          <p:cNvPicPr>
            <a:picLocks noChangeAspect="1"/>
          </p:cNvPicPr>
          <p:nvPr userDrawn="1"/>
        </p:nvPicPr>
        <p:blipFill>
          <a:blip r:embed="rId3"/>
          <a:stretch>
            <a:fillRect/>
          </a:stretch>
        </p:blipFill>
        <p:spPr>
          <a:xfrm>
            <a:off x="8443538" y="0"/>
            <a:ext cx="3736885" cy="1624733"/>
          </a:xfrm>
          <a:prstGeom prst="rect">
            <a:avLst/>
          </a:prstGeom>
        </p:spPr>
      </p:pic>
      <p:sp>
        <p:nvSpPr>
          <p:cNvPr id="2" name="Title 1"/>
          <p:cNvSpPr>
            <a:spLocks noGrp="1"/>
          </p:cNvSpPr>
          <p:nvPr>
            <p:ph type="ctrTitle" hasCustomPrompt="1"/>
          </p:nvPr>
        </p:nvSpPr>
        <p:spPr>
          <a:xfrm>
            <a:off x="611415" y="2131028"/>
            <a:ext cx="3833263" cy="2387600"/>
          </a:xfrm>
          <a:prstGeom prst="rect">
            <a:avLst/>
          </a:prstGeom>
        </p:spPr>
        <p:txBody>
          <a:bodyPr anchor="b">
            <a:normAutofit/>
          </a:bodyPr>
          <a:lstStyle>
            <a:lvl1pPr algn="l">
              <a:defRPr sz="4000"/>
            </a:lvl1pPr>
          </a:lstStyle>
          <a:p>
            <a:r>
              <a:rPr lang="en-US"/>
              <a:t>Click to </a:t>
            </a:r>
            <a:br>
              <a:rPr lang="en-US"/>
            </a:br>
            <a:r>
              <a:rPr lang="en-US"/>
              <a:t>edit Master </a:t>
            </a:r>
            <a:br>
              <a:rPr lang="en-US"/>
            </a:br>
            <a:r>
              <a:rPr lang="en-US"/>
              <a:t>title style</a:t>
            </a:r>
          </a:p>
        </p:txBody>
      </p:sp>
      <p:sp>
        <p:nvSpPr>
          <p:cNvPr id="3" name="Subtitle 2"/>
          <p:cNvSpPr>
            <a:spLocks noGrp="1"/>
          </p:cNvSpPr>
          <p:nvPr>
            <p:ph type="subTitle" idx="1" hasCustomPrompt="1"/>
          </p:nvPr>
        </p:nvSpPr>
        <p:spPr>
          <a:xfrm>
            <a:off x="611414" y="4684167"/>
            <a:ext cx="3833263"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a:t>
            </a:r>
            <a:br>
              <a:rPr lang="en-US"/>
            </a:br>
            <a:r>
              <a:rPr lang="en-US"/>
              <a:t>subtitle style</a:t>
            </a:r>
          </a:p>
        </p:txBody>
      </p:sp>
      <p:sp>
        <p:nvSpPr>
          <p:cNvPr id="9" name="Slide Number Placeholder 5">
            <a:extLst>
              <a:ext uri="{FF2B5EF4-FFF2-40B4-BE49-F238E27FC236}">
                <a16:creationId xmlns:a16="http://schemas.microsoft.com/office/drawing/2014/main" id="{5D4832C8-1331-8C4E-B9D5-C80FC9F79B9A}"/>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pic>
        <p:nvPicPr>
          <p:cNvPr id="16" name="Graphic 15">
            <a:extLst>
              <a:ext uri="{FF2B5EF4-FFF2-40B4-BE49-F238E27FC236}">
                <a16:creationId xmlns:a16="http://schemas.microsoft.com/office/drawing/2014/main" id="{8D3C2EFD-1039-7141-90D1-4E30494619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86130" y="5964460"/>
            <a:ext cx="662940" cy="651510"/>
          </a:xfrm>
          <a:prstGeom prst="rect">
            <a:avLst/>
          </a:prstGeom>
        </p:spPr>
      </p:pic>
    </p:spTree>
    <p:extLst>
      <p:ext uri="{BB962C8B-B14F-4D97-AF65-F5344CB8AC3E}">
        <p14:creationId xmlns:p14="http://schemas.microsoft.com/office/powerpoint/2010/main" val="3628213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Two column_with tab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680485"/>
            <a:ext cx="3382926" cy="4837666"/>
          </a:xfrm>
          <a:prstGeom prst="rect">
            <a:avLst/>
          </a:prstGeom>
        </p:spPr>
        <p:txBody>
          <a:bodyPr/>
          <a:lstStyle>
            <a:lvl1pPr>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7E08DEC-A96F-9A47-A8E4-0FA7FFA1A142}"/>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pic>
        <p:nvPicPr>
          <p:cNvPr id="9" name="Graphic 8">
            <a:extLst>
              <a:ext uri="{FF2B5EF4-FFF2-40B4-BE49-F238E27FC236}">
                <a16:creationId xmlns:a16="http://schemas.microsoft.com/office/drawing/2014/main" id="{27E81742-75C4-BB4A-8723-2F34463C78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4" name="Table Placeholder 3">
            <a:extLst>
              <a:ext uri="{FF2B5EF4-FFF2-40B4-BE49-F238E27FC236}">
                <a16:creationId xmlns:a16="http://schemas.microsoft.com/office/drawing/2014/main" id="{129B85AA-20D7-534E-B4DC-A0FF68BBCE4B}"/>
              </a:ext>
            </a:extLst>
          </p:cNvPr>
          <p:cNvSpPr>
            <a:spLocks noGrp="1"/>
          </p:cNvSpPr>
          <p:nvPr>
            <p:ph type="tbl" sz="quarter" idx="14"/>
          </p:nvPr>
        </p:nvSpPr>
        <p:spPr>
          <a:xfrm>
            <a:off x="4380614" y="680485"/>
            <a:ext cx="6973186" cy="4837665"/>
          </a:xfrm>
        </p:spPr>
        <p:txBody>
          <a:bodyPr/>
          <a:lstStyle/>
          <a:p>
            <a:r>
              <a:rPr lang="en-US"/>
              <a:t>Click icon to add table</a:t>
            </a:r>
          </a:p>
        </p:txBody>
      </p:sp>
    </p:spTree>
    <p:extLst>
      <p:ext uri="{BB962C8B-B14F-4D97-AF65-F5344CB8AC3E}">
        <p14:creationId xmlns:p14="http://schemas.microsoft.com/office/powerpoint/2010/main" val="9426478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3_Title slide_Light imag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29">
            <a:extLst>
              <a:ext uri="{FF2B5EF4-FFF2-40B4-BE49-F238E27FC236}">
                <a16:creationId xmlns:a16="http://schemas.microsoft.com/office/drawing/2014/main" id="{7BCD343E-6206-FE45-97EE-0AE253ED3608}"/>
              </a:ext>
            </a:extLst>
          </p:cNvPr>
          <p:cNvSpPr>
            <a:spLocks noChangeArrowheads="1"/>
          </p:cNvSpPr>
          <p:nvPr userDrawn="1"/>
        </p:nvSpPr>
        <p:spPr bwMode="auto">
          <a:xfrm>
            <a:off x="-4893608" y="-811397"/>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13" name="Freeform 37">
            <a:extLst>
              <a:ext uri="{FF2B5EF4-FFF2-40B4-BE49-F238E27FC236}">
                <a16:creationId xmlns:a16="http://schemas.microsoft.com/office/drawing/2014/main" id="{C114FF06-A998-E44D-9A84-3C03B63E9277}"/>
              </a:ext>
            </a:extLst>
          </p:cNvPr>
          <p:cNvSpPr>
            <a:spLocks noChangeArrowheads="1"/>
          </p:cNvSpPr>
          <p:nvPr userDrawn="1"/>
        </p:nvSpPr>
        <p:spPr bwMode="auto">
          <a:xfrm>
            <a:off x="611414" y="-1626099"/>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tx2">
              <a:alpha val="70000"/>
            </a:schemeClr>
          </a:solidFill>
          <a:ln>
            <a:noFill/>
          </a:ln>
          <a:effectLst/>
        </p:spPr>
        <p:txBody>
          <a:bodyPr wrap="none" anchor="ctr"/>
          <a:lstStyle/>
          <a:p>
            <a:endParaRPr lang="en-US"/>
          </a:p>
        </p:txBody>
      </p:sp>
      <p:sp>
        <p:nvSpPr>
          <p:cNvPr id="14" name="Freeform 39">
            <a:extLst>
              <a:ext uri="{FF2B5EF4-FFF2-40B4-BE49-F238E27FC236}">
                <a16:creationId xmlns:a16="http://schemas.microsoft.com/office/drawing/2014/main" id="{F1D4AB2B-C328-4440-8BB8-24FA7D155D68}"/>
              </a:ext>
            </a:extLst>
          </p:cNvPr>
          <p:cNvSpPr>
            <a:spLocks noChangeArrowheads="1"/>
          </p:cNvSpPr>
          <p:nvPr userDrawn="1"/>
        </p:nvSpPr>
        <p:spPr bwMode="auto">
          <a:xfrm>
            <a:off x="4092253" y="417002"/>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tx2"/>
          </a:solidFill>
          <a:ln>
            <a:noFill/>
          </a:ln>
          <a:effectLst/>
        </p:spPr>
        <p:txBody>
          <a:bodyPr wrap="none" anchor="ctr"/>
          <a:lstStyle/>
          <a:p>
            <a:endParaRPr lang="en-US"/>
          </a:p>
        </p:txBody>
      </p:sp>
      <p:sp>
        <p:nvSpPr>
          <p:cNvPr id="2" name="Title 1"/>
          <p:cNvSpPr>
            <a:spLocks noGrp="1"/>
          </p:cNvSpPr>
          <p:nvPr>
            <p:ph type="ctrTitle" hasCustomPrompt="1"/>
          </p:nvPr>
        </p:nvSpPr>
        <p:spPr>
          <a:xfrm>
            <a:off x="611415" y="2131028"/>
            <a:ext cx="3833263" cy="2387600"/>
          </a:xfrm>
          <a:prstGeom prst="rect">
            <a:avLst/>
          </a:prstGeom>
        </p:spPr>
        <p:txBody>
          <a:bodyPr anchor="b">
            <a:normAutofit/>
          </a:bodyPr>
          <a:lstStyle>
            <a:lvl1pPr algn="l">
              <a:defRPr sz="4000"/>
            </a:lvl1pPr>
          </a:lstStyle>
          <a:p>
            <a:r>
              <a:rPr lang="en-US"/>
              <a:t>Click to </a:t>
            </a:r>
            <a:br>
              <a:rPr lang="en-US"/>
            </a:br>
            <a:r>
              <a:rPr lang="en-US"/>
              <a:t>edit Master </a:t>
            </a:r>
            <a:br>
              <a:rPr lang="en-US"/>
            </a:br>
            <a:r>
              <a:rPr lang="en-US"/>
              <a:t>title style</a:t>
            </a:r>
          </a:p>
        </p:txBody>
      </p:sp>
      <p:sp>
        <p:nvSpPr>
          <p:cNvPr id="3" name="Subtitle 2"/>
          <p:cNvSpPr>
            <a:spLocks noGrp="1"/>
          </p:cNvSpPr>
          <p:nvPr>
            <p:ph type="subTitle" idx="1" hasCustomPrompt="1"/>
          </p:nvPr>
        </p:nvSpPr>
        <p:spPr>
          <a:xfrm>
            <a:off x="611414" y="4684167"/>
            <a:ext cx="3833263"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a:t>
            </a:r>
            <a:br>
              <a:rPr lang="en-US"/>
            </a:br>
            <a:r>
              <a:rPr lang="en-US"/>
              <a:t>subtitle style</a:t>
            </a:r>
          </a:p>
        </p:txBody>
      </p:sp>
      <p:sp>
        <p:nvSpPr>
          <p:cNvPr id="9" name="Slide Number Placeholder 5">
            <a:extLst>
              <a:ext uri="{FF2B5EF4-FFF2-40B4-BE49-F238E27FC236}">
                <a16:creationId xmlns:a16="http://schemas.microsoft.com/office/drawing/2014/main" id="{5D4832C8-1331-8C4E-B9D5-C80FC9F79B9A}"/>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accent1"/>
                </a:solidFill>
              </a:defRPr>
            </a:lvl1pPr>
          </a:lstStyle>
          <a:p>
            <a:fld id="{D79EE95E-F8E2-094D-B99A-E1C9960AC8D9}" type="slidenum">
              <a:rPr lang="en-US" smtClean="0"/>
              <a:pPr/>
              <a:t>‹#›</a:t>
            </a:fld>
            <a:endParaRPr lang="en-US"/>
          </a:p>
        </p:txBody>
      </p:sp>
      <p:pic>
        <p:nvPicPr>
          <p:cNvPr id="11" name="Graphic 10">
            <a:extLst>
              <a:ext uri="{FF2B5EF4-FFF2-40B4-BE49-F238E27FC236}">
                <a16:creationId xmlns:a16="http://schemas.microsoft.com/office/drawing/2014/main" id="{FCE307A8-8113-EB47-B157-15DE53B406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84298" y="5962659"/>
            <a:ext cx="664772" cy="653311"/>
          </a:xfrm>
          <a:prstGeom prst="rect">
            <a:avLst/>
          </a:prstGeom>
        </p:spPr>
      </p:pic>
      <p:pic>
        <p:nvPicPr>
          <p:cNvPr id="12" name="Picture 11">
            <a:extLst>
              <a:ext uri="{FF2B5EF4-FFF2-40B4-BE49-F238E27FC236}">
                <a16:creationId xmlns:a16="http://schemas.microsoft.com/office/drawing/2014/main" id="{36D63A29-44FB-D448-BB1D-4B0CB2489548}"/>
              </a:ext>
            </a:extLst>
          </p:cNvPr>
          <p:cNvPicPr>
            <a:picLocks noChangeAspect="1"/>
          </p:cNvPicPr>
          <p:nvPr userDrawn="1"/>
        </p:nvPicPr>
        <p:blipFill>
          <a:blip r:embed="rId5"/>
          <a:stretch>
            <a:fillRect/>
          </a:stretch>
        </p:blipFill>
        <p:spPr>
          <a:xfrm>
            <a:off x="8443538" y="0"/>
            <a:ext cx="3736885" cy="1624732"/>
          </a:xfrm>
          <a:prstGeom prst="rect">
            <a:avLst/>
          </a:prstGeom>
        </p:spPr>
      </p:pic>
    </p:spTree>
    <p:extLst>
      <p:ext uri="{BB962C8B-B14F-4D97-AF65-F5344CB8AC3E}">
        <p14:creationId xmlns:p14="http://schemas.microsoft.com/office/powerpoint/2010/main" val="400919893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8_Title slide_Dark imag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reeform 29">
            <a:extLst>
              <a:ext uri="{FF2B5EF4-FFF2-40B4-BE49-F238E27FC236}">
                <a16:creationId xmlns:a16="http://schemas.microsoft.com/office/drawing/2014/main" id="{C4BFB177-658E-9D4B-9743-A034CE0ACCED}"/>
              </a:ext>
            </a:extLst>
          </p:cNvPr>
          <p:cNvSpPr>
            <a:spLocks noChangeArrowheads="1"/>
          </p:cNvSpPr>
          <p:nvPr userDrawn="1"/>
        </p:nvSpPr>
        <p:spPr bwMode="auto">
          <a:xfrm>
            <a:off x="-4893608" y="-811397"/>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12" name="Freeform 37">
            <a:extLst>
              <a:ext uri="{FF2B5EF4-FFF2-40B4-BE49-F238E27FC236}">
                <a16:creationId xmlns:a16="http://schemas.microsoft.com/office/drawing/2014/main" id="{15BB576E-0D3A-FD40-B1B7-A802C38F01D2}"/>
              </a:ext>
            </a:extLst>
          </p:cNvPr>
          <p:cNvSpPr>
            <a:spLocks noChangeArrowheads="1"/>
          </p:cNvSpPr>
          <p:nvPr userDrawn="1"/>
        </p:nvSpPr>
        <p:spPr bwMode="auto">
          <a:xfrm>
            <a:off x="611414" y="-1615395"/>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tx2">
              <a:alpha val="70000"/>
            </a:schemeClr>
          </a:solidFill>
          <a:ln>
            <a:noFill/>
          </a:ln>
          <a:effectLst/>
        </p:spPr>
        <p:txBody>
          <a:bodyPr wrap="none" anchor="ctr"/>
          <a:lstStyle/>
          <a:p>
            <a:endParaRPr lang="en-US"/>
          </a:p>
        </p:txBody>
      </p:sp>
      <p:sp>
        <p:nvSpPr>
          <p:cNvPr id="13" name="Freeform 39">
            <a:extLst>
              <a:ext uri="{FF2B5EF4-FFF2-40B4-BE49-F238E27FC236}">
                <a16:creationId xmlns:a16="http://schemas.microsoft.com/office/drawing/2014/main" id="{DFB76EA9-E92E-BB45-B47D-0AA9D6CA2423}"/>
              </a:ext>
            </a:extLst>
          </p:cNvPr>
          <p:cNvSpPr>
            <a:spLocks noChangeArrowheads="1"/>
          </p:cNvSpPr>
          <p:nvPr userDrawn="1"/>
        </p:nvSpPr>
        <p:spPr bwMode="auto">
          <a:xfrm>
            <a:off x="4092253" y="417002"/>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tx2"/>
          </a:solidFill>
          <a:ln>
            <a:noFill/>
          </a:ln>
          <a:effectLst/>
        </p:spPr>
        <p:txBody>
          <a:bodyPr wrap="none" anchor="ctr"/>
          <a:lstStyle/>
          <a:p>
            <a:endParaRPr lang="en-US"/>
          </a:p>
        </p:txBody>
      </p:sp>
      <p:pic>
        <p:nvPicPr>
          <p:cNvPr id="8" name="Picture 7">
            <a:extLst>
              <a:ext uri="{FF2B5EF4-FFF2-40B4-BE49-F238E27FC236}">
                <a16:creationId xmlns:a16="http://schemas.microsoft.com/office/drawing/2014/main" id="{8D9E2418-4355-1741-A684-BF56D2E8BD9E}"/>
              </a:ext>
            </a:extLst>
          </p:cNvPr>
          <p:cNvPicPr>
            <a:picLocks noChangeAspect="1"/>
          </p:cNvPicPr>
          <p:nvPr userDrawn="1"/>
        </p:nvPicPr>
        <p:blipFill>
          <a:blip r:embed="rId3"/>
          <a:stretch>
            <a:fillRect/>
          </a:stretch>
        </p:blipFill>
        <p:spPr>
          <a:xfrm>
            <a:off x="8443538" y="0"/>
            <a:ext cx="3736885" cy="1624733"/>
          </a:xfrm>
          <a:prstGeom prst="rect">
            <a:avLst/>
          </a:prstGeom>
        </p:spPr>
      </p:pic>
      <p:sp>
        <p:nvSpPr>
          <p:cNvPr id="2" name="Title 1"/>
          <p:cNvSpPr>
            <a:spLocks noGrp="1"/>
          </p:cNvSpPr>
          <p:nvPr>
            <p:ph type="ctrTitle" hasCustomPrompt="1"/>
          </p:nvPr>
        </p:nvSpPr>
        <p:spPr>
          <a:xfrm>
            <a:off x="611415" y="2131028"/>
            <a:ext cx="3833263" cy="2387600"/>
          </a:xfrm>
          <a:prstGeom prst="rect">
            <a:avLst/>
          </a:prstGeom>
        </p:spPr>
        <p:txBody>
          <a:bodyPr anchor="b">
            <a:normAutofit/>
          </a:bodyPr>
          <a:lstStyle>
            <a:lvl1pPr algn="l">
              <a:defRPr sz="4000"/>
            </a:lvl1pPr>
          </a:lstStyle>
          <a:p>
            <a:r>
              <a:rPr lang="en-US"/>
              <a:t>Click to </a:t>
            </a:r>
            <a:br>
              <a:rPr lang="en-US"/>
            </a:br>
            <a:r>
              <a:rPr lang="en-US"/>
              <a:t>edit Master </a:t>
            </a:r>
            <a:br>
              <a:rPr lang="en-US"/>
            </a:br>
            <a:r>
              <a:rPr lang="en-US"/>
              <a:t>title style</a:t>
            </a:r>
          </a:p>
        </p:txBody>
      </p:sp>
      <p:sp>
        <p:nvSpPr>
          <p:cNvPr id="3" name="Subtitle 2"/>
          <p:cNvSpPr>
            <a:spLocks noGrp="1"/>
          </p:cNvSpPr>
          <p:nvPr>
            <p:ph type="subTitle" idx="1" hasCustomPrompt="1"/>
          </p:nvPr>
        </p:nvSpPr>
        <p:spPr>
          <a:xfrm>
            <a:off x="611414" y="4684167"/>
            <a:ext cx="3833263"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a:t>
            </a:r>
            <a:br>
              <a:rPr lang="en-US"/>
            </a:br>
            <a:r>
              <a:rPr lang="en-US"/>
              <a:t>subtitle style</a:t>
            </a:r>
          </a:p>
        </p:txBody>
      </p:sp>
      <p:sp>
        <p:nvSpPr>
          <p:cNvPr id="9" name="Slide Number Placeholder 5">
            <a:extLst>
              <a:ext uri="{FF2B5EF4-FFF2-40B4-BE49-F238E27FC236}">
                <a16:creationId xmlns:a16="http://schemas.microsoft.com/office/drawing/2014/main" id="{5D4832C8-1331-8C4E-B9D5-C80FC9F79B9A}"/>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pic>
        <p:nvPicPr>
          <p:cNvPr id="16" name="Graphic 15">
            <a:extLst>
              <a:ext uri="{FF2B5EF4-FFF2-40B4-BE49-F238E27FC236}">
                <a16:creationId xmlns:a16="http://schemas.microsoft.com/office/drawing/2014/main" id="{8D3C2EFD-1039-7141-90D1-4E30494619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86130" y="5964460"/>
            <a:ext cx="662940" cy="651510"/>
          </a:xfrm>
          <a:prstGeom prst="rect">
            <a:avLst/>
          </a:prstGeom>
        </p:spPr>
      </p:pic>
    </p:spTree>
    <p:extLst>
      <p:ext uri="{BB962C8B-B14F-4D97-AF65-F5344CB8AC3E}">
        <p14:creationId xmlns:p14="http://schemas.microsoft.com/office/powerpoint/2010/main" val="4014811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9_Title slide_Dark imag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reeform 29">
            <a:extLst>
              <a:ext uri="{FF2B5EF4-FFF2-40B4-BE49-F238E27FC236}">
                <a16:creationId xmlns:a16="http://schemas.microsoft.com/office/drawing/2014/main" id="{C4BFB177-658E-9D4B-9743-A034CE0ACCED}"/>
              </a:ext>
            </a:extLst>
          </p:cNvPr>
          <p:cNvSpPr>
            <a:spLocks noChangeArrowheads="1"/>
          </p:cNvSpPr>
          <p:nvPr userDrawn="1"/>
        </p:nvSpPr>
        <p:spPr bwMode="auto">
          <a:xfrm>
            <a:off x="-4893608" y="-811397"/>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12" name="Freeform 37">
            <a:extLst>
              <a:ext uri="{FF2B5EF4-FFF2-40B4-BE49-F238E27FC236}">
                <a16:creationId xmlns:a16="http://schemas.microsoft.com/office/drawing/2014/main" id="{15BB576E-0D3A-FD40-B1B7-A802C38F01D2}"/>
              </a:ext>
            </a:extLst>
          </p:cNvPr>
          <p:cNvSpPr>
            <a:spLocks noChangeArrowheads="1"/>
          </p:cNvSpPr>
          <p:nvPr userDrawn="1"/>
        </p:nvSpPr>
        <p:spPr bwMode="auto">
          <a:xfrm>
            <a:off x="611414" y="-1615395"/>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tx2">
              <a:alpha val="70000"/>
            </a:schemeClr>
          </a:solidFill>
          <a:ln>
            <a:noFill/>
          </a:ln>
          <a:effectLst/>
        </p:spPr>
        <p:txBody>
          <a:bodyPr wrap="none" anchor="ctr"/>
          <a:lstStyle/>
          <a:p>
            <a:endParaRPr lang="en-US"/>
          </a:p>
        </p:txBody>
      </p:sp>
      <p:sp>
        <p:nvSpPr>
          <p:cNvPr id="13" name="Freeform 39">
            <a:extLst>
              <a:ext uri="{FF2B5EF4-FFF2-40B4-BE49-F238E27FC236}">
                <a16:creationId xmlns:a16="http://schemas.microsoft.com/office/drawing/2014/main" id="{DFB76EA9-E92E-BB45-B47D-0AA9D6CA2423}"/>
              </a:ext>
            </a:extLst>
          </p:cNvPr>
          <p:cNvSpPr>
            <a:spLocks noChangeArrowheads="1"/>
          </p:cNvSpPr>
          <p:nvPr userDrawn="1"/>
        </p:nvSpPr>
        <p:spPr bwMode="auto">
          <a:xfrm>
            <a:off x="4092253" y="417002"/>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tx2"/>
          </a:solidFill>
          <a:ln>
            <a:noFill/>
          </a:ln>
          <a:effectLst/>
        </p:spPr>
        <p:txBody>
          <a:bodyPr wrap="none" anchor="ctr"/>
          <a:lstStyle/>
          <a:p>
            <a:endParaRPr lang="en-US"/>
          </a:p>
        </p:txBody>
      </p:sp>
      <p:pic>
        <p:nvPicPr>
          <p:cNvPr id="8" name="Picture 7">
            <a:extLst>
              <a:ext uri="{FF2B5EF4-FFF2-40B4-BE49-F238E27FC236}">
                <a16:creationId xmlns:a16="http://schemas.microsoft.com/office/drawing/2014/main" id="{8D9E2418-4355-1741-A684-BF56D2E8BD9E}"/>
              </a:ext>
            </a:extLst>
          </p:cNvPr>
          <p:cNvPicPr>
            <a:picLocks noChangeAspect="1"/>
          </p:cNvPicPr>
          <p:nvPr userDrawn="1"/>
        </p:nvPicPr>
        <p:blipFill>
          <a:blip r:embed="rId3"/>
          <a:stretch>
            <a:fillRect/>
          </a:stretch>
        </p:blipFill>
        <p:spPr>
          <a:xfrm>
            <a:off x="8443538" y="0"/>
            <a:ext cx="3736885" cy="1624733"/>
          </a:xfrm>
          <a:prstGeom prst="rect">
            <a:avLst/>
          </a:prstGeom>
        </p:spPr>
      </p:pic>
      <p:sp>
        <p:nvSpPr>
          <p:cNvPr id="2" name="Title 1"/>
          <p:cNvSpPr>
            <a:spLocks noGrp="1"/>
          </p:cNvSpPr>
          <p:nvPr>
            <p:ph type="ctrTitle" hasCustomPrompt="1"/>
          </p:nvPr>
        </p:nvSpPr>
        <p:spPr>
          <a:xfrm>
            <a:off x="611415" y="2131028"/>
            <a:ext cx="3833263" cy="2387600"/>
          </a:xfrm>
          <a:prstGeom prst="rect">
            <a:avLst/>
          </a:prstGeom>
        </p:spPr>
        <p:txBody>
          <a:bodyPr anchor="b">
            <a:normAutofit/>
          </a:bodyPr>
          <a:lstStyle>
            <a:lvl1pPr algn="l">
              <a:defRPr sz="4000"/>
            </a:lvl1pPr>
          </a:lstStyle>
          <a:p>
            <a:r>
              <a:rPr lang="en-US"/>
              <a:t>Click to </a:t>
            </a:r>
            <a:br>
              <a:rPr lang="en-US"/>
            </a:br>
            <a:r>
              <a:rPr lang="en-US"/>
              <a:t>edit Master </a:t>
            </a:r>
            <a:br>
              <a:rPr lang="en-US"/>
            </a:br>
            <a:r>
              <a:rPr lang="en-US"/>
              <a:t>title style</a:t>
            </a:r>
          </a:p>
        </p:txBody>
      </p:sp>
      <p:sp>
        <p:nvSpPr>
          <p:cNvPr id="3" name="Subtitle 2"/>
          <p:cNvSpPr>
            <a:spLocks noGrp="1"/>
          </p:cNvSpPr>
          <p:nvPr>
            <p:ph type="subTitle" idx="1" hasCustomPrompt="1"/>
          </p:nvPr>
        </p:nvSpPr>
        <p:spPr>
          <a:xfrm>
            <a:off x="611414" y="4684167"/>
            <a:ext cx="3833263"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a:t>
            </a:r>
            <a:br>
              <a:rPr lang="en-US"/>
            </a:br>
            <a:r>
              <a:rPr lang="en-US"/>
              <a:t>subtitle style</a:t>
            </a:r>
          </a:p>
        </p:txBody>
      </p:sp>
      <p:sp>
        <p:nvSpPr>
          <p:cNvPr id="9" name="Slide Number Placeholder 5">
            <a:extLst>
              <a:ext uri="{FF2B5EF4-FFF2-40B4-BE49-F238E27FC236}">
                <a16:creationId xmlns:a16="http://schemas.microsoft.com/office/drawing/2014/main" id="{5D4832C8-1331-8C4E-B9D5-C80FC9F79B9A}"/>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pic>
        <p:nvPicPr>
          <p:cNvPr id="16" name="Graphic 15">
            <a:extLst>
              <a:ext uri="{FF2B5EF4-FFF2-40B4-BE49-F238E27FC236}">
                <a16:creationId xmlns:a16="http://schemas.microsoft.com/office/drawing/2014/main" id="{8D3C2EFD-1039-7141-90D1-4E30494619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86130" y="5964460"/>
            <a:ext cx="662940" cy="651510"/>
          </a:xfrm>
          <a:prstGeom prst="rect">
            <a:avLst/>
          </a:prstGeom>
        </p:spPr>
      </p:pic>
    </p:spTree>
    <p:extLst>
      <p:ext uri="{BB962C8B-B14F-4D97-AF65-F5344CB8AC3E}">
        <p14:creationId xmlns:p14="http://schemas.microsoft.com/office/powerpoint/2010/main" val="20820911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_Dark imag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reeform 29">
            <a:extLst>
              <a:ext uri="{FF2B5EF4-FFF2-40B4-BE49-F238E27FC236}">
                <a16:creationId xmlns:a16="http://schemas.microsoft.com/office/drawing/2014/main" id="{C4BFB177-658E-9D4B-9743-A034CE0ACCED}"/>
              </a:ext>
            </a:extLst>
          </p:cNvPr>
          <p:cNvSpPr>
            <a:spLocks noChangeArrowheads="1"/>
          </p:cNvSpPr>
          <p:nvPr userDrawn="1"/>
        </p:nvSpPr>
        <p:spPr bwMode="auto">
          <a:xfrm>
            <a:off x="-4893608" y="-811397"/>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12" name="Freeform 37">
            <a:extLst>
              <a:ext uri="{FF2B5EF4-FFF2-40B4-BE49-F238E27FC236}">
                <a16:creationId xmlns:a16="http://schemas.microsoft.com/office/drawing/2014/main" id="{15BB576E-0D3A-FD40-B1B7-A802C38F01D2}"/>
              </a:ext>
            </a:extLst>
          </p:cNvPr>
          <p:cNvSpPr>
            <a:spLocks noChangeArrowheads="1"/>
          </p:cNvSpPr>
          <p:nvPr userDrawn="1"/>
        </p:nvSpPr>
        <p:spPr bwMode="auto">
          <a:xfrm>
            <a:off x="611414" y="-1615395"/>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accent5">
              <a:alpha val="70000"/>
            </a:schemeClr>
          </a:solidFill>
          <a:ln>
            <a:noFill/>
          </a:ln>
          <a:effectLst/>
        </p:spPr>
        <p:txBody>
          <a:bodyPr wrap="none" anchor="ctr"/>
          <a:lstStyle/>
          <a:p>
            <a:endParaRPr lang="en-US"/>
          </a:p>
        </p:txBody>
      </p:sp>
      <p:sp>
        <p:nvSpPr>
          <p:cNvPr id="13" name="Freeform 39">
            <a:extLst>
              <a:ext uri="{FF2B5EF4-FFF2-40B4-BE49-F238E27FC236}">
                <a16:creationId xmlns:a16="http://schemas.microsoft.com/office/drawing/2014/main" id="{DFB76EA9-E92E-BB45-B47D-0AA9D6CA2423}"/>
              </a:ext>
            </a:extLst>
          </p:cNvPr>
          <p:cNvSpPr>
            <a:spLocks noChangeArrowheads="1"/>
          </p:cNvSpPr>
          <p:nvPr userDrawn="1"/>
        </p:nvSpPr>
        <p:spPr bwMode="auto">
          <a:xfrm>
            <a:off x="4092253" y="417002"/>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accent5"/>
          </a:solidFill>
          <a:ln>
            <a:noFill/>
          </a:ln>
          <a:effectLst/>
        </p:spPr>
        <p:txBody>
          <a:bodyPr wrap="none" anchor="ctr"/>
          <a:lstStyle/>
          <a:p>
            <a:endParaRPr lang="en-US"/>
          </a:p>
        </p:txBody>
      </p:sp>
      <p:pic>
        <p:nvPicPr>
          <p:cNvPr id="8" name="Picture 7">
            <a:extLst>
              <a:ext uri="{FF2B5EF4-FFF2-40B4-BE49-F238E27FC236}">
                <a16:creationId xmlns:a16="http://schemas.microsoft.com/office/drawing/2014/main" id="{8D9E2418-4355-1741-A684-BF56D2E8BD9E}"/>
              </a:ext>
            </a:extLst>
          </p:cNvPr>
          <p:cNvPicPr>
            <a:picLocks noChangeAspect="1"/>
          </p:cNvPicPr>
          <p:nvPr userDrawn="1"/>
        </p:nvPicPr>
        <p:blipFill>
          <a:blip r:embed="rId3"/>
          <a:stretch>
            <a:fillRect/>
          </a:stretch>
        </p:blipFill>
        <p:spPr>
          <a:xfrm>
            <a:off x="8443538" y="0"/>
            <a:ext cx="3736885" cy="1624733"/>
          </a:xfrm>
          <a:prstGeom prst="rect">
            <a:avLst/>
          </a:prstGeom>
        </p:spPr>
      </p:pic>
      <p:sp>
        <p:nvSpPr>
          <p:cNvPr id="2" name="Title 1"/>
          <p:cNvSpPr>
            <a:spLocks noGrp="1"/>
          </p:cNvSpPr>
          <p:nvPr>
            <p:ph type="ctrTitle" hasCustomPrompt="1"/>
          </p:nvPr>
        </p:nvSpPr>
        <p:spPr>
          <a:xfrm>
            <a:off x="611415" y="2131028"/>
            <a:ext cx="3833263" cy="2387600"/>
          </a:xfrm>
          <a:prstGeom prst="rect">
            <a:avLst/>
          </a:prstGeom>
        </p:spPr>
        <p:txBody>
          <a:bodyPr anchor="b">
            <a:normAutofit/>
          </a:bodyPr>
          <a:lstStyle>
            <a:lvl1pPr algn="l">
              <a:defRPr sz="4000" b="0" i="0">
                <a:latin typeface="Arial" panose="020B0604020202020204" pitchFamily="34" charset="0"/>
                <a:cs typeface="Arial" panose="020B0604020202020204" pitchFamily="34" charset="0"/>
              </a:defRPr>
            </a:lvl1pPr>
          </a:lstStyle>
          <a:p>
            <a:r>
              <a:rPr lang="en-US"/>
              <a:t>Click to </a:t>
            </a:r>
            <a:br>
              <a:rPr lang="en-US"/>
            </a:br>
            <a:r>
              <a:rPr lang="en-US"/>
              <a:t>edit Master </a:t>
            </a:r>
            <a:br>
              <a:rPr lang="en-US"/>
            </a:br>
            <a:r>
              <a:rPr lang="en-US"/>
              <a:t>title style</a:t>
            </a:r>
          </a:p>
        </p:txBody>
      </p:sp>
      <p:sp>
        <p:nvSpPr>
          <p:cNvPr id="3" name="Subtitle 2"/>
          <p:cNvSpPr>
            <a:spLocks noGrp="1"/>
          </p:cNvSpPr>
          <p:nvPr>
            <p:ph type="subTitle" idx="1" hasCustomPrompt="1"/>
          </p:nvPr>
        </p:nvSpPr>
        <p:spPr>
          <a:xfrm>
            <a:off x="611414" y="4684167"/>
            <a:ext cx="3833263" cy="1655762"/>
          </a:xfrm>
          <a:prstGeom prst="rect">
            <a:avLst/>
          </a:prstGeom>
        </p:spPr>
        <p:txBody>
          <a:bodyPr/>
          <a:lstStyle>
            <a:lvl1pPr marL="0" indent="0" algn="l">
              <a:buNone/>
              <a:defRPr sz="24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a:t>
            </a:r>
            <a:br>
              <a:rPr lang="en-US"/>
            </a:br>
            <a:r>
              <a:rPr lang="en-US"/>
              <a:t>subtitle style</a:t>
            </a:r>
          </a:p>
        </p:txBody>
      </p:sp>
      <p:sp>
        <p:nvSpPr>
          <p:cNvPr id="9" name="Slide Number Placeholder 5">
            <a:extLst>
              <a:ext uri="{FF2B5EF4-FFF2-40B4-BE49-F238E27FC236}">
                <a16:creationId xmlns:a16="http://schemas.microsoft.com/office/drawing/2014/main" id="{5D4832C8-1331-8C4E-B9D5-C80FC9F79B9A}"/>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pic>
        <p:nvPicPr>
          <p:cNvPr id="16" name="Graphic 15">
            <a:extLst>
              <a:ext uri="{FF2B5EF4-FFF2-40B4-BE49-F238E27FC236}">
                <a16:creationId xmlns:a16="http://schemas.microsoft.com/office/drawing/2014/main" id="{8D3C2EFD-1039-7141-90D1-4E30494619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86130" y="5964460"/>
            <a:ext cx="662940" cy="651510"/>
          </a:xfrm>
          <a:prstGeom prst="rect">
            <a:avLst/>
          </a:prstGeom>
        </p:spPr>
      </p:pic>
    </p:spTree>
    <p:extLst>
      <p:ext uri="{BB962C8B-B14F-4D97-AF65-F5344CB8AC3E}">
        <p14:creationId xmlns:p14="http://schemas.microsoft.com/office/powerpoint/2010/main" val="3995777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4_Title slide_Dark imag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reeform 29">
            <a:extLst>
              <a:ext uri="{FF2B5EF4-FFF2-40B4-BE49-F238E27FC236}">
                <a16:creationId xmlns:a16="http://schemas.microsoft.com/office/drawing/2014/main" id="{C4BFB177-658E-9D4B-9743-A034CE0ACCED}"/>
              </a:ext>
            </a:extLst>
          </p:cNvPr>
          <p:cNvSpPr>
            <a:spLocks noChangeArrowheads="1"/>
          </p:cNvSpPr>
          <p:nvPr userDrawn="1"/>
        </p:nvSpPr>
        <p:spPr bwMode="auto">
          <a:xfrm>
            <a:off x="-4893608" y="-811397"/>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12" name="Freeform 37">
            <a:extLst>
              <a:ext uri="{FF2B5EF4-FFF2-40B4-BE49-F238E27FC236}">
                <a16:creationId xmlns:a16="http://schemas.microsoft.com/office/drawing/2014/main" id="{15BB576E-0D3A-FD40-B1B7-A802C38F01D2}"/>
              </a:ext>
            </a:extLst>
          </p:cNvPr>
          <p:cNvSpPr>
            <a:spLocks noChangeArrowheads="1"/>
          </p:cNvSpPr>
          <p:nvPr userDrawn="1"/>
        </p:nvSpPr>
        <p:spPr bwMode="auto">
          <a:xfrm>
            <a:off x="611414" y="-1615395"/>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accent5">
              <a:alpha val="70000"/>
            </a:schemeClr>
          </a:solidFill>
          <a:ln>
            <a:noFill/>
          </a:ln>
          <a:effectLst/>
        </p:spPr>
        <p:txBody>
          <a:bodyPr wrap="none" anchor="ctr"/>
          <a:lstStyle/>
          <a:p>
            <a:endParaRPr lang="en-US"/>
          </a:p>
        </p:txBody>
      </p:sp>
      <p:sp>
        <p:nvSpPr>
          <p:cNvPr id="13" name="Freeform 39">
            <a:extLst>
              <a:ext uri="{FF2B5EF4-FFF2-40B4-BE49-F238E27FC236}">
                <a16:creationId xmlns:a16="http://schemas.microsoft.com/office/drawing/2014/main" id="{DFB76EA9-E92E-BB45-B47D-0AA9D6CA2423}"/>
              </a:ext>
            </a:extLst>
          </p:cNvPr>
          <p:cNvSpPr>
            <a:spLocks noChangeArrowheads="1"/>
          </p:cNvSpPr>
          <p:nvPr userDrawn="1"/>
        </p:nvSpPr>
        <p:spPr bwMode="auto">
          <a:xfrm>
            <a:off x="4092253" y="417002"/>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accent5"/>
          </a:solidFill>
          <a:ln>
            <a:noFill/>
          </a:ln>
          <a:effectLst/>
        </p:spPr>
        <p:txBody>
          <a:bodyPr wrap="none" anchor="ctr"/>
          <a:lstStyle/>
          <a:p>
            <a:endParaRPr lang="en-US"/>
          </a:p>
        </p:txBody>
      </p:sp>
      <p:pic>
        <p:nvPicPr>
          <p:cNvPr id="8" name="Picture 7">
            <a:extLst>
              <a:ext uri="{FF2B5EF4-FFF2-40B4-BE49-F238E27FC236}">
                <a16:creationId xmlns:a16="http://schemas.microsoft.com/office/drawing/2014/main" id="{8D9E2418-4355-1741-A684-BF56D2E8BD9E}"/>
              </a:ext>
            </a:extLst>
          </p:cNvPr>
          <p:cNvPicPr>
            <a:picLocks noChangeAspect="1"/>
          </p:cNvPicPr>
          <p:nvPr userDrawn="1"/>
        </p:nvPicPr>
        <p:blipFill>
          <a:blip r:embed="rId3"/>
          <a:stretch>
            <a:fillRect/>
          </a:stretch>
        </p:blipFill>
        <p:spPr>
          <a:xfrm>
            <a:off x="8443538" y="0"/>
            <a:ext cx="3736885" cy="1624733"/>
          </a:xfrm>
          <a:prstGeom prst="rect">
            <a:avLst/>
          </a:prstGeom>
        </p:spPr>
      </p:pic>
      <p:sp>
        <p:nvSpPr>
          <p:cNvPr id="2" name="Title 1"/>
          <p:cNvSpPr>
            <a:spLocks noGrp="1"/>
          </p:cNvSpPr>
          <p:nvPr>
            <p:ph type="ctrTitle" hasCustomPrompt="1"/>
          </p:nvPr>
        </p:nvSpPr>
        <p:spPr>
          <a:xfrm>
            <a:off x="611415" y="2131028"/>
            <a:ext cx="3833263" cy="2387600"/>
          </a:xfrm>
          <a:prstGeom prst="rect">
            <a:avLst/>
          </a:prstGeom>
        </p:spPr>
        <p:txBody>
          <a:bodyPr anchor="b">
            <a:normAutofit/>
          </a:bodyPr>
          <a:lstStyle>
            <a:lvl1pPr algn="l">
              <a:defRPr sz="4000"/>
            </a:lvl1pPr>
          </a:lstStyle>
          <a:p>
            <a:r>
              <a:rPr lang="en-US"/>
              <a:t>Click to </a:t>
            </a:r>
            <a:br>
              <a:rPr lang="en-US"/>
            </a:br>
            <a:r>
              <a:rPr lang="en-US"/>
              <a:t>edit Master </a:t>
            </a:r>
            <a:br>
              <a:rPr lang="en-US"/>
            </a:br>
            <a:r>
              <a:rPr lang="en-US"/>
              <a:t>title style</a:t>
            </a:r>
          </a:p>
        </p:txBody>
      </p:sp>
      <p:sp>
        <p:nvSpPr>
          <p:cNvPr id="3" name="Subtitle 2"/>
          <p:cNvSpPr>
            <a:spLocks noGrp="1"/>
          </p:cNvSpPr>
          <p:nvPr>
            <p:ph type="subTitle" idx="1" hasCustomPrompt="1"/>
          </p:nvPr>
        </p:nvSpPr>
        <p:spPr>
          <a:xfrm>
            <a:off x="611414" y="4684167"/>
            <a:ext cx="3833263"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a:t>
            </a:r>
            <a:br>
              <a:rPr lang="en-US"/>
            </a:br>
            <a:r>
              <a:rPr lang="en-US"/>
              <a:t>subtitle style</a:t>
            </a:r>
          </a:p>
        </p:txBody>
      </p:sp>
      <p:sp>
        <p:nvSpPr>
          <p:cNvPr id="9" name="Slide Number Placeholder 5">
            <a:extLst>
              <a:ext uri="{FF2B5EF4-FFF2-40B4-BE49-F238E27FC236}">
                <a16:creationId xmlns:a16="http://schemas.microsoft.com/office/drawing/2014/main" id="{5D4832C8-1331-8C4E-B9D5-C80FC9F79B9A}"/>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pic>
        <p:nvPicPr>
          <p:cNvPr id="16" name="Graphic 15">
            <a:extLst>
              <a:ext uri="{FF2B5EF4-FFF2-40B4-BE49-F238E27FC236}">
                <a16:creationId xmlns:a16="http://schemas.microsoft.com/office/drawing/2014/main" id="{8D3C2EFD-1039-7141-90D1-4E30494619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86130" y="5964460"/>
            <a:ext cx="662940" cy="651510"/>
          </a:xfrm>
          <a:prstGeom prst="rect">
            <a:avLst/>
          </a:prstGeom>
        </p:spPr>
      </p:pic>
    </p:spTree>
    <p:extLst>
      <p:ext uri="{BB962C8B-B14F-4D97-AF65-F5344CB8AC3E}">
        <p14:creationId xmlns:p14="http://schemas.microsoft.com/office/powerpoint/2010/main" val="1136445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5_Title slide_Dark imag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reeform 29">
            <a:extLst>
              <a:ext uri="{FF2B5EF4-FFF2-40B4-BE49-F238E27FC236}">
                <a16:creationId xmlns:a16="http://schemas.microsoft.com/office/drawing/2014/main" id="{C4BFB177-658E-9D4B-9743-A034CE0ACCED}"/>
              </a:ext>
            </a:extLst>
          </p:cNvPr>
          <p:cNvSpPr>
            <a:spLocks noChangeArrowheads="1"/>
          </p:cNvSpPr>
          <p:nvPr userDrawn="1"/>
        </p:nvSpPr>
        <p:spPr bwMode="auto">
          <a:xfrm>
            <a:off x="-4893608" y="-811397"/>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12" name="Freeform 37">
            <a:extLst>
              <a:ext uri="{FF2B5EF4-FFF2-40B4-BE49-F238E27FC236}">
                <a16:creationId xmlns:a16="http://schemas.microsoft.com/office/drawing/2014/main" id="{15BB576E-0D3A-FD40-B1B7-A802C38F01D2}"/>
              </a:ext>
            </a:extLst>
          </p:cNvPr>
          <p:cNvSpPr>
            <a:spLocks noChangeArrowheads="1"/>
          </p:cNvSpPr>
          <p:nvPr userDrawn="1"/>
        </p:nvSpPr>
        <p:spPr bwMode="auto">
          <a:xfrm>
            <a:off x="611414" y="-1615395"/>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accent5">
              <a:alpha val="70000"/>
            </a:schemeClr>
          </a:solidFill>
          <a:ln>
            <a:noFill/>
          </a:ln>
          <a:effectLst/>
        </p:spPr>
        <p:txBody>
          <a:bodyPr wrap="none" anchor="ctr"/>
          <a:lstStyle/>
          <a:p>
            <a:endParaRPr lang="en-US"/>
          </a:p>
        </p:txBody>
      </p:sp>
      <p:sp>
        <p:nvSpPr>
          <p:cNvPr id="13" name="Freeform 39">
            <a:extLst>
              <a:ext uri="{FF2B5EF4-FFF2-40B4-BE49-F238E27FC236}">
                <a16:creationId xmlns:a16="http://schemas.microsoft.com/office/drawing/2014/main" id="{DFB76EA9-E92E-BB45-B47D-0AA9D6CA2423}"/>
              </a:ext>
            </a:extLst>
          </p:cNvPr>
          <p:cNvSpPr>
            <a:spLocks noChangeArrowheads="1"/>
          </p:cNvSpPr>
          <p:nvPr userDrawn="1"/>
        </p:nvSpPr>
        <p:spPr bwMode="auto">
          <a:xfrm>
            <a:off x="4092253" y="417002"/>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accent5"/>
          </a:solidFill>
          <a:ln>
            <a:noFill/>
          </a:ln>
          <a:effectLst/>
        </p:spPr>
        <p:txBody>
          <a:bodyPr wrap="none" anchor="ctr"/>
          <a:lstStyle/>
          <a:p>
            <a:endParaRPr lang="en-US"/>
          </a:p>
        </p:txBody>
      </p:sp>
      <p:pic>
        <p:nvPicPr>
          <p:cNvPr id="8" name="Picture 7">
            <a:extLst>
              <a:ext uri="{FF2B5EF4-FFF2-40B4-BE49-F238E27FC236}">
                <a16:creationId xmlns:a16="http://schemas.microsoft.com/office/drawing/2014/main" id="{8D9E2418-4355-1741-A684-BF56D2E8BD9E}"/>
              </a:ext>
            </a:extLst>
          </p:cNvPr>
          <p:cNvPicPr>
            <a:picLocks noChangeAspect="1"/>
          </p:cNvPicPr>
          <p:nvPr userDrawn="1"/>
        </p:nvPicPr>
        <p:blipFill>
          <a:blip r:embed="rId3"/>
          <a:stretch>
            <a:fillRect/>
          </a:stretch>
        </p:blipFill>
        <p:spPr>
          <a:xfrm>
            <a:off x="8443538" y="0"/>
            <a:ext cx="3736885" cy="1624733"/>
          </a:xfrm>
          <a:prstGeom prst="rect">
            <a:avLst/>
          </a:prstGeom>
        </p:spPr>
      </p:pic>
      <p:sp>
        <p:nvSpPr>
          <p:cNvPr id="2" name="Title 1"/>
          <p:cNvSpPr>
            <a:spLocks noGrp="1"/>
          </p:cNvSpPr>
          <p:nvPr>
            <p:ph type="ctrTitle" hasCustomPrompt="1"/>
          </p:nvPr>
        </p:nvSpPr>
        <p:spPr>
          <a:xfrm>
            <a:off x="611415" y="2131028"/>
            <a:ext cx="3833263" cy="2387600"/>
          </a:xfrm>
          <a:prstGeom prst="rect">
            <a:avLst/>
          </a:prstGeom>
        </p:spPr>
        <p:txBody>
          <a:bodyPr anchor="b">
            <a:normAutofit/>
          </a:bodyPr>
          <a:lstStyle>
            <a:lvl1pPr algn="l">
              <a:defRPr sz="4000"/>
            </a:lvl1pPr>
          </a:lstStyle>
          <a:p>
            <a:r>
              <a:rPr lang="en-US"/>
              <a:t>Click to </a:t>
            </a:r>
            <a:br>
              <a:rPr lang="en-US"/>
            </a:br>
            <a:r>
              <a:rPr lang="en-US"/>
              <a:t>edit Master </a:t>
            </a:r>
            <a:br>
              <a:rPr lang="en-US"/>
            </a:br>
            <a:r>
              <a:rPr lang="en-US"/>
              <a:t>title style</a:t>
            </a:r>
          </a:p>
        </p:txBody>
      </p:sp>
      <p:sp>
        <p:nvSpPr>
          <p:cNvPr id="3" name="Subtitle 2"/>
          <p:cNvSpPr>
            <a:spLocks noGrp="1"/>
          </p:cNvSpPr>
          <p:nvPr>
            <p:ph type="subTitle" idx="1" hasCustomPrompt="1"/>
          </p:nvPr>
        </p:nvSpPr>
        <p:spPr>
          <a:xfrm>
            <a:off x="611414" y="4684167"/>
            <a:ext cx="3833263"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a:t>
            </a:r>
            <a:br>
              <a:rPr lang="en-US"/>
            </a:br>
            <a:r>
              <a:rPr lang="en-US"/>
              <a:t>subtitle style</a:t>
            </a:r>
          </a:p>
        </p:txBody>
      </p:sp>
      <p:sp>
        <p:nvSpPr>
          <p:cNvPr id="9" name="Slide Number Placeholder 5">
            <a:extLst>
              <a:ext uri="{FF2B5EF4-FFF2-40B4-BE49-F238E27FC236}">
                <a16:creationId xmlns:a16="http://schemas.microsoft.com/office/drawing/2014/main" id="{5D4832C8-1331-8C4E-B9D5-C80FC9F79B9A}"/>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pic>
        <p:nvPicPr>
          <p:cNvPr id="16" name="Graphic 15">
            <a:extLst>
              <a:ext uri="{FF2B5EF4-FFF2-40B4-BE49-F238E27FC236}">
                <a16:creationId xmlns:a16="http://schemas.microsoft.com/office/drawing/2014/main" id="{8D3C2EFD-1039-7141-90D1-4E30494619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86130" y="5964460"/>
            <a:ext cx="662940" cy="651510"/>
          </a:xfrm>
          <a:prstGeom prst="rect">
            <a:avLst/>
          </a:prstGeom>
        </p:spPr>
      </p:pic>
    </p:spTree>
    <p:extLst>
      <p:ext uri="{BB962C8B-B14F-4D97-AF65-F5344CB8AC3E}">
        <p14:creationId xmlns:p14="http://schemas.microsoft.com/office/powerpoint/2010/main" val="709959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7_Title slide_Dark imag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reeform 29">
            <a:extLst>
              <a:ext uri="{FF2B5EF4-FFF2-40B4-BE49-F238E27FC236}">
                <a16:creationId xmlns:a16="http://schemas.microsoft.com/office/drawing/2014/main" id="{C4BFB177-658E-9D4B-9743-A034CE0ACCED}"/>
              </a:ext>
            </a:extLst>
          </p:cNvPr>
          <p:cNvSpPr>
            <a:spLocks noChangeArrowheads="1"/>
          </p:cNvSpPr>
          <p:nvPr userDrawn="1"/>
        </p:nvSpPr>
        <p:spPr bwMode="auto">
          <a:xfrm>
            <a:off x="-4893608" y="-811397"/>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12" name="Freeform 37">
            <a:extLst>
              <a:ext uri="{FF2B5EF4-FFF2-40B4-BE49-F238E27FC236}">
                <a16:creationId xmlns:a16="http://schemas.microsoft.com/office/drawing/2014/main" id="{15BB576E-0D3A-FD40-B1B7-A802C38F01D2}"/>
              </a:ext>
            </a:extLst>
          </p:cNvPr>
          <p:cNvSpPr>
            <a:spLocks noChangeArrowheads="1"/>
          </p:cNvSpPr>
          <p:nvPr userDrawn="1"/>
        </p:nvSpPr>
        <p:spPr bwMode="auto">
          <a:xfrm>
            <a:off x="611414" y="-1615395"/>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accent5">
              <a:alpha val="70000"/>
            </a:schemeClr>
          </a:solidFill>
          <a:ln>
            <a:noFill/>
          </a:ln>
          <a:effectLst/>
        </p:spPr>
        <p:txBody>
          <a:bodyPr wrap="none" anchor="ctr"/>
          <a:lstStyle/>
          <a:p>
            <a:endParaRPr lang="en-US"/>
          </a:p>
        </p:txBody>
      </p:sp>
      <p:sp>
        <p:nvSpPr>
          <p:cNvPr id="13" name="Freeform 39">
            <a:extLst>
              <a:ext uri="{FF2B5EF4-FFF2-40B4-BE49-F238E27FC236}">
                <a16:creationId xmlns:a16="http://schemas.microsoft.com/office/drawing/2014/main" id="{DFB76EA9-E92E-BB45-B47D-0AA9D6CA2423}"/>
              </a:ext>
            </a:extLst>
          </p:cNvPr>
          <p:cNvSpPr>
            <a:spLocks noChangeArrowheads="1"/>
          </p:cNvSpPr>
          <p:nvPr userDrawn="1"/>
        </p:nvSpPr>
        <p:spPr bwMode="auto">
          <a:xfrm>
            <a:off x="4092253" y="417002"/>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accent5"/>
          </a:solidFill>
          <a:ln>
            <a:noFill/>
          </a:ln>
          <a:effectLst/>
        </p:spPr>
        <p:txBody>
          <a:bodyPr wrap="none" anchor="ctr"/>
          <a:lstStyle/>
          <a:p>
            <a:endParaRPr lang="en-US"/>
          </a:p>
        </p:txBody>
      </p:sp>
      <p:pic>
        <p:nvPicPr>
          <p:cNvPr id="8" name="Picture 7">
            <a:extLst>
              <a:ext uri="{FF2B5EF4-FFF2-40B4-BE49-F238E27FC236}">
                <a16:creationId xmlns:a16="http://schemas.microsoft.com/office/drawing/2014/main" id="{8D9E2418-4355-1741-A684-BF56D2E8BD9E}"/>
              </a:ext>
            </a:extLst>
          </p:cNvPr>
          <p:cNvPicPr>
            <a:picLocks noChangeAspect="1"/>
          </p:cNvPicPr>
          <p:nvPr userDrawn="1"/>
        </p:nvPicPr>
        <p:blipFill>
          <a:blip r:embed="rId3"/>
          <a:stretch>
            <a:fillRect/>
          </a:stretch>
        </p:blipFill>
        <p:spPr>
          <a:xfrm>
            <a:off x="8443538" y="0"/>
            <a:ext cx="3736885" cy="1624733"/>
          </a:xfrm>
          <a:prstGeom prst="rect">
            <a:avLst/>
          </a:prstGeom>
        </p:spPr>
      </p:pic>
      <p:sp>
        <p:nvSpPr>
          <p:cNvPr id="2" name="Title 1"/>
          <p:cNvSpPr>
            <a:spLocks noGrp="1"/>
          </p:cNvSpPr>
          <p:nvPr>
            <p:ph type="ctrTitle" hasCustomPrompt="1"/>
          </p:nvPr>
        </p:nvSpPr>
        <p:spPr>
          <a:xfrm>
            <a:off x="611415" y="2131028"/>
            <a:ext cx="3833263" cy="2387600"/>
          </a:xfrm>
          <a:prstGeom prst="rect">
            <a:avLst/>
          </a:prstGeom>
        </p:spPr>
        <p:txBody>
          <a:bodyPr anchor="b">
            <a:normAutofit/>
          </a:bodyPr>
          <a:lstStyle>
            <a:lvl1pPr algn="l">
              <a:defRPr sz="4000"/>
            </a:lvl1pPr>
          </a:lstStyle>
          <a:p>
            <a:r>
              <a:rPr lang="en-US"/>
              <a:t>Click to </a:t>
            </a:r>
            <a:br>
              <a:rPr lang="en-US"/>
            </a:br>
            <a:r>
              <a:rPr lang="en-US"/>
              <a:t>edit Master </a:t>
            </a:r>
            <a:br>
              <a:rPr lang="en-US"/>
            </a:br>
            <a:r>
              <a:rPr lang="en-US"/>
              <a:t>title style</a:t>
            </a:r>
          </a:p>
        </p:txBody>
      </p:sp>
      <p:sp>
        <p:nvSpPr>
          <p:cNvPr id="3" name="Subtitle 2"/>
          <p:cNvSpPr>
            <a:spLocks noGrp="1"/>
          </p:cNvSpPr>
          <p:nvPr>
            <p:ph type="subTitle" idx="1" hasCustomPrompt="1"/>
          </p:nvPr>
        </p:nvSpPr>
        <p:spPr>
          <a:xfrm>
            <a:off x="611414" y="4684167"/>
            <a:ext cx="3833263"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a:t>
            </a:r>
            <a:br>
              <a:rPr lang="en-US"/>
            </a:br>
            <a:r>
              <a:rPr lang="en-US"/>
              <a:t>subtitle style</a:t>
            </a:r>
          </a:p>
        </p:txBody>
      </p:sp>
      <p:sp>
        <p:nvSpPr>
          <p:cNvPr id="9" name="Slide Number Placeholder 5">
            <a:extLst>
              <a:ext uri="{FF2B5EF4-FFF2-40B4-BE49-F238E27FC236}">
                <a16:creationId xmlns:a16="http://schemas.microsoft.com/office/drawing/2014/main" id="{5D4832C8-1331-8C4E-B9D5-C80FC9F79B9A}"/>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pic>
        <p:nvPicPr>
          <p:cNvPr id="16" name="Graphic 15">
            <a:extLst>
              <a:ext uri="{FF2B5EF4-FFF2-40B4-BE49-F238E27FC236}">
                <a16:creationId xmlns:a16="http://schemas.microsoft.com/office/drawing/2014/main" id="{8D3C2EFD-1039-7141-90D1-4E30494619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86130" y="5964460"/>
            <a:ext cx="662940" cy="651510"/>
          </a:xfrm>
          <a:prstGeom prst="rect">
            <a:avLst/>
          </a:prstGeom>
        </p:spPr>
      </p:pic>
    </p:spTree>
    <p:extLst>
      <p:ext uri="{BB962C8B-B14F-4D97-AF65-F5344CB8AC3E}">
        <p14:creationId xmlns:p14="http://schemas.microsoft.com/office/powerpoint/2010/main" val="3339735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3_Title slide_Dark imag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reeform 29">
            <a:extLst>
              <a:ext uri="{FF2B5EF4-FFF2-40B4-BE49-F238E27FC236}">
                <a16:creationId xmlns:a16="http://schemas.microsoft.com/office/drawing/2014/main" id="{C4BFB177-658E-9D4B-9743-A034CE0ACCED}"/>
              </a:ext>
            </a:extLst>
          </p:cNvPr>
          <p:cNvSpPr>
            <a:spLocks noChangeArrowheads="1"/>
          </p:cNvSpPr>
          <p:nvPr userDrawn="1"/>
        </p:nvSpPr>
        <p:spPr bwMode="auto">
          <a:xfrm>
            <a:off x="-4893608" y="-811397"/>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12" name="Freeform 37">
            <a:extLst>
              <a:ext uri="{FF2B5EF4-FFF2-40B4-BE49-F238E27FC236}">
                <a16:creationId xmlns:a16="http://schemas.microsoft.com/office/drawing/2014/main" id="{15BB576E-0D3A-FD40-B1B7-A802C38F01D2}"/>
              </a:ext>
            </a:extLst>
          </p:cNvPr>
          <p:cNvSpPr>
            <a:spLocks noChangeArrowheads="1"/>
          </p:cNvSpPr>
          <p:nvPr userDrawn="1"/>
        </p:nvSpPr>
        <p:spPr bwMode="auto">
          <a:xfrm>
            <a:off x="611414" y="-1615395"/>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97D700">
              <a:alpha val="70000"/>
            </a:srgbClr>
          </a:solidFill>
          <a:ln>
            <a:noFill/>
          </a:ln>
          <a:effectLst/>
        </p:spPr>
        <p:txBody>
          <a:bodyPr wrap="none" anchor="ctr"/>
          <a:lstStyle/>
          <a:p>
            <a:endParaRPr lang="en-US"/>
          </a:p>
        </p:txBody>
      </p:sp>
      <p:sp>
        <p:nvSpPr>
          <p:cNvPr id="13" name="Freeform 39">
            <a:extLst>
              <a:ext uri="{FF2B5EF4-FFF2-40B4-BE49-F238E27FC236}">
                <a16:creationId xmlns:a16="http://schemas.microsoft.com/office/drawing/2014/main" id="{DFB76EA9-E92E-BB45-B47D-0AA9D6CA2423}"/>
              </a:ext>
            </a:extLst>
          </p:cNvPr>
          <p:cNvSpPr>
            <a:spLocks noChangeArrowheads="1"/>
          </p:cNvSpPr>
          <p:nvPr userDrawn="1"/>
        </p:nvSpPr>
        <p:spPr bwMode="auto">
          <a:xfrm>
            <a:off x="4092253" y="417002"/>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97D700"/>
          </a:solidFill>
          <a:ln>
            <a:noFill/>
          </a:ln>
          <a:effectLst/>
        </p:spPr>
        <p:txBody>
          <a:bodyPr wrap="none" anchor="ctr"/>
          <a:lstStyle/>
          <a:p>
            <a:endParaRPr lang="en-US"/>
          </a:p>
        </p:txBody>
      </p:sp>
      <p:pic>
        <p:nvPicPr>
          <p:cNvPr id="8" name="Picture 7">
            <a:extLst>
              <a:ext uri="{FF2B5EF4-FFF2-40B4-BE49-F238E27FC236}">
                <a16:creationId xmlns:a16="http://schemas.microsoft.com/office/drawing/2014/main" id="{8D9E2418-4355-1741-A684-BF56D2E8BD9E}"/>
              </a:ext>
            </a:extLst>
          </p:cNvPr>
          <p:cNvPicPr>
            <a:picLocks noChangeAspect="1"/>
          </p:cNvPicPr>
          <p:nvPr userDrawn="1"/>
        </p:nvPicPr>
        <p:blipFill>
          <a:blip r:embed="rId3"/>
          <a:stretch>
            <a:fillRect/>
          </a:stretch>
        </p:blipFill>
        <p:spPr>
          <a:xfrm>
            <a:off x="8443538" y="0"/>
            <a:ext cx="3736885" cy="1624733"/>
          </a:xfrm>
          <a:prstGeom prst="rect">
            <a:avLst/>
          </a:prstGeom>
        </p:spPr>
      </p:pic>
      <p:sp>
        <p:nvSpPr>
          <p:cNvPr id="2" name="Title 1"/>
          <p:cNvSpPr>
            <a:spLocks noGrp="1"/>
          </p:cNvSpPr>
          <p:nvPr>
            <p:ph type="ctrTitle" hasCustomPrompt="1"/>
          </p:nvPr>
        </p:nvSpPr>
        <p:spPr>
          <a:xfrm>
            <a:off x="611415" y="2131028"/>
            <a:ext cx="3833263" cy="2387600"/>
          </a:xfrm>
          <a:prstGeom prst="rect">
            <a:avLst/>
          </a:prstGeom>
        </p:spPr>
        <p:txBody>
          <a:bodyPr anchor="b">
            <a:normAutofit/>
          </a:bodyPr>
          <a:lstStyle>
            <a:lvl1pPr algn="l">
              <a:defRPr sz="4000"/>
            </a:lvl1pPr>
          </a:lstStyle>
          <a:p>
            <a:r>
              <a:rPr lang="en-US"/>
              <a:t>Click to </a:t>
            </a:r>
            <a:br>
              <a:rPr lang="en-US"/>
            </a:br>
            <a:r>
              <a:rPr lang="en-US"/>
              <a:t>edit Master </a:t>
            </a:r>
            <a:br>
              <a:rPr lang="en-US"/>
            </a:br>
            <a:r>
              <a:rPr lang="en-US"/>
              <a:t>title style</a:t>
            </a:r>
          </a:p>
        </p:txBody>
      </p:sp>
      <p:sp>
        <p:nvSpPr>
          <p:cNvPr id="3" name="Subtitle 2"/>
          <p:cNvSpPr>
            <a:spLocks noGrp="1"/>
          </p:cNvSpPr>
          <p:nvPr>
            <p:ph type="subTitle" idx="1" hasCustomPrompt="1"/>
          </p:nvPr>
        </p:nvSpPr>
        <p:spPr>
          <a:xfrm>
            <a:off x="611414" y="4684167"/>
            <a:ext cx="3833263"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a:t>
            </a:r>
            <a:br>
              <a:rPr lang="en-US"/>
            </a:br>
            <a:r>
              <a:rPr lang="en-US"/>
              <a:t>subtitle style</a:t>
            </a:r>
          </a:p>
        </p:txBody>
      </p:sp>
      <p:sp>
        <p:nvSpPr>
          <p:cNvPr id="9" name="Slide Number Placeholder 5">
            <a:extLst>
              <a:ext uri="{FF2B5EF4-FFF2-40B4-BE49-F238E27FC236}">
                <a16:creationId xmlns:a16="http://schemas.microsoft.com/office/drawing/2014/main" id="{5D4832C8-1331-8C4E-B9D5-C80FC9F79B9A}"/>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pic>
        <p:nvPicPr>
          <p:cNvPr id="16" name="Graphic 15">
            <a:extLst>
              <a:ext uri="{FF2B5EF4-FFF2-40B4-BE49-F238E27FC236}">
                <a16:creationId xmlns:a16="http://schemas.microsoft.com/office/drawing/2014/main" id="{8D3C2EFD-1039-7141-90D1-4E30494619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86130" y="5964460"/>
            <a:ext cx="662940" cy="651510"/>
          </a:xfrm>
          <a:prstGeom prst="rect">
            <a:avLst/>
          </a:prstGeom>
        </p:spPr>
      </p:pic>
    </p:spTree>
    <p:extLst>
      <p:ext uri="{BB962C8B-B14F-4D97-AF65-F5344CB8AC3E}">
        <p14:creationId xmlns:p14="http://schemas.microsoft.com/office/powerpoint/2010/main" val="471173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6_Title slide_Dark imag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reeform 29">
            <a:extLst>
              <a:ext uri="{FF2B5EF4-FFF2-40B4-BE49-F238E27FC236}">
                <a16:creationId xmlns:a16="http://schemas.microsoft.com/office/drawing/2014/main" id="{C4BFB177-658E-9D4B-9743-A034CE0ACCED}"/>
              </a:ext>
            </a:extLst>
          </p:cNvPr>
          <p:cNvSpPr>
            <a:spLocks noChangeArrowheads="1"/>
          </p:cNvSpPr>
          <p:nvPr userDrawn="1"/>
        </p:nvSpPr>
        <p:spPr bwMode="auto">
          <a:xfrm>
            <a:off x="-4893608" y="-811397"/>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12" name="Freeform 37">
            <a:extLst>
              <a:ext uri="{FF2B5EF4-FFF2-40B4-BE49-F238E27FC236}">
                <a16:creationId xmlns:a16="http://schemas.microsoft.com/office/drawing/2014/main" id="{15BB576E-0D3A-FD40-B1B7-A802C38F01D2}"/>
              </a:ext>
            </a:extLst>
          </p:cNvPr>
          <p:cNvSpPr>
            <a:spLocks noChangeArrowheads="1"/>
          </p:cNvSpPr>
          <p:nvPr userDrawn="1"/>
        </p:nvSpPr>
        <p:spPr bwMode="auto">
          <a:xfrm>
            <a:off x="611414" y="-1615395"/>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97D700">
              <a:alpha val="70000"/>
            </a:srgbClr>
          </a:solidFill>
          <a:ln>
            <a:noFill/>
          </a:ln>
          <a:effectLst/>
        </p:spPr>
        <p:txBody>
          <a:bodyPr wrap="none" anchor="ctr"/>
          <a:lstStyle/>
          <a:p>
            <a:endParaRPr lang="en-US"/>
          </a:p>
        </p:txBody>
      </p:sp>
      <p:sp>
        <p:nvSpPr>
          <p:cNvPr id="13" name="Freeform 39">
            <a:extLst>
              <a:ext uri="{FF2B5EF4-FFF2-40B4-BE49-F238E27FC236}">
                <a16:creationId xmlns:a16="http://schemas.microsoft.com/office/drawing/2014/main" id="{DFB76EA9-E92E-BB45-B47D-0AA9D6CA2423}"/>
              </a:ext>
            </a:extLst>
          </p:cNvPr>
          <p:cNvSpPr>
            <a:spLocks noChangeArrowheads="1"/>
          </p:cNvSpPr>
          <p:nvPr userDrawn="1"/>
        </p:nvSpPr>
        <p:spPr bwMode="auto">
          <a:xfrm>
            <a:off x="4092253" y="417002"/>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97D700"/>
          </a:solidFill>
          <a:ln>
            <a:noFill/>
          </a:ln>
          <a:effectLst/>
        </p:spPr>
        <p:txBody>
          <a:bodyPr wrap="none" anchor="ctr"/>
          <a:lstStyle/>
          <a:p>
            <a:endParaRPr lang="en-US"/>
          </a:p>
        </p:txBody>
      </p:sp>
      <p:pic>
        <p:nvPicPr>
          <p:cNvPr id="8" name="Picture 7">
            <a:extLst>
              <a:ext uri="{FF2B5EF4-FFF2-40B4-BE49-F238E27FC236}">
                <a16:creationId xmlns:a16="http://schemas.microsoft.com/office/drawing/2014/main" id="{8D9E2418-4355-1741-A684-BF56D2E8BD9E}"/>
              </a:ext>
            </a:extLst>
          </p:cNvPr>
          <p:cNvPicPr>
            <a:picLocks noChangeAspect="1"/>
          </p:cNvPicPr>
          <p:nvPr userDrawn="1"/>
        </p:nvPicPr>
        <p:blipFill>
          <a:blip r:embed="rId3"/>
          <a:stretch>
            <a:fillRect/>
          </a:stretch>
        </p:blipFill>
        <p:spPr>
          <a:xfrm>
            <a:off x="8443538" y="0"/>
            <a:ext cx="3736885" cy="1624733"/>
          </a:xfrm>
          <a:prstGeom prst="rect">
            <a:avLst/>
          </a:prstGeom>
        </p:spPr>
      </p:pic>
      <p:sp>
        <p:nvSpPr>
          <p:cNvPr id="2" name="Title 1"/>
          <p:cNvSpPr>
            <a:spLocks noGrp="1"/>
          </p:cNvSpPr>
          <p:nvPr>
            <p:ph type="ctrTitle" hasCustomPrompt="1"/>
          </p:nvPr>
        </p:nvSpPr>
        <p:spPr>
          <a:xfrm>
            <a:off x="611415" y="2131028"/>
            <a:ext cx="3833263" cy="2387600"/>
          </a:xfrm>
          <a:prstGeom prst="rect">
            <a:avLst/>
          </a:prstGeom>
        </p:spPr>
        <p:txBody>
          <a:bodyPr anchor="b">
            <a:normAutofit/>
          </a:bodyPr>
          <a:lstStyle>
            <a:lvl1pPr algn="l">
              <a:defRPr sz="4000"/>
            </a:lvl1pPr>
          </a:lstStyle>
          <a:p>
            <a:r>
              <a:rPr lang="en-US"/>
              <a:t>Click to </a:t>
            </a:r>
            <a:br>
              <a:rPr lang="en-US"/>
            </a:br>
            <a:r>
              <a:rPr lang="en-US"/>
              <a:t>edit Master </a:t>
            </a:r>
            <a:br>
              <a:rPr lang="en-US"/>
            </a:br>
            <a:r>
              <a:rPr lang="en-US"/>
              <a:t>title style</a:t>
            </a:r>
          </a:p>
        </p:txBody>
      </p:sp>
      <p:sp>
        <p:nvSpPr>
          <p:cNvPr id="3" name="Subtitle 2"/>
          <p:cNvSpPr>
            <a:spLocks noGrp="1"/>
          </p:cNvSpPr>
          <p:nvPr>
            <p:ph type="subTitle" idx="1" hasCustomPrompt="1"/>
          </p:nvPr>
        </p:nvSpPr>
        <p:spPr>
          <a:xfrm>
            <a:off x="611414" y="4684167"/>
            <a:ext cx="3833263"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a:t>
            </a:r>
            <a:br>
              <a:rPr lang="en-US"/>
            </a:br>
            <a:r>
              <a:rPr lang="en-US"/>
              <a:t>subtitle style</a:t>
            </a:r>
          </a:p>
        </p:txBody>
      </p:sp>
      <p:sp>
        <p:nvSpPr>
          <p:cNvPr id="9" name="Slide Number Placeholder 5">
            <a:extLst>
              <a:ext uri="{FF2B5EF4-FFF2-40B4-BE49-F238E27FC236}">
                <a16:creationId xmlns:a16="http://schemas.microsoft.com/office/drawing/2014/main" id="{5D4832C8-1331-8C4E-B9D5-C80FC9F79B9A}"/>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pic>
        <p:nvPicPr>
          <p:cNvPr id="16" name="Graphic 15">
            <a:extLst>
              <a:ext uri="{FF2B5EF4-FFF2-40B4-BE49-F238E27FC236}">
                <a16:creationId xmlns:a16="http://schemas.microsoft.com/office/drawing/2014/main" id="{8D3C2EFD-1039-7141-90D1-4E30494619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86130" y="5964460"/>
            <a:ext cx="662940" cy="651510"/>
          </a:xfrm>
          <a:prstGeom prst="rect">
            <a:avLst/>
          </a:prstGeom>
        </p:spPr>
      </p:pic>
    </p:spTree>
    <p:extLst>
      <p:ext uri="{BB962C8B-B14F-4D97-AF65-F5344CB8AC3E}">
        <p14:creationId xmlns:p14="http://schemas.microsoft.com/office/powerpoint/2010/main" val="1130990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4_Title slide_Light imag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29">
            <a:extLst>
              <a:ext uri="{FF2B5EF4-FFF2-40B4-BE49-F238E27FC236}">
                <a16:creationId xmlns:a16="http://schemas.microsoft.com/office/drawing/2014/main" id="{7BCD343E-6206-FE45-97EE-0AE253ED3608}"/>
              </a:ext>
            </a:extLst>
          </p:cNvPr>
          <p:cNvSpPr>
            <a:spLocks noChangeArrowheads="1"/>
          </p:cNvSpPr>
          <p:nvPr userDrawn="1"/>
        </p:nvSpPr>
        <p:spPr bwMode="auto">
          <a:xfrm>
            <a:off x="-4893608" y="-811397"/>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13" name="Freeform 37">
            <a:extLst>
              <a:ext uri="{FF2B5EF4-FFF2-40B4-BE49-F238E27FC236}">
                <a16:creationId xmlns:a16="http://schemas.microsoft.com/office/drawing/2014/main" id="{C114FF06-A998-E44D-9A84-3C03B63E9277}"/>
              </a:ext>
            </a:extLst>
          </p:cNvPr>
          <p:cNvSpPr>
            <a:spLocks noChangeArrowheads="1"/>
          </p:cNvSpPr>
          <p:nvPr userDrawn="1"/>
        </p:nvSpPr>
        <p:spPr bwMode="auto">
          <a:xfrm>
            <a:off x="611414" y="-1626099"/>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97D700">
              <a:alpha val="70000"/>
            </a:srgbClr>
          </a:solidFill>
          <a:ln>
            <a:noFill/>
          </a:ln>
          <a:effectLst/>
        </p:spPr>
        <p:txBody>
          <a:bodyPr wrap="none" anchor="ctr"/>
          <a:lstStyle/>
          <a:p>
            <a:endParaRPr lang="en-US"/>
          </a:p>
        </p:txBody>
      </p:sp>
      <p:sp>
        <p:nvSpPr>
          <p:cNvPr id="14" name="Freeform 39">
            <a:extLst>
              <a:ext uri="{FF2B5EF4-FFF2-40B4-BE49-F238E27FC236}">
                <a16:creationId xmlns:a16="http://schemas.microsoft.com/office/drawing/2014/main" id="{F1D4AB2B-C328-4440-8BB8-24FA7D155D68}"/>
              </a:ext>
            </a:extLst>
          </p:cNvPr>
          <p:cNvSpPr>
            <a:spLocks noChangeArrowheads="1"/>
          </p:cNvSpPr>
          <p:nvPr userDrawn="1"/>
        </p:nvSpPr>
        <p:spPr bwMode="auto">
          <a:xfrm>
            <a:off x="4092253" y="417002"/>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97D700"/>
          </a:solidFill>
          <a:ln>
            <a:noFill/>
          </a:ln>
          <a:effectLst/>
        </p:spPr>
        <p:txBody>
          <a:bodyPr wrap="none" anchor="ctr"/>
          <a:lstStyle/>
          <a:p>
            <a:endParaRPr lang="en-US"/>
          </a:p>
        </p:txBody>
      </p:sp>
      <p:sp>
        <p:nvSpPr>
          <p:cNvPr id="2" name="Title 1"/>
          <p:cNvSpPr>
            <a:spLocks noGrp="1"/>
          </p:cNvSpPr>
          <p:nvPr>
            <p:ph type="ctrTitle" hasCustomPrompt="1"/>
          </p:nvPr>
        </p:nvSpPr>
        <p:spPr>
          <a:xfrm>
            <a:off x="611415" y="2131028"/>
            <a:ext cx="3833263" cy="2387600"/>
          </a:xfrm>
          <a:prstGeom prst="rect">
            <a:avLst/>
          </a:prstGeom>
        </p:spPr>
        <p:txBody>
          <a:bodyPr anchor="b">
            <a:normAutofit/>
          </a:bodyPr>
          <a:lstStyle>
            <a:lvl1pPr algn="l">
              <a:defRPr sz="4000"/>
            </a:lvl1pPr>
          </a:lstStyle>
          <a:p>
            <a:r>
              <a:rPr lang="en-US"/>
              <a:t>Click to </a:t>
            </a:r>
            <a:br>
              <a:rPr lang="en-US"/>
            </a:br>
            <a:r>
              <a:rPr lang="en-US"/>
              <a:t>edit Master </a:t>
            </a:r>
            <a:br>
              <a:rPr lang="en-US"/>
            </a:br>
            <a:r>
              <a:rPr lang="en-US"/>
              <a:t>title style</a:t>
            </a:r>
          </a:p>
        </p:txBody>
      </p:sp>
      <p:sp>
        <p:nvSpPr>
          <p:cNvPr id="3" name="Subtitle 2"/>
          <p:cNvSpPr>
            <a:spLocks noGrp="1"/>
          </p:cNvSpPr>
          <p:nvPr>
            <p:ph type="subTitle" idx="1" hasCustomPrompt="1"/>
          </p:nvPr>
        </p:nvSpPr>
        <p:spPr>
          <a:xfrm>
            <a:off x="611414" y="4684167"/>
            <a:ext cx="3833263"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a:t>
            </a:r>
            <a:br>
              <a:rPr lang="en-US"/>
            </a:br>
            <a:r>
              <a:rPr lang="en-US"/>
              <a:t>subtitle style</a:t>
            </a:r>
          </a:p>
        </p:txBody>
      </p:sp>
      <p:sp>
        <p:nvSpPr>
          <p:cNvPr id="9" name="Slide Number Placeholder 5">
            <a:extLst>
              <a:ext uri="{FF2B5EF4-FFF2-40B4-BE49-F238E27FC236}">
                <a16:creationId xmlns:a16="http://schemas.microsoft.com/office/drawing/2014/main" id="{5D4832C8-1331-8C4E-B9D5-C80FC9F79B9A}"/>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accent1"/>
                </a:solidFill>
              </a:defRPr>
            </a:lvl1pPr>
          </a:lstStyle>
          <a:p>
            <a:fld id="{D79EE95E-F8E2-094D-B99A-E1C9960AC8D9}" type="slidenum">
              <a:rPr lang="en-US" smtClean="0"/>
              <a:pPr/>
              <a:t>‹#›</a:t>
            </a:fld>
            <a:endParaRPr lang="en-US"/>
          </a:p>
        </p:txBody>
      </p:sp>
      <p:pic>
        <p:nvPicPr>
          <p:cNvPr id="11" name="Graphic 10">
            <a:extLst>
              <a:ext uri="{FF2B5EF4-FFF2-40B4-BE49-F238E27FC236}">
                <a16:creationId xmlns:a16="http://schemas.microsoft.com/office/drawing/2014/main" id="{FCE307A8-8113-EB47-B157-15DE53B406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84298" y="5962659"/>
            <a:ext cx="664772" cy="653311"/>
          </a:xfrm>
          <a:prstGeom prst="rect">
            <a:avLst/>
          </a:prstGeom>
        </p:spPr>
      </p:pic>
      <p:pic>
        <p:nvPicPr>
          <p:cNvPr id="12" name="Picture 11">
            <a:extLst>
              <a:ext uri="{FF2B5EF4-FFF2-40B4-BE49-F238E27FC236}">
                <a16:creationId xmlns:a16="http://schemas.microsoft.com/office/drawing/2014/main" id="{36D63A29-44FB-D448-BB1D-4B0CB2489548}"/>
              </a:ext>
            </a:extLst>
          </p:cNvPr>
          <p:cNvPicPr>
            <a:picLocks noChangeAspect="1"/>
          </p:cNvPicPr>
          <p:nvPr userDrawn="1"/>
        </p:nvPicPr>
        <p:blipFill>
          <a:blip r:embed="rId5"/>
          <a:stretch>
            <a:fillRect/>
          </a:stretch>
        </p:blipFill>
        <p:spPr>
          <a:xfrm>
            <a:off x="8443538" y="0"/>
            <a:ext cx="3736885" cy="1624732"/>
          </a:xfrm>
          <a:prstGeom prst="rect">
            <a:avLst/>
          </a:prstGeom>
        </p:spPr>
      </p:pic>
    </p:spTree>
    <p:extLst>
      <p:ext uri="{BB962C8B-B14F-4D97-AF65-F5344CB8AC3E}">
        <p14:creationId xmlns:p14="http://schemas.microsoft.com/office/powerpoint/2010/main" val="105232463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Tab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9E18289-5FD2-4C4A-A9D5-B622C4B99872}"/>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pic>
        <p:nvPicPr>
          <p:cNvPr id="8" name="Graphic 7">
            <a:extLst>
              <a:ext uri="{FF2B5EF4-FFF2-40B4-BE49-F238E27FC236}">
                <a16:creationId xmlns:a16="http://schemas.microsoft.com/office/drawing/2014/main" id="{10794E6E-B9B1-0748-82AD-41B05F527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6" name="Table Placeholder 6">
            <a:extLst>
              <a:ext uri="{FF2B5EF4-FFF2-40B4-BE49-F238E27FC236}">
                <a16:creationId xmlns:a16="http://schemas.microsoft.com/office/drawing/2014/main" id="{DC049574-F75B-C04C-BFCD-E2F92B16AFDD}"/>
              </a:ext>
            </a:extLst>
          </p:cNvPr>
          <p:cNvSpPr>
            <a:spLocks noGrp="1"/>
          </p:cNvSpPr>
          <p:nvPr>
            <p:ph type="tbl" sz="quarter" idx="13"/>
          </p:nvPr>
        </p:nvSpPr>
        <p:spPr>
          <a:xfrm>
            <a:off x="838200" y="500063"/>
            <a:ext cx="10515600" cy="4879976"/>
          </a:xfrm>
        </p:spPr>
        <p:txBody>
          <a:bodyPr/>
          <a:lstStyle/>
          <a:p>
            <a:r>
              <a:rPr lang="en-US"/>
              <a:t>Click icon to add table</a:t>
            </a:r>
          </a:p>
        </p:txBody>
      </p:sp>
    </p:spTree>
    <p:extLst>
      <p:ext uri="{BB962C8B-B14F-4D97-AF65-F5344CB8AC3E}">
        <p14:creationId xmlns:p14="http://schemas.microsoft.com/office/powerpoint/2010/main" val="3930467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Char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258927C-F442-974F-B903-89BC261FE6FC}"/>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pic>
        <p:nvPicPr>
          <p:cNvPr id="7" name="Graphic 6">
            <a:extLst>
              <a:ext uri="{FF2B5EF4-FFF2-40B4-BE49-F238E27FC236}">
                <a16:creationId xmlns:a16="http://schemas.microsoft.com/office/drawing/2014/main" id="{D1C98986-4A0D-1446-9BAF-4FDD09D9BB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
        <p:nvSpPr>
          <p:cNvPr id="6" name="Chart Placeholder 3">
            <a:extLst>
              <a:ext uri="{FF2B5EF4-FFF2-40B4-BE49-F238E27FC236}">
                <a16:creationId xmlns:a16="http://schemas.microsoft.com/office/drawing/2014/main" id="{89AD3FAB-D7F1-6640-9A20-0CEB2F352565}"/>
              </a:ext>
            </a:extLst>
          </p:cNvPr>
          <p:cNvSpPr>
            <a:spLocks noGrp="1"/>
          </p:cNvSpPr>
          <p:nvPr>
            <p:ph type="chart" sz="quarter" idx="14"/>
          </p:nvPr>
        </p:nvSpPr>
        <p:spPr>
          <a:xfrm>
            <a:off x="838200" y="500062"/>
            <a:ext cx="10515600" cy="4950827"/>
          </a:xfrm>
        </p:spPr>
        <p:txBody>
          <a:bodyPr/>
          <a:lstStyle/>
          <a:p>
            <a:r>
              <a:rPr lang="en-US"/>
              <a:t>Click icon to add chart</a:t>
            </a:r>
          </a:p>
        </p:txBody>
      </p:sp>
    </p:spTree>
    <p:extLst>
      <p:ext uri="{BB962C8B-B14F-4D97-AF65-F5344CB8AC3E}">
        <p14:creationId xmlns:p14="http://schemas.microsoft.com/office/powerpoint/2010/main" val="954195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large">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62C6B38C-347D-0749-90D6-086F0F503874}"/>
              </a:ext>
            </a:extLst>
          </p:cNvPr>
          <p:cNvSpPr/>
          <p:nvPr userDrawn="1"/>
        </p:nvSpPr>
        <p:spPr>
          <a:xfrm>
            <a:off x="1886274" y="-792480"/>
            <a:ext cx="8464226" cy="8464226"/>
          </a:xfrm>
          <a:prstGeom prst="ellipse">
            <a:avLst/>
          </a:prstGeom>
          <a:solidFill>
            <a:srgbClr val="71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35B18D7-70E2-804E-A5AE-D5F1B750B689}"/>
              </a:ext>
            </a:extLst>
          </p:cNvPr>
          <p:cNvGrpSpPr/>
          <p:nvPr userDrawn="1"/>
        </p:nvGrpSpPr>
        <p:grpSpPr>
          <a:xfrm rot="13500000" flipH="1">
            <a:off x="4775873" y="1621409"/>
            <a:ext cx="5119341" cy="8195339"/>
            <a:chOff x="12727547" y="-5509958"/>
            <a:chExt cx="1257062" cy="2012378"/>
          </a:xfrm>
        </p:grpSpPr>
        <p:sp>
          <p:nvSpPr>
            <p:cNvPr id="22" name="Freeform 37">
              <a:extLst>
                <a:ext uri="{FF2B5EF4-FFF2-40B4-BE49-F238E27FC236}">
                  <a16:creationId xmlns:a16="http://schemas.microsoft.com/office/drawing/2014/main" id="{FB614B19-1007-5C47-BA46-F316A667111A}"/>
                </a:ext>
              </a:extLst>
            </p:cNvPr>
            <p:cNvSpPr>
              <a:spLocks noChangeArrowheads="1"/>
            </p:cNvSpPr>
            <p:nvPr userDrawn="1"/>
          </p:nvSpPr>
          <p:spPr bwMode="auto">
            <a:xfrm>
              <a:off x="12727547" y="-5509958"/>
              <a:ext cx="1197716" cy="1197716"/>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115E67">
                <a:alpha val="70000"/>
              </a:srgbClr>
            </a:solidFill>
            <a:ln>
              <a:noFill/>
            </a:ln>
            <a:effectLst/>
          </p:spPr>
          <p:txBody>
            <a:bodyPr wrap="none" anchor="ctr"/>
            <a:lstStyle/>
            <a:p>
              <a:endParaRPr lang="en-US"/>
            </a:p>
          </p:txBody>
        </p:sp>
        <p:sp>
          <p:nvSpPr>
            <p:cNvPr id="23" name="Freeform 39">
              <a:extLst>
                <a:ext uri="{FF2B5EF4-FFF2-40B4-BE49-F238E27FC236}">
                  <a16:creationId xmlns:a16="http://schemas.microsoft.com/office/drawing/2014/main" id="{633922DA-568A-A04C-A235-C48A97F9B444}"/>
                </a:ext>
              </a:extLst>
            </p:cNvPr>
            <p:cNvSpPr>
              <a:spLocks noChangeArrowheads="1"/>
            </p:cNvSpPr>
            <p:nvPr userDrawn="1"/>
          </p:nvSpPr>
          <p:spPr bwMode="auto">
            <a:xfrm>
              <a:off x="13389348" y="-5121510"/>
              <a:ext cx="595261" cy="1623930"/>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115E67"/>
            </a:solidFill>
            <a:ln>
              <a:noFill/>
            </a:ln>
            <a:effectLst/>
          </p:spPr>
          <p:txBody>
            <a:bodyPr wrap="none" anchor="ctr"/>
            <a:lstStyle/>
            <a:p>
              <a:endParaRPr lang="en-US"/>
            </a:p>
          </p:txBody>
        </p:sp>
      </p:grpSp>
      <p:sp>
        <p:nvSpPr>
          <p:cNvPr id="2" name="Title 1"/>
          <p:cNvSpPr>
            <a:spLocks noGrp="1"/>
          </p:cNvSpPr>
          <p:nvPr>
            <p:ph type="ctrTitle" hasCustomPrompt="1"/>
          </p:nvPr>
        </p:nvSpPr>
        <p:spPr>
          <a:xfrm>
            <a:off x="1886274" y="2743399"/>
            <a:ext cx="8464226" cy="1279991"/>
          </a:xfrm>
          <a:prstGeom prst="rect">
            <a:avLst/>
          </a:prstGeom>
        </p:spPr>
        <p:txBody>
          <a:bodyPr anchor="ctr" anchorCtr="0">
            <a:noAutofit/>
          </a:bodyPr>
          <a:lstStyle>
            <a:lvl1pPr algn="ctr">
              <a:defRPr sz="8800">
                <a:solidFill>
                  <a:schemeClr val="bg1"/>
                </a:solidFill>
              </a:defRPr>
            </a:lvl1pPr>
          </a:lstStyle>
          <a:p>
            <a:r>
              <a:rPr lang="en-US"/>
              <a:t>Thank you</a:t>
            </a:r>
          </a:p>
        </p:txBody>
      </p:sp>
      <p:sp>
        <p:nvSpPr>
          <p:cNvPr id="7" name="Slide Number Placeholder 5">
            <a:extLst>
              <a:ext uri="{FF2B5EF4-FFF2-40B4-BE49-F238E27FC236}">
                <a16:creationId xmlns:a16="http://schemas.microsoft.com/office/drawing/2014/main" id="{9DFD32AE-9E32-8F40-8F08-F2F0943160B3}"/>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pic>
        <p:nvPicPr>
          <p:cNvPr id="8" name="Graphic 7">
            <a:extLst>
              <a:ext uri="{FF2B5EF4-FFF2-40B4-BE49-F238E27FC236}">
                <a16:creationId xmlns:a16="http://schemas.microsoft.com/office/drawing/2014/main" id="{DDCE0794-79A8-924F-AC74-259A9A88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spTree>
    <p:extLst>
      <p:ext uri="{BB962C8B-B14F-4D97-AF65-F5344CB8AC3E}">
        <p14:creationId xmlns:p14="http://schemas.microsoft.com/office/powerpoint/2010/main" val="40344545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smal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03678" y="2632021"/>
            <a:ext cx="4203910" cy="920523"/>
          </a:xfrm>
          <a:prstGeom prst="rect">
            <a:avLst/>
          </a:prstGeom>
        </p:spPr>
        <p:txBody>
          <a:bodyPr anchor="ctr" anchorCtr="0">
            <a:noAutofit/>
          </a:bodyPr>
          <a:lstStyle>
            <a:lvl1pPr algn="ctr">
              <a:defRPr sz="6000"/>
            </a:lvl1pPr>
          </a:lstStyle>
          <a:p>
            <a:r>
              <a:rPr lang="en-US"/>
              <a:t>Thank you</a:t>
            </a:r>
          </a:p>
        </p:txBody>
      </p:sp>
      <p:sp>
        <p:nvSpPr>
          <p:cNvPr id="7" name="Slide Number Placeholder 5">
            <a:extLst>
              <a:ext uri="{FF2B5EF4-FFF2-40B4-BE49-F238E27FC236}">
                <a16:creationId xmlns:a16="http://schemas.microsoft.com/office/drawing/2014/main" id="{E7F2A05D-F78E-6B44-85E5-D1B1FE102B91}"/>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tx1"/>
                </a:solidFill>
              </a:defRPr>
            </a:lvl1pPr>
          </a:lstStyle>
          <a:p>
            <a:fld id="{D79EE95E-F8E2-094D-B99A-E1C9960AC8D9}" type="slidenum">
              <a:rPr lang="en-US" smtClean="0"/>
              <a:pPr/>
              <a:t>‹#›</a:t>
            </a:fld>
            <a:endParaRPr lang="en-US"/>
          </a:p>
        </p:txBody>
      </p:sp>
      <p:pic>
        <p:nvPicPr>
          <p:cNvPr id="8" name="Graphic 7">
            <a:extLst>
              <a:ext uri="{FF2B5EF4-FFF2-40B4-BE49-F238E27FC236}">
                <a16:creationId xmlns:a16="http://schemas.microsoft.com/office/drawing/2014/main" id="{FCAA7D6A-DF01-8046-A134-609F0E8D0E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4298" y="5962659"/>
            <a:ext cx="664772" cy="653311"/>
          </a:xfrm>
          <a:prstGeom prst="rect">
            <a:avLst/>
          </a:prstGeom>
        </p:spPr>
      </p:pic>
      <p:grpSp>
        <p:nvGrpSpPr>
          <p:cNvPr id="60" name="Group 59">
            <a:extLst>
              <a:ext uri="{FF2B5EF4-FFF2-40B4-BE49-F238E27FC236}">
                <a16:creationId xmlns:a16="http://schemas.microsoft.com/office/drawing/2014/main" id="{F4695B35-E438-4945-845A-81983BFC5FDA}"/>
              </a:ext>
            </a:extLst>
          </p:cNvPr>
          <p:cNvGrpSpPr/>
          <p:nvPr userDrawn="1"/>
        </p:nvGrpSpPr>
        <p:grpSpPr>
          <a:xfrm>
            <a:off x="6105633" y="471742"/>
            <a:ext cx="3037170" cy="4862080"/>
            <a:chOff x="6235307" y="547942"/>
            <a:chExt cx="3037170" cy="4862080"/>
          </a:xfrm>
        </p:grpSpPr>
        <p:sp>
          <p:nvSpPr>
            <p:cNvPr id="12" name="Freeform 37">
              <a:extLst>
                <a:ext uri="{FF2B5EF4-FFF2-40B4-BE49-F238E27FC236}">
                  <a16:creationId xmlns:a16="http://schemas.microsoft.com/office/drawing/2014/main" id="{08164030-0F11-0A4A-BFA6-1E031A2A10EE}"/>
                </a:ext>
              </a:extLst>
            </p:cNvPr>
            <p:cNvSpPr>
              <a:spLocks noChangeArrowheads="1"/>
            </p:cNvSpPr>
            <p:nvPr userDrawn="1"/>
          </p:nvSpPr>
          <p:spPr bwMode="auto">
            <a:xfrm>
              <a:off x="6235307" y="547942"/>
              <a:ext cx="2893785" cy="2893786"/>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accent2">
                <a:alpha val="70000"/>
              </a:schemeClr>
            </a:solidFill>
            <a:ln>
              <a:noFill/>
            </a:ln>
            <a:effectLst/>
          </p:spPr>
          <p:txBody>
            <a:bodyPr wrap="none" anchor="ctr"/>
            <a:lstStyle/>
            <a:p>
              <a:endParaRPr lang="en-US"/>
            </a:p>
          </p:txBody>
        </p:sp>
        <p:sp>
          <p:nvSpPr>
            <p:cNvPr id="13" name="Freeform 39">
              <a:extLst>
                <a:ext uri="{FF2B5EF4-FFF2-40B4-BE49-F238E27FC236}">
                  <a16:creationId xmlns:a16="http://schemas.microsoft.com/office/drawing/2014/main" id="{BB0ABC1A-957A-714C-B4CC-DE4F98AA6EA3}"/>
                </a:ext>
              </a:extLst>
            </p:cNvPr>
            <p:cNvSpPr>
              <a:spLocks noChangeArrowheads="1"/>
            </p:cNvSpPr>
            <p:nvPr userDrawn="1"/>
          </p:nvSpPr>
          <p:spPr bwMode="auto">
            <a:xfrm>
              <a:off x="7834276" y="1486467"/>
              <a:ext cx="1438201" cy="392355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accent2"/>
            </a:solidFill>
            <a:ln>
              <a:noFill/>
            </a:ln>
            <a:effectLst/>
          </p:spPr>
          <p:txBody>
            <a:bodyPr wrap="none" anchor="ctr"/>
            <a:lstStyle/>
            <a:p>
              <a:endParaRPr lang="en-US"/>
            </a:p>
          </p:txBody>
        </p:sp>
      </p:grpSp>
    </p:spTree>
    <p:extLst>
      <p:ext uri="{BB962C8B-B14F-4D97-AF65-F5344CB8AC3E}">
        <p14:creationId xmlns:p14="http://schemas.microsoft.com/office/powerpoint/2010/main" val="27365523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arge content_small image_light">
    <p:bg>
      <p:bgPr>
        <a:solidFill>
          <a:schemeClr val="bg2"/>
        </a:solidFill>
        <a:effectLst/>
      </p:bgPr>
    </p:bg>
    <p:spTree>
      <p:nvGrpSpPr>
        <p:cNvPr id="1" name=""/>
        <p:cNvGrpSpPr/>
        <p:nvPr/>
      </p:nvGrpSpPr>
      <p:grpSpPr>
        <a:xfrm>
          <a:off x="0" y="0"/>
          <a:ext cx="0" cy="0"/>
          <a:chOff x="0" y="0"/>
          <a:chExt cx="0" cy="0"/>
        </a:xfrm>
      </p:grpSpPr>
      <p:sp>
        <p:nvSpPr>
          <p:cNvPr id="7" name="Freeform 29">
            <a:extLst>
              <a:ext uri="{FF2B5EF4-FFF2-40B4-BE49-F238E27FC236}">
                <a16:creationId xmlns:a16="http://schemas.microsoft.com/office/drawing/2014/main" id="{92CD9B39-46AB-F042-B018-629A2257261F}"/>
              </a:ext>
            </a:extLst>
          </p:cNvPr>
          <p:cNvSpPr>
            <a:spLocks noChangeArrowheads="1"/>
          </p:cNvSpPr>
          <p:nvPr userDrawn="1"/>
        </p:nvSpPr>
        <p:spPr bwMode="auto">
          <a:xfrm>
            <a:off x="-1233841" y="-2055859"/>
            <a:ext cx="11010044" cy="10991128"/>
          </a:xfrm>
          <a:custGeom>
            <a:avLst/>
            <a:gdLst>
              <a:gd name="T0" fmla="*/ 0 w 5131"/>
              <a:gd name="T1" fmla="*/ 2563 h 5126"/>
              <a:gd name="T2" fmla="*/ 0 w 5131"/>
              <a:gd name="T3" fmla="*/ 2563 h 5126"/>
              <a:gd name="T4" fmla="*/ 2567 w 5131"/>
              <a:gd name="T5" fmla="*/ 5125 h 5126"/>
              <a:gd name="T6" fmla="*/ 5130 w 5131"/>
              <a:gd name="T7" fmla="*/ 2563 h 5126"/>
              <a:gd name="T8" fmla="*/ 2567 w 5131"/>
              <a:gd name="T9" fmla="*/ 0 h 5126"/>
              <a:gd name="T10" fmla="*/ 0 w 5131"/>
              <a:gd name="T11" fmla="*/ 2563 h 5126"/>
            </a:gdLst>
            <a:ahLst/>
            <a:cxnLst>
              <a:cxn ang="0">
                <a:pos x="T0" y="T1"/>
              </a:cxn>
              <a:cxn ang="0">
                <a:pos x="T2" y="T3"/>
              </a:cxn>
              <a:cxn ang="0">
                <a:pos x="T4" y="T5"/>
              </a:cxn>
              <a:cxn ang="0">
                <a:pos x="T6" y="T7"/>
              </a:cxn>
              <a:cxn ang="0">
                <a:pos x="T8" y="T9"/>
              </a:cxn>
              <a:cxn ang="0">
                <a:pos x="T10" y="T11"/>
              </a:cxn>
            </a:cxnLst>
            <a:rect l="0" t="0" r="r" b="b"/>
            <a:pathLst>
              <a:path w="5131" h="5126">
                <a:moveTo>
                  <a:pt x="0" y="2563"/>
                </a:moveTo>
                <a:lnTo>
                  <a:pt x="0" y="2563"/>
                </a:lnTo>
                <a:cubicBezTo>
                  <a:pt x="0" y="3980"/>
                  <a:pt x="1150" y="5125"/>
                  <a:pt x="2567" y="5125"/>
                </a:cubicBezTo>
                <a:cubicBezTo>
                  <a:pt x="3980" y="5125"/>
                  <a:pt x="5130" y="3980"/>
                  <a:pt x="5130" y="2563"/>
                </a:cubicBezTo>
                <a:cubicBezTo>
                  <a:pt x="5130" y="1146"/>
                  <a:pt x="3980" y="0"/>
                  <a:pt x="2567" y="0"/>
                </a:cubicBezTo>
                <a:cubicBezTo>
                  <a:pt x="1150" y="0"/>
                  <a:pt x="0" y="1146"/>
                  <a:pt x="0" y="2563"/>
                </a:cubicBezTo>
              </a:path>
            </a:pathLst>
          </a:custGeom>
          <a:solidFill>
            <a:srgbClr val="FFFFFF"/>
          </a:solidFill>
          <a:ln>
            <a:noFill/>
          </a:ln>
          <a:effectLst/>
        </p:spPr>
        <p:txBody>
          <a:bodyPr wrap="none" anchor="ctr"/>
          <a:lstStyle/>
          <a:p>
            <a:endParaRPr lang="en-US"/>
          </a:p>
        </p:txBody>
      </p:sp>
      <p:sp>
        <p:nvSpPr>
          <p:cNvPr id="8" name="Freeform 37">
            <a:extLst>
              <a:ext uri="{FF2B5EF4-FFF2-40B4-BE49-F238E27FC236}">
                <a16:creationId xmlns:a16="http://schemas.microsoft.com/office/drawing/2014/main" id="{F85BEC64-E208-664F-9EE0-9B7FB09BB45B}"/>
              </a:ext>
            </a:extLst>
          </p:cNvPr>
          <p:cNvSpPr>
            <a:spLocks noChangeArrowheads="1"/>
          </p:cNvSpPr>
          <p:nvPr userDrawn="1"/>
        </p:nvSpPr>
        <p:spPr bwMode="auto">
          <a:xfrm>
            <a:off x="4271181" y="-2870562"/>
            <a:ext cx="6299561"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tx1">
              <a:alpha val="70000"/>
            </a:schemeClr>
          </a:solidFill>
          <a:ln>
            <a:noFill/>
          </a:ln>
          <a:effectLst/>
        </p:spPr>
        <p:txBody>
          <a:bodyPr wrap="none" anchor="ctr"/>
          <a:lstStyle/>
          <a:p>
            <a:endParaRPr lang="en-US"/>
          </a:p>
        </p:txBody>
      </p:sp>
      <p:sp>
        <p:nvSpPr>
          <p:cNvPr id="9" name="Freeform 39">
            <a:extLst>
              <a:ext uri="{FF2B5EF4-FFF2-40B4-BE49-F238E27FC236}">
                <a16:creationId xmlns:a16="http://schemas.microsoft.com/office/drawing/2014/main" id="{EC7D8381-5A4C-4445-9CDD-61865BC7CF2A}"/>
              </a:ext>
            </a:extLst>
          </p:cNvPr>
          <p:cNvSpPr>
            <a:spLocks noChangeArrowheads="1"/>
          </p:cNvSpPr>
          <p:nvPr userDrawn="1"/>
        </p:nvSpPr>
        <p:spPr bwMode="auto">
          <a:xfrm>
            <a:off x="7752020" y="-827461"/>
            <a:ext cx="313086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tx1"/>
          </a:solidFill>
          <a:ln>
            <a:noFill/>
          </a:ln>
          <a:effectLst/>
        </p:spPr>
        <p:txBody>
          <a:bodyPr wrap="none" anchor="ctr"/>
          <a:lstStyle/>
          <a:p>
            <a:endParaRPr lang="en-US"/>
          </a:p>
        </p:txBody>
      </p:sp>
      <p:sp>
        <p:nvSpPr>
          <p:cNvPr id="2" name="Title 1"/>
          <p:cNvSpPr>
            <a:spLocks noGrp="1"/>
          </p:cNvSpPr>
          <p:nvPr>
            <p:ph type="title"/>
          </p:nvPr>
        </p:nvSpPr>
        <p:spPr>
          <a:xfrm>
            <a:off x="347737" y="1418400"/>
            <a:ext cx="7404281" cy="1325563"/>
          </a:xfrm>
          <a:prstGeom prst="rect">
            <a:avLst/>
          </a:prstGeom>
        </p:spPr>
        <p:txBody>
          <a:bodyPr/>
          <a:lstStyle/>
          <a:p>
            <a:r>
              <a:rPr lang="en-US"/>
              <a:t>Click to edit</a:t>
            </a:r>
          </a:p>
        </p:txBody>
      </p:sp>
      <p:sp>
        <p:nvSpPr>
          <p:cNvPr id="3" name="Content Placeholder 2"/>
          <p:cNvSpPr>
            <a:spLocks noGrp="1"/>
          </p:cNvSpPr>
          <p:nvPr>
            <p:ph sz="half" idx="1"/>
          </p:nvPr>
        </p:nvSpPr>
        <p:spPr>
          <a:xfrm>
            <a:off x="347738" y="2743963"/>
            <a:ext cx="7404282" cy="3221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E7B22BDE-B87E-1B4D-A1C5-01C17B34A0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86130" y="5964460"/>
            <a:ext cx="662940" cy="651510"/>
          </a:xfrm>
          <a:prstGeom prst="rect">
            <a:avLst/>
          </a:prstGeom>
        </p:spPr>
      </p:pic>
      <p:sp>
        <p:nvSpPr>
          <p:cNvPr id="12" name="Slide Number Placeholder 5">
            <a:extLst>
              <a:ext uri="{FF2B5EF4-FFF2-40B4-BE49-F238E27FC236}">
                <a16:creationId xmlns:a16="http://schemas.microsoft.com/office/drawing/2014/main" id="{FA2601DF-7383-C94A-AF33-79FC303062F4}"/>
              </a:ext>
            </a:extLst>
          </p:cNvPr>
          <p:cNvSpPr>
            <a:spLocks noGrp="1"/>
          </p:cNvSpPr>
          <p:nvPr>
            <p:ph type="sldNum" sz="quarter" idx="12"/>
          </p:nvPr>
        </p:nvSpPr>
        <p:spPr>
          <a:xfrm>
            <a:off x="11410950" y="6089650"/>
            <a:ext cx="444500" cy="428625"/>
          </a:xfrm>
          <a:prstGeom prst="rect">
            <a:avLst/>
          </a:prstGeom>
          <a:ln>
            <a:noFill/>
          </a:ln>
        </p:spPr>
        <p:txBody>
          <a:bodyPr wrap="square"/>
          <a:lstStyle>
            <a:lvl1pPr algn="ctr">
              <a:defRPr>
                <a:solidFill>
                  <a:schemeClr val="bg1"/>
                </a:solidFill>
              </a:defRPr>
            </a:lvl1pPr>
          </a:lstStyle>
          <a:p>
            <a:fld id="{D79EE95E-F8E2-094D-B99A-E1C9960AC8D9}" type="slidenum">
              <a:rPr lang="en-US" smtClean="0"/>
              <a:pPr/>
              <a:t>‹#›</a:t>
            </a:fld>
            <a:endParaRPr lang="en-US"/>
          </a:p>
        </p:txBody>
      </p:sp>
    </p:spTree>
    <p:extLst>
      <p:ext uri="{BB962C8B-B14F-4D97-AF65-F5344CB8AC3E}">
        <p14:creationId xmlns:p14="http://schemas.microsoft.com/office/powerpoint/2010/main" val="2851599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1.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8006"/>
            <a:ext cx="10515600" cy="260007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82118BDD-F44A-4746-8FED-8BF714369434}"/>
              </a:ext>
            </a:extLst>
          </p:cNvPr>
          <p:cNvPicPr>
            <a:picLocks noChangeAspect="1"/>
          </p:cNvPicPr>
          <p:nvPr userDrawn="1"/>
        </p:nvPicPr>
        <p:blipFill>
          <a:blip r:embed="rId11"/>
          <a:stretch>
            <a:fillRect/>
          </a:stretch>
        </p:blipFill>
        <p:spPr>
          <a:xfrm>
            <a:off x="0" y="5720631"/>
            <a:ext cx="2615950" cy="1137369"/>
          </a:xfrm>
          <a:prstGeom prst="rect">
            <a:avLst/>
          </a:prstGeom>
        </p:spPr>
      </p:pic>
      <p:cxnSp>
        <p:nvCxnSpPr>
          <p:cNvPr id="5" name="Straight Connector 4">
            <a:extLst>
              <a:ext uri="{FF2B5EF4-FFF2-40B4-BE49-F238E27FC236}">
                <a16:creationId xmlns:a16="http://schemas.microsoft.com/office/drawing/2014/main" id="{D05D999B-ED2D-C749-9409-2DEB3DB29ED3}"/>
              </a:ext>
            </a:extLst>
          </p:cNvPr>
          <p:cNvCxnSpPr>
            <a:cxnSpLocks/>
          </p:cNvCxnSpPr>
          <p:nvPr userDrawn="1"/>
        </p:nvCxnSpPr>
        <p:spPr>
          <a:xfrm>
            <a:off x="318000" y="5720598"/>
            <a:ext cx="11556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11409600" y="6089400"/>
            <a:ext cx="442800" cy="428400"/>
          </a:xfrm>
          <a:prstGeom prst="rect">
            <a:avLst/>
          </a:prstGeom>
        </p:spPr>
        <p:txBody>
          <a:bodyPr vert="horz" lIns="90000" tIns="45720" rIns="91440" bIns="45720" rtlCol="0" anchor="ctr"/>
          <a:lstStyle>
            <a:lvl1pPr algn="ctr">
              <a:defRPr sz="1200">
                <a:solidFill>
                  <a:schemeClr val="tx1"/>
                </a:solidFill>
              </a:defRPr>
            </a:lvl1pPr>
          </a:lstStyle>
          <a:p>
            <a:fld id="{D79EE95E-F8E2-094D-B99A-E1C9960AC8D9}" type="slidenum">
              <a:rPr lang="en-US" smtClean="0"/>
              <a:pPr/>
              <a:t>‹#›</a:t>
            </a:fld>
            <a:endParaRPr lang="en-US"/>
          </a:p>
        </p:txBody>
      </p:sp>
      <p:sp>
        <p:nvSpPr>
          <p:cNvPr id="11" name="Title Placeholder 10">
            <a:extLst>
              <a:ext uri="{FF2B5EF4-FFF2-40B4-BE49-F238E27FC236}">
                <a16:creationId xmlns:a16="http://schemas.microsoft.com/office/drawing/2014/main" id="{0F71C26E-414A-D040-BA27-20C74906D0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205791438"/>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52" r:id="rId3"/>
    <p:sldLayoutId id="2147483753" r:id="rId4"/>
    <p:sldLayoutId id="2147483718" r:id="rId5"/>
    <p:sldLayoutId id="2147483719" r:id="rId6"/>
    <p:sldLayoutId id="2147483708" r:id="rId7"/>
    <p:sldLayoutId id="2147483717" r:id="rId8"/>
    <p:sldLayoutId id="2147483793" r:id="rId9"/>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400" b="0" i="0" kern="1200" dirty="0" smtClean="0">
          <a:solidFill>
            <a:srgbClr val="54585A"/>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lang="en-US" sz="2400" b="0" i="0" kern="1200" dirty="0" smtClean="0">
          <a:solidFill>
            <a:srgbClr val="54585A"/>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lang="en-US" sz="2000" b="0" i="0" kern="1200" dirty="0" smtClean="0">
          <a:solidFill>
            <a:srgbClr val="54585A"/>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lang="en-US" sz="1800" b="0" i="0" kern="1200" dirty="0" smtClean="0">
          <a:solidFill>
            <a:srgbClr val="54585A"/>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lang="en-US" sz="1800" b="0" i="0" kern="1200" dirty="0">
          <a:solidFill>
            <a:srgbClr val="54585A"/>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8006"/>
            <a:ext cx="10515600" cy="26000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82118BDD-F44A-4746-8FED-8BF714369434}"/>
              </a:ext>
            </a:extLst>
          </p:cNvPr>
          <p:cNvPicPr>
            <a:picLocks noChangeAspect="1"/>
          </p:cNvPicPr>
          <p:nvPr userDrawn="1"/>
        </p:nvPicPr>
        <p:blipFill>
          <a:blip r:embed="rId15"/>
          <a:stretch>
            <a:fillRect/>
          </a:stretch>
        </p:blipFill>
        <p:spPr>
          <a:xfrm>
            <a:off x="0" y="5720631"/>
            <a:ext cx="2615950" cy="1137369"/>
          </a:xfrm>
          <a:prstGeom prst="rect">
            <a:avLst/>
          </a:prstGeom>
        </p:spPr>
      </p:pic>
      <p:sp>
        <p:nvSpPr>
          <p:cNvPr id="6" name="Slide Number Placeholder 5"/>
          <p:cNvSpPr>
            <a:spLocks noGrp="1"/>
          </p:cNvSpPr>
          <p:nvPr>
            <p:ph type="sldNum" sz="quarter" idx="4"/>
          </p:nvPr>
        </p:nvSpPr>
        <p:spPr>
          <a:xfrm>
            <a:off x="11409600" y="6089400"/>
            <a:ext cx="442800" cy="428400"/>
          </a:xfrm>
          <a:prstGeom prst="rect">
            <a:avLst/>
          </a:prstGeom>
        </p:spPr>
        <p:txBody>
          <a:bodyPr vert="horz" lIns="90000" tIns="45720" rIns="91440" bIns="45720" rtlCol="0" anchor="ctr"/>
          <a:lstStyle>
            <a:lvl1pPr algn="ctr">
              <a:defRPr sz="1200">
                <a:solidFill>
                  <a:schemeClr val="tx1"/>
                </a:solidFill>
              </a:defRPr>
            </a:lvl1pPr>
          </a:lstStyle>
          <a:p>
            <a:fld id="{D79EE95E-F8E2-094D-B99A-E1C9960AC8D9}" type="slidenum">
              <a:rPr lang="en-US" smtClean="0"/>
              <a:pPr/>
              <a:t>‹#›</a:t>
            </a:fld>
            <a:endParaRPr lang="en-US"/>
          </a:p>
        </p:txBody>
      </p:sp>
      <p:sp>
        <p:nvSpPr>
          <p:cNvPr id="11" name="Title Placeholder 10">
            <a:extLst>
              <a:ext uri="{FF2B5EF4-FFF2-40B4-BE49-F238E27FC236}">
                <a16:creationId xmlns:a16="http://schemas.microsoft.com/office/drawing/2014/main" id="{0F71C26E-414A-D040-BA27-20C74906D0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3896045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4" r:id="rId3"/>
    <p:sldLayoutId id="2147483745" r:id="rId4"/>
    <p:sldLayoutId id="2147483766" r:id="rId5"/>
    <p:sldLayoutId id="2147483767" r:id="rId6"/>
    <p:sldLayoutId id="2147483768" r:id="rId7"/>
    <p:sldLayoutId id="2147483769" r:id="rId8"/>
    <p:sldLayoutId id="2147483748" r:id="rId9"/>
    <p:sldLayoutId id="2147483749" r:id="rId10"/>
    <p:sldLayoutId id="2147483750" r:id="rId11"/>
    <p:sldLayoutId id="2147483751" r:id="rId12"/>
    <p:sldLayoutId id="2147483792" r:id="rId13"/>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400" b="0" i="0" kern="1200" dirty="0" smtClean="0">
          <a:solidFill>
            <a:srgbClr val="54585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lang="en-US" sz="2400" b="0" i="0" kern="1200" dirty="0" smtClean="0">
          <a:solidFill>
            <a:srgbClr val="54585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lang="en-US" sz="2000" b="0" i="0" kern="1200" dirty="0" smtClean="0">
          <a:solidFill>
            <a:srgbClr val="54585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lang="en-US" sz="1800" b="0" i="0" kern="1200" dirty="0" smtClean="0">
          <a:solidFill>
            <a:srgbClr val="54585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lang="en-US" sz="1800" b="0" i="0" kern="1200" dirty="0">
          <a:solidFill>
            <a:srgbClr val="5458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8006"/>
            <a:ext cx="10515600" cy="26000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82118BDD-F44A-4746-8FED-8BF714369434}"/>
              </a:ext>
            </a:extLst>
          </p:cNvPr>
          <p:cNvPicPr>
            <a:picLocks noChangeAspect="1"/>
          </p:cNvPicPr>
          <p:nvPr userDrawn="1"/>
        </p:nvPicPr>
        <p:blipFill>
          <a:blip r:embed="rId10"/>
          <a:stretch>
            <a:fillRect/>
          </a:stretch>
        </p:blipFill>
        <p:spPr>
          <a:xfrm>
            <a:off x="0" y="5720631"/>
            <a:ext cx="2615950" cy="1137369"/>
          </a:xfrm>
          <a:prstGeom prst="rect">
            <a:avLst/>
          </a:prstGeom>
        </p:spPr>
      </p:pic>
      <p:sp>
        <p:nvSpPr>
          <p:cNvPr id="6" name="Slide Number Placeholder 5"/>
          <p:cNvSpPr>
            <a:spLocks noGrp="1"/>
          </p:cNvSpPr>
          <p:nvPr>
            <p:ph type="sldNum" sz="quarter" idx="4"/>
          </p:nvPr>
        </p:nvSpPr>
        <p:spPr>
          <a:xfrm>
            <a:off x="11409600" y="6089400"/>
            <a:ext cx="442800" cy="428400"/>
          </a:xfrm>
          <a:prstGeom prst="rect">
            <a:avLst/>
          </a:prstGeom>
        </p:spPr>
        <p:txBody>
          <a:bodyPr vert="horz" lIns="90000" tIns="45720" rIns="91440" bIns="45720" rtlCol="0" anchor="ctr"/>
          <a:lstStyle>
            <a:lvl1pPr algn="ctr">
              <a:defRPr sz="1200">
                <a:solidFill>
                  <a:schemeClr val="tx1"/>
                </a:solidFill>
              </a:defRPr>
            </a:lvl1pPr>
          </a:lstStyle>
          <a:p>
            <a:fld id="{D79EE95E-F8E2-094D-B99A-E1C9960AC8D9}" type="slidenum">
              <a:rPr lang="en-US" smtClean="0"/>
              <a:pPr/>
              <a:t>‹#›</a:t>
            </a:fld>
            <a:endParaRPr lang="en-US"/>
          </a:p>
        </p:txBody>
      </p:sp>
      <p:sp>
        <p:nvSpPr>
          <p:cNvPr id="11" name="Title Placeholder 10">
            <a:extLst>
              <a:ext uri="{FF2B5EF4-FFF2-40B4-BE49-F238E27FC236}">
                <a16:creationId xmlns:a16="http://schemas.microsoft.com/office/drawing/2014/main" id="{0F71C26E-414A-D040-BA27-20C74906D0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52006053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Lst>
  <p:hf hdr="0" ftr="0" dt="0"/>
  <p:txStyles>
    <p:titleStyle>
      <a:lvl1pPr algn="l"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400" b="0" i="0" kern="1200" dirty="0" smtClean="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lang="en-US" sz="2400" b="0" i="0" kern="1200" dirty="0" smtClean="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lang="en-US" sz="2000" b="0" i="0" kern="1200" dirty="0" smtClean="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lang="en-US" sz="1800" b="0" i="0" kern="1200" dirty="0" smtClean="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lang="en-US" sz="1800" b="0" i="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8006"/>
            <a:ext cx="10515600" cy="26000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82118BDD-F44A-4746-8FED-8BF714369434}"/>
              </a:ext>
            </a:extLst>
          </p:cNvPr>
          <p:cNvPicPr>
            <a:picLocks noChangeAspect="1"/>
          </p:cNvPicPr>
          <p:nvPr userDrawn="1"/>
        </p:nvPicPr>
        <p:blipFill>
          <a:blip r:embed="rId10"/>
          <a:stretch>
            <a:fillRect/>
          </a:stretch>
        </p:blipFill>
        <p:spPr>
          <a:xfrm>
            <a:off x="0" y="5720631"/>
            <a:ext cx="2615950" cy="1137369"/>
          </a:xfrm>
          <a:prstGeom prst="rect">
            <a:avLst/>
          </a:prstGeom>
        </p:spPr>
      </p:pic>
      <p:sp>
        <p:nvSpPr>
          <p:cNvPr id="6" name="Slide Number Placeholder 5"/>
          <p:cNvSpPr>
            <a:spLocks noGrp="1"/>
          </p:cNvSpPr>
          <p:nvPr>
            <p:ph type="sldNum" sz="quarter" idx="4"/>
          </p:nvPr>
        </p:nvSpPr>
        <p:spPr>
          <a:xfrm>
            <a:off x="11409600" y="6089400"/>
            <a:ext cx="442800" cy="428400"/>
          </a:xfrm>
          <a:prstGeom prst="rect">
            <a:avLst/>
          </a:prstGeom>
        </p:spPr>
        <p:txBody>
          <a:bodyPr vert="horz" lIns="90000" tIns="45720" rIns="91440" bIns="45720" rtlCol="0" anchor="ctr"/>
          <a:lstStyle>
            <a:lvl1pPr algn="ctr">
              <a:defRPr sz="1200">
                <a:solidFill>
                  <a:schemeClr val="tx1"/>
                </a:solidFill>
              </a:defRPr>
            </a:lvl1pPr>
          </a:lstStyle>
          <a:p>
            <a:fld id="{D79EE95E-F8E2-094D-B99A-E1C9960AC8D9}" type="slidenum">
              <a:rPr lang="en-US" smtClean="0"/>
              <a:pPr/>
              <a:t>‹#›</a:t>
            </a:fld>
            <a:endParaRPr lang="en-US"/>
          </a:p>
        </p:txBody>
      </p:sp>
      <p:sp>
        <p:nvSpPr>
          <p:cNvPr id="11" name="Title Placeholder 10">
            <a:extLst>
              <a:ext uri="{FF2B5EF4-FFF2-40B4-BE49-F238E27FC236}">
                <a16:creationId xmlns:a16="http://schemas.microsoft.com/office/drawing/2014/main" id="{0F71C26E-414A-D040-BA27-20C74906D0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8074524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Lst>
  <p:hf hdr="0" ftr="0" dt="0"/>
  <p:txStyles>
    <p:titleStyle>
      <a:lvl1pPr algn="l"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400" b="0" i="0" kern="1200" dirty="0" smtClean="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lang="en-US" sz="2400" b="0" i="0" kern="1200" dirty="0" smtClean="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lang="en-US" sz="2000" b="0" i="0" kern="1200" dirty="0" smtClean="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lang="en-US" sz="1800" b="0" i="0" kern="1200" dirty="0" smtClean="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lang="en-US" sz="1800" b="0" i="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8006"/>
            <a:ext cx="10515600" cy="26000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82118BDD-F44A-4746-8FED-8BF714369434}"/>
              </a:ext>
            </a:extLst>
          </p:cNvPr>
          <p:cNvPicPr>
            <a:picLocks noChangeAspect="1"/>
          </p:cNvPicPr>
          <p:nvPr userDrawn="1"/>
        </p:nvPicPr>
        <p:blipFill>
          <a:blip r:embed="rId13"/>
          <a:stretch>
            <a:fillRect/>
          </a:stretch>
        </p:blipFill>
        <p:spPr>
          <a:xfrm>
            <a:off x="0" y="5720631"/>
            <a:ext cx="2615950" cy="1137369"/>
          </a:xfrm>
          <a:prstGeom prst="rect">
            <a:avLst/>
          </a:prstGeom>
        </p:spPr>
      </p:pic>
      <p:sp>
        <p:nvSpPr>
          <p:cNvPr id="6" name="Slide Number Placeholder 5"/>
          <p:cNvSpPr>
            <a:spLocks noGrp="1"/>
          </p:cNvSpPr>
          <p:nvPr>
            <p:ph type="sldNum" sz="quarter" idx="4"/>
          </p:nvPr>
        </p:nvSpPr>
        <p:spPr>
          <a:xfrm>
            <a:off x="11409600" y="6089400"/>
            <a:ext cx="442800" cy="428400"/>
          </a:xfrm>
          <a:prstGeom prst="rect">
            <a:avLst/>
          </a:prstGeom>
        </p:spPr>
        <p:txBody>
          <a:bodyPr vert="horz" lIns="90000" tIns="45720" rIns="91440" bIns="45720" rtlCol="0" anchor="ctr"/>
          <a:lstStyle>
            <a:lvl1pPr algn="ctr">
              <a:defRPr sz="1200">
                <a:solidFill>
                  <a:schemeClr val="tx1"/>
                </a:solidFill>
              </a:defRPr>
            </a:lvl1pPr>
          </a:lstStyle>
          <a:p>
            <a:fld id="{D79EE95E-F8E2-094D-B99A-E1C9960AC8D9}" type="slidenum">
              <a:rPr lang="en-US" smtClean="0"/>
              <a:pPr/>
              <a:t>‹#›</a:t>
            </a:fld>
            <a:endParaRPr lang="en-US"/>
          </a:p>
        </p:txBody>
      </p:sp>
      <p:sp>
        <p:nvSpPr>
          <p:cNvPr id="11" name="Title Placeholder 10">
            <a:extLst>
              <a:ext uri="{FF2B5EF4-FFF2-40B4-BE49-F238E27FC236}">
                <a16:creationId xmlns:a16="http://schemas.microsoft.com/office/drawing/2014/main" id="{0F71C26E-414A-D040-BA27-20C74906D0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0183274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63" r:id="rId3"/>
    <p:sldLayoutId id="2147483764" r:id="rId4"/>
    <p:sldLayoutId id="2147483722" r:id="rId5"/>
    <p:sldLayoutId id="2147483758" r:id="rId6"/>
    <p:sldLayoutId id="2147483759" r:id="rId7"/>
    <p:sldLayoutId id="2147483761" r:id="rId8"/>
    <p:sldLayoutId id="2147483756" r:id="rId9"/>
    <p:sldLayoutId id="2147483760" r:id="rId10"/>
    <p:sldLayoutId id="2147483757" r:id="rId11"/>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lang="en-US" sz="2400" b="0" i="0" kern="1200" dirty="0" smtClean="0">
          <a:solidFill>
            <a:srgbClr val="54585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lang="en-US" sz="2400" b="0" i="0" kern="1200" dirty="0" smtClean="0">
          <a:solidFill>
            <a:srgbClr val="54585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lang="en-US" sz="2000" b="0" i="0" kern="1200" dirty="0" smtClean="0">
          <a:solidFill>
            <a:srgbClr val="54585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lang="en-US" sz="1800" b="0" i="0" kern="1200" dirty="0" smtClean="0">
          <a:solidFill>
            <a:srgbClr val="54585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lang="en-US" sz="1800" b="0" i="0" kern="1200" dirty="0">
          <a:solidFill>
            <a:srgbClr val="5458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chart" Target="../charts/chart15.xml"/></Relationships>
</file>

<file path=ppt/slides/_rels/slide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chart" Target="../charts/chart18.xml"/></Relationships>
</file>

<file path=ppt/slides/_rels/slide2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www.hesa.ac.uk/support/definitions/finances"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openxmlformats.org/officeDocument/2006/relationships/hyperlink" Target="https://www.rsc.org/policy-evidence-campaigns/discovery-research-and-innovation/discovery-research-innovation-reports-surveys-campaigns/science-horizons/" TargetMode="External"/><Relationship Id="rId3" Type="http://schemas.openxmlformats.org/officeDocument/2006/relationships/hyperlink" Target="https://www.rsc.org/globalassets/22-new-perspectives/inclusion-and-diversity/rsc_hesa_chemistry_demographics_2023.pdf" TargetMode="External"/><Relationship Id="rId7" Type="http://schemas.openxmlformats.org/officeDocument/2006/relationships/hyperlink" Target="https://www.rsc.org/careers/whatchemistsear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edu.rsc.org/future-in-chemistry" TargetMode="External"/><Relationship Id="rId5" Type="http://schemas.openxmlformats.org/officeDocument/2006/relationships/hyperlink" Target="https://www.rsc.org/globalassets/22-new-perspectives/discovery/insights-into-research-excellence-framework-2021/rsc-ref-insights-report.pdf" TargetMode="External"/><Relationship Id="rId4" Type="http://schemas.openxmlformats.org/officeDocument/2006/relationships/hyperlink" Target="https://www.rsc.org/policy-evidence-campaigns/discovery-research-and-innovation/discovery-research-innovation-reports-surveys-campaigns/future-workforce-and-educational-pathway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sc.org/globalassets/22-new-perspectives/inclusion-and-diversity/rsc_hesa_chemistry_demographics_2023.pdf" TargetMode="External"/><Relationship Id="rId2" Type="http://schemas.openxmlformats.org/officeDocument/2006/relationships/hyperlink" Target="https://www.hesa.ac.uk/data-and-analysis" TargetMode="External"/><Relationship Id="rId1" Type="http://schemas.openxmlformats.org/officeDocument/2006/relationships/slideLayout" Target="../slideLayouts/slideLayout1.xml"/><Relationship Id="rId4" Type="http://schemas.openxmlformats.org/officeDocument/2006/relationships/hyperlink" Target="https://www.ucas.com/data-and-analysis/undergraduate-statistics-and-reports/ucas-undergraduate-end-cycle-data-resources-2024"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F192C-673E-9749-8201-34CE1EFE04D1}"/>
              </a:ext>
            </a:extLst>
          </p:cNvPr>
          <p:cNvSpPr>
            <a:spLocks noGrp="1"/>
          </p:cNvSpPr>
          <p:nvPr>
            <p:ph type="ctrTitle"/>
          </p:nvPr>
        </p:nvSpPr>
        <p:spPr>
          <a:xfrm>
            <a:off x="611415" y="2131028"/>
            <a:ext cx="4336505" cy="2387600"/>
          </a:xfrm>
        </p:spPr>
        <p:txBody>
          <a:bodyPr>
            <a:normAutofit/>
          </a:bodyPr>
          <a:lstStyle/>
          <a:p>
            <a:r>
              <a:rPr lang="da" sz="3600">
                <a:latin typeface="+mj-lt"/>
              </a:rPr>
              <a:t>Chemistry higher education data &amp; messaging pack</a:t>
            </a:r>
            <a:endParaRPr lang="en-US" sz="3600">
              <a:latin typeface="+mj-lt"/>
            </a:endParaRPr>
          </a:p>
        </p:txBody>
      </p:sp>
      <p:sp>
        <p:nvSpPr>
          <p:cNvPr id="3" name="Subtitle 2">
            <a:extLst>
              <a:ext uri="{FF2B5EF4-FFF2-40B4-BE49-F238E27FC236}">
                <a16:creationId xmlns:a16="http://schemas.microsoft.com/office/drawing/2014/main" id="{E2859776-BDF7-EB4F-A850-E2874CE3BF78}"/>
              </a:ext>
            </a:extLst>
          </p:cNvPr>
          <p:cNvSpPr>
            <a:spLocks noGrp="1"/>
          </p:cNvSpPr>
          <p:nvPr>
            <p:ph type="subTitle" idx="1"/>
          </p:nvPr>
        </p:nvSpPr>
        <p:spPr/>
        <p:txBody>
          <a:bodyPr>
            <a:normAutofit/>
          </a:bodyPr>
          <a:lstStyle/>
          <a:p>
            <a:r>
              <a:rPr lang="en-US">
                <a:latin typeface="+mn-lt"/>
              </a:rPr>
              <a:t>Updated 23 May 2025 </a:t>
            </a:r>
          </a:p>
        </p:txBody>
      </p:sp>
      <p:sp>
        <p:nvSpPr>
          <p:cNvPr id="4" name="Slide Number Placeholder 3">
            <a:extLst>
              <a:ext uri="{FF2B5EF4-FFF2-40B4-BE49-F238E27FC236}">
                <a16:creationId xmlns:a16="http://schemas.microsoft.com/office/drawing/2014/main" id="{7735F528-2FB5-244C-8B3B-419ADC86B8E3}"/>
              </a:ext>
            </a:extLst>
          </p:cNvPr>
          <p:cNvSpPr>
            <a:spLocks noGrp="1"/>
          </p:cNvSpPr>
          <p:nvPr>
            <p:ph type="sldNum" sz="quarter" idx="12"/>
          </p:nvPr>
        </p:nvSpPr>
        <p:spPr/>
        <p:txBody>
          <a:bodyPr/>
          <a:lstStyle/>
          <a:p>
            <a:fld id="{D79EE95E-F8E2-094D-B99A-E1C9960AC8D9}" type="slidenum">
              <a:rPr lang="en-US" smtClean="0"/>
              <a:pPr/>
              <a:t>1</a:t>
            </a:fld>
            <a:endParaRPr lang="en-US"/>
          </a:p>
        </p:txBody>
      </p:sp>
    </p:spTree>
    <p:extLst>
      <p:ext uri="{BB962C8B-B14F-4D97-AF65-F5344CB8AC3E}">
        <p14:creationId xmlns:p14="http://schemas.microsoft.com/office/powerpoint/2010/main" val="3257696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F7E558-104E-7634-4933-759D415B8C68}"/>
              </a:ext>
            </a:extLst>
          </p:cNvPr>
          <p:cNvSpPr>
            <a:spLocks noGrp="1"/>
          </p:cNvSpPr>
          <p:nvPr>
            <p:ph type="title"/>
          </p:nvPr>
        </p:nvSpPr>
        <p:spPr>
          <a:xfrm>
            <a:off x="257175" y="0"/>
            <a:ext cx="10515600" cy="1325563"/>
          </a:xfrm>
        </p:spPr>
        <p:txBody>
          <a:bodyPr/>
          <a:lstStyle/>
          <a:p>
            <a:r>
              <a:rPr lang="en-GB">
                <a:latin typeface="+mn-lt"/>
              </a:rPr>
              <a:t>Undergraduate enrolments in chemistry (HESA)</a:t>
            </a:r>
          </a:p>
        </p:txBody>
      </p:sp>
      <p:sp>
        <p:nvSpPr>
          <p:cNvPr id="4" name="Slide Number Placeholder 3">
            <a:extLst>
              <a:ext uri="{FF2B5EF4-FFF2-40B4-BE49-F238E27FC236}">
                <a16:creationId xmlns:a16="http://schemas.microsoft.com/office/drawing/2014/main" id="{46ED064E-665B-CA4B-579B-A74C67EAA456}"/>
              </a:ext>
            </a:extLst>
          </p:cNvPr>
          <p:cNvSpPr>
            <a:spLocks noGrp="1"/>
          </p:cNvSpPr>
          <p:nvPr>
            <p:ph type="sldNum" sz="quarter" idx="12"/>
          </p:nvPr>
        </p:nvSpPr>
        <p:spPr/>
        <p:txBody>
          <a:bodyPr/>
          <a:lstStyle/>
          <a:p>
            <a:fld id="{D79EE95E-F8E2-094D-B99A-E1C9960AC8D9}" type="slidenum">
              <a:rPr lang="en-US" smtClean="0"/>
              <a:pPr/>
              <a:t>10</a:t>
            </a:fld>
            <a:endParaRPr lang="en-US"/>
          </a:p>
        </p:txBody>
      </p:sp>
      <p:sp>
        <p:nvSpPr>
          <p:cNvPr id="9" name="TextBox 8">
            <a:extLst>
              <a:ext uri="{FF2B5EF4-FFF2-40B4-BE49-F238E27FC236}">
                <a16:creationId xmlns:a16="http://schemas.microsoft.com/office/drawing/2014/main" id="{34AF2CB3-A610-E2FD-1D06-142364734603}"/>
              </a:ext>
            </a:extLst>
          </p:cNvPr>
          <p:cNvSpPr txBox="1"/>
          <p:nvPr/>
        </p:nvSpPr>
        <p:spPr>
          <a:xfrm>
            <a:off x="217394" y="5615099"/>
            <a:ext cx="8257560"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u="sng">
                <a:cs typeface="Arial" panose="020B0604020202020204" pitchFamily="34" charset="0"/>
              </a:rPr>
              <a:t>Key points:</a:t>
            </a:r>
          </a:p>
          <a:p>
            <a:pPr marL="285750" indent="-285750">
              <a:buFont typeface="Arial" panose="020B0604020202020204" pitchFamily="34" charset="0"/>
              <a:buChar char="•"/>
            </a:pPr>
            <a:r>
              <a:rPr lang="en-GB" sz="1400">
                <a:cs typeface="Arial" panose="020B0604020202020204" pitchFamily="34" charset="0"/>
              </a:rPr>
              <a:t>The </a:t>
            </a:r>
            <a:r>
              <a:rPr lang="en-GB" sz="1400" b="1">
                <a:cs typeface="Arial" panose="020B0604020202020204" pitchFamily="34" charset="0"/>
              </a:rPr>
              <a:t>total number of chemistry undergraduate enrolments (i.e., chemistry undergraduates in all years) fell by 11% between 2019/20 and 2023/24</a:t>
            </a:r>
            <a:r>
              <a:rPr lang="en-GB" sz="1400">
                <a:cs typeface="Arial" panose="020B0604020202020204" pitchFamily="34" charset="0"/>
              </a:rPr>
              <a:t>. </a:t>
            </a:r>
          </a:p>
          <a:p>
            <a:pPr marL="285750" indent="-285750">
              <a:buFont typeface="Arial" panose="020B0604020202020204" pitchFamily="34" charset="0"/>
              <a:buChar char="•"/>
            </a:pPr>
            <a:r>
              <a:rPr lang="en-GB" sz="1400">
                <a:cs typeface="Arial" panose="020B0604020202020204" pitchFamily="34" charset="0"/>
              </a:rPr>
              <a:t>The total number of </a:t>
            </a:r>
            <a:r>
              <a:rPr lang="en-GB" sz="1400" b="1">
                <a:cs typeface="Arial" panose="020B0604020202020204" pitchFamily="34" charset="0"/>
              </a:rPr>
              <a:t>first year undergraduate chemistry students </a:t>
            </a:r>
            <a:r>
              <a:rPr lang="en-GB" sz="1400">
                <a:cs typeface="Arial" panose="020B0604020202020204" pitchFamily="34" charset="0"/>
              </a:rPr>
              <a:t>fell between 2019/20 and 2021/22 but </a:t>
            </a:r>
            <a:r>
              <a:rPr lang="en-GB" sz="1400" b="1">
                <a:cs typeface="Arial" panose="020B0604020202020204" pitchFamily="34" charset="0"/>
              </a:rPr>
              <a:t>has risen in the last two years </a:t>
            </a:r>
            <a:r>
              <a:rPr lang="en-GB" sz="1400">
                <a:cs typeface="Arial" panose="020B0604020202020204" pitchFamily="34" charset="0"/>
              </a:rPr>
              <a:t>(2022/23 and 2023/24). </a:t>
            </a:r>
          </a:p>
        </p:txBody>
      </p:sp>
      <p:graphicFrame>
        <p:nvGraphicFramePr>
          <p:cNvPr id="10" name="Chart 9">
            <a:extLst>
              <a:ext uri="{FF2B5EF4-FFF2-40B4-BE49-F238E27FC236}">
                <a16:creationId xmlns:a16="http://schemas.microsoft.com/office/drawing/2014/main" id="{4996AF01-B892-4F80-7269-5F4977AC6526}"/>
              </a:ext>
            </a:extLst>
          </p:cNvPr>
          <p:cNvGraphicFramePr>
            <a:graphicFrameLocks/>
          </p:cNvGraphicFramePr>
          <p:nvPr>
            <p:extLst>
              <p:ext uri="{D42A27DB-BD31-4B8C-83A1-F6EECF244321}">
                <p14:modId xmlns:p14="http://schemas.microsoft.com/office/powerpoint/2010/main" val="756645058"/>
              </p:ext>
            </p:extLst>
          </p:nvPr>
        </p:nvGraphicFramePr>
        <p:xfrm>
          <a:off x="82605" y="1255712"/>
          <a:ext cx="5776913" cy="38377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86F86521-4D26-74C2-BBB4-7A6A740A2A0A}"/>
              </a:ext>
            </a:extLst>
          </p:cNvPr>
          <p:cNvGraphicFramePr>
            <a:graphicFrameLocks/>
          </p:cNvGraphicFramePr>
          <p:nvPr>
            <p:extLst>
              <p:ext uri="{D42A27DB-BD31-4B8C-83A1-F6EECF244321}">
                <p14:modId xmlns:p14="http://schemas.microsoft.com/office/powerpoint/2010/main" val="376075730"/>
              </p:ext>
            </p:extLst>
          </p:nvPr>
        </p:nvGraphicFramePr>
        <p:xfrm>
          <a:off x="6034088" y="1255713"/>
          <a:ext cx="5900737" cy="38377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7396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F7E558-104E-7634-4933-759D415B8C68}"/>
              </a:ext>
            </a:extLst>
          </p:cNvPr>
          <p:cNvSpPr>
            <a:spLocks noGrp="1"/>
          </p:cNvSpPr>
          <p:nvPr>
            <p:ph type="title"/>
          </p:nvPr>
        </p:nvSpPr>
        <p:spPr>
          <a:xfrm>
            <a:off x="257174" y="0"/>
            <a:ext cx="11512039" cy="1325563"/>
          </a:xfrm>
        </p:spPr>
        <p:txBody>
          <a:bodyPr/>
          <a:lstStyle/>
          <a:p>
            <a:r>
              <a:rPr lang="en-GB">
                <a:latin typeface="+mn-lt"/>
              </a:rPr>
              <a:t>All years undergraduate enrolments in chemistry by domicile (HESA)</a:t>
            </a:r>
          </a:p>
        </p:txBody>
      </p:sp>
      <p:sp>
        <p:nvSpPr>
          <p:cNvPr id="4" name="Slide Number Placeholder 3">
            <a:extLst>
              <a:ext uri="{FF2B5EF4-FFF2-40B4-BE49-F238E27FC236}">
                <a16:creationId xmlns:a16="http://schemas.microsoft.com/office/drawing/2014/main" id="{46ED064E-665B-CA4B-579B-A74C67EAA456}"/>
              </a:ext>
            </a:extLst>
          </p:cNvPr>
          <p:cNvSpPr>
            <a:spLocks noGrp="1"/>
          </p:cNvSpPr>
          <p:nvPr>
            <p:ph type="sldNum" sz="quarter" idx="12"/>
          </p:nvPr>
        </p:nvSpPr>
        <p:spPr/>
        <p:txBody>
          <a:bodyPr/>
          <a:lstStyle/>
          <a:p>
            <a:fld id="{D79EE95E-F8E2-094D-B99A-E1C9960AC8D9}" type="slidenum">
              <a:rPr lang="en-US" smtClean="0"/>
              <a:pPr/>
              <a:t>11</a:t>
            </a:fld>
            <a:endParaRPr lang="en-US"/>
          </a:p>
        </p:txBody>
      </p:sp>
      <p:sp>
        <p:nvSpPr>
          <p:cNvPr id="6" name="TextBox 5">
            <a:extLst>
              <a:ext uri="{FF2B5EF4-FFF2-40B4-BE49-F238E27FC236}">
                <a16:creationId xmlns:a16="http://schemas.microsoft.com/office/drawing/2014/main" id="{8B118982-6013-8B40-D462-C00CC8AAC331}"/>
              </a:ext>
            </a:extLst>
          </p:cNvPr>
          <p:cNvSpPr txBox="1"/>
          <p:nvPr/>
        </p:nvSpPr>
        <p:spPr>
          <a:xfrm>
            <a:off x="257175" y="5334000"/>
            <a:ext cx="9982294" cy="1384995"/>
          </a:xfrm>
          <a:prstGeom prst="rect">
            <a:avLst/>
          </a:prstGeom>
          <a:solidFill>
            <a:schemeClr val="bg1"/>
          </a:solidFill>
          <a:ln w="12700">
            <a:solidFill>
              <a:schemeClr val="tx1"/>
            </a:solidFill>
          </a:ln>
        </p:spPr>
        <p:txBody>
          <a:bodyPr wrap="square" rtlCol="0">
            <a:spAutoFit/>
          </a:bodyPr>
          <a:lstStyle/>
          <a:p>
            <a:r>
              <a:rPr lang="en-GB" sz="1400" u="sng">
                <a:cs typeface="Arial" panose="020B0604020202020204" pitchFamily="34" charset="0"/>
              </a:rPr>
              <a:t>Key points:</a:t>
            </a:r>
          </a:p>
          <a:p>
            <a:pPr marL="285750" indent="-285750">
              <a:buFont typeface="Arial" panose="020B0604020202020204" pitchFamily="34" charset="0"/>
              <a:buChar char="•"/>
            </a:pPr>
            <a:r>
              <a:rPr lang="en-GB" sz="1400">
                <a:cs typeface="Arial" panose="020B0604020202020204" pitchFamily="34" charset="0"/>
              </a:rPr>
              <a:t>The </a:t>
            </a:r>
            <a:r>
              <a:rPr lang="en-GB" sz="1400" b="1">
                <a:cs typeface="Arial" panose="020B0604020202020204" pitchFamily="34" charset="0"/>
              </a:rPr>
              <a:t>UK nations have all seen a drop in overall chemistry undergraduate enrolments between 2019/20 and 2022/23, </a:t>
            </a:r>
            <a:r>
              <a:rPr lang="en-GB" sz="1400">
                <a:cs typeface="Arial" panose="020B0604020202020204" pitchFamily="34" charset="0"/>
              </a:rPr>
              <a:t>but there have been </a:t>
            </a:r>
            <a:r>
              <a:rPr lang="en-GB" sz="1400" b="1">
                <a:cs typeface="Arial" panose="020B0604020202020204" pitchFamily="34" charset="0"/>
              </a:rPr>
              <a:t>small increases for England, Wales and Northern Ireland in 2023/24</a:t>
            </a:r>
            <a:r>
              <a:rPr lang="en-GB" sz="1400">
                <a:cs typeface="Arial" panose="020B0604020202020204" pitchFamily="34" charset="0"/>
              </a:rPr>
              <a:t>. </a:t>
            </a:r>
          </a:p>
          <a:p>
            <a:pPr marL="285750" indent="-285750">
              <a:buFont typeface="Arial" panose="020B0604020202020204" pitchFamily="34" charset="0"/>
              <a:buChar char="•"/>
            </a:pPr>
            <a:r>
              <a:rPr lang="en-GB" sz="1400">
                <a:cs typeface="Arial" panose="020B0604020202020204" pitchFamily="34" charset="0"/>
              </a:rPr>
              <a:t>The number of chemistry undergraduate enrolments from the </a:t>
            </a:r>
            <a:r>
              <a:rPr lang="en-GB" sz="1400" b="1">
                <a:cs typeface="Arial" panose="020B0604020202020204" pitchFamily="34" charset="0"/>
              </a:rPr>
              <a:t>EU has fallen by 57% between 2019/20 and 2023/24. </a:t>
            </a:r>
          </a:p>
          <a:p>
            <a:pPr marL="285750" indent="-285750">
              <a:buFont typeface="Arial" panose="020B0604020202020204" pitchFamily="34" charset="0"/>
              <a:buChar char="•"/>
            </a:pPr>
            <a:r>
              <a:rPr lang="en-GB" sz="1400">
                <a:cs typeface="Arial" panose="020B0604020202020204" pitchFamily="34" charset="0"/>
              </a:rPr>
              <a:t>The number of chemistry undergraduate enrolments from </a:t>
            </a:r>
            <a:r>
              <a:rPr lang="en-GB" sz="1400" b="1">
                <a:cs typeface="Arial" panose="020B0604020202020204" pitchFamily="34" charset="0"/>
              </a:rPr>
              <a:t>non-EU countries has risen by 27% between 2019/20 and 2023/24</a:t>
            </a:r>
            <a:r>
              <a:rPr lang="en-GB" sz="1400">
                <a:cs typeface="Arial" panose="020B0604020202020204" pitchFamily="34" charset="0"/>
              </a:rPr>
              <a:t>. </a:t>
            </a:r>
          </a:p>
        </p:txBody>
      </p:sp>
      <p:graphicFrame>
        <p:nvGraphicFramePr>
          <p:cNvPr id="8" name="Chart 7">
            <a:extLst>
              <a:ext uri="{FF2B5EF4-FFF2-40B4-BE49-F238E27FC236}">
                <a16:creationId xmlns:a16="http://schemas.microsoft.com/office/drawing/2014/main" id="{3C91C96C-CF3E-D4E6-FA41-97FD8A59D602}"/>
              </a:ext>
            </a:extLst>
          </p:cNvPr>
          <p:cNvGraphicFramePr>
            <a:graphicFrameLocks/>
          </p:cNvGraphicFramePr>
          <p:nvPr>
            <p:extLst>
              <p:ext uri="{D42A27DB-BD31-4B8C-83A1-F6EECF244321}">
                <p14:modId xmlns:p14="http://schemas.microsoft.com/office/powerpoint/2010/main" val="2218585441"/>
              </p:ext>
            </p:extLst>
          </p:nvPr>
        </p:nvGraphicFramePr>
        <p:xfrm>
          <a:off x="257173" y="1261242"/>
          <a:ext cx="11677323" cy="40727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2474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F7E558-104E-7634-4933-759D415B8C68}"/>
              </a:ext>
            </a:extLst>
          </p:cNvPr>
          <p:cNvSpPr>
            <a:spLocks noGrp="1"/>
          </p:cNvSpPr>
          <p:nvPr>
            <p:ph type="title"/>
          </p:nvPr>
        </p:nvSpPr>
        <p:spPr>
          <a:xfrm>
            <a:off x="257175" y="0"/>
            <a:ext cx="10515600" cy="1325563"/>
          </a:xfrm>
        </p:spPr>
        <p:txBody>
          <a:bodyPr/>
          <a:lstStyle/>
          <a:p>
            <a:r>
              <a:rPr lang="en-GB">
                <a:latin typeface="+mn-lt"/>
              </a:rPr>
              <a:t>First year undergraduates in chemistry by domicile (HESA)</a:t>
            </a:r>
          </a:p>
        </p:txBody>
      </p:sp>
      <p:sp>
        <p:nvSpPr>
          <p:cNvPr id="4" name="Slide Number Placeholder 3">
            <a:extLst>
              <a:ext uri="{FF2B5EF4-FFF2-40B4-BE49-F238E27FC236}">
                <a16:creationId xmlns:a16="http://schemas.microsoft.com/office/drawing/2014/main" id="{46ED064E-665B-CA4B-579B-A74C67EAA456}"/>
              </a:ext>
            </a:extLst>
          </p:cNvPr>
          <p:cNvSpPr>
            <a:spLocks noGrp="1"/>
          </p:cNvSpPr>
          <p:nvPr>
            <p:ph type="sldNum" sz="quarter" idx="12"/>
          </p:nvPr>
        </p:nvSpPr>
        <p:spPr/>
        <p:txBody>
          <a:bodyPr/>
          <a:lstStyle/>
          <a:p>
            <a:fld id="{D79EE95E-F8E2-094D-B99A-E1C9960AC8D9}" type="slidenum">
              <a:rPr lang="en-US" smtClean="0"/>
              <a:pPr/>
              <a:t>12</a:t>
            </a:fld>
            <a:endParaRPr lang="en-US"/>
          </a:p>
        </p:txBody>
      </p:sp>
      <p:sp>
        <p:nvSpPr>
          <p:cNvPr id="6" name="TextBox 5">
            <a:extLst>
              <a:ext uri="{FF2B5EF4-FFF2-40B4-BE49-F238E27FC236}">
                <a16:creationId xmlns:a16="http://schemas.microsoft.com/office/drawing/2014/main" id="{1C70FDAA-369A-54A8-ADA3-48129473F026}"/>
              </a:ext>
            </a:extLst>
          </p:cNvPr>
          <p:cNvSpPr txBox="1"/>
          <p:nvPr/>
        </p:nvSpPr>
        <p:spPr>
          <a:xfrm>
            <a:off x="193800" y="5283840"/>
            <a:ext cx="10851428"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u="sng">
                <a:cs typeface="Arial" panose="020B0604020202020204" pitchFamily="34" charset="0"/>
              </a:rPr>
              <a:t>Key points:</a:t>
            </a:r>
          </a:p>
          <a:p>
            <a:pPr marL="285750" indent="-285750">
              <a:buFont typeface="Arial" panose="020B0604020202020204" pitchFamily="34" charset="0"/>
              <a:buChar char="•"/>
            </a:pPr>
            <a:r>
              <a:rPr lang="en-GB" sz="1400" b="1">
                <a:cs typeface="Arial" panose="020B0604020202020204" pitchFamily="34" charset="0"/>
              </a:rPr>
              <a:t>All UK nations have seen an increase in number of students who started an undergraduate chemistry degree in 2023/24 </a:t>
            </a:r>
            <a:r>
              <a:rPr lang="en-GB" sz="1400">
                <a:cs typeface="Arial" panose="020B0604020202020204" pitchFamily="34" charset="0"/>
              </a:rPr>
              <a:t>compared to the previous year. The biggest increase was seen in Northern Ireland which increase by 47%, followed by Scotland (11%), Wales (8%) and England (7%) respectively. </a:t>
            </a:r>
          </a:p>
          <a:p>
            <a:pPr marL="285750" indent="-285750">
              <a:buFont typeface="Arial" panose="020B0604020202020204" pitchFamily="34" charset="0"/>
              <a:buChar char="•"/>
            </a:pPr>
            <a:r>
              <a:rPr lang="en-GB" sz="1400">
                <a:cs typeface="Arial" panose="020B0604020202020204" pitchFamily="34" charset="0"/>
              </a:rPr>
              <a:t>The number of first year chemistry undergraduate enrolments from the </a:t>
            </a:r>
            <a:r>
              <a:rPr lang="en-GB" sz="1400" b="1">
                <a:cs typeface="Arial" panose="020B0604020202020204" pitchFamily="34" charset="0"/>
              </a:rPr>
              <a:t>EU appears to have stagnated at around 80 students per year. </a:t>
            </a:r>
          </a:p>
          <a:p>
            <a:pPr marL="285750" indent="-285750">
              <a:buFont typeface="Arial" panose="020B0604020202020204" pitchFamily="34" charset="0"/>
              <a:buChar char="•"/>
            </a:pPr>
            <a:r>
              <a:rPr lang="en-GB" sz="1400">
                <a:cs typeface="Arial" panose="020B0604020202020204" pitchFamily="34" charset="0"/>
              </a:rPr>
              <a:t>The number of first year chemistry undergraduate enrolments from </a:t>
            </a:r>
            <a:r>
              <a:rPr lang="en-GB" sz="1400" b="1">
                <a:cs typeface="Arial" panose="020B0604020202020204" pitchFamily="34" charset="0"/>
              </a:rPr>
              <a:t>non-EU countries has fallen slightly in 2023/24</a:t>
            </a:r>
            <a:r>
              <a:rPr lang="en-GB" sz="1400">
                <a:cs typeface="Arial" panose="020B0604020202020204" pitchFamily="34" charset="0"/>
              </a:rPr>
              <a:t>. </a:t>
            </a:r>
          </a:p>
        </p:txBody>
      </p:sp>
      <p:graphicFrame>
        <p:nvGraphicFramePr>
          <p:cNvPr id="7" name="Chart 6">
            <a:extLst>
              <a:ext uri="{FF2B5EF4-FFF2-40B4-BE49-F238E27FC236}">
                <a16:creationId xmlns:a16="http://schemas.microsoft.com/office/drawing/2014/main" id="{281F05B6-9E7E-7F47-8776-C41FEAC7A10C}"/>
              </a:ext>
            </a:extLst>
          </p:cNvPr>
          <p:cNvGraphicFramePr>
            <a:graphicFrameLocks/>
          </p:cNvGraphicFramePr>
          <p:nvPr>
            <p:extLst>
              <p:ext uri="{D42A27DB-BD31-4B8C-83A1-F6EECF244321}">
                <p14:modId xmlns:p14="http://schemas.microsoft.com/office/powerpoint/2010/main" val="3894049454"/>
              </p:ext>
            </p:extLst>
          </p:nvPr>
        </p:nvGraphicFramePr>
        <p:xfrm>
          <a:off x="257175" y="1158765"/>
          <a:ext cx="11661556" cy="42200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126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7ED1-6A12-5253-E020-A5F391C416A7}"/>
              </a:ext>
            </a:extLst>
          </p:cNvPr>
          <p:cNvSpPr>
            <a:spLocks noGrp="1"/>
          </p:cNvSpPr>
          <p:nvPr>
            <p:ph type="title"/>
          </p:nvPr>
        </p:nvSpPr>
        <p:spPr>
          <a:xfrm>
            <a:off x="264041" y="0"/>
            <a:ext cx="11446177" cy="1325563"/>
          </a:xfrm>
        </p:spPr>
        <p:txBody>
          <a:bodyPr/>
          <a:lstStyle/>
          <a:p>
            <a:r>
              <a:rPr lang="en-GB">
                <a:latin typeface="+mn-lt"/>
              </a:rPr>
              <a:t>International undergraduates in chemistry (HESA) </a:t>
            </a:r>
          </a:p>
        </p:txBody>
      </p:sp>
      <p:sp>
        <p:nvSpPr>
          <p:cNvPr id="4" name="Slide Number Placeholder 3">
            <a:extLst>
              <a:ext uri="{FF2B5EF4-FFF2-40B4-BE49-F238E27FC236}">
                <a16:creationId xmlns:a16="http://schemas.microsoft.com/office/drawing/2014/main" id="{1D600623-ADE9-F403-50BE-2C6C813B2DBB}"/>
              </a:ext>
            </a:extLst>
          </p:cNvPr>
          <p:cNvSpPr>
            <a:spLocks noGrp="1"/>
          </p:cNvSpPr>
          <p:nvPr>
            <p:ph type="sldNum" sz="quarter" idx="12"/>
          </p:nvPr>
        </p:nvSpPr>
        <p:spPr/>
        <p:txBody>
          <a:bodyPr/>
          <a:lstStyle/>
          <a:p>
            <a:fld id="{D79EE95E-F8E2-094D-B99A-E1C9960AC8D9}" type="slidenum">
              <a:rPr lang="en-US" smtClean="0"/>
              <a:pPr/>
              <a:t>13</a:t>
            </a:fld>
            <a:endParaRPr lang="en-US"/>
          </a:p>
        </p:txBody>
      </p:sp>
      <p:graphicFrame>
        <p:nvGraphicFramePr>
          <p:cNvPr id="5" name="Chart 4">
            <a:extLst>
              <a:ext uri="{FF2B5EF4-FFF2-40B4-BE49-F238E27FC236}">
                <a16:creationId xmlns:a16="http://schemas.microsoft.com/office/drawing/2014/main" id="{E4BF89F8-7622-612D-01DE-CCEAA8826F5C}"/>
              </a:ext>
            </a:extLst>
          </p:cNvPr>
          <p:cNvGraphicFramePr>
            <a:graphicFrameLocks/>
          </p:cNvGraphicFramePr>
          <p:nvPr>
            <p:extLst>
              <p:ext uri="{D42A27DB-BD31-4B8C-83A1-F6EECF244321}">
                <p14:modId xmlns:p14="http://schemas.microsoft.com/office/powerpoint/2010/main" val="254207757"/>
              </p:ext>
            </p:extLst>
          </p:nvPr>
        </p:nvGraphicFramePr>
        <p:xfrm>
          <a:off x="412531" y="1325564"/>
          <a:ext cx="5483772" cy="37666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92846B1B-3FE5-A1FB-8E67-2CF446335373}"/>
              </a:ext>
            </a:extLst>
          </p:cNvPr>
          <p:cNvGraphicFramePr>
            <a:graphicFrameLocks/>
          </p:cNvGraphicFramePr>
          <p:nvPr>
            <p:extLst>
              <p:ext uri="{D42A27DB-BD31-4B8C-83A1-F6EECF244321}">
                <p14:modId xmlns:p14="http://schemas.microsoft.com/office/powerpoint/2010/main" val="551856155"/>
              </p:ext>
            </p:extLst>
          </p:nvPr>
        </p:nvGraphicFramePr>
        <p:xfrm>
          <a:off x="6295697" y="1325564"/>
          <a:ext cx="5483772" cy="37666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47717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B0075-52CD-A0F1-AFAB-22E691CD1BC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AB49F5D-AB06-87C1-78A5-822C3016F295}"/>
              </a:ext>
            </a:extLst>
          </p:cNvPr>
          <p:cNvSpPr>
            <a:spLocks noGrp="1"/>
          </p:cNvSpPr>
          <p:nvPr>
            <p:ph type="title"/>
          </p:nvPr>
        </p:nvSpPr>
        <p:spPr>
          <a:xfrm>
            <a:off x="257175" y="0"/>
            <a:ext cx="10915922" cy="1325563"/>
          </a:xfrm>
        </p:spPr>
        <p:txBody>
          <a:bodyPr>
            <a:normAutofit/>
          </a:bodyPr>
          <a:lstStyle/>
          <a:p>
            <a:r>
              <a:rPr lang="en-GB">
                <a:latin typeface="+mn-lt"/>
              </a:rPr>
              <a:t>Undergraduate acceptances in chemistry (UCAS)</a:t>
            </a:r>
          </a:p>
        </p:txBody>
      </p:sp>
      <p:sp>
        <p:nvSpPr>
          <p:cNvPr id="4" name="Slide Number Placeholder 3">
            <a:extLst>
              <a:ext uri="{FF2B5EF4-FFF2-40B4-BE49-F238E27FC236}">
                <a16:creationId xmlns:a16="http://schemas.microsoft.com/office/drawing/2014/main" id="{AAAA2D7A-F3F1-011B-666D-9E40F0427D3B}"/>
              </a:ext>
            </a:extLst>
          </p:cNvPr>
          <p:cNvSpPr>
            <a:spLocks noGrp="1"/>
          </p:cNvSpPr>
          <p:nvPr>
            <p:ph type="sldNum" sz="quarter" idx="12"/>
          </p:nvPr>
        </p:nvSpPr>
        <p:spPr/>
        <p:txBody>
          <a:bodyPr/>
          <a:lstStyle/>
          <a:p>
            <a:fld id="{D79EE95E-F8E2-094D-B99A-E1C9960AC8D9}" type="slidenum">
              <a:rPr lang="en-US" smtClean="0"/>
              <a:pPr/>
              <a:t>14</a:t>
            </a:fld>
            <a:endParaRPr lang="en-US"/>
          </a:p>
        </p:txBody>
      </p:sp>
      <p:sp>
        <p:nvSpPr>
          <p:cNvPr id="9" name="TextBox 8">
            <a:extLst>
              <a:ext uri="{FF2B5EF4-FFF2-40B4-BE49-F238E27FC236}">
                <a16:creationId xmlns:a16="http://schemas.microsoft.com/office/drawing/2014/main" id="{3307D1A6-DC4F-FD45-5889-C34D541A2DEC}"/>
              </a:ext>
            </a:extLst>
          </p:cNvPr>
          <p:cNvSpPr txBox="1"/>
          <p:nvPr/>
        </p:nvSpPr>
        <p:spPr>
          <a:xfrm>
            <a:off x="257175" y="5397152"/>
            <a:ext cx="10798752"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u="sng">
                <a:cs typeface="Arial" panose="020B0604020202020204" pitchFamily="34" charset="0"/>
              </a:rPr>
              <a:t>Key points:</a:t>
            </a:r>
          </a:p>
          <a:p>
            <a:pPr marL="285750" indent="-285750">
              <a:buFont typeface="Arial" panose="020B0604020202020204" pitchFamily="34" charset="0"/>
              <a:buChar char="•"/>
            </a:pPr>
            <a:r>
              <a:rPr lang="en-GB" sz="1400">
                <a:cs typeface="Arial" panose="020B0604020202020204" pitchFamily="34" charset="0"/>
              </a:rPr>
              <a:t>UCAS show the number of students that have been accepted on chemistry courses and hence will differ slightly from HESA statistics which measure the number of students that enrol on a course, but the general trend will be similar (see figure on the right). </a:t>
            </a:r>
          </a:p>
          <a:p>
            <a:pPr marL="285750" indent="-285750">
              <a:buFont typeface="Arial" panose="020B0604020202020204" pitchFamily="34" charset="0"/>
              <a:buChar char="•"/>
            </a:pPr>
            <a:r>
              <a:rPr lang="en-GB" sz="1400">
                <a:cs typeface="Arial" panose="020B0604020202020204" pitchFamily="34" charset="0"/>
              </a:rPr>
              <a:t>HESA data shows that the number of first year chemistry undergraduate enrolments has started to increase in 2022/23 and 2023/24, whereas UCAS acceptances only started to increase in 2023/24 (and also the most recent year, 2024/25). </a:t>
            </a:r>
          </a:p>
          <a:p>
            <a:pPr marL="285750" indent="-285750">
              <a:buFont typeface="Arial" panose="020B0604020202020204" pitchFamily="34" charset="0"/>
              <a:buChar char="•"/>
            </a:pPr>
            <a:r>
              <a:rPr lang="en-GB" sz="1400" b="1">
                <a:cs typeface="Arial" panose="020B0604020202020204" pitchFamily="34" charset="0"/>
              </a:rPr>
              <a:t>The gap between acceptances (UCAS) and enrolments (HESA) has narrowed </a:t>
            </a:r>
            <a:r>
              <a:rPr lang="en-GB" sz="1400">
                <a:cs typeface="Arial" panose="020B0604020202020204" pitchFamily="34" charset="0"/>
              </a:rPr>
              <a:t>in the most recent years we have available. </a:t>
            </a:r>
          </a:p>
        </p:txBody>
      </p:sp>
      <p:graphicFrame>
        <p:nvGraphicFramePr>
          <p:cNvPr id="3" name="Chart 2">
            <a:extLst>
              <a:ext uri="{FF2B5EF4-FFF2-40B4-BE49-F238E27FC236}">
                <a16:creationId xmlns:a16="http://schemas.microsoft.com/office/drawing/2014/main" id="{7F1405A8-AE87-DCBE-13CE-4E89C3DAAF9D}"/>
              </a:ext>
            </a:extLst>
          </p:cNvPr>
          <p:cNvGraphicFramePr>
            <a:graphicFrameLocks/>
          </p:cNvGraphicFramePr>
          <p:nvPr>
            <p:extLst>
              <p:ext uri="{D42A27DB-BD31-4B8C-83A1-F6EECF244321}">
                <p14:modId xmlns:p14="http://schemas.microsoft.com/office/powerpoint/2010/main" val="3676132598"/>
              </p:ext>
            </p:extLst>
          </p:nvPr>
        </p:nvGraphicFramePr>
        <p:xfrm>
          <a:off x="101599" y="1111828"/>
          <a:ext cx="5652656" cy="41471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796AA4E2-F000-720B-5716-FE6307149CDF}"/>
              </a:ext>
            </a:extLst>
          </p:cNvPr>
          <p:cNvGraphicFramePr>
            <a:graphicFrameLocks/>
          </p:cNvGraphicFramePr>
          <p:nvPr>
            <p:extLst>
              <p:ext uri="{D42A27DB-BD31-4B8C-83A1-F6EECF244321}">
                <p14:modId xmlns:p14="http://schemas.microsoft.com/office/powerpoint/2010/main" val="3700729568"/>
              </p:ext>
            </p:extLst>
          </p:nvPr>
        </p:nvGraphicFramePr>
        <p:xfrm>
          <a:off x="5909832" y="1111828"/>
          <a:ext cx="6180570" cy="439304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89693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7ED1-6A12-5253-E020-A5F391C416A7}"/>
              </a:ext>
            </a:extLst>
          </p:cNvPr>
          <p:cNvSpPr>
            <a:spLocks noGrp="1"/>
          </p:cNvSpPr>
          <p:nvPr>
            <p:ph type="title"/>
          </p:nvPr>
        </p:nvSpPr>
        <p:spPr>
          <a:xfrm>
            <a:off x="264042" y="0"/>
            <a:ext cx="10515600" cy="1325563"/>
          </a:xfrm>
        </p:spPr>
        <p:txBody>
          <a:bodyPr/>
          <a:lstStyle/>
          <a:p>
            <a:r>
              <a:rPr lang="en-GB">
                <a:latin typeface="+mn-lt"/>
              </a:rPr>
              <a:t>Undergraduate acceptances in chemistry by domicile (UCAS)</a:t>
            </a:r>
          </a:p>
        </p:txBody>
      </p:sp>
      <p:sp>
        <p:nvSpPr>
          <p:cNvPr id="4" name="Slide Number Placeholder 3">
            <a:extLst>
              <a:ext uri="{FF2B5EF4-FFF2-40B4-BE49-F238E27FC236}">
                <a16:creationId xmlns:a16="http://schemas.microsoft.com/office/drawing/2014/main" id="{1D600623-ADE9-F403-50BE-2C6C813B2DBB}"/>
              </a:ext>
            </a:extLst>
          </p:cNvPr>
          <p:cNvSpPr>
            <a:spLocks noGrp="1"/>
          </p:cNvSpPr>
          <p:nvPr>
            <p:ph type="sldNum" sz="quarter" idx="12"/>
          </p:nvPr>
        </p:nvSpPr>
        <p:spPr/>
        <p:txBody>
          <a:bodyPr/>
          <a:lstStyle/>
          <a:p>
            <a:fld id="{D79EE95E-F8E2-094D-B99A-E1C9960AC8D9}" type="slidenum">
              <a:rPr lang="en-US" smtClean="0"/>
              <a:pPr/>
              <a:t>15</a:t>
            </a:fld>
            <a:endParaRPr lang="en-US"/>
          </a:p>
        </p:txBody>
      </p:sp>
      <p:sp>
        <p:nvSpPr>
          <p:cNvPr id="5" name="TextBox 4">
            <a:extLst>
              <a:ext uri="{FF2B5EF4-FFF2-40B4-BE49-F238E27FC236}">
                <a16:creationId xmlns:a16="http://schemas.microsoft.com/office/drawing/2014/main" id="{AF4698A9-4BCA-39B8-EDF9-D3A0A25FC6EB}"/>
              </a:ext>
            </a:extLst>
          </p:cNvPr>
          <p:cNvSpPr txBox="1"/>
          <p:nvPr/>
        </p:nvSpPr>
        <p:spPr>
          <a:xfrm>
            <a:off x="264042" y="5703131"/>
            <a:ext cx="810559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u="sng">
                <a:cs typeface="Arial" panose="020B0604020202020204" pitchFamily="34" charset="0"/>
              </a:rPr>
              <a:t>Key points:</a:t>
            </a:r>
          </a:p>
          <a:p>
            <a:pPr marL="285750" indent="-285750">
              <a:buFont typeface="Arial" panose="020B0604020202020204" pitchFamily="34" charset="0"/>
              <a:buChar char="•"/>
            </a:pPr>
            <a:r>
              <a:rPr lang="en-GB" sz="1400">
                <a:cs typeface="Arial" panose="020B0604020202020204" pitchFamily="34" charset="0"/>
              </a:rPr>
              <a:t>The figure shows that the </a:t>
            </a:r>
            <a:r>
              <a:rPr lang="en-GB" sz="1400" b="1">
                <a:cs typeface="Arial" panose="020B0604020202020204" pitchFamily="34" charset="0"/>
              </a:rPr>
              <a:t>number of chemistry undergraduate acceptances has started to increase in 2023 and 2024 </a:t>
            </a:r>
            <a:r>
              <a:rPr lang="en-GB" sz="1400">
                <a:cs typeface="Arial" panose="020B0604020202020204" pitchFamily="34" charset="0"/>
              </a:rPr>
              <a:t>compared to previous years, and this is largely driven by increases in students from UK nations. </a:t>
            </a:r>
          </a:p>
        </p:txBody>
      </p:sp>
      <p:graphicFrame>
        <p:nvGraphicFramePr>
          <p:cNvPr id="7" name="Chart 6">
            <a:extLst>
              <a:ext uri="{FF2B5EF4-FFF2-40B4-BE49-F238E27FC236}">
                <a16:creationId xmlns:a16="http://schemas.microsoft.com/office/drawing/2014/main" id="{A452881A-3438-C7B1-7DCE-167FD7EBBBA2}"/>
              </a:ext>
            </a:extLst>
          </p:cNvPr>
          <p:cNvGraphicFramePr>
            <a:graphicFrameLocks/>
          </p:cNvGraphicFramePr>
          <p:nvPr>
            <p:extLst>
              <p:ext uri="{D42A27DB-BD31-4B8C-83A1-F6EECF244321}">
                <p14:modId xmlns:p14="http://schemas.microsoft.com/office/powerpoint/2010/main" val="2875207167"/>
              </p:ext>
            </p:extLst>
          </p:nvPr>
        </p:nvGraphicFramePr>
        <p:xfrm>
          <a:off x="457317" y="1280638"/>
          <a:ext cx="11248813" cy="44624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9123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D8DCE-C83B-E81E-DADA-2DAA82EA73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AD9B81-394A-0A8F-489F-AAA17A1FE36E}"/>
              </a:ext>
            </a:extLst>
          </p:cNvPr>
          <p:cNvSpPr>
            <a:spLocks noGrp="1"/>
          </p:cNvSpPr>
          <p:nvPr>
            <p:ph type="title"/>
          </p:nvPr>
        </p:nvSpPr>
        <p:spPr>
          <a:xfrm>
            <a:off x="264042" y="0"/>
            <a:ext cx="10515600" cy="1325563"/>
          </a:xfrm>
        </p:spPr>
        <p:txBody>
          <a:bodyPr/>
          <a:lstStyle/>
          <a:p>
            <a:r>
              <a:rPr lang="en-GB">
                <a:latin typeface="+mn-lt"/>
              </a:rPr>
              <a:t>Chemistry undergraduates as a percentage of the total undergraduate population</a:t>
            </a:r>
          </a:p>
        </p:txBody>
      </p:sp>
      <p:sp>
        <p:nvSpPr>
          <p:cNvPr id="4" name="Slide Number Placeholder 3">
            <a:extLst>
              <a:ext uri="{FF2B5EF4-FFF2-40B4-BE49-F238E27FC236}">
                <a16:creationId xmlns:a16="http://schemas.microsoft.com/office/drawing/2014/main" id="{B7B5E20B-4934-D9C4-52A9-656705ED15D4}"/>
              </a:ext>
            </a:extLst>
          </p:cNvPr>
          <p:cNvSpPr>
            <a:spLocks noGrp="1"/>
          </p:cNvSpPr>
          <p:nvPr>
            <p:ph type="sldNum" sz="quarter" idx="12"/>
          </p:nvPr>
        </p:nvSpPr>
        <p:spPr/>
        <p:txBody>
          <a:bodyPr/>
          <a:lstStyle/>
          <a:p>
            <a:fld id="{D79EE95E-F8E2-094D-B99A-E1C9960AC8D9}" type="slidenum">
              <a:rPr lang="en-US" smtClean="0"/>
              <a:pPr/>
              <a:t>16</a:t>
            </a:fld>
            <a:endParaRPr lang="en-US"/>
          </a:p>
        </p:txBody>
      </p:sp>
      <p:sp>
        <p:nvSpPr>
          <p:cNvPr id="5" name="TextBox 4">
            <a:extLst>
              <a:ext uri="{FF2B5EF4-FFF2-40B4-BE49-F238E27FC236}">
                <a16:creationId xmlns:a16="http://schemas.microsoft.com/office/drawing/2014/main" id="{8EFEB89F-FBC1-1F64-4D0C-A3E8164DCD0A}"/>
              </a:ext>
            </a:extLst>
          </p:cNvPr>
          <p:cNvSpPr txBox="1"/>
          <p:nvPr/>
        </p:nvSpPr>
        <p:spPr>
          <a:xfrm>
            <a:off x="264042" y="5607881"/>
            <a:ext cx="9651483"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u="sng">
                <a:cs typeface="Arial" panose="020B0604020202020204" pitchFamily="34" charset="0"/>
              </a:rPr>
              <a:t>Key points:</a:t>
            </a:r>
          </a:p>
          <a:p>
            <a:pPr marL="285750" indent="-285750">
              <a:buFont typeface="Arial" panose="020B0604020202020204" pitchFamily="34" charset="0"/>
              <a:buChar char="•"/>
            </a:pPr>
            <a:r>
              <a:rPr lang="en-GB" sz="1400">
                <a:cs typeface="Arial" panose="020B0604020202020204" pitchFamily="34" charset="0"/>
              </a:rPr>
              <a:t>As a percentage of the total undergraduate enrolments, chemistry enrolments have been falling since 2019/20 but have stagnated in the most recent year. </a:t>
            </a:r>
          </a:p>
          <a:p>
            <a:pPr marL="285750" indent="-285750">
              <a:buFont typeface="Arial" panose="020B0604020202020204" pitchFamily="34" charset="0"/>
              <a:buChar char="•"/>
            </a:pPr>
            <a:r>
              <a:rPr lang="en-GB" sz="1400">
                <a:cs typeface="Arial" panose="020B0604020202020204" pitchFamily="34" charset="0"/>
              </a:rPr>
              <a:t>As a percentage of the total first year undergraduate enrolments, chemistry first year enrolments have risen in the most recent year. </a:t>
            </a:r>
          </a:p>
        </p:txBody>
      </p:sp>
      <p:graphicFrame>
        <p:nvGraphicFramePr>
          <p:cNvPr id="3" name="Chart 2">
            <a:extLst>
              <a:ext uri="{FF2B5EF4-FFF2-40B4-BE49-F238E27FC236}">
                <a16:creationId xmlns:a16="http://schemas.microsoft.com/office/drawing/2014/main" id="{7F802BA2-7A01-F662-22EF-332A6F23474F}"/>
              </a:ext>
            </a:extLst>
          </p:cNvPr>
          <p:cNvGraphicFramePr>
            <a:graphicFrameLocks/>
          </p:cNvGraphicFramePr>
          <p:nvPr>
            <p:extLst>
              <p:ext uri="{D42A27DB-BD31-4B8C-83A1-F6EECF244321}">
                <p14:modId xmlns:p14="http://schemas.microsoft.com/office/powerpoint/2010/main" val="372997418"/>
              </p:ext>
            </p:extLst>
          </p:nvPr>
        </p:nvGraphicFramePr>
        <p:xfrm>
          <a:off x="171449" y="1419225"/>
          <a:ext cx="5686425" cy="38052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81C4D89-EAA1-1763-AF37-DA86A6FD72DD}"/>
              </a:ext>
            </a:extLst>
          </p:cNvPr>
          <p:cNvGraphicFramePr>
            <a:graphicFrameLocks/>
          </p:cNvGraphicFramePr>
          <p:nvPr>
            <p:extLst>
              <p:ext uri="{D42A27DB-BD31-4B8C-83A1-F6EECF244321}">
                <p14:modId xmlns:p14="http://schemas.microsoft.com/office/powerpoint/2010/main" val="102446129"/>
              </p:ext>
            </p:extLst>
          </p:nvPr>
        </p:nvGraphicFramePr>
        <p:xfrm>
          <a:off x="6169026" y="1419225"/>
          <a:ext cx="5686425" cy="38052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39310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43713-3BFF-8D5B-15CF-25722B481F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E92380-A9F8-47BC-8E20-C1FE66ED5EA6}"/>
              </a:ext>
            </a:extLst>
          </p:cNvPr>
          <p:cNvSpPr>
            <a:spLocks noGrp="1"/>
          </p:cNvSpPr>
          <p:nvPr>
            <p:ph type="title"/>
          </p:nvPr>
        </p:nvSpPr>
        <p:spPr>
          <a:xfrm>
            <a:off x="1811772" y="2675700"/>
            <a:ext cx="7404281" cy="1325563"/>
          </a:xfrm>
        </p:spPr>
        <p:txBody>
          <a:bodyPr/>
          <a:lstStyle/>
          <a:p>
            <a:r>
              <a:rPr lang="en-GB">
                <a:latin typeface="+mj-lt"/>
              </a:rPr>
              <a:t>Postgraduate student numbers</a:t>
            </a:r>
          </a:p>
        </p:txBody>
      </p:sp>
      <p:sp>
        <p:nvSpPr>
          <p:cNvPr id="3" name="Slide Number Placeholder 2">
            <a:extLst>
              <a:ext uri="{FF2B5EF4-FFF2-40B4-BE49-F238E27FC236}">
                <a16:creationId xmlns:a16="http://schemas.microsoft.com/office/drawing/2014/main" id="{7E653A8B-4493-BF70-6702-2FDDD1FC21CF}"/>
              </a:ext>
            </a:extLst>
          </p:cNvPr>
          <p:cNvSpPr>
            <a:spLocks noGrp="1"/>
          </p:cNvSpPr>
          <p:nvPr>
            <p:ph type="sldNum" sz="quarter" idx="12"/>
          </p:nvPr>
        </p:nvSpPr>
        <p:spPr/>
        <p:txBody>
          <a:bodyPr/>
          <a:lstStyle/>
          <a:p>
            <a:fld id="{D79EE95E-F8E2-094D-B99A-E1C9960AC8D9}" type="slidenum">
              <a:rPr lang="en-US" smtClean="0"/>
              <a:pPr/>
              <a:t>17</a:t>
            </a:fld>
            <a:endParaRPr lang="en-US"/>
          </a:p>
        </p:txBody>
      </p:sp>
    </p:spTree>
    <p:extLst>
      <p:ext uri="{BB962C8B-B14F-4D97-AF65-F5344CB8AC3E}">
        <p14:creationId xmlns:p14="http://schemas.microsoft.com/office/powerpoint/2010/main" val="1928122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7ED1-6A12-5253-E020-A5F391C416A7}"/>
              </a:ext>
            </a:extLst>
          </p:cNvPr>
          <p:cNvSpPr>
            <a:spLocks noGrp="1"/>
          </p:cNvSpPr>
          <p:nvPr>
            <p:ph type="title"/>
          </p:nvPr>
        </p:nvSpPr>
        <p:spPr>
          <a:xfrm>
            <a:off x="219075" y="0"/>
            <a:ext cx="11099954" cy="1325563"/>
          </a:xfrm>
        </p:spPr>
        <p:txBody>
          <a:bodyPr/>
          <a:lstStyle/>
          <a:p>
            <a:r>
              <a:rPr lang="en-GB">
                <a:latin typeface="+mn-lt"/>
              </a:rPr>
              <a:t>Postgraduate enrolments in chemistry (HESA)</a:t>
            </a:r>
          </a:p>
        </p:txBody>
      </p:sp>
      <p:sp>
        <p:nvSpPr>
          <p:cNvPr id="4" name="Slide Number Placeholder 3">
            <a:extLst>
              <a:ext uri="{FF2B5EF4-FFF2-40B4-BE49-F238E27FC236}">
                <a16:creationId xmlns:a16="http://schemas.microsoft.com/office/drawing/2014/main" id="{1D600623-ADE9-F403-50BE-2C6C813B2DBB}"/>
              </a:ext>
            </a:extLst>
          </p:cNvPr>
          <p:cNvSpPr>
            <a:spLocks noGrp="1"/>
          </p:cNvSpPr>
          <p:nvPr>
            <p:ph type="sldNum" sz="quarter" idx="12"/>
          </p:nvPr>
        </p:nvSpPr>
        <p:spPr/>
        <p:txBody>
          <a:bodyPr/>
          <a:lstStyle/>
          <a:p>
            <a:fld id="{D79EE95E-F8E2-094D-B99A-E1C9960AC8D9}" type="slidenum">
              <a:rPr lang="en-US" smtClean="0"/>
              <a:pPr/>
              <a:t>18</a:t>
            </a:fld>
            <a:endParaRPr lang="en-US"/>
          </a:p>
        </p:txBody>
      </p:sp>
      <p:sp>
        <p:nvSpPr>
          <p:cNvPr id="8" name="TextBox 7">
            <a:extLst>
              <a:ext uri="{FF2B5EF4-FFF2-40B4-BE49-F238E27FC236}">
                <a16:creationId xmlns:a16="http://schemas.microsoft.com/office/drawing/2014/main" id="{E3E5CFEF-D95F-B95B-10DD-75E3957EC003}"/>
              </a:ext>
            </a:extLst>
          </p:cNvPr>
          <p:cNvSpPr txBox="1"/>
          <p:nvPr/>
        </p:nvSpPr>
        <p:spPr>
          <a:xfrm>
            <a:off x="219075" y="5504874"/>
            <a:ext cx="8743856"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u="sng">
                <a:cs typeface="Arial" panose="020B0604020202020204" pitchFamily="34" charset="0"/>
              </a:rPr>
              <a:t>Key points:</a:t>
            </a:r>
          </a:p>
          <a:p>
            <a:pPr marL="285750" indent="-285750">
              <a:buFont typeface="Arial" panose="020B0604020202020204" pitchFamily="34" charset="0"/>
              <a:buChar char="•"/>
            </a:pPr>
            <a:r>
              <a:rPr lang="en-GB" sz="1400">
                <a:cs typeface="Arial" panose="020B0604020202020204" pitchFamily="34" charset="0"/>
              </a:rPr>
              <a:t>The total number of chemistry postgraduate enrolments has </a:t>
            </a:r>
            <a:r>
              <a:rPr lang="en-GB" sz="1400" b="1">
                <a:cs typeface="Arial" panose="020B0604020202020204" pitchFamily="34" charset="0"/>
              </a:rPr>
              <a:t>rose by 20% </a:t>
            </a:r>
            <a:r>
              <a:rPr lang="en-GB" sz="1400">
                <a:cs typeface="Arial" panose="020B0604020202020204" pitchFamily="34" charset="0"/>
              </a:rPr>
              <a:t>between 2019/20 and 2022/23 but has fallen slightly in the most recent year (2023/24).</a:t>
            </a:r>
          </a:p>
          <a:p>
            <a:pPr marL="285750" indent="-285750">
              <a:buFont typeface="Arial" panose="020B0604020202020204" pitchFamily="34" charset="0"/>
              <a:buChar char="•"/>
            </a:pPr>
            <a:r>
              <a:rPr lang="en-GB" sz="1400">
                <a:cs typeface="Arial" panose="020B0604020202020204" pitchFamily="34" charset="0"/>
              </a:rPr>
              <a:t>The total number of chemistry </a:t>
            </a:r>
            <a:r>
              <a:rPr lang="en-GB" sz="1400" b="1">
                <a:cs typeface="Arial" panose="020B0604020202020204" pitchFamily="34" charset="0"/>
              </a:rPr>
              <a:t>first year </a:t>
            </a:r>
            <a:r>
              <a:rPr lang="en-GB" sz="1400">
                <a:cs typeface="Arial" panose="020B0604020202020204" pitchFamily="34" charset="0"/>
              </a:rPr>
              <a:t>postgraduates has </a:t>
            </a:r>
            <a:r>
              <a:rPr lang="en-GB" sz="1400" b="1">
                <a:cs typeface="Arial" panose="020B0604020202020204" pitchFamily="34" charset="0"/>
              </a:rPr>
              <a:t>rose by 30% </a:t>
            </a:r>
            <a:r>
              <a:rPr lang="en-GB" sz="1400">
                <a:cs typeface="Arial" panose="020B0604020202020204" pitchFamily="34" charset="0"/>
              </a:rPr>
              <a:t>between 2019/20 and 2022/23 but has fallen slightly in the most recent year (2023/24). </a:t>
            </a:r>
          </a:p>
        </p:txBody>
      </p:sp>
      <p:graphicFrame>
        <p:nvGraphicFramePr>
          <p:cNvPr id="5" name="Chart 4">
            <a:extLst>
              <a:ext uri="{FF2B5EF4-FFF2-40B4-BE49-F238E27FC236}">
                <a16:creationId xmlns:a16="http://schemas.microsoft.com/office/drawing/2014/main" id="{8E19F3FC-C694-A155-1596-16A49098EB99}"/>
              </a:ext>
            </a:extLst>
          </p:cNvPr>
          <p:cNvGraphicFramePr>
            <a:graphicFrameLocks/>
          </p:cNvGraphicFramePr>
          <p:nvPr>
            <p:extLst>
              <p:ext uri="{D42A27DB-BD31-4B8C-83A1-F6EECF244321}">
                <p14:modId xmlns:p14="http://schemas.microsoft.com/office/powerpoint/2010/main" val="1298324314"/>
              </p:ext>
            </p:extLst>
          </p:nvPr>
        </p:nvGraphicFramePr>
        <p:xfrm>
          <a:off x="219075" y="1350471"/>
          <a:ext cx="5684456" cy="33318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22AF61F5-0840-5C2D-7E77-241983DA23B6}"/>
              </a:ext>
            </a:extLst>
          </p:cNvPr>
          <p:cNvGraphicFramePr>
            <a:graphicFrameLocks/>
          </p:cNvGraphicFramePr>
          <p:nvPr>
            <p:extLst>
              <p:ext uri="{D42A27DB-BD31-4B8C-83A1-F6EECF244321}">
                <p14:modId xmlns:p14="http://schemas.microsoft.com/office/powerpoint/2010/main" val="282366455"/>
              </p:ext>
            </p:extLst>
          </p:nvPr>
        </p:nvGraphicFramePr>
        <p:xfrm>
          <a:off x="6288470" y="1350471"/>
          <a:ext cx="5684455" cy="33318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86003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7ED1-6A12-5253-E020-A5F391C416A7}"/>
              </a:ext>
            </a:extLst>
          </p:cNvPr>
          <p:cNvSpPr>
            <a:spLocks noGrp="1"/>
          </p:cNvSpPr>
          <p:nvPr>
            <p:ph type="title"/>
          </p:nvPr>
        </p:nvSpPr>
        <p:spPr>
          <a:xfrm>
            <a:off x="219075" y="0"/>
            <a:ext cx="11037810" cy="1325563"/>
          </a:xfrm>
        </p:spPr>
        <p:txBody>
          <a:bodyPr/>
          <a:lstStyle/>
          <a:p>
            <a:r>
              <a:rPr lang="en-GB">
                <a:latin typeface="+mn-lt"/>
              </a:rPr>
              <a:t>Research and taught postgraduate enrolments in chemistry (HESA)</a:t>
            </a:r>
          </a:p>
        </p:txBody>
      </p:sp>
      <p:sp>
        <p:nvSpPr>
          <p:cNvPr id="4" name="Slide Number Placeholder 3">
            <a:extLst>
              <a:ext uri="{FF2B5EF4-FFF2-40B4-BE49-F238E27FC236}">
                <a16:creationId xmlns:a16="http://schemas.microsoft.com/office/drawing/2014/main" id="{1D600623-ADE9-F403-50BE-2C6C813B2DBB}"/>
              </a:ext>
            </a:extLst>
          </p:cNvPr>
          <p:cNvSpPr>
            <a:spLocks noGrp="1"/>
          </p:cNvSpPr>
          <p:nvPr>
            <p:ph type="sldNum" sz="quarter" idx="12"/>
          </p:nvPr>
        </p:nvSpPr>
        <p:spPr/>
        <p:txBody>
          <a:bodyPr/>
          <a:lstStyle/>
          <a:p>
            <a:fld id="{D79EE95E-F8E2-094D-B99A-E1C9960AC8D9}" type="slidenum">
              <a:rPr lang="en-US" smtClean="0"/>
              <a:pPr/>
              <a:t>19</a:t>
            </a:fld>
            <a:endParaRPr lang="en-US"/>
          </a:p>
        </p:txBody>
      </p:sp>
      <p:sp>
        <p:nvSpPr>
          <p:cNvPr id="9" name="TextBox 8">
            <a:extLst>
              <a:ext uri="{FF2B5EF4-FFF2-40B4-BE49-F238E27FC236}">
                <a16:creationId xmlns:a16="http://schemas.microsoft.com/office/drawing/2014/main" id="{FB3626C9-36B2-A150-04EB-B22E3325A132}"/>
              </a:ext>
            </a:extLst>
          </p:cNvPr>
          <p:cNvSpPr txBox="1"/>
          <p:nvPr/>
        </p:nvSpPr>
        <p:spPr>
          <a:xfrm>
            <a:off x="219075" y="5504874"/>
            <a:ext cx="10726565"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u="sng">
                <a:cs typeface="Arial" panose="020B0604020202020204" pitchFamily="34" charset="0"/>
              </a:rPr>
              <a:t>Key points:</a:t>
            </a:r>
          </a:p>
          <a:p>
            <a:pPr marL="285750" indent="-285750">
              <a:buFont typeface="Arial" panose="020B0604020202020204" pitchFamily="34" charset="0"/>
              <a:buChar char="•"/>
            </a:pPr>
            <a:r>
              <a:rPr lang="en-GB" sz="1400">
                <a:cs typeface="Arial" panose="020B0604020202020204" pitchFamily="34" charset="0"/>
              </a:rPr>
              <a:t>The total number of </a:t>
            </a:r>
            <a:r>
              <a:rPr lang="en-GB" sz="1400" b="1" i="1">
                <a:cs typeface="Arial" panose="020B0604020202020204" pitchFamily="34" charset="0"/>
              </a:rPr>
              <a:t>research</a:t>
            </a:r>
            <a:r>
              <a:rPr lang="en-GB" sz="1400">
                <a:cs typeface="Arial" panose="020B0604020202020204" pitchFamily="34" charset="0"/>
              </a:rPr>
              <a:t> postgraduate enrolments has </a:t>
            </a:r>
            <a:r>
              <a:rPr lang="en-GB" sz="1400" b="1">
                <a:cs typeface="Arial" panose="020B0604020202020204" pitchFamily="34" charset="0"/>
              </a:rPr>
              <a:t>remained relatively constant </a:t>
            </a:r>
            <a:r>
              <a:rPr lang="en-GB" sz="1400">
                <a:cs typeface="Arial" panose="020B0604020202020204" pitchFamily="34" charset="0"/>
              </a:rPr>
              <a:t>over the last five years. The number of first year research postgraduate enrolments has fallen slightly between 2019/20 and 2023/24 by 11%. </a:t>
            </a:r>
          </a:p>
          <a:p>
            <a:pPr marL="285750" indent="-285750">
              <a:buFont typeface="Arial" panose="020B0604020202020204" pitchFamily="34" charset="0"/>
              <a:buChar char="•"/>
            </a:pPr>
            <a:r>
              <a:rPr lang="en-GB" sz="1400">
                <a:cs typeface="Arial" panose="020B0604020202020204" pitchFamily="34" charset="0"/>
              </a:rPr>
              <a:t>However, the number of </a:t>
            </a:r>
            <a:r>
              <a:rPr lang="en-GB" sz="1400" b="1" i="1">
                <a:cs typeface="Arial" panose="020B0604020202020204" pitchFamily="34" charset="0"/>
              </a:rPr>
              <a:t>taught</a:t>
            </a:r>
            <a:r>
              <a:rPr lang="en-GB" sz="1400" i="1">
                <a:cs typeface="Arial" panose="020B0604020202020204" pitchFamily="34" charset="0"/>
              </a:rPr>
              <a:t> </a:t>
            </a:r>
            <a:r>
              <a:rPr lang="en-GB" sz="1400">
                <a:cs typeface="Arial" panose="020B0604020202020204" pitchFamily="34" charset="0"/>
              </a:rPr>
              <a:t>postgraduate enrolments has </a:t>
            </a:r>
            <a:r>
              <a:rPr lang="en-GB" sz="1400" b="1">
                <a:cs typeface="Arial" panose="020B0604020202020204" pitchFamily="34" charset="0"/>
              </a:rPr>
              <a:t>risen significantly</a:t>
            </a:r>
            <a:r>
              <a:rPr lang="en-GB" sz="1400">
                <a:cs typeface="Arial" panose="020B0604020202020204" pitchFamily="34" charset="0"/>
              </a:rPr>
              <a:t>, almost doubling between 2019/20 and 2022/23. There has been a decrease of 8% for the number of first year taught postgraduate enrolments between 2023/24 and 2022/23. </a:t>
            </a:r>
          </a:p>
        </p:txBody>
      </p:sp>
      <p:graphicFrame>
        <p:nvGraphicFramePr>
          <p:cNvPr id="5" name="Chart 4">
            <a:extLst>
              <a:ext uri="{FF2B5EF4-FFF2-40B4-BE49-F238E27FC236}">
                <a16:creationId xmlns:a16="http://schemas.microsoft.com/office/drawing/2014/main" id="{A5543A91-83CA-74D1-20C1-3ACFA0D6E31C}"/>
              </a:ext>
            </a:extLst>
          </p:cNvPr>
          <p:cNvGraphicFramePr>
            <a:graphicFrameLocks/>
          </p:cNvGraphicFramePr>
          <p:nvPr>
            <p:extLst>
              <p:ext uri="{D42A27DB-BD31-4B8C-83A1-F6EECF244321}">
                <p14:modId xmlns:p14="http://schemas.microsoft.com/office/powerpoint/2010/main" val="2298446133"/>
              </p:ext>
            </p:extLst>
          </p:nvPr>
        </p:nvGraphicFramePr>
        <p:xfrm>
          <a:off x="89337" y="1395248"/>
          <a:ext cx="5846379" cy="39825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8BA17D06-F917-F942-46A8-02A68A328B57}"/>
              </a:ext>
            </a:extLst>
          </p:cNvPr>
          <p:cNvGraphicFramePr>
            <a:graphicFrameLocks/>
          </p:cNvGraphicFramePr>
          <p:nvPr>
            <p:extLst>
              <p:ext uri="{D42A27DB-BD31-4B8C-83A1-F6EECF244321}">
                <p14:modId xmlns:p14="http://schemas.microsoft.com/office/powerpoint/2010/main" val="4254185650"/>
              </p:ext>
            </p:extLst>
          </p:nvPr>
        </p:nvGraphicFramePr>
        <p:xfrm>
          <a:off x="6256286" y="1395248"/>
          <a:ext cx="5599164" cy="39825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15520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961A8-26C5-5794-D6A8-4F2EA1643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5FADA1-88FC-2511-ADB5-1869AA4E8E10}"/>
              </a:ext>
            </a:extLst>
          </p:cNvPr>
          <p:cNvSpPr>
            <a:spLocks noGrp="1"/>
          </p:cNvSpPr>
          <p:nvPr>
            <p:ph type="title"/>
          </p:nvPr>
        </p:nvSpPr>
        <p:spPr>
          <a:xfrm>
            <a:off x="408542" y="0"/>
            <a:ext cx="10515600" cy="1325563"/>
          </a:xfrm>
        </p:spPr>
        <p:txBody>
          <a:bodyPr/>
          <a:lstStyle/>
          <a:p>
            <a:r>
              <a:rPr lang="en-GB">
                <a:latin typeface="Aptos" panose="020B0004020202020204" pitchFamily="34" charset="0"/>
              </a:rPr>
              <a:t>Purpose and contents</a:t>
            </a:r>
          </a:p>
        </p:txBody>
      </p:sp>
      <p:sp>
        <p:nvSpPr>
          <p:cNvPr id="3" name="Content Placeholder 2">
            <a:extLst>
              <a:ext uri="{FF2B5EF4-FFF2-40B4-BE49-F238E27FC236}">
                <a16:creationId xmlns:a16="http://schemas.microsoft.com/office/drawing/2014/main" id="{556A3C0C-CD01-81F4-458D-50C2EE449B90}"/>
              </a:ext>
            </a:extLst>
          </p:cNvPr>
          <p:cNvSpPr>
            <a:spLocks noGrp="1"/>
          </p:cNvSpPr>
          <p:nvPr>
            <p:ph idx="1"/>
          </p:nvPr>
        </p:nvSpPr>
        <p:spPr>
          <a:xfrm>
            <a:off x="408542" y="1325562"/>
            <a:ext cx="11002408" cy="4122467"/>
          </a:xfrm>
        </p:spPr>
        <p:txBody>
          <a:bodyPr/>
          <a:lstStyle/>
          <a:p>
            <a:r>
              <a:rPr lang="en-GB" sz="1800">
                <a:effectLst/>
                <a:latin typeface="Aptos" panose="020B0004020202020204" pitchFamily="34" charset="0"/>
                <a:ea typeface="Aptos" panose="020B0004020202020204" pitchFamily="34" charset="0"/>
                <a:cs typeface="Arial" panose="020B0604020202020204" pitchFamily="34" charset="0"/>
              </a:rPr>
              <a:t>The purpose of this document is to set out key information </a:t>
            </a:r>
            <a:r>
              <a:rPr lang="en-GB" sz="1800">
                <a:latin typeface="Aptos" panose="020B0004020202020204" pitchFamily="34" charset="0"/>
                <a:ea typeface="Aptos" panose="020B0004020202020204" pitchFamily="34" charset="0"/>
              </a:rPr>
              <a:t>and data on chemistry provision in higher education</a:t>
            </a:r>
            <a:r>
              <a:rPr lang="en-GB" sz="1800">
                <a:effectLst/>
                <a:latin typeface="Aptos" panose="020B0004020202020204" pitchFamily="34" charset="0"/>
                <a:ea typeface="Aptos" panose="020B0004020202020204" pitchFamily="34" charset="0"/>
                <a:cs typeface="Arial" panose="020B0604020202020204" pitchFamily="34" charset="0"/>
              </a:rPr>
              <a:t>.</a:t>
            </a:r>
            <a:r>
              <a:rPr lang="en-GB" sz="1800">
                <a:latin typeface="Aptos" panose="020B0004020202020204" pitchFamily="34" charset="0"/>
                <a:ea typeface="Aptos" panose="020B0004020202020204" pitchFamily="34" charset="0"/>
              </a:rPr>
              <a:t> This includes: </a:t>
            </a:r>
          </a:p>
          <a:p>
            <a:pPr marL="342900" indent="-342900">
              <a:buFont typeface="+mj-lt"/>
              <a:buAutoNum type="arabicPeriod"/>
            </a:pPr>
            <a:r>
              <a:rPr lang="en-GB" sz="1800">
                <a:latin typeface="+mn-lt"/>
              </a:rPr>
              <a:t>Provision of chemistry in the UK</a:t>
            </a:r>
          </a:p>
          <a:p>
            <a:pPr marL="342900" indent="-342900">
              <a:buFont typeface="+mj-lt"/>
              <a:buAutoNum type="arabicPeriod"/>
            </a:pPr>
            <a:r>
              <a:rPr lang="en-GB" sz="1800">
                <a:latin typeface="+mn-lt"/>
              </a:rPr>
              <a:t>Undergraduate student numbers</a:t>
            </a:r>
          </a:p>
          <a:p>
            <a:pPr marL="342900" indent="-342900">
              <a:buFont typeface="+mj-lt"/>
              <a:buAutoNum type="arabicPeriod"/>
            </a:pPr>
            <a:r>
              <a:rPr lang="en-GB" sz="1800">
                <a:latin typeface="+mn-lt"/>
              </a:rPr>
              <a:t>Postgraduate student numbers</a:t>
            </a:r>
          </a:p>
          <a:p>
            <a:pPr marL="342900" indent="-342900">
              <a:buFont typeface="+mj-lt"/>
              <a:buAutoNum type="arabicPeriod"/>
            </a:pPr>
            <a:r>
              <a:rPr lang="en-GB" sz="1800">
                <a:latin typeface="+mn-lt"/>
              </a:rPr>
              <a:t>Research grants and contract income for chemistry in higher education institutions</a:t>
            </a:r>
          </a:p>
          <a:p>
            <a:pPr marL="342900" indent="-342900">
              <a:buFont typeface="+mj-lt"/>
              <a:buAutoNum type="arabicPeriod"/>
            </a:pPr>
            <a:r>
              <a:rPr lang="en-GB" sz="1800">
                <a:latin typeface="+mn-lt"/>
              </a:rPr>
              <a:t>Appendix 1: RSC’s messaging on higher education</a:t>
            </a:r>
          </a:p>
          <a:p>
            <a:pPr marL="342900" indent="-342900">
              <a:buFont typeface="+mj-lt"/>
              <a:buAutoNum type="arabicPeriod"/>
            </a:pPr>
            <a:r>
              <a:rPr lang="en-GB" sz="1800">
                <a:latin typeface="+mn-lt"/>
              </a:rPr>
              <a:t>Appendix 2: Additional resources and links</a:t>
            </a:r>
          </a:p>
        </p:txBody>
      </p:sp>
      <p:sp>
        <p:nvSpPr>
          <p:cNvPr id="4" name="Slide Number Placeholder 3">
            <a:extLst>
              <a:ext uri="{FF2B5EF4-FFF2-40B4-BE49-F238E27FC236}">
                <a16:creationId xmlns:a16="http://schemas.microsoft.com/office/drawing/2014/main" id="{35E64433-CDF0-B929-4289-507DC941FEF1}"/>
              </a:ext>
            </a:extLst>
          </p:cNvPr>
          <p:cNvSpPr>
            <a:spLocks noGrp="1"/>
          </p:cNvSpPr>
          <p:nvPr>
            <p:ph type="sldNum" sz="quarter" idx="12"/>
          </p:nvPr>
        </p:nvSpPr>
        <p:spPr/>
        <p:txBody>
          <a:bodyPr/>
          <a:lstStyle/>
          <a:p>
            <a:fld id="{D79EE95E-F8E2-094D-B99A-E1C9960AC8D9}" type="slidenum">
              <a:rPr lang="en-US" smtClean="0"/>
              <a:pPr/>
              <a:t>2</a:t>
            </a:fld>
            <a:endParaRPr lang="en-US"/>
          </a:p>
        </p:txBody>
      </p:sp>
      <p:pic>
        <p:nvPicPr>
          <p:cNvPr id="6" name="Graphic 5" descr="Bar chart outline">
            <a:extLst>
              <a:ext uri="{FF2B5EF4-FFF2-40B4-BE49-F238E27FC236}">
                <a16:creationId xmlns:a16="http://schemas.microsoft.com/office/drawing/2014/main" id="{522CD580-A7B2-1ED1-FB64-9A47CEDCC0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51806" y="4533630"/>
            <a:ext cx="914400" cy="914400"/>
          </a:xfrm>
          <a:prstGeom prst="rect">
            <a:avLst/>
          </a:prstGeom>
        </p:spPr>
      </p:pic>
    </p:spTree>
    <p:extLst>
      <p:ext uri="{BB962C8B-B14F-4D97-AF65-F5344CB8AC3E}">
        <p14:creationId xmlns:p14="http://schemas.microsoft.com/office/powerpoint/2010/main" val="2089269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7ED1-6A12-5253-E020-A5F391C416A7}"/>
              </a:ext>
            </a:extLst>
          </p:cNvPr>
          <p:cNvSpPr>
            <a:spLocks noGrp="1"/>
          </p:cNvSpPr>
          <p:nvPr>
            <p:ph type="title"/>
          </p:nvPr>
        </p:nvSpPr>
        <p:spPr>
          <a:xfrm>
            <a:off x="219075" y="0"/>
            <a:ext cx="10515600" cy="1325563"/>
          </a:xfrm>
        </p:spPr>
        <p:txBody>
          <a:bodyPr/>
          <a:lstStyle/>
          <a:p>
            <a:r>
              <a:rPr lang="en-GB">
                <a:latin typeface="+mn-lt"/>
              </a:rPr>
              <a:t>Taught postgraduate enrolments in chemistry by domicile (HESA)</a:t>
            </a:r>
          </a:p>
        </p:txBody>
      </p:sp>
      <p:sp>
        <p:nvSpPr>
          <p:cNvPr id="4" name="Slide Number Placeholder 3">
            <a:extLst>
              <a:ext uri="{FF2B5EF4-FFF2-40B4-BE49-F238E27FC236}">
                <a16:creationId xmlns:a16="http://schemas.microsoft.com/office/drawing/2014/main" id="{1D600623-ADE9-F403-50BE-2C6C813B2DBB}"/>
              </a:ext>
            </a:extLst>
          </p:cNvPr>
          <p:cNvSpPr>
            <a:spLocks noGrp="1"/>
          </p:cNvSpPr>
          <p:nvPr>
            <p:ph type="sldNum" sz="quarter" idx="12"/>
          </p:nvPr>
        </p:nvSpPr>
        <p:spPr/>
        <p:txBody>
          <a:bodyPr/>
          <a:lstStyle/>
          <a:p>
            <a:fld id="{D79EE95E-F8E2-094D-B99A-E1C9960AC8D9}" type="slidenum">
              <a:rPr lang="en-US" smtClean="0"/>
              <a:pPr/>
              <a:t>20</a:t>
            </a:fld>
            <a:endParaRPr lang="en-US"/>
          </a:p>
        </p:txBody>
      </p:sp>
      <p:sp>
        <p:nvSpPr>
          <p:cNvPr id="5" name="TextBox 4">
            <a:extLst>
              <a:ext uri="{FF2B5EF4-FFF2-40B4-BE49-F238E27FC236}">
                <a16:creationId xmlns:a16="http://schemas.microsoft.com/office/drawing/2014/main" id="{06BC56EA-F589-D449-B37A-58039C090882}"/>
              </a:ext>
            </a:extLst>
          </p:cNvPr>
          <p:cNvSpPr txBox="1"/>
          <p:nvPr/>
        </p:nvSpPr>
        <p:spPr>
          <a:xfrm>
            <a:off x="219074" y="5504874"/>
            <a:ext cx="10065663"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u="sng">
                <a:cs typeface="Arial" panose="020B0604020202020204" pitchFamily="34" charset="0"/>
              </a:rPr>
              <a:t>Key points:</a:t>
            </a:r>
          </a:p>
          <a:p>
            <a:pPr marL="285750" indent="-285750">
              <a:buFont typeface="Arial" panose="020B0604020202020204" pitchFamily="34" charset="0"/>
              <a:buChar char="•"/>
            </a:pPr>
            <a:r>
              <a:rPr lang="en-GB" sz="1400">
                <a:cs typeface="Arial" panose="020B0604020202020204" pitchFamily="34" charset="0"/>
              </a:rPr>
              <a:t>The driver behind the large increases seen in taught postgraduate enrolments is </a:t>
            </a:r>
            <a:r>
              <a:rPr lang="en-GB" sz="1400" b="1">
                <a:cs typeface="Arial" panose="020B0604020202020204" pitchFamily="34" charset="0"/>
              </a:rPr>
              <a:t>a rapid increase in the number of first year students from non-EU countries</a:t>
            </a:r>
            <a:r>
              <a:rPr lang="en-GB" sz="1400">
                <a:cs typeface="Arial" panose="020B0604020202020204" pitchFamily="34" charset="0"/>
              </a:rPr>
              <a:t>. </a:t>
            </a:r>
          </a:p>
          <a:p>
            <a:pPr marL="285750" indent="-285750">
              <a:buFont typeface="Arial" panose="020B0604020202020204" pitchFamily="34" charset="0"/>
              <a:buChar char="•"/>
            </a:pPr>
            <a:r>
              <a:rPr lang="en-GB" sz="1400">
                <a:cs typeface="Arial" panose="020B0604020202020204" pitchFamily="34" charset="0"/>
              </a:rPr>
              <a:t>In the most recent year (2023/24), there has been a </a:t>
            </a:r>
            <a:r>
              <a:rPr lang="en-GB" sz="1400" b="1">
                <a:cs typeface="Arial" panose="020B0604020202020204" pitchFamily="34" charset="0"/>
              </a:rPr>
              <a:t>decline</a:t>
            </a:r>
            <a:r>
              <a:rPr lang="en-GB" sz="1400">
                <a:cs typeface="Arial" panose="020B0604020202020204" pitchFamily="34" charset="0"/>
              </a:rPr>
              <a:t> in the number of first year taught postgraduate enrolments. This is </a:t>
            </a:r>
            <a:r>
              <a:rPr lang="en-GB" sz="1400" b="1">
                <a:cs typeface="Arial" panose="020B0604020202020204" pitchFamily="34" charset="0"/>
              </a:rPr>
              <a:t>due to a drop in students from England and non-EU countries</a:t>
            </a:r>
            <a:r>
              <a:rPr lang="en-GB" sz="1400">
                <a:cs typeface="Arial" panose="020B0604020202020204" pitchFamily="34" charset="0"/>
              </a:rPr>
              <a:t>. </a:t>
            </a:r>
          </a:p>
        </p:txBody>
      </p:sp>
      <p:graphicFrame>
        <p:nvGraphicFramePr>
          <p:cNvPr id="6" name="Chart 5">
            <a:extLst>
              <a:ext uri="{FF2B5EF4-FFF2-40B4-BE49-F238E27FC236}">
                <a16:creationId xmlns:a16="http://schemas.microsoft.com/office/drawing/2014/main" id="{AB236B1E-700C-DAA4-29D1-2F2AC6813F95}"/>
              </a:ext>
            </a:extLst>
          </p:cNvPr>
          <p:cNvGraphicFramePr>
            <a:graphicFrameLocks/>
          </p:cNvGraphicFramePr>
          <p:nvPr>
            <p:extLst>
              <p:ext uri="{D42A27DB-BD31-4B8C-83A1-F6EECF244321}">
                <p14:modId xmlns:p14="http://schemas.microsoft.com/office/powerpoint/2010/main" val="76157977"/>
              </p:ext>
            </p:extLst>
          </p:nvPr>
        </p:nvGraphicFramePr>
        <p:xfrm>
          <a:off x="219074" y="1434662"/>
          <a:ext cx="11636375" cy="38783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2929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7ED1-6A12-5253-E020-A5F391C416A7}"/>
              </a:ext>
            </a:extLst>
          </p:cNvPr>
          <p:cNvSpPr>
            <a:spLocks noGrp="1"/>
          </p:cNvSpPr>
          <p:nvPr>
            <p:ph type="title"/>
          </p:nvPr>
        </p:nvSpPr>
        <p:spPr>
          <a:xfrm>
            <a:off x="219074" y="0"/>
            <a:ext cx="11284667" cy="1325563"/>
          </a:xfrm>
        </p:spPr>
        <p:txBody>
          <a:bodyPr/>
          <a:lstStyle/>
          <a:p>
            <a:r>
              <a:rPr lang="en-GB">
                <a:latin typeface="+mn-lt"/>
              </a:rPr>
              <a:t>International postgraduate enrolments in chemistry (HESA)</a:t>
            </a:r>
          </a:p>
        </p:txBody>
      </p:sp>
      <p:sp>
        <p:nvSpPr>
          <p:cNvPr id="4" name="Slide Number Placeholder 3">
            <a:extLst>
              <a:ext uri="{FF2B5EF4-FFF2-40B4-BE49-F238E27FC236}">
                <a16:creationId xmlns:a16="http://schemas.microsoft.com/office/drawing/2014/main" id="{1D600623-ADE9-F403-50BE-2C6C813B2DBB}"/>
              </a:ext>
            </a:extLst>
          </p:cNvPr>
          <p:cNvSpPr>
            <a:spLocks noGrp="1"/>
          </p:cNvSpPr>
          <p:nvPr>
            <p:ph type="sldNum" sz="quarter" idx="12"/>
          </p:nvPr>
        </p:nvSpPr>
        <p:spPr/>
        <p:txBody>
          <a:bodyPr/>
          <a:lstStyle/>
          <a:p>
            <a:fld id="{D79EE95E-F8E2-094D-B99A-E1C9960AC8D9}" type="slidenum">
              <a:rPr lang="en-US" smtClean="0"/>
              <a:pPr/>
              <a:t>21</a:t>
            </a:fld>
            <a:endParaRPr lang="en-US"/>
          </a:p>
        </p:txBody>
      </p:sp>
      <p:graphicFrame>
        <p:nvGraphicFramePr>
          <p:cNvPr id="3" name="Chart 2">
            <a:extLst>
              <a:ext uri="{FF2B5EF4-FFF2-40B4-BE49-F238E27FC236}">
                <a16:creationId xmlns:a16="http://schemas.microsoft.com/office/drawing/2014/main" id="{101CC7EA-F48C-6213-ED7C-451D6BFBD6C7}"/>
              </a:ext>
            </a:extLst>
          </p:cNvPr>
          <p:cNvGraphicFramePr>
            <a:graphicFrameLocks/>
          </p:cNvGraphicFramePr>
          <p:nvPr>
            <p:extLst>
              <p:ext uri="{D42A27DB-BD31-4B8C-83A1-F6EECF244321}">
                <p14:modId xmlns:p14="http://schemas.microsoft.com/office/powerpoint/2010/main" val="2610148412"/>
              </p:ext>
            </p:extLst>
          </p:nvPr>
        </p:nvGraphicFramePr>
        <p:xfrm>
          <a:off x="317937" y="1237594"/>
          <a:ext cx="5570483" cy="39413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84E6EB94-482D-8708-E019-5B119F424C39}"/>
              </a:ext>
            </a:extLst>
          </p:cNvPr>
          <p:cNvGraphicFramePr>
            <a:graphicFrameLocks/>
          </p:cNvGraphicFramePr>
          <p:nvPr>
            <p:extLst>
              <p:ext uri="{D42A27DB-BD31-4B8C-83A1-F6EECF244321}">
                <p14:modId xmlns:p14="http://schemas.microsoft.com/office/powerpoint/2010/main" val="4235775495"/>
              </p:ext>
            </p:extLst>
          </p:nvPr>
        </p:nvGraphicFramePr>
        <p:xfrm>
          <a:off x="6303581" y="1325564"/>
          <a:ext cx="5570481" cy="38534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43840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7ED1-6A12-5253-E020-A5F391C416A7}"/>
              </a:ext>
            </a:extLst>
          </p:cNvPr>
          <p:cNvSpPr>
            <a:spLocks noGrp="1"/>
          </p:cNvSpPr>
          <p:nvPr>
            <p:ph type="title"/>
          </p:nvPr>
        </p:nvSpPr>
        <p:spPr>
          <a:xfrm>
            <a:off x="238125" y="0"/>
            <a:ext cx="10515600" cy="1325563"/>
          </a:xfrm>
        </p:spPr>
        <p:txBody>
          <a:bodyPr/>
          <a:lstStyle/>
          <a:p>
            <a:r>
              <a:rPr lang="en-GB">
                <a:latin typeface="+mn-lt"/>
              </a:rPr>
              <a:t>PhD students in chemistry (HESA)</a:t>
            </a:r>
          </a:p>
        </p:txBody>
      </p:sp>
      <p:sp>
        <p:nvSpPr>
          <p:cNvPr id="4" name="Slide Number Placeholder 3">
            <a:extLst>
              <a:ext uri="{FF2B5EF4-FFF2-40B4-BE49-F238E27FC236}">
                <a16:creationId xmlns:a16="http://schemas.microsoft.com/office/drawing/2014/main" id="{1D600623-ADE9-F403-50BE-2C6C813B2DBB}"/>
              </a:ext>
            </a:extLst>
          </p:cNvPr>
          <p:cNvSpPr>
            <a:spLocks noGrp="1"/>
          </p:cNvSpPr>
          <p:nvPr>
            <p:ph type="sldNum" sz="quarter" idx="12"/>
          </p:nvPr>
        </p:nvSpPr>
        <p:spPr/>
        <p:txBody>
          <a:bodyPr/>
          <a:lstStyle/>
          <a:p>
            <a:fld id="{D79EE95E-F8E2-094D-B99A-E1C9960AC8D9}" type="slidenum">
              <a:rPr lang="en-US" smtClean="0"/>
              <a:pPr/>
              <a:t>22</a:t>
            </a:fld>
            <a:endParaRPr lang="en-US"/>
          </a:p>
        </p:txBody>
      </p:sp>
      <p:graphicFrame>
        <p:nvGraphicFramePr>
          <p:cNvPr id="5" name="Chart 4">
            <a:extLst>
              <a:ext uri="{FF2B5EF4-FFF2-40B4-BE49-F238E27FC236}">
                <a16:creationId xmlns:a16="http://schemas.microsoft.com/office/drawing/2014/main" id="{393C4560-F603-CFCF-9435-C261022C3C83}"/>
              </a:ext>
            </a:extLst>
          </p:cNvPr>
          <p:cNvGraphicFramePr/>
          <p:nvPr>
            <p:extLst>
              <p:ext uri="{D42A27DB-BD31-4B8C-83A1-F6EECF244321}">
                <p14:modId xmlns:p14="http://schemas.microsoft.com/office/powerpoint/2010/main" val="3319017448"/>
              </p:ext>
            </p:extLst>
          </p:nvPr>
        </p:nvGraphicFramePr>
        <p:xfrm>
          <a:off x="238126" y="1114424"/>
          <a:ext cx="11522614" cy="454342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4AD9336-9A5C-555A-01F0-11968C02CC4A}"/>
              </a:ext>
            </a:extLst>
          </p:cNvPr>
          <p:cNvSpPr txBox="1"/>
          <p:nvPr/>
        </p:nvSpPr>
        <p:spPr>
          <a:xfrm>
            <a:off x="219075" y="6011574"/>
            <a:ext cx="7513375"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u="sng">
                <a:cs typeface="Arial" panose="020B0604020202020204" pitchFamily="34" charset="0"/>
              </a:rPr>
              <a:t>Key points:</a:t>
            </a:r>
          </a:p>
          <a:p>
            <a:pPr marL="285750" indent="-285750">
              <a:buFont typeface="Arial" panose="020B0604020202020204" pitchFamily="34" charset="0"/>
              <a:buChar char="•"/>
            </a:pPr>
            <a:r>
              <a:rPr lang="en-GB" sz="1600">
                <a:cs typeface="Arial" panose="020B0604020202020204" pitchFamily="34" charset="0"/>
              </a:rPr>
              <a:t>The total number of </a:t>
            </a:r>
            <a:r>
              <a:rPr lang="en-GB" sz="1600" b="1">
                <a:cs typeface="Arial" panose="020B0604020202020204" pitchFamily="34" charset="0"/>
              </a:rPr>
              <a:t>chemistry PhD students has stagnated</a:t>
            </a:r>
            <a:r>
              <a:rPr lang="en-GB" sz="1600">
                <a:cs typeface="Arial" panose="020B0604020202020204" pitchFamily="34" charset="0"/>
              </a:rPr>
              <a:t> since ~2015/16</a:t>
            </a:r>
          </a:p>
        </p:txBody>
      </p:sp>
    </p:spTree>
    <p:extLst>
      <p:ext uri="{BB962C8B-B14F-4D97-AF65-F5344CB8AC3E}">
        <p14:creationId xmlns:p14="http://schemas.microsoft.com/office/powerpoint/2010/main" val="2299949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7ED1-6A12-5253-E020-A5F391C416A7}"/>
              </a:ext>
            </a:extLst>
          </p:cNvPr>
          <p:cNvSpPr>
            <a:spLocks noGrp="1"/>
          </p:cNvSpPr>
          <p:nvPr>
            <p:ph type="title"/>
          </p:nvPr>
        </p:nvSpPr>
        <p:spPr>
          <a:xfrm>
            <a:off x="238125" y="0"/>
            <a:ext cx="10515600" cy="1325563"/>
          </a:xfrm>
        </p:spPr>
        <p:txBody>
          <a:bodyPr/>
          <a:lstStyle/>
          <a:p>
            <a:r>
              <a:rPr lang="en-GB">
                <a:latin typeface="+mn-lt"/>
              </a:rPr>
              <a:t>First year PhD students in chemistry (HESA)</a:t>
            </a:r>
          </a:p>
        </p:txBody>
      </p:sp>
      <p:sp>
        <p:nvSpPr>
          <p:cNvPr id="4" name="Slide Number Placeholder 3">
            <a:extLst>
              <a:ext uri="{FF2B5EF4-FFF2-40B4-BE49-F238E27FC236}">
                <a16:creationId xmlns:a16="http://schemas.microsoft.com/office/drawing/2014/main" id="{1D600623-ADE9-F403-50BE-2C6C813B2DBB}"/>
              </a:ext>
            </a:extLst>
          </p:cNvPr>
          <p:cNvSpPr>
            <a:spLocks noGrp="1"/>
          </p:cNvSpPr>
          <p:nvPr>
            <p:ph type="sldNum" sz="quarter" idx="12"/>
          </p:nvPr>
        </p:nvSpPr>
        <p:spPr/>
        <p:txBody>
          <a:bodyPr/>
          <a:lstStyle/>
          <a:p>
            <a:fld id="{D79EE95E-F8E2-094D-B99A-E1C9960AC8D9}" type="slidenum">
              <a:rPr lang="en-US" smtClean="0"/>
              <a:pPr/>
              <a:t>23</a:t>
            </a:fld>
            <a:endParaRPr lang="en-US"/>
          </a:p>
        </p:txBody>
      </p:sp>
      <p:graphicFrame>
        <p:nvGraphicFramePr>
          <p:cNvPr id="3" name="Chart 2">
            <a:extLst>
              <a:ext uri="{FF2B5EF4-FFF2-40B4-BE49-F238E27FC236}">
                <a16:creationId xmlns:a16="http://schemas.microsoft.com/office/drawing/2014/main" id="{D9E54075-7D89-030C-E0D3-FB7428B0AA9C}"/>
              </a:ext>
            </a:extLst>
          </p:cNvPr>
          <p:cNvGraphicFramePr/>
          <p:nvPr>
            <p:extLst>
              <p:ext uri="{D42A27DB-BD31-4B8C-83A1-F6EECF244321}">
                <p14:modId xmlns:p14="http://schemas.microsoft.com/office/powerpoint/2010/main" val="988079975"/>
              </p:ext>
            </p:extLst>
          </p:nvPr>
        </p:nvGraphicFramePr>
        <p:xfrm>
          <a:off x="342900" y="1038224"/>
          <a:ext cx="11068050" cy="430613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2AB9BF5-6254-89C7-8B33-FF7DE452A0D9}"/>
              </a:ext>
            </a:extLst>
          </p:cNvPr>
          <p:cNvSpPr txBox="1"/>
          <p:nvPr/>
        </p:nvSpPr>
        <p:spPr>
          <a:xfrm>
            <a:off x="219075" y="5427930"/>
            <a:ext cx="7513375"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u="sng">
                <a:cs typeface="Arial" panose="020B0604020202020204" pitchFamily="34" charset="0"/>
              </a:rPr>
              <a:t>Key points:</a:t>
            </a:r>
          </a:p>
          <a:p>
            <a:pPr marL="285750" indent="-285750">
              <a:buFont typeface="Arial" panose="020B0604020202020204" pitchFamily="34" charset="0"/>
              <a:buChar char="•"/>
            </a:pPr>
            <a:r>
              <a:rPr lang="en-GB" sz="1600">
                <a:cs typeface="Arial" panose="020B0604020202020204" pitchFamily="34" charset="0"/>
              </a:rPr>
              <a:t>Looking at </a:t>
            </a:r>
            <a:r>
              <a:rPr lang="en-GB" sz="1600" b="1">
                <a:cs typeface="Arial" panose="020B0604020202020204" pitchFamily="34" charset="0"/>
              </a:rPr>
              <a:t>first year</a:t>
            </a:r>
            <a:r>
              <a:rPr lang="en-GB" sz="1600">
                <a:cs typeface="Arial" panose="020B0604020202020204" pitchFamily="34" charset="0"/>
              </a:rPr>
              <a:t> PhDs only, we can see that the numbers </a:t>
            </a:r>
            <a:r>
              <a:rPr lang="en-GB" sz="1600" b="1">
                <a:cs typeface="Arial" panose="020B0604020202020204" pitchFamily="34" charset="0"/>
              </a:rPr>
              <a:t>are falling</a:t>
            </a:r>
            <a:r>
              <a:rPr lang="en-GB" sz="1600">
                <a:cs typeface="Arial" panose="020B0604020202020204" pitchFamily="34" charset="0"/>
              </a:rPr>
              <a:t>. </a:t>
            </a:r>
          </a:p>
          <a:p>
            <a:pPr marL="285750" indent="-285750">
              <a:buFont typeface="Arial" panose="020B0604020202020204" pitchFamily="34" charset="0"/>
              <a:buChar char="•"/>
            </a:pPr>
            <a:r>
              <a:rPr lang="en-GB" sz="1600">
                <a:cs typeface="Arial" panose="020B0604020202020204" pitchFamily="34" charset="0"/>
              </a:rPr>
              <a:t>It is likely that we are not seeing a corresponding fall in the total number of PhD students (across all years) as students could be talking longer to finish their PhDs (potentially in part, due to covid). </a:t>
            </a:r>
          </a:p>
        </p:txBody>
      </p:sp>
    </p:spTree>
    <p:extLst>
      <p:ext uri="{BB962C8B-B14F-4D97-AF65-F5344CB8AC3E}">
        <p14:creationId xmlns:p14="http://schemas.microsoft.com/office/powerpoint/2010/main" val="3281100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7ED1-6A12-5253-E020-A5F391C416A7}"/>
              </a:ext>
            </a:extLst>
          </p:cNvPr>
          <p:cNvSpPr>
            <a:spLocks noGrp="1"/>
          </p:cNvSpPr>
          <p:nvPr>
            <p:ph type="title"/>
          </p:nvPr>
        </p:nvSpPr>
        <p:spPr>
          <a:xfrm>
            <a:off x="238125" y="0"/>
            <a:ext cx="10515600" cy="1325563"/>
          </a:xfrm>
        </p:spPr>
        <p:txBody>
          <a:bodyPr/>
          <a:lstStyle/>
          <a:p>
            <a:r>
              <a:rPr lang="en-GB">
                <a:latin typeface="+mn-lt"/>
              </a:rPr>
              <a:t>PhD students in chemistry by domicile (HESA)</a:t>
            </a:r>
          </a:p>
        </p:txBody>
      </p:sp>
      <p:sp>
        <p:nvSpPr>
          <p:cNvPr id="4" name="Slide Number Placeholder 3">
            <a:extLst>
              <a:ext uri="{FF2B5EF4-FFF2-40B4-BE49-F238E27FC236}">
                <a16:creationId xmlns:a16="http://schemas.microsoft.com/office/drawing/2014/main" id="{1D600623-ADE9-F403-50BE-2C6C813B2DBB}"/>
              </a:ext>
            </a:extLst>
          </p:cNvPr>
          <p:cNvSpPr>
            <a:spLocks noGrp="1"/>
          </p:cNvSpPr>
          <p:nvPr>
            <p:ph type="sldNum" sz="quarter" idx="12"/>
          </p:nvPr>
        </p:nvSpPr>
        <p:spPr/>
        <p:txBody>
          <a:bodyPr/>
          <a:lstStyle/>
          <a:p>
            <a:fld id="{D79EE95E-F8E2-094D-B99A-E1C9960AC8D9}" type="slidenum">
              <a:rPr lang="en-US" smtClean="0"/>
              <a:pPr/>
              <a:t>24</a:t>
            </a:fld>
            <a:endParaRPr lang="en-US"/>
          </a:p>
        </p:txBody>
      </p:sp>
      <p:graphicFrame>
        <p:nvGraphicFramePr>
          <p:cNvPr id="5" name="Chart 4">
            <a:extLst>
              <a:ext uri="{FF2B5EF4-FFF2-40B4-BE49-F238E27FC236}">
                <a16:creationId xmlns:a16="http://schemas.microsoft.com/office/drawing/2014/main" id="{705E47CF-9BFE-ED8C-BF03-39B90A0677D7}"/>
              </a:ext>
            </a:extLst>
          </p:cNvPr>
          <p:cNvGraphicFramePr>
            <a:graphicFrameLocks/>
          </p:cNvGraphicFramePr>
          <p:nvPr>
            <p:extLst>
              <p:ext uri="{D42A27DB-BD31-4B8C-83A1-F6EECF244321}">
                <p14:modId xmlns:p14="http://schemas.microsoft.com/office/powerpoint/2010/main" val="2342543999"/>
              </p:ext>
            </p:extLst>
          </p:nvPr>
        </p:nvGraphicFramePr>
        <p:xfrm>
          <a:off x="107004" y="1251585"/>
          <a:ext cx="5731821" cy="41278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B28D6756-BBA2-19A2-6B2E-362FFE9E5A67}"/>
              </a:ext>
            </a:extLst>
          </p:cNvPr>
          <p:cNvGraphicFramePr>
            <a:graphicFrameLocks/>
          </p:cNvGraphicFramePr>
          <p:nvPr>
            <p:extLst>
              <p:ext uri="{D42A27DB-BD31-4B8C-83A1-F6EECF244321}">
                <p14:modId xmlns:p14="http://schemas.microsoft.com/office/powerpoint/2010/main" val="2973510893"/>
              </p:ext>
            </p:extLst>
          </p:nvPr>
        </p:nvGraphicFramePr>
        <p:xfrm>
          <a:off x="5972176" y="1251586"/>
          <a:ext cx="5438774" cy="41278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9558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905A5-9E17-CA64-B2B0-0A02CDB4903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05B856-E8BC-94BD-CB3C-6D94AB2E49F7}"/>
              </a:ext>
            </a:extLst>
          </p:cNvPr>
          <p:cNvSpPr>
            <a:spLocks noGrp="1"/>
          </p:cNvSpPr>
          <p:nvPr>
            <p:ph type="title"/>
          </p:nvPr>
        </p:nvSpPr>
        <p:spPr>
          <a:xfrm>
            <a:off x="1811772" y="2675700"/>
            <a:ext cx="7404281" cy="1325563"/>
          </a:xfrm>
        </p:spPr>
        <p:txBody>
          <a:bodyPr/>
          <a:lstStyle/>
          <a:p>
            <a:r>
              <a:rPr lang="en-GB">
                <a:latin typeface="+mj-lt"/>
              </a:rPr>
              <a:t>Research grant and contracts income for chemistry</a:t>
            </a:r>
          </a:p>
        </p:txBody>
      </p:sp>
      <p:sp>
        <p:nvSpPr>
          <p:cNvPr id="3" name="Slide Number Placeholder 2">
            <a:extLst>
              <a:ext uri="{FF2B5EF4-FFF2-40B4-BE49-F238E27FC236}">
                <a16:creationId xmlns:a16="http://schemas.microsoft.com/office/drawing/2014/main" id="{CAEE8C70-0F62-76DB-1D06-DD354E0A4D46}"/>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79EE95E-F8E2-094D-B99A-E1C9960AC8D9}" type="slidenum">
              <a:rPr kumimoji="0" lang="en-US" sz="120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247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50D1-1B06-5A2C-996E-9DA8277866CC}"/>
              </a:ext>
            </a:extLst>
          </p:cNvPr>
          <p:cNvSpPr>
            <a:spLocks noGrp="1"/>
          </p:cNvSpPr>
          <p:nvPr>
            <p:ph type="title"/>
          </p:nvPr>
        </p:nvSpPr>
        <p:spPr>
          <a:xfrm>
            <a:off x="241738" y="0"/>
            <a:ext cx="10515600" cy="1325563"/>
          </a:xfrm>
        </p:spPr>
        <p:txBody>
          <a:bodyPr/>
          <a:lstStyle/>
          <a:p>
            <a:r>
              <a:rPr lang="en-GB">
                <a:latin typeface="+mj-lt"/>
              </a:rPr>
              <a:t>What is research grant and contract income?</a:t>
            </a:r>
          </a:p>
        </p:txBody>
      </p:sp>
      <p:sp>
        <p:nvSpPr>
          <p:cNvPr id="3" name="Content Placeholder 2">
            <a:extLst>
              <a:ext uri="{FF2B5EF4-FFF2-40B4-BE49-F238E27FC236}">
                <a16:creationId xmlns:a16="http://schemas.microsoft.com/office/drawing/2014/main" id="{CA9FFBF0-32C3-7C62-B028-151417D9D04D}"/>
              </a:ext>
            </a:extLst>
          </p:cNvPr>
          <p:cNvSpPr>
            <a:spLocks noGrp="1"/>
          </p:cNvSpPr>
          <p:nvPr>
            <p:ph idx="1"/>
          </p:nvPr>
        </p:nvSpPr>
        <p:spPr>
          <a:xfrm>
            <a:off x="438807" y="1325563"/>
            <a:ext cx="10515600" cy="3905324"/>
          </a:xfrm>
        </p:spPr>
        <p:txBody>
          <a:bodyPr>
            <a:normAutofit/>
          </a:bodyPr>
          <a:lstStyle/>
          <a:p>
            <a:pPr marL="342900" indent="-342900">
              <a:buFont typeface="Arial" panose="020B0604020202020204" pitchFamily="34" charset="0"/>
              <a:buChar char="•"/>
            </a:pPr>
            <a:r>
              <a:rPr lang="en-GB" sz="2000">
                <a:latin typeface="+mn-lt"/>
              </a:rPr>
              <a:t>The research grant and contract data displayed in the next slides includes all income in respect of externally sponsored research carried out by the HE provider or its subsidiary undertaking for which directly related expenditure has been incurred. </a:t>
            </a:r>
          </a:p>
          <a:p>
            <a:pPr marL="342900" indent="-342900">
              <a:buFont typeface="Arial" panose="020B0604020202020204" pitchFamily="34" charset="0"/>
              <a:buChar char="•"/>
            </a:pPr>
            <a:r>
              <a:rPr lang="en-GB" sz="2000" b="0" i="0">
                <a:effectLst/>
                <a:latin typeface="+mn-lt"/>
              </a:rPr>
              <a:t>Research grant and contract data excludes research funding from Research England, The Scottish Funding Council (SFC), The Higher Education Funding Council for Wales (HEFCW) and The Department for Education Northern Ireland (DfE (NI)).</a:t>
            </a:r>
          </a:p>
          <a:p>
            <a:pPr marL="342900" indent="-342900">
              <a:buFont typeface="Arial" panose="020B0604020202020204" pitchFamily="34" charset="0"/>
              <a:buChar char="•"/>
            </a:pPr>
            <a:r>
              <a:rPr lang="en-GB" sz="2000">
                <a:latin typeface="+mn-lt"/>
              </a:rPr>
              <a:t>Definitions can be found on the HESA website - </a:t>
            </a:r>
            <a:r>
              <a:rPr lang="en-GB" sz="2000">
                <a:latin typeface="+mn-lt"/>
                <a:hlinkClick r:id="rId3"/>
              </a:rPr>
              <a:t>https://www.hesa.ac.uk/support/definitions/finances</a:t>
            </a:r>
            <a:r>
              <a:rPr lang="en-GB" sz="2000">
                <a:latin typeface="+mn-lt"/>
              </a:rPr>
              <a:t> </a:t>
            </a:r>
          </a:p>
          <a:p>
            <a:pPr marL="342900" indent="-342900">
              <a:buFont typeface="Arial" panose="020B0604020202020204" pitchFamily="34" charset="0"/>
              <a:buChar char="•"/>
            </a:pPr>
            <a:endParaRPr lang="en-GB" sz="2000" b="0" i="0">
              <a:effectLst/>
              <a:latin typeface="+mn-lt"/>
            </a:endParaRPr>
          </a:p>
          <a:p>
            <a:endParaRPr lang="en-GB" sz="2000">
              <a:latin typeface="+mn-lt"/>
            </a:endParaRPr>
          </a:p>
        </p:txBody>
      </p:sp>
      <p:sp>
        <p:nvSpPr>
          <p:cNvPr id="4" name="Slide Number Placeholder 3">
            <a:extLst>
              <a:ext uri="{FF2B5EF4-FFF2-40B4-BE49-F238E27FC236}">
                <a16:creationId xmlns:a16="http://schemas.microsoft.com/office/drawing/2014/main" id="{ACEDB2D8-E4E2-2193-5442-BA16FD7794F4}"/>
              </a:ext>
            </a:extLst>
          </p:cNvPr>
          <p:cNvSpPr>
            <a:spLocks noGrp="1"/>
          </p:cNvSpPr>
          <p:nvPr>
            <p:ph type="sldNum" sz="quarter" idx="12"/>
          </p:nvPr>
        </p:nvSpPr>
        <p:spPr/>
        <p:txBody>
          <a:bodyPr/>
          <a:lstStyle/>
          <a:p>
            <a:fld id="{D79EE95E-F8E2-094D-B99A-E1C9960AC8D9}" type="slidenum">
              <a:rPr lang="en-US" smtClean="0"/>
              <a:pPr/>
              <a:t>26</a:t>
            </a:fld>
            <a:endParaRPr lang="en-US"/>
          </a:p>
        </p:txBody>
      </p:sp>
    </p:spTree>
    <p:extLst>
      <p:ext uri="{BB962C8B-B14F-4D97-AF65-F5344CB8AC3E}">
        <p14:creationId xmlns:p14="http://schemas.microsoft.com/office/powerpoint/2010/main" val="668094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7ED1-6A12-5253-E020-A5F391C416A7}"/>
              </a:ext>
            </a:extLst>
          </p:cNvPr>
          <p:cNvSpPr>
            <a:spLocks noGrp="1"/>
          </p:cNvSpPr>
          <p:nvPr>
            <p:ph type="title"/>
          </p:nvPr>
        </p:nvSpPr>
        <p:spPr>
          <a:xfrm>
            <a:off x="223284" y="0"/>
            <a:ext cx="10515600" cy="1325563"/>
          </a:xfrm>
        </p:spPr>
        <p:txBody>
          <a:bodyPr/>
          <a:lstStyle/>
          <a:p>
            <a:r>
              <a:rPr lang="en-GB">
                <a:latin typeface="+mn-lt"/>
              </a:rPr>
              <a:t>Chemistry research grants and contracts</a:t>
            </a:r>
          </a:p>
        </p:txBody>
      </p:sp>
      <p:sp>
        <p:nvSpPr>
          <p:cNvPr id="4" name="Slide Number Placeholder 3">
            <a:extLst>
              <a:ext uri="{FF2B5EF4-FFF2-40B4-BE49-F238E27FC236}">
                <a16:creationId xmlns:a16="http://schemas.microsoft.com/office/drawing/2014/main" id="{1D600623-ADE9-F403-50BE-2C6C813B2DBB}"/>
              </a:ext>
            </a:extLst>
          </p:cNvPr>
          <p:cNvSpPr>
            <a:spLocks noGrp="1"/>
          </p:cNvSpPr>
          <p:nvPr>
            <p:ph type="sldNum" sz="quarter" idx="12"/>
          </p:nvPr>
        </p:nvSpPr>
        <p:spPr/>
        <p:txBody>
          <a:bodyPr/>
          <a:lstStyle/>
          <a:p>
            <a:fld id="{D79EE95E-F8E2-094D-B99A-E1C9960AC8D9}" type="slidenum">
              <a:rPr lang="en-US" smtClean="0"/>
              <a:pPr/>
              <a:t>27</a:t>
            </a:fld>
            <a:endParaRPr lang="en-US"/>
          </a:p>
        </p:txBody>
      </p:sp>
      <p:sp>
        <p:nvSpPr>
          <p:cNvPr id="3" name="TextBox 2">
            <a:extLst>
              <a:ext uri="{FF2B5EF4-FFF2-40B4-BE49-F238E27FC236}">
                <a16:creationId xmlns:a16="http://schemas.microsoft.com/office/drawing/2014/main" id="{B3F059D1-FAE8-AFBF-E7F5-199BF946E3C2}"/>
              </a:ext>
            </a:extLst>
          </p:cNvPr>
          <p:cNvSpPr txBox="1"/>
          <p:nvPr/>
        </p:nvSpPr>
        <p:spPr>
          <a:xfrm>
            <a:off x="223284" y="6011574"/>
            <a:ext cx="8311116"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u="sng">
                <a:cs typeface="Arial" panose="020B0604020202020204" pitchFamily="34" charset="0"/>
              </a:rPr>
              <a:t>Key points:</a:t>
            </a:r>
          </a:p>
          <a:p>
            <a:pPr marL="285750" indent="-285750">
              <a:buFont typeface="Arial" panose="020B0604020202020204" pitchFamily="34" charset="0"/>
              <a:buChar char="•"/>
            </a:pPr>
            <a:r>
              <a:rPr lang="en-GB" sz="1600">
                <a:cs typeface="Arial" panose="020B0604020202020204" pitchFamily="34" charset="0"/>
              </a:rPr>
              <a:t>Since 2019/20, the income chemistry departments received for research has increased. </a:t>
            </a:r>
          </a:p>
        </p:txBody>
      </p:sp>
      <p:graphicFrame>
        <p:nvGraphicFramePr>
          <p:cNvPr id="6" name="Chart 5">
            <a:extLst>
              <a:ext uri="{FF2B5EF4-FFF2-40B4-BE49-F238E27FC236}">
                <a16:creationId xmlns:a16="http://schemas.microsoft.com/office/drawing/2014/main" id="{BE58DD71-8DD4-0180-3E10-7FB0959B2591}"/>
              </a:ext>
            </a:extLst>
          </p:cNvPr>
          <p:cNvGraphicFramePr>
            <a:graphicFrameLocks/>
          </p:cNvGraphicFramePr>
          <p:nvPr>
            <p:extLst>
              <p:ext uri="{D42A27DB-BD31-4B8C-83A1-F6EECF244321}">
                <p14:modId xmlns:p14="http://schemas.microsoft.com/office/powerpoint/2010/main" val="1400785504"/>
              </p:ext>
            </p:extLst>
          </p:nvPr>
        </p:nvGraphicFramePr>
        <p:xfrm>
          <a:off x="571499" y="1219200"/>
          <a:ext cx="10734675" cy="42671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20648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7ED1-6A12-5253-E020-A5F391C416A7}"/>
              </a:ext>
            </a:extLst>
          </p:cNvPr>
          <p:cNvSpPr>
            <a:spLocks noGrp="1"/>
          </p:cNvSpPr>
          <p:nvPr>
            <p:ph type="title"/>
          </p:nvPr>
        </p:nvSpPr>
        <p:spPr>
          <a:xfrm>
            <a:off x="223284" y="0"/>
            <a:ext cx="10515600" cy="1325563"/>
          </a:xfrm>
        </p:spPr>
        <p:txBody>
          <a:bodyPr/>
          <a:lstStyle/>
          <a:p>
            <a:r>
              <a:rPr lang="en-GB">
                <a:latin typeface="+mj-lt"/>
              </a:rPr>
              <a:t>Chemistry research grants and contracts</a:t>
            </a:r>
          </a:p>
        </p:txBody>
      </p:sp>
      <p:sp>
        <p:nvSpPr>
          <p:cNvPr id="4" name="Slide Number Placeholder 3">
            <a:extLst>
              <a:ext uri="{FF2B5EF4-FFF2-40B4-BE49-F238E27FC236}">
                <a16:creationId xmlns:a16="http://schemas.microsoft.com/office/drawing/2014/main" id="{1D600623-ADE9-F403-50BE-2C6C813B2DBB}"/>
              </a:ext>
            </a:extLst>
          </p:cNvPr>
          <p:cNvSpPr>
            <a:spLocks noGrp="1"/>
          </p:cNvSpPr>
          <p:nvPr>
            <p:ph type="sldNum" sz="quarter" idx="12"/>
          </p:nvPr>
        </p:nvSpPr>
        <p:spPr/>
        <p:txBody>
          <a:bodyPr/>
          <a:lstStyle/>
          <a:p>
            <a:fld id="{D79EE95E-F8E2-094D-B99A-E1C9960AC8D9}" type="slidenum">
              <a:rPr lang="en-US" smtClean="0"/>
              <a:pPr/>
              <a:t>28</a:t>
            </a:fld>
            <a:endParaRPr lang="en-US"/>
          </a:p>
        </p:txBody>
      </p:sp>
      <p:sp>
        <p:nvSpPr>
          <p:cNvPr id="5" name="TextBox 4">
            <a:extLst>
              <a:ext uri="{FF2B5EF4-FFF2-40B4-BE49-F238E27FC236}">
                <a16:creationId xmlns:a16="http://schemas.microsoft.com/office/drawing/2014/main" id="{40CB310A-2726-369D-1FB6-59E87FFD64E5}"/>
              </a:ext>
            </a:extLst>
          </p:cNvPr>
          <p:cNvSpPr txBox="1"/>
          <p:nvPr/>
        </p:nvSpPr>
        <p:spPr>
          <a:xfrm>
            <a:off x="223284" y="5924191"/>
            <a:ext cx="751337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u="sng">
                <a:cs typeface="Arial" panose="020B0604020202020204" pitchFamily="34" charset="0"/>
              </a:rPr>
              <a:t>Key points:</a:t>
            </a:r>
          </a:p>
          <a:p>
            <a:pPr marL="285750" indent="-285750">
              <a:buFont typeface="Arial" panose="020B0604020202020204" pitchFamily="34" charset="0"/>
              <a:buChar char="•"/>
            </a:pPr>
            <a:r>
              <a:rPr lang="en-GB" sz="1600">
                <a:cs typeface="Arial" panose="020B0604020202020204" pitchFamily="34" charset="0"/>
              </a:rPr>
              <a:t>Chemistry departments receive over half their income for research from Research Councils. </a:t>
            </a:r>
          </a:p>
        </p:txBody>
      </p:sp>
      <p:sp>
        <p:nvSpPr>
          <p:cNvPr id="6" name="TextBox 5">
            <a:extLst>
              <a:ext uri="{FF2B5EF4-FFF2-40B4-BE49-F238E27FC236}">
                <a16:creationId xmlns:a16="http://schemas.microsoft.com/office/drawing/2014/main" id="{F38CAC45-D576-02A7-B966-8FE5B156E1A0}"/>
              </a:ext>
            </a:extLst>
          </p:cNvPr>
          <p:cNvSpPr txBox="1"/>
          <p:nvPr/>
        </p:nvSpPr>
        <p:spPr>
          <a:xfrm>
            <a:off x="3833694" y="3295650"/>
            <a:ext cx="990977" cy="369332"/>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GB">
                <a:solidFill>
                  <a:srgbClr val="000000"/>
                </a:solidFill>
              </a:rPr>
              <a:t>271,969</a:t>
            </a:r>
          </a:p>
        </p:txBody>
      </p:sp>
      <p:graphicFrame>
        <p:nvGraphicFramePr>
          <p:cNvPr id="8" name="Chart 7">
            <a:extLst>
              <a:ext uri="{FF2B5EF4-FFF2-40B4-BE49-F238E27FC236}">
                <a16:creationId xmlns:a16="http://schemas.microsoft.com/office/drawing/2014/main" id="{659D8045-924F-404C-D13C-CB5659725F47}"/>
              </a:ext>
            </a:extLst>
          </p:cNvPr>
          <p:cNvGraphicFramePr>
            <a:graphicFrameLocks/>
          </p:cNvGraphicFramePr>
          <p:nvPr>
            <p:extLst>
              <p:ext uri="{D42A27DB-BD31-4B8C-83A1-F6EECF244321}">
                <p14:modId xmlns:p14="http://schemas.microsoft.com/office/powerpoint/2010/main" val="984844988"/>
              </p:ext>
            </p:extLst>
          </p:nvPr>
        </p:nvGraphicFramePr>
        <p:xfrm>
          <a:off x="990600" y="1085850"/>
          <a:ext cx="9748284" cy="4419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7207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7ED1-6A12-5253-E020-A5F391C416A7}"/>
              </a:ext>
            </a:extLst>
          </p:cNvPr>
          <p:cNvSpPr>
            <a:spLocks noGrp="1"/>
          </p:cNvSpPr>
          <p:nvPr>
            <p:ph type="title"/>
          </p:nvPr>
        </p:nvSpPr>
        <p:spPr>
          <a:xfrm>
            <a:off x="223284" y="0"/>
            <a:ext cx="10515600" cy="1325563"/>
          </a:xfrm>
        </p:spPr>
        <p:txBody>
          <a:bodyPr/>
          <a:lstStyle/>
          <a:p>
            <a:r>
              <a:rPr lang="en-GB">
                <a:latin typeface="+mj-lt"/>
              </a:rPr>
              <a:t>Chemistry research grants and contracts</a:t>
            </a:r>
          </a:p>
        </p:txBody>
      </p:sp>
      <p:sp>
        <p:nvSpPr>
          <p:cNvPr id="4" name="Slide Number Placeholder 3">
            <a:extLst>
              <a:ext uri="{FF2B5EF4-FFF2-40B4-BE49-F238E27FC236}">
                <a16:creationId xmlns:a16="http://schemas.microsoft.com/office/drawing/2014/main" id="{1D600623-ADE9-F403-50BE-2C6C813B2DBB}"/>
              </a:ext>
            </a:extLst>
          </p:cNvPr>
          <p:cNvSpPr>
            <a:spLocks noGrp="1"/>
          </p:cNvSpPr>
          <p:nvPr>
            <p:ph type="sldNum" sz="quarter" idx="12"/>
          </p:nvPr>
        </p:nvSpPr>
        <p:spPr/>
        <p:txBody>
          <a:bodyPr/>
          <a:lstStyle/>
          <a:p>
            <a:fld id="{D79EE95E-F8E2-094D-B99A-E1C9960AC8D9}" type="slidenum">
              <a:rPr lang="en-US" smtClean="0"/>
              <a:pPr/>
              <a:t>29</a:t>
            </a:fld>
            <a:endParaRPr lang="en-US"/>
          </a:p>
        </p:txBody>
      </p:sp>
      <p:sp>
        <p:nvSpPr>
          <p:cNvPr id="3" name="TextBox 2">
            <a:extLst>
              <a:ext uri="{FF2B5EF4-FFF2-40B4-BE49-F238E27FC236}">
                <a16:creationId xmlns:a16="http://schemas.microsoft.com/office/drawing/2014/main" id="{CE32917D-F8A1-0A8F-7DFA-59B2F56F5F67}"/>
              </a:ext>
            </a:extLst>
          </p:cNvPr>
          <p:cNvSpPr txBox="1"/>
          <p:nvPr/>
        </p:nvSpPr>
        <p:spPr>
          <a:xfrm>
            <a:off x="223283" y="5934630"/>
            <a:ext cx="10339613"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u="sng">
                <a:cs typeface="Arial" panose="020B0604020202020204" pitchFamily="34" charset="0"/>
              </a:rPr>
              <a:t>Key points:</a:t>
            </a:r>
          </a:p>
          <a:p>
            <a:pPr marL="285750" indent="-285750">
              <a:buFont typeface="Arial" panose="020B0604020202020204" pitchFamily="34" charset="0"/>
              <a:buChar char="•"/>
            </a:pPr>
            <a:r>
              <a:rPr lang="en-GB" sz="1400">
                <a:cs typeface="Arial" panose="020B0604020202020204" pitchFamily="34" charset="0"/>
              </a:rPr>
              <a:t>Other the period shown, income from Research Councils has increased (see next slide for a break down between Councils)</a:t>
            </a:r>
          </a:p>
          <a:p>
            <a:pPr marL="285750" indent="-285750">
              <a:buFont typeface="Arial" panose="020B0604020202020204" pitchFamily="34" charset="0"/>
              <a:buChar char="•"/>
            </a:pPr>
            <a:r>
              <a:rPr lang="en-GB" sz="1400">
                <a:cs typeface="Arial" panose="020B0604020202020204" pitchFamily="34" charset="0"/>
              </a:rPr>
              <a:t>Income from the EU has fallen during the period, likely as a result of uncertainty around association to Horizon Europe. </a:t>
            </a:r>
          </a:p>
        </p:txBody>
      </p:sp>
      <p:graphicFrame>
        <p:nvGraphicFramePr>
          <p:cNvPr id="6" name="Chart 5">
            <a:extLst>
              <a:ext uri="{FF2B5EF4-FFF2-40B4-BE49-F238E27FC236}">
                <a16:creationId xmlns:a16="http://schemas.microsoft.com/office/drawing/2014/main" id="{B32F033B-0470-613E-D296-85A19BDCE900}"/>
              </a:ext>
            </a:extLst>
          </p:cNvPr>
          <p:cNvGraphicFramePr>
            <a:graphicFrameLocks/>
          </p:cNvGraphicFramePr>
          <p:nvPr>
            <p:extLst>
              <p:ext uri="{D42A27DB-BD31-4B8C-83A1-F6EECF244321}">
                <p14:modId xmlns:p14="http://schemas.microsoft.com/office/powerpoint/2010/main" val="455806332"/>
              </p:ext>
            </p:extLst>
          </p:nvPr>
        </p:nvGraphicFramePr>
        <p:xfrm>
          <a:off x="619126" y="1028700"/>
          <a:ext cx="11349590" cy="4467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8280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78AF9-825E-B940-EE4E-3DD99BC69466}"/>
              </a:ext>
            </a:extLst>
          </p:cNvPr>
          <p:cNvSpPr>
            <a:spLocks noGrp="1"/>
          </p:cNvSpPr>
          <p:nvPr>
            <p:ph type="title"/>
          </p:nvPr>
        </p:nvSpPr>
        <p:spPr>
          <a:xfrm>
            <a:off x="353458" y="0"/>
            <a:ext cx="10515600" cy="1325563"/>
          </a:xfrm>
        </p:spPr>
        <p:txBody>
          <a:bodyPr/>
          <a:lstStyle/>
          <a:p>
            <a:r>
              <a:rPr lang="en-GB">
                <a:latin typeface="+mj-lt"/>
              </a:rPr>
              <a:t>Key takeaways from the data</a:t>
            </a:r>
          </a:p>
        </p:txBody>
      </p:sp>
      <p:sp>
        <p:nvSpPr>
          <p:cNvPr id="3" name="Content Placeholder 2">
            <a:extLst>
              <a:ext uri="{FF2B5EF4-FFF2-40B4-BE49-F238E27FC236}">
                <a16:creationId xmlns:a16="http://schemas.microsoft.com/office/drawing/2014/main" id="{262025EF-5B9A-F422-3BDD-7F4AAF007491}"/>
              </a:ext>
            </a:extLst>
          </p:cNvPr>
          <p:cNvSpPr>
            <a:spLocks noGrp="1"/>
          </p:cNvSpPr>
          <p:nvPr>
            <p:ph idx="1"/>
          </p:nvPr>
        </p:nvSpPr>
        <p:spPr>
          <a:xfrm>
            <a:off x="285750" y="1197664"/>
            <a:ext cx="11569700" cy="4803086"/>
          </a:xfrm>
          <a:solidFill>
            <a:schemeClr val="bg1"/>
          </a:solidFill>
        </p:spPr>
        <p:txBody>
          <a:bodyPr>
            <a:normAutofit lnSpcReduction="10000"/>
          </a:bodyPr>
          <a:lstStyle/>
          <a:p>
            <a:pPr marL="285750" indent="-285750">
              <a:lnSpc>
                <a:spcPct val="115000"/>
              </a:lnSpc>
              <a:spcAft>
                <a:spcPts val="800"/>
              </a:spcAft>
              <a:buFont typeface="Arial" panose="020B0604020202020204" pitchFamily="34" charset="0"/>
              <a:buChar char="•"/>
            </a:pPr>
            <a:r>
              <a:rPr lang="en-GB" sz="1800" b="1" kern="100">
                <a:effectLst/>
                <a:latin typeface="Aptos" panose="020B0004020202020204" pitchFamily="34" charset="0"/>
                <a:ea typeface="Aptos" panose="020B0004020202020204" pitchFamily="34" charset="0"/>
                <a:cs typeface="Times New Roman" panose="02020603050405020304" pitchFamily="18" charset="0"/>
              </a:rPr>
              <a:t>Recent closures of chemistry departments have led to sparser provision, or “cold spots” </a:t>
            </a:r>
            <a:r>
              <a:rPr lang="en-GB" sz="1800" kern="100">
                <a:effectLst/>
                <a:latin typeface="Aptos" panose="020B0004020202020204" pitchFamily="34" charset="0"/>
                <a:ea typeface="Aptos" panose="020B0004020202020204" pitchFamily="34" charset="0"/>
                <a:cs typeface="Times New Roman" panose="02020603050405020304" pitchFamily="18" charset="0"/>
              </a:rPr>
              <a:t>in some areas of the UK. </a:t>
            </a:r>
          </a:p>
          <a:p>
            <a:pPr marL="285750" indent="-285750">
              <a:lnSpc>
                <a:spcPct val="115000"/>
              </a:lnSpc>
              <a:spcAft>
                <a:spcPts val="800"/>
              </a:spcAft>
              <a:buFont typeface="Arial" panose="020B0604020202020204" pitchFamily="34" charset="0"/>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Since 2019/20, the </a:t>
            </a:r>
            <a:r>
              <a:rPr lang="en-GB" sz="1800" b="1" kern="100">
                <a:effectLst/>
                <a:latin typeface="Aptos" panose="020B0004020202020204" pitchFamily="34" charset="0"/>
                <a:ea typeface="Aptos" panose="020B0004020202020204" pitchFamily="34" charset="0"/>
                <a:cs typeface="Times New Roman" panose="02020603050405020304" pitchFamily="18" charset="0"/>
              </a:rPr>
              <a:t>total number of undergraduates studying chemistry has fallen</a:t>
            </a:r>
            <a:r>
              <a:rPr lang="en-GB" sz="1800" kern="100">
                <a:effectLst/>
                <a:latin typeface="Aptos" panose="020B0004020202020204" pitchFamily="34" charset="0"/>
                <a:ea typeface="Aptos" panose="020B0004020202020204" pitchFamily="34"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However, in the </a:t>
            </a:r>
            <a:r>
              <a:rPr lang="en-GB" sz="1800" b="1" kern="100">
                <a:effectLst/>
                <a:latin typeface="Aptos" panose="020B0004020202020204" pitchFamily="34" charset="0"/>
                <a:ea typeface="Aptos" panose="020B0004020202020204" pitchFamily="34" charset="0"/>
                <a:cs typeface="Times New Roman" panose="02020603050405020304" pitchFamily="18" charset="0"/>
              </a:rPr>
              <a:t>most recent two years, the total number of first year undergraduates has started to rise. </a:t>
            </a:r>
            <a:r>
              <a:rPr lang="en-GB" sz="1800" kern="100">
                <a:effectLst/>
                <a:latin typeface="Aptos" panose="020B0004020202020204" pitchFamily="34" charset="0"/>
                <a:ea typeface="Aptos" panose="020B0004020202020204" pitchFamily="34" charset="0"/>
                <a:cs typeface="Times New Roman" panose="02020603050405020304" pitchFamily="18" charset="0"/>
              </a:rPr>
              <a:t>This is being driven by increases in students from the UK nations. </a:t>
            </a:r>
          </a:p>
          <a:p>
            <a:pPr marL="285750" indent="-285750">
              <a:lnSpc>
                <a:spcPct val="115000"/>
              </a:lnSpc>
              <a:spcAft>
                <a:spcPts val="800"/>
              </a:spcAft>
              <a:buFont typeface="Arial" panose="020B0604020202020204" pitchFamily="34" charset="0"/>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The number of </a:t>
            </a:r>
            <a:r>
              <a:rPr lang="en-GB" sz="1800" b="1" kern="100">
                <a:effectLst/>
                <a:latin typeface="Aptos" panose="020B0004020202020204" pitchFamily="34" charset="0"/>
                <a:ea typeface="Aptos" panose="020B0004020202020204" pitchFamily="34" charset="0"/>
                <a:cs typeface="Times New Roman" panose="02020603050405020304" pitchFamily="18" charset="0"/>
              </a:rPr>
              <a:t>undergraduates studying chemistry from the EU has fallen sharply in recent years</a:t>
            </a:r>
            <a:r>
              <a:rPr lang="en-GB" sz="1800" kern="100">
                <a:effectLst/>
                <a:latin typeface="Aptos" panose="020B0004020202020204" pitchFamily="34" charset="0"/>
                <a:ea typeface="Aptos" panose="020B0004020202020204" pitchFamily="34" charset="0"/>
                <a:cs typeface="Times New Roman" panose="02020603050405020304" pitchFamily="18" charset="0"/>
              </a:rPr>
              <a:t>, while the number of </a:t>
            </a:r>
            <a:r>
              <a:rPr lang="en-GB" sz="1800" b="1" kern="100">
                <a:effectLst/>
                <a:latin typeface="Aptos" panose="020B0004020202020204" pitchFamily="34" charset="0"/>
                <a:ea typeface="Aptos" panose="020B0004020202020204" pitchFamily="34" charset="0"/>
                <a:cs typeface="Times New Roman" panose="02020603050405020304" pitchFamily="18" charset="0"/>
              </a:rPr>
              <a:t>undergraduates studying chemistry from non-EU countries has risen</a:t>
            </a:r>
            <a:r>
              <a:rPr lang="en-GB" sz="1800" kern="100">
                <a:effectLst/>
                <a:latin typeface="Aptos" panose="020B0004020202020204" pitchFamily="34" charset="0"/>
                <a:ea typeface="Aptos" panose="020B0004020202020204" pitchFamily="34"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GB" sz="1800" kern="100">
                <a:effectLst/>
                <a:latin typeface="Aptos" panose="020B0004020202020204" pitchFamily="34" charset="0"/>
                <a:ea typeface="Aptos" panose="020B0004020202020204" pitchFamily="34" charset="0"/>
                <a:cs typeface="Times New Roman" panose="02020603050405020304" pitchFamily="18" charset="0"/>
              </a:rPr>
              <a:t>The number of </a:t>
            </a:r>
            <a:r>
              <a:rPr lang="en-GB" sz="1800" b="1" kern="100">
                <a:effectLst/>
                <a:latin typeface="Aptos" panose="020B0004020202020204" pitchFamily="34" charset="0"/>
                <a:ea typeface="Aptos" panose="020B0004020202020204" pitchFamily="34" charset="0"/>
                <a:cs typeface="Times New Roman" panose="02020603050405020304" pitchFamily="18" charset="0"/>
              </a:rPr>
              <a:t>postgraduates studying chemistry increased between 2019/20 and 2022/23 but has fallen in the most recent year of available data</a:t>
            </a:r>
            <a:r>
              <a:rPr lang="en-GB" sz="1800" kern="100">
                <a:effectLst/>
                <a:latin typeface="Aptos" panose="020B0004020202020204" pitchFamily="34" charset="0"/>
                <a:ea typeface="Aptos" panose="020B0004020202020204" pitchFamily="34" charset="0"/>
                <a:cs typeface="Times New Roman" panose="02020603050405020304" pitchFamily="18" charset="0"/>
              </a:rPr>
              <a:t> (2023/24). This increase </a:t>
            </a:r>
            <a:r>
              <a:rPr lang="en-GB" sz="1800" kern="100">
                <a:latin typeface="Aptos" panose="020B0004020202020204" pitchFamily="34" charset="0"/>
                <a:ea typeface="Aptos" panose="020B0004020202020204" pitchFamily="34" charset="0"/>
                <a:cs typeface="Times New Roman" panose="02020603050405020304" pitchFamily="18" charset="0"/>
              </a:rPr>
              <a:t>wa</a:t>
            </a:r>
            <a:r>
              <a:rPr lang="en-GB" sz="1800" kern="100">
                <a:effectLst/>
                <a:latin typeface="Aptos" panose="020B0004020202020204" pitchFamily="34" charset="0"/>
                <a:ea typeface="Aptos" panose="020B0004020202020204" pitchFamily="34" charset="0"/>
                <a:cs typeface="Times New Roman" panose="02020603050405020304" pitchFamily="18" charset="0"/>
              </a:rPr>
              <a:t>s driven by students from non-EU countries starting taught postgraduate chemistry courses. </a:t>
            </a:r>
          </a:p>
          <a:p>
            <a:pPr marL="285750" indent="-285750">
              <a:lnSpc>
                <a:spcPct val="115000"/>
              </a:lnSpc>
              <a:spcAft>
                <a:spcPts val="800"/>
              </a:spcAft>
              <a:buFont typeface="Arial" panose="020B0604020202020204" pitchFamily="34" charset="0"/>
              <a:buChar char="•"/>
            </a:pPr>
            <a:r>
              <a:rPr lang="en-GB" sz="1800" b="1" kern="100">
                <a:effectLst/>
                <a:latin typeface="Aptos" panose="020B0004020202020204" pitchFamily="34" charset="0"/>
                <a:ea typeface="Aptos" panose="020B0004020202020204" pitchFamily="34" charset="0"/>
                <a:cs typeface="Times New Roman" panose="02020603050405020304" pitchFamily="18" charset="0"/>
              </a:rPr>
              <a:t>In 2023/24, UK chemistry research in higher education </a:t>
            </a:r>
            <a:r>
              <a:rPr lang="en-GB" sz="1800" b="1" kern="100">
                <a:latin typeface="Aptos" panose="020B0004020202020204" pitchFamily="34" charset="0"/>
                <a:ea typeface="Aptos" panose="020B0004020202020204" pitchFamily="34" charset="0"/>
                <a:cs typeface="Times New Roman" panose="02020603050405020304" pitchFamily="18" charset="0"/>
              </a:rPr>
              <a:t>institutes </a:t>
            </a:r>
            <a:r>
              <a:rPr lang="en-GB" sz="1800" b="1" kern="100">
                <a:effectLst/>
                <a:latin typeface="Aptos" panose="020B0004020202020204" pitchFamily="34" charset="0"/>
                <a:ea typeface="Aptos" panose="020B0004020202020204" pitchFamily="34" charset="0"/>
                <a:cs typeface="Times New Roman" panose="02020603050405020304" pitchFamily="18" charset="0"/>
              </a:rPr>
              <a:t>received £271,969,000 from research grants and contracts </a:t>
            </a:r>
            <a:r>
              <a:rPr lang="en-GB" sz="1800" kern="100">
                <a:effectLst/>
                <a:latin typeface="Aptos" panose="020B0004020202020204" pitchFamily="34" charset="0"/>
                <a:ea typeface="Aptos" panose="020B0004020202020204" pitchFamily="34" charset="0"/>
                <a:cs typeface="Times New Roman" panose="02020603050405020304" pitchFamily="18" charset="0"/>
              </a:rPr>
              <a:t>income. Most of this was from EPSRC.</a:t>
            </a:r>
          </a:p>
        </p:txBody>
      </p:sp>
      <p:sp>
        <p:nvSpPr>
          <p:cNvPr id="4" name="Slide Number Placeholder 3">
            <a:extLst>
              <a:ext uri="{FF2B5EF4-FFF2-40B4-BE49-F238E27FC236}">
                <a16:creationId xmlns:a16="http://schemas.microsoft.com/office/drawing/2014/main" id="{DFA0FCD1-184F-41FD-07A2-D66ED6D817DC}"/>
              </a:ext>
            </a:extLst>
          </p:cNvPr>
          <p:cNvSpPr>
            <a:spLocks noGrp="1"/>
          </p:cNvSpPr>
          <p:nvPr>
            <p:ph type="sldNum" sz="quarter" idx="12"/>
          </p:nvPr>
        </p:nvSpPr>
        <p:spPr/>
        <p:txBody>
          <a:bodyPr/>
          <a:lstStyle/>
          <a:p>
            <a:fld id="{D79EE95E-F8E2-094D-B99A-E1C9960AC8D9}" type="slidenum">
              <a:rPr lang="en-US" smtClean="0"/>
              <a:pPr/>
              <a:t>3</a:t>
            </a:fld>
            <a:endParaRPr lang="en-US"/>
          </a:p>
        </p:txBody>
      </p:sp>
    </p:spTree>
    <p:extLst>
      <p:ext uri="{BB962C8B-B14F-4D97-AF65-F5344CB8AC3E}">
        <p14:creationId xmlns:p14="http://schemas.microsoft.com/office/powerpoint/2010/main" val="2091081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7ED1-6A12-5253-E020-A5F391C416A7}"/>
              </a:ext>
            </a:extLst>
          </p:cNvPr>
          <p:cNvSpPr>
            <a:spLocks noGrp="1"/>
          </p:cNvSpPr>
          <p:nvPr>
            <p:ph type="title"/>
          </p:nvPr>
        </p:nvSpPr>
        <p:spPr>
          <a:xfrm>
            <a:off x="223284" y="0"/>
            <a:ext cx="10515600" cy="1325563"/>
          </a:xfrm>
        </p:spPr>
        <p:txBody>
          <a:bodyPr/>
          <a:lstStyle/>
          <a:p>
            <a:r>
              <a:rPr lang="en-GB">
                <a:latin typeface="+mj-lt"/>
              </a:rPr>
              <a:t>Chemistry research grants and contracts</a:t>
            </a:r>
          </a:p>
        </p:txBody>
      </p:sp>
      <p:sp>
        <p:nvSpPr>
          <p:cNvPr id="4" name="Slide Number Placeholder 3">
            <a:extLst>
              <a:ext uri="{FF2B5EF4-FFF2-40B4-BE49-F238E27FC236}">
                <a16:creationId xmlns:a16="http://schemas.microsoft.com/office/drawing/2014/main" id="{1D600623-ADE9-F403-50BE-2C6C813B2DBB}"/>
              </a:ext>
            </a:extLst>
          </p:cNvPr>
          <p:cNvSpPr>
            <a:spLocks noGrp="1"/>
          </p:cNvSpPr>
          <p:nvPr>
            <p:ph type="sldNum" sz="quarter" idx="12"/>
          </p:nvPr>
        </p:nvSpPr>
        <p:spPr/>
        <p:txBody>
          <a:bodyPr/>
          <a:lstStyle/>
          <a:p>
            <a:fld id="{D79EE95E-F8E2-094D-B99A-E1C9960AC8D9}" type="slidenum">
              <a:rPr lang="en-US" smtClean="0"/>
              <a:pPr/>
              <a:t>30</a:t>
            </a:fld>
            <a:endParaRPr lang="en-US"/>
          </a:p>
        </p:txBody>
      </p:sp>
      <p:sp>
        <p:nvSpPr>
          <p:cNvPr id="3" name="TextBox 2">
            <a:extLst>
              <a:ext uri="{FF2B5EF4-FFF2-40B4-BE49-F238E27FC236}">
                <a16:creationId xmlns:a16="http://schemas.microsoft.com/office/drawing/2014/main" id="{D4AB8909-3CCB-A6E7-1827-1DCEAF29C599}"/>
              </a:ext>
            </a:extLst>
          </p:cNvPr>
          <p:cNvSpPr txBox="1"/>
          <p:nvPr/>
        </p:nvSpPr>
        <p:spPr>
          <a:xfrm>
            <a:off x="223284" y="5780742"/>
            <a:ext cx="9581728"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u="sng">
                <a:cs typeface="Arial" panose="020B0604020202020204" pitchFamily="34" charset="0"/>
              </a:rPr>
              <a:t>Key points:</a:t>
            </a:r>
          </a:p>
          <a:p>
            <a:pPr marL="285750" indent="-285750">
              <a:buFont typeface="Arial" panose="020B0604020202020204" pitchFamily="34" charset="0"/>
              <a:buChar char="•"/>
            </a:pPr>
            <a:r>
              <a:rPr lang="en-GB" sz="1400">
                <a:cs typeface="Arial" panose="020B0604020202020204" pitchFamily="34" charset="0"/>
              </a:rPr>
              <a:t>Chemistry receives most of its income for research grants and contracts through EPSRC.</a:t>
            </a:r>
          </a:p>
          <a:p>
            <a:pPr marL="285750" indent="-285750">
              <a:buFont typeface="Arial" panose="020B0604020202020204" pitchFamily="34" charset="0"/>
              <a:buChar char="•"/>
            </a:pPr>
            <a:r>
              <a:rPr lang="en-GB" sz="1400">
                <a:cs typeface="Arial" panose="020B0604020202020204" pitchFamily="34" charset="0"/>
              </a:rPr>
              <a:t>The next biggest sources of income for chemistry for research grants and contracts is through BBSRC and ‘Other’ which includes income from National Academies. </a:t>
            </a:r>
          </a:p>
        </p:txBody>
      </p:sp>
      <p:graphicFrame>
        <p:nvGraphicFramePr>
          <p:cNvPr id="5" name="Chart 4">
            <a:extLst>
              <a:ext uri="{FF2B5EF4-FFF2-40B4-BE49-F238E27FC236}">
                <a16:creationId xmlns:a16="http://schemas.microsoft.com/office/drawing/2014/main" id="{EA1F1AF7-BAAE-0056-F329-5F670A0C883F}"/>
              </a:ext>
            </a:extLst>
          </p:cNvPr>
          <p:cNvGraphicFramePr>
            <a:graphicFrameLocks/>
          </p:cNvGraphicFramePr>
          <p:nvPr>
            <p:extLst>
              <p:ext uri="{D42A27DB-BD31-4B8C-83A1-F6EECF244321}">
                <p14:modId xmlns:p14="http://schemas.microsoft.com/office/powerpoint/2010/main" val="1149822111"/>
              </p:ext>
            </p:extLst>
          </p:nvPr>
        </p:nvGraphicFramePr>
        <p:xfrm>
          <a:off x="338560" y="1283493"/>
          <a:ext cx="11516890" cy="4291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6248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46EE6-0A9D-9966-7097-3F5A70F3B6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23DE633-4154-3DFD-83DF-A7E44434D052}"/>
              </a:ext>
            </a:extLst>
          </p:cNvPr>
          <p:cNvSpPr>
            <a:spLocks noGrp="1"/>
          </p:cNvSpPr>
          <p:nvPr>
            <p:ph type="title"/>
          </p:nvPr>
        </p:nvSpPr>
        <p:spPr>
          <a:xfrm>
            <a:off x="1811772" y="2675700"/>
            <a:ext cx="7404281" cy="1325563"/>
          </a:xfrm>
        </p:spPr>
        <p:txBody>
          <a:bodyPr/>
          <a:lstStyle/>
          <a:p>
            <a:r>
              <a:rPr lang="en-GB">
                <a:latin typeface="+mj-lt"/>
              </a:rPr>
              <a:t>Appendix 1: RSC messaging</a:t>
            </a:r>
          </a:p>
        </p:txBody>
      </p:sp>
      <p:sp>
        <p:nvSpPr>
          <p:cNvPr id="3" name="Slide Number Placeholder 2">
            <a:extLst>
              <a:ext uri="{FF2B5EF4-FFF2-40B4-BE49-F238E27FC236}">
                <a16:creationId xmlns:a16="http://schemas.microsoft.com/office/drawing/2014/main" id="{6E1C37B4-14D7-27CD-BB90-78839B895A6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79EE95E-F8E2-094D-B99A-E1C9960AC8D9}" type="slidenum">
              <a:rPr kumimoji="0" lang="en-US" sz="120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2578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18863-9907-FD42-D36F-0C3706E8B5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D110F4-35FB-A7FD-E1FE-139E8310F1A8}"/>
              </a:ext>
            </a:extLst>
          </p:cNvPr>
          <p:cNvSpPr>
            <a:spLocks noGrp="1"/>
          </p:cNvSpPr>
          <p:nvPr>
            <p:ph type="title"/>
          </p:nvPr>
        </p:nvSpPr>
        <p:spPr>
          <a:xfrm>
            <a:off x="838200" y="8449"/>
            <a:ext cx="10515600" cy="1325563"/>
          </a:xfrm>
        </p:spPr>
        <p:txBody>
          <a:bodyPr/>
          <a:lstStyle/>
          <a:p>
            <a:r>
              <a:rPr lang="en-GB">
                <a:latin typeface="Aptos" panose="020B0004020202020204" pitchFamily="34" charset="0"/>
              </a:rPr>
              <a:t>RSC messaging</a:t>
            </a:r>
          </a:p>
        </p:txBody>
      </p:sp>
      <p:sp>
        <p:nvSpPr>
          <p:cNvPr id="3" name="Content Placeholder 2">
            <a:extLst>
              <a:ext uri="{FF2B5EF4-FFF2-40B4-BE49-F238E27FC236}">
                <a16:creationId xmlns:a16="http://schemas.microsoft.com/office/drawing/2014/main" id="{7651D262-F51C-0A5E-E200-43B92266C240}"/>
              </a:ext>
            </a:extLst>
          </p:cNvPr>
          <p:cNvSpPr>
            <a:spLocks noGrp="1"/>
          </p:cNvSpPr>
          <p:nvPr>
            <p:ph idx="1"/>
          </p:nvPr>
        </p:nvSpPr>
        <p:spPr>
          <a:xfrm>
            <a:off x="838200" y="1137367"/>
            <a:ext cx="10515600" cy="4526014"/>
          </a:xfrm>
        </p:spPr>
        <p:txBody>
          <a:bodyPr>
            <a:normAutofit fontScale="85000" lnSpcReduction="20000"/>
          </a:bodyPr>
          <a:lstStyle/>
          <a:p>
            <a:pPr marL="342900" indent="-342900">
              <a:buFont typeface="Arial" panose="020B0604020202020204" pitchFamily="34" charset="0"/>
              <a:buChar char="•"/>
            </a:pPr>
            <a:r>
              <a:rPr lang="en-GB">
                <a:latin typeface="+mn-lt"/>
              </a:rPr>
              <a:t>Chemistry research is </a:t>
            </a:r>
            <a:r>
              <a:rPr lang="en-GB" b="1">
                <a:latin typeface="+mn-lt"/>
              </a:rPr>
              <a:t>improving lives by enabling innovation and advances in fields including healthcare, environment, and sustainability</a:t>
            </a:r>
            <a:r>
              <a:rPr lang="en-GB">
                <a:latin typeface="+mn-lt"/>
              </a:rPr>
              <a:t>. It plays and important role in the innovation economy by accelerating knowledge exchange, impact, and innovation, delivering a more productive, more R&amp;D intensive economy that benefits business and residents across local regions and across the UK. </a:t>
            </a:r>
          </a:p>
          <a:p>
            <a:pPr marL="342900" indent="-342900">
              <a:buFont typeface="Arial" panose="020B0604020202020204" pitchFamily="34" charset="0"/>
              <a:buChar char="•"/>
            </a:pPr>
            <a:r>
              <a:rPr lang="en-GB">
                <a:latin typeface="+mn-lt"/>
              </a:rPr>
              <a:t>Chemistry departments </a:t>
            </a:r>
            <a:r>
              <a:rPr lang="en-GB" b="1">
                <a:latin typeface="+mn-lt"/>
              </a:rPr>
              <a:t>make a strong contribution to regional and local economies</a:t>
            </a:r>
            <a:r>
              <a:rPr lang="en-GB">
                <a:latin typeface="+mn-lt"/>
              </a:rPr>
              <a:t>, for example through partnerships with local industry (e.g. collaborative R&amp;D), especially SMEs, through knowledge exchange, innovation and impact and by providing access to the infrastructure and facilities that are necessary for research and development.</a:t>
            </a:r>
          </a:p>
          <a:p>
            <a:pPr marL="342900" indent="-342900">
              <a:buFont typeface="Arial" panose="020B0604020202020204" pitchFamily="34" charset="0"/>
              <a:buChar char="•"/>
            </a:pPr>
            <a:r>
              <a:rPr lang="en-GB">
                <a:latin typeface="+mn-lt"/>
              </a:rPr>
              <a:t>Chemistry departments also </a:t>
            </a:r>
            <a:r>
              <a:rPr lang="en-GB" b="1">
                <a:latin typeface="+mn-lt"/>
              </a:rPr>
              <a:t>provide employers in all sectors with a pipeline of highly skilled employees necessary for sustained economic growth</a:t>
            </a:r>
            <a:r>
              <a:rPr lang="en-GB">
                <a:latin typeface="+mn-lt"/>
              </a:rPr>
              <a:t>. This is particularly important for sectors driving green innovation and better health. Employers in the chemical sciences are especially dependent upon employees with graduate-level skills</a:t>
            </a:r>
          </a:p>
          <a:p>
            <a:pPr marL="342900" indent="-342900">
              <a:buFont typeface="Arial" panose="020B0604020202020204" pitchFamily="34" charset="0"/>
              <a:buChar char="•"/>
            </a:pPr>
            <a:r>
              <a:rPr lang="en-GB">
                <a:latin typeface="+mn-lt"/>
              </a:rPr>
              <a:t>There is a growing need for chemical scientists in future, as evidenced by both the Skills England’s work and the RSC’s report on the future chemistry workforce.</a:t>
            </a:r>
          </a:p>
          <a:p>
            <a:endParaRPr lang="en-GB">
              <a:latin typeface="+mn-lt"/>
            </a:endParaRPr>
          </a:p>
          <a:p>
            <a:endParaRPr lang="en-GB">
              <a:latin typeface="+mn-lt"/>
            </a:endParaRPr>
          </a:p>
          <a:p>
            <a:endParaRPr lang="en-GB">
              <a:latin typeface="+mn-lt"/>
            </a:endParaRPr>
          </a:p>
        </p:txBody>
      </p:sp>
      <p:sp>
        <p:nvSpPr>
          <p:cNvPr id="4" name="Slide Number Placeholder 3">
            <a:extLst>
              <a:ext uri="{FF2B5EF4-FFF2-40B4-BE49-F238E27FC236}">
                <a16:creationId xmlns:a16="http://schemas.microsoft.com/office/drawing/2014/main" id="{A29ED8E5-958B-696C-1F61-6A3F7F95EE9F}"/>
              </a:ext>
            </a:extLst>
          </p:cNvPr>
          <p:cNvSpPr>
            <a:spLocks noGrp="1"/>
          </p:cNvSpPr>
          <p:nvPr>
            <p:ph type="sldNum" sz="quarter" idx="12"/>
          </p:nvPr>
        </p:nvSpPr>
        <p:spPr/>
        <p:txBody>
          <a:bodyPr/>
          <a:lstStyle/>
          <a:p>
            <a:fld id="{D79EE95E-F8E2-094D-B99A-E1C9960AC8D9}" type="slidenum">
              <a:rPr lang="en-US" smtClean="0"/>
              <a:pPr/>
              <a:t>32</a:t>
            </a:fld>
            <a:endParaRPr lang="en-US"/>
          </a:p>
        </p:txBody>
      </p:sp>
    </p:spTree>
    <p:extLst>
      <p:ext uri="{BB962C8B-B14F-4D97-AF65-F5344CB8AC3E}">
        <p14:creationId xmlns:p14="http://schemas.microsoft.com/office/powerpoint/2010/main" val="3273447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222A5-C82F-D2CC-B368-99392E31C7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79010B-C9D9-2F32-BC40-5B555234B97D}"/>
              </a:ext>
            </a:extLst>
          </p:cNvPr>
          <p:cNvSpPr>
            <a:spLocks noGrp="1"/>
          </p:cNvSpPr>
          <p:nvPr>
            <p:ph type="title"/>
          </p:nvPr>
        </p:nvSpPr>
        <p:spPr>
          <a:xfrm>
            <a:off x="838200" y="8449"/>
            <a:ext cx="10515600" cy="1325563"/>
          </a:xfrm>
        </p:spPr>
        <p:txBody>
          <a:bodyPr/>
          <a:lstStyle/>
          <a:p>
            <a:r>
              <a:rPr lang="en-GB">
                <a:latin typeface="Aptos" panose="020B0004020202020204" pitchFamily="34" charset="0"/>
              </a:rPr>
              <a:t>RSC messaging</a:t>
            </a:r>
          </a:p>
        </p:txBody>
      </p:sp>
      <p:sp>
        <p:nvSpPr>
          <p:cNvPr id="3" name="Content Placeholder 2">
            <a:extLst>
              <a:ext uri="{FF2B5EF4-FFF2-40B4-BE49-F238E27FC236}">
                <a16:creationId xmlns:a16="http://schemas.microsoft.com/office/drawing/2014/main" id="{43F8CA4D-1254-14B3-F5D5-2B9402405E55}"/>
              </a:ext>
            </a:extLst>
          </p:cNvPr>
          <p:cNvSpPr>
            <a:spLocks noGrp="1"/>
          </p:cNvSpPr>
          <p:nvPr>
            <p:ph idx="1"/>
          </p:nvPr>
        </p:nvSpPr>
        <p:spPr>
          <a:xfrm>
            <a:off x="838200" y="1137367"/>
            <a:ext cx="10515600" cy="4526014"/>
          </a:xfrm>
        </p:spPr>
        <p:txBody>
          <a:bodyPr>
            <a:normAutofit fontScale="92500" lnSpcReduction="20000"/>
          </a:bodyPr>
          <a:lstStyle/>
          <a:p>
            <a:pPr marL="342900" indent="-342900">
              <a:buFont typeface="Arial" panose="020B0604020202020204" pitchFamily="34" charset="0"/>
              <a:buChar char="•"/>
            </a:pPr>
            <a:r>
              <a:rPr lang="en-GB">
                <a:latin typeface="+mn-lt"/>
              </a:rPr>
              <a:t>We are extremely concerned that one impact of the immediate financial challenges facing higher education is the </a:t>
            </a:r>
            <a:r>
              <a:rPr lang="en-GB" b="1">
                <a:latin typeface="+mn-lt"/>
              </a:rPr>
              <a:t>risk of universities closing departments such as chemistry </a:t>
            </a:r>
            <a:r>
              <a:rPr lang="en-GB">
                <a:latin typeface="+mn-lt"/>
              </a:rPr>
              <a:t>that provide substantial long-term benefits to the UK economy.  </a:t>
            </a:r>
          </a:p>
          <a:p>
            <a:pPr marL="342900" indent="-342900">
              <a:buFont typeface="Arial" panose="020B0604020202020204" pitchFamily="34" charset="0"/>
              <a:buChar char="•"/>
            </a:pPr>
            <a:r>
              <a:rPr lang="en-GB">
                <a:latin typeface="+mn-lt"/>
              </a:rPr>
              <a:t>Some of the institutions likely to be at risk </a:t>
            </a:r>
            <a:r>
              <a:rPr lang="en-GB" b="1">
                <a:latin typeface="+mn-lt"/>
              </a:rPr>
              <a:t>have a strong track record of supporting underrepresented groups </a:t>
            </a:r>
            <a:r>
              <a:rPr lang="en-GB">
                <a:latin typeface="+mn-lt"/>
              </a:rPr>
              <a:t>to achieve degrees. </a:t>
            </a:r>
          </a:p>
          <a:p>
            <a:pPr marL="342900" indent="-342900">
              <a:buFont typeface="Arial" panose="020B0604020202020204" pitchFamily="34" charset="0"/>
              <a:buChar char="•"/>
            </a:pPr>
            <a:r>
              <a:rPr lang="en-GB" b="1">
                <a:latin typeface="+mn-lt"/>
              </a:rPr>
              <a:t>It is vital that people can access higher education and vocational training in all regions and nations</a:t>
            </a:r>
            <a:r>
              <a:rPr lang="en-GB">
                <a:latin typeface="+mn-lt"/>
              </a:rPr>
              <a:t>. Many students and graduates are not mobile. We are concerned that the recent closure of the chemistry department in Bangor University and the planned closure in the University of Hull are creating ‘chemistry deserts’ where it is impossible to study chemistry. This will inevitably also affect employers of chemistry graduates in these regions. </a:t>
            </a:r>
          </a:p>
          <a:p>
            <a:pPr marL="342900" indent="-342900">
              <a:buFont typeface="Arial" panose="020B0604020202020204" pitchFamily="34" charset="0"/>
              <a:buChar char="•"/>
            </a:pPr>
            <a:r>
              <a:rPr lang="en-GB">
                <a:latin typeface="+mn-lt"/>
              </a:rPr>
              <a:t>We recognise the </a:t>
            </a:r>
            <a:r>
              <a:rPr lang="en-GB" b="1">
                <a:latin typeface="+mn-lt"/>
              </a:rPr>
              <a:t>need for change in higher education </a:t>
            </a:r>
            <a:r>
              <a:rPr lang="en-GB">
                <a:latin typeface="+mn-lt"/>
              </a:rPr>
              <a:t>and will work with Government and other actors to shape this, whilst seeking to ensure the skills and capabilities we need in future through training chemical scientists.</a:t>
            </a:r>
          </a:p>
          <a:p>
            <a:pPr marL="342900" indent="-342900">
              <a:buFont typeface="Arial" panose="020B0604020202020204" pitchFamily="34" charset="0"/>
              <a:buChar char="•"/>
            </a:pPr>
            <a:endParaRPr lang="en-GB">
              <a:latin typeface="+mn-lt"/>
            </a:endParaRPr>
          </a:p>
          <a:p>
            <a:endParaRPr lang="en-GB">
              <a:latin typeface="+mn-lt"/>
            </a:endParaRPr>
          </a:p>
          <a:p>
            <a:endParaRPr lang="en-GB">
              <a:latin typeface="+mn-lt"/>
            </a:endParaRPr>
          </a:p>
        </p:txBody>
      </p:sp>
      <p:sp>
        <p:nvSpPr>
          <p:cNvPr id="4" name="Slide Number Placeholder 3">
            <a:extLst>
              <a:ext uri="{FF2B5EF4-FFF2-40B4-BE49-F238E27FC236}">
                <a16:creationId xmlns:a16="http://schemas.microsoft.com/office/drawing/2014/main" id="{BB12F794-0A6C-E792-7948-9501EC023C25}"/>
              </a:ext>
            </a:extLst>
          </p:cNvPr>
          <p:cNvSpPr>
            <a:spLocks noGrp="1"/>
          </p:cNvSpPr>
          <p:nvPr>
            <p:ph type="sldNum" sz="quarter" idx="12"/>
          </p:nvPr>
        </p:nvSpPr>
        <p:spPr/>
        <p:txBody>
          <a:bodyPr/>
          <a:lstStyle/>
          <a:p>
            <a:fld id="{D79EE95E-F8E2-094D-B99A-E1C9960AC8D9}" type="slidenum">
              <a:rPr lang="en-US" smtClean="0"/>
              <a:pPr/>
              <a:t>33</a:t>
            </a:fld>
            <a:endParaRPr lang="en-US"/>
          </a:p>
        </p:txBody>
      </p:sp>
    </p:spTree>
    <p:extLst>
      <p:ext uri="{BB962C8B-B14F-4D97-AF65-F5344CB8AC3E}">
        <p14:creationId xmlns:p14="http://schemas.microsoft.com/office/powerpoint/2010/main" val="3381987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7A423-F6CE-C64A-22C0-9B3D5CA2E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CE226-B1F1-DEBC-90DC-1FC53E62876B}"/>
              </a:ext>
            </a:extLst>
          </p:cNvPr>
          <p:cNvSpPr>
            <a:spLocks noGrp="1"/>
          </p:cNvSpPr>
          <p:nvPr>
            <p:ph type="title"/>
          </p:nvPr>
        </p:nvSpPr>
        <p:spPr>
          <a:xfrm>
            <a:off x="838200" y="8449"/>
            <a:ext cx="10515600" cy="1325563"/>
          </a:xfrm>
        </p:spPr>
        <p:txBody>
          <a:bodyPr/>
          <a:lstStyle/>
          <a:p>
            <a:r>
              <a:rPr lang="en-GB">
                <a:latin typeface="Aptos" panose="020B0004020202020204" pitchFamily="34" charset="0"/>
              </a:rPr>
              <a:t>RSC messaging</a:t>
            </a:r>
          </a:p>
        </p:txBody>
      </p:sp>
      <p:sp>
        <p:nvSpPr>
          <p:cNvPr id="3" name="Content Placeholder 2">
            <a:extLst>
              <a:ext uri="{FF2B5EF4-FFF2-40B4-BE49-F238E27FC236}">
                <a16:creationId xmlns:a16="http://schemas.microsoft.com/office/drawing/2014/main" id="{17E46AC0-DF22-25CB-63CD-A65B33A52F5F}"/>
              </a:ext>
            </a:extLst>
          </p:cNvPr>
          <p:cNvSpPr>
            <a:spLocks noGrp="1"/>
          </p:cNvSpPr>
          <p:nvPr>
            <p:ph idx="1"/>
          </p:nvPr>
        </p:nvSpPr>
        <p:spPr>
          <a:xfrm>
            <a:off x="838200" y="1137367"/>
            <a:ext cx="10515600" cy="4526014"/>
          </a:xfrm>
        </p:spPr>
        <p:txBody>
          <a:bodyPr>
            <a:normAutofit/>
          </a:bodyPr>
          <a:lstStyle/>
          <a:p>
            <a:r>
              <a:rPr lang="en-GB">
                <a:latin typeface="Aptos" panose="020B0004020202020204" pitchFamily="34" charset="0"/>
              </a:rPr>
              <a:t>We call on Government to:</a:t>
            </a:r>
          </a:p>
          <a:p>
            <a:pPr marL="457200" indent="-457200">
              <a:buFont typeface="+mj-lt"/>
              <a:buAutoNum type="arabicPeriod"/>
            </a:pPr>
            <a:r>
              <a:rPr lang="en-GB" b="1">
                <a:latin typeface="Aptos" panose="020B0004020202020204" pitchFamily="34" charset="0"/>
              </a:rPr>
              <a:t>Urgently address the financial sustainability of higher education </a:t>
            </a:r>
            <a:r>
              <a:rPr lang="en-GB">
                <a:latin typeface="Aptos" panose="020B0004020202020204" pitchFamily="34" charset="0"/>
              </a:rPr>
              <a:t>in a way that ensures quality chemistry teaching and research remain available in all regions to meet economic, employer and student needs.</a:t>
            </a:r>
          </a:p>
          <a:p>
            <a:pPr marL="457200" indent="-457200">
              <a:buFont typeface="+mj-lt"/>
              <a:buAutoNum type="arabicPeriod"/>
            </a:pPr>
            <a:r>
              <a:rPr lang="en-GB" b="1">
                <a:latin typeface="Aptos" panose="020B0004020202020204" pitchFamily="34" charset="0"/>
              </a:rPr>
              <a:t>Address the cost-of-living issues affecting undergraduate and postgraduate chemistry students</a:t>
            </a:r>
            <a:r>
              <a:rPr lang="en-GB">
                <a:latin typeface="Aptos" panose="020B0004020202020204" pitchFamily="34" charset="0"/>
              </a:rPr>
              <a:t>.</a:t>
            </a:r>
          </a:p>
          <a:p>
            <a:pPr marL="457200" indent="-457200">
              <a:buFont typeface="+mj-lt"/>
              <a:buAutoNum type="arabicPeriod"/>
            </a:pPr>
            <a:r>
              <a:rPr lang="en-GB" b="1">
                <a:latin typeface="Aptos" panose="020B0004020202020204" pitchFamily="34" charset="0"/>
              </a:rPr>
              <a:t>Ensure quality provision of both higher education and vocational and technical routes for chemistry in all nations and regions</a:t>
            </a:r>
            <a:r>
              <a:rPr lang="en-GB">
                <a:latin typeface="Aptos" panose="020B0004020202020204" pitchFamily="34" charset="0"/>
              </a:rPr>
              <a:t>, so that higher education in chemistry is accessible locally to all potential students.</a:t>
            </a:r>
          </a:p>
          <a:p>
            <a:endParaRPr lang="en-GB">
              <a:latin typeface="Aptos" panose="020B0004020202020204" pitchFamily="34" charset="0"/>
            </a:endParaRPr>
          </a:p>
          <a:p>
            <a:endParaRPr lang="en-GB">
              <a:latin typeface="Aptos" panose="020B0004020202020204" pitchFamily="34" charset="0"/>
            </a:endParaRPr>
          </a:p>
        </p:txBody>
      </p:sp>
      <p:sp>
        <p:nvSpPr>
          <p:cNvPr id="4" name="Slide Number Placeholder 3">
            <a:extLst>
              <a:ext uri="{FF2B5EF4-FFF2-40B4-BE49-F238E27FC236}">
                <a16:creationId xmlns:a16="http://schemas.microsoft.com/office/drawing/2014/main" id="{7CA78223-C248-4BE8-4646-4C10937776F9}"/>
              </a:ext>
            </a:extLst>
          </p:cNvPr>
          <p:cNvSpPr>
            <a:spLocks noGrp="1"/>
          </p:cNvSpPr>
          <p:nvPr>
            <p:ph type="sldNum" sz="quarter" idx="12"/>
          </p:nvPr>
        </p:nvSpPr>
        <p:spPr/>
        <p:txBody>
          <a:bodyPr/>
          <a:lstStyle/>
          <a:p>
            <a:fld id="{D79EE95E-F8E2-094D-B99A-E1C9960AC8D9}" type="slidenum">
              <a:rPr lang="en-US" smtClean="0"/>
              <a:pPr/>
              <a:t>34</a:t>
            </a:fld>
            <a:endParaRPr lang="en-US"/>
          </a:p>
        </p:txBody>
      </p:sp>
    </p:spTree>
    <p:extLst>
      <p:ext uri="{BB962C8B-B14F-4D97-AF65-F5344CB8AC3E}">
        <p14:creationId xmlns:p14="http://schemas.microsoft.com/office/powerpoint/2010/main" val="805619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8A889-9C59-BF9E-241F-B9E597D4BC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0EACAB-261F-CB83-D467-7962B9CF8A13}"/>
              </a:ext>
            </a:extLst>
          </p:cNvPr>
          <p:cNvSpPr>
            <a:spLocks noGrp="1"/>
          </p:cNvSpPr>
          <p:nvPr>
            <p:ph type="title"/>
          </p:nvPr>
        </p:nvSpPr>
        <p:spPr>
          <a:xfrm>
            <a:off x="1811772" y="2675700"/>
            <a:ext cx="7404281" cy="1325563"/>
          </a:xfrm>
        </p:spPr>
        <p:txBody>
          <a:bodyPr/>
          <a:lstStyle/>
          <a:p>
            <a:r>
              <a:rPr lang="en-GB">
                <a:latin typeface="+mj-lt"/>
              </a:rPr>
              <a:t>Appendix 2: Additional resources and links</a:t>
            </a:r>
          </a:p>
        </p:txBody>
      </p:sp>
      <p:sp>
        <p:nvSpPr>
          <p:cNvPr id="3" name="Slide Number Placeholder 2">
            <a:extLst>
              <a:ext uri="{FF2B5EF4-FFF2-40B4-BE49-F238E27FC236}">
                <a16:creationId xmlns:a16="http://schemas.microsoft.com/office/drawing/2014/main" id="{A54244DA-51C2-1EC6-063D-DA615229EED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79EE95E-F8E2-094D-B99A-E1C9960AC8D9}" type="slidenum">
              <a:rPr kumimoji="0" lang="en-US" sz="120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9034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036674-3D96-1F56-85E6-F4BC84F65926}"/>
              </a:ext>
            </a:extLst>
          </p:cNvPr>
          <p:cNvSpPr>
            <a:spLocks noGrp="1"/>
          </p:cNvSpPr>
          <p:nvPr>
            <p:ph sz="half" idx="1"/>
          </p:nvPr>
        </p:nvSpPr>
        <p:spPr>
          <a:xfrm>
            <a:off x="417786" y="1325563"/>
            <a:ext cx="11227676" cy="4975225"/>
          </a:xfrm>
        </p:spPr>
        <p:txBody>
          <a:bodyPr>
            <a:normAutofit fontScale="55000" lnSpcReduction="20000"/>
          </a:bodyPr>
          <a:lstStyle/>
          <a:p>
            <a:pPr marL="342900" indent="-342900">
              <a:buFont typeface="Arial" panose="020B0604020202020204" pitchFamily="34" charset="0"/>
              <a:buChar char="•"/>
            </a:pPr>
            <a:r>
              <a:rPr lang="en-GB" sz="2500">
                <a:latin typeface="+mn-lt"/>
              </a:rPr>
              <a:t>Demographics of chemistry students and staff at UK higher education institutions 2012/13 to 2021/22</a:t>
            </a:r>
            <a:endParaRPr lang="en-GB" sz="2000">
              <a:latin typeface="+mn-lt"/>
            </a:endParaRPr>
          </a:p>
          <a:p>
            <a:pPr marL="1028700" lvl="1" indent="-342900">
              <a:buFont typeface="Symbol" panose="05050102010706020507" pitchFamily="18" charset="2"/>
              <a:buChar char=""/>
            </a:pPr>
            <a:r>
              <a:rPr lang="en-GB" sz="2000">
                <a:latin typeface="+mn-lt"/>
              </a:rPr>
              <a:t>This provides additional data including protected characteristics</a:t>
            </a:r>
          </a:p>
          <a:p>
            <a:pPr marL="1028700" lvl="1" indent="-342900">
              <a:buFont typeface="Symbol" panose="05050102010706020507" pitchFamily="18" charset="2"/>
              <a:buChar char=""/>
            </a:pPr>
            <a:r>
              <a:rPr lang="en-GB" sz="2000">
                <a:latin typeface="+mn-lt"/>
                <a:hlinkClick r:id="rId3"/>
              </a:rPr>
              <a:t>https://www.rsc.org/globalassets/22-new-perspectives/inclusion-and-diversity/rsc_hesa_chemistry_demographics_2023.pdf</a:t>
            </a:r>
            <a:endParaRPr lang="en-GB" sz="2000">
              <a:latin typeface="+mn-lt"/>
            </a:endParaRPr>
          </a:p>
          <a:p>
            <a:pPr marL="342900" indent="-342900">
              <a:buFont typeface="Arial" panose="020B0604020202020204" pitchFamily="34" charset="0"/>
              <a:buChar char="•"/>
            </a:pPr>
            <a:r>
              <a:rPr lang="en-GB" sz="2500">
                <a:latin typeface="+mn-lt"/>
              </a:rPr>
              <a:t>Future workforce and educational pathways (2025)</a:t>
            </a:r>
          </a:p>
          <a:p>
            <a:pPr marL="1028700" lvl="1" indent="-342900">
              <a:buFont typeface="Symbol" panose="05050102010706020507" pitchFamily="18" charset="2"/>
              <a:buChar char="®"/>
            </a:pPr>
            <a:r>
              <a:rPr lang="en-GB" sz="2000">
                <a:latin typeface="+mn-lt"/>
              </a:rPr>
              <a:t>This report uses quantitative and qualitative data to identify what the chemical sciences industry needs and how we can ensure the workforce of tomorrow as well as today has the skills needed to fulfil their ambitions in the chemical sciences.</a:t>
            </a:r>
          </a:p>
          <a:p>
            <a:pPr marL="1028700" lvl="1" indent="-342900">
              <a:buFont typeface="Symbol" panose="05050102010706020507" pitchFamily="18" charset="2"/>
              <a:buChar char="®"/>
            </a:pPr>
            <a:r>
              <a:rPr lang="en-GB" sz="2000">
                <a:latin typeface="+mn-lt"/>
                <a:hlinkClick r:id="rId4"/>
              </a:rPr>
              <a:t>https://www.rsc.org/policy-evidence-campaigns/discovery-research-and-innovation/discovery-research-innovation-reports-surveys-campaigns/future-workforce-and-educational-pathways/</a:t>
            </a:r>
            <a:r>
              <a:rPr lang="en-GB" sz="2000">
                <a:latin typeface="+mn-lt"/>
              </a:rPr>
              <a:t> </a:t>
            </a:r>
          </a:p>
          <a:p>
            <a:pPr marL="342900" indent="-342900">
              <a:buFont typeface="Arial" panose="020B0604020202020204" pitchFamily="34" charset="0"/>
              <a:buChar char="•"/>
            </a:pPr>
            <a:r>
              <a:rPr lang="en-GB" sz="2500">
                <a:latin typeface="+mn-lt"/>
              </a:rPr>
              <a:t>Insights from REF2021 (2023) </a:t>
            </a:r>
          </a:p>
          <a:p>
            <a:pPr marL="1028700" lvl="1" indent="-342900">
              <a:buFont typeface="Symbol" panose="05050102010706020507" pitchFamily="18" charset="2"/>
              <a:buChar char="®"/>
            </a:pPr>
            <a:r>
              <a:rPr lang="en-GB" sz="2000">
                <a:latin typeface="+mn-lt"/>
              </a:rPr>
              <a:t>This considers the features of the chemistry submissions to REF2021. It provides an aggregated view and provides examples that consider the impact from, and research environment for, chemistry research in the UK. It also sets out what REF data tells us about social and economic impacts of chemistry research</a:t>
            </a:r>
          </a:p>
          <a:p>
            <a:pPr marL="1028700" lvl="1" indent="-342900">
              <a:buFont typeface="Symbol" panose="05050102010706020507" pitchFamily="18" charset="2"/>
              <a:buChar char="®"/>
            </a:pPr>
            <a:r>
              <a:rPr lang="en-GB" sz="2000">
                <a:latin typeface="+mn-lt"/>
                <a:hlinkClick r:id="rId5"/>
              </a:rPr>
              <a:t>https://www.rsc.org/globalassets/22-new-perspectives/discovery/insights-into-research-excellence-framework-2021/rsc-ref-insights-report.pdf</a:t>
            </a:r>
            <a:endParaRPr lang="en-GB" sz="2000">
              <a:latin typeface="+mn-lt"/>
            </a:endParaRPr>
          </a:p>
          <a:p>
            <a:pPr marL="342900" indent="-342900">
              <a:buFont typeface="Arial" panose="020B0604020202020204" pitchFamily="34" charset="0"/>
              <a:buChar char="•"/>
            </a:pPr>
            <a:r>
              <a:rPr lang="en-GB" sz="2500">
                <a:latin typeface="+mn-lt"/>
              </a:rPr>
              <a:t>A future in chemistry: Making the difference </a:t>
            </a:r>
          </a:p>
          <a:p>
            <a:pPr marL="1028700" lvl="1" indent="-342900">
              <a:buFont typeface="Symbol" panose="05050102010706020507" pitchFamily="18" charset="2"/>
              <a:buChar char="®"/>
            </a:pPr>
            <a:r>
              <a:rPr lang="en-GB" sz="2000">
                <a:latin typeface="+mn-lt"/>
              </a:rPr>
              <a:t>Our webpage showing some of the ways chemists are making a difference to our world, including job profiles, how to find work experience and information for teachers and employers. </a:t>
            </a:r>
          </a:p>
          <a:p>
            <a:pPr marL="1028700" lvl="1" indent="-342900">
              <a:buFont typeface="Symbol" panose="05050102010706020507" pitchFamily="18" charset="2"/>
              <a:buChar char="®"/>
            </a:pPr>
            <a:r>
              <a:rPr lang="en-GB" sz="2000">
                <a:latin typeface="+mn-lt"/>
                <a:hlinkClick r:id="rId6"/>
              </a:rPr>
              <a:t>https://edu.rsc.org/future-in-chemistry</a:t>
            </a:r>
            <a:r>
              <a:rPr lang="en-GB" sz="2000">
                <a:latin typeface="+mn-lt"/>
              </a:rPr>
              <a:t>  </a:t>
            </a:r>
          </a:p>
          <a:p>
            <a:pPr marL="342900" indent="-342900">
              <a:buFont typeface="Arial" panose="020B0604020202020204" pitchFamily="34" charset="0"/>
              <a:buChar char="•"/>
            </a:pPr>
            <a:r>
              <a:rPr lang="en-GB" sz="2500">
                <a:latin typeface="+mn-lt"/>
              </a:rPr>
              <a:t>What do chemists earn? </a:t>
            </a:r>
          </a:p>
          <a:p>
            <a:pPr marL="1028700" lvl="1" indent="-342900">
              <a:buFont typeface="Symbol" panose="05050102010706020507" pitchFamily="18" charset="2"/>
              <a:buChar char="®"/>
            </a:pPr>
            <a:r>
              <a:rPr lang="en-GB" sz="2000">
                <a:latin typeface="+mn-lt"/>
              </a:rPr>
              <a:t>Our members’ Pay and Reward Report gives you the facts to support your next career decision.</a:t>
            </a:r>
          </a:p>
          <a:p>
            <a:pPr marL="1028700" lvl="1" indent="-342900">
              <a:buFont typeface="Symbol" panose="05050102010706020507" pitchFamily="18" charset="2"/>
              <a:buChar char="®"/>
            </a:pPr>
            <a:r>
              <a:rPr lang="en-GB" sz="2000">
                <a:latin typeface="+mn-lt"/>
                <a:hlinkClick r:id="rId7"/>
              </a:rPr>
              <a:t>https://www.rsc.org/careers/whatchemistsearn/</a:t>
            </a:r>
            <a:r>
              <a:rPr lang="en-GB" sz="2000">
                <a:latin typeface="+mn-lt"/>
              </a:rPr>
              <a:t>  </a:t>
            </a:r>
          </a:p>
          <a:p>
            <a:pPr marL="342900" indent="-342900">
              <a:buFont typeface="Arial" panose="020B0604020202020204" pitchFamily="34" charset="0"/>
              <a:buChar char="•"/>
            </a:pPr>
            <a:r>
              <a:rPr lang="en-GB" sz="2500">
                <a:latin typeface="+mn-lt"/>
              </a:rPr>
              <a:t>Science Horizons (2021)</a:t>
            </a:r>
          </a:p>
          <a:p>
            <a:pPr marL="1028700" lvl="1" indent="-342900">
              <a:buFont typeface="Symbol" panose="05050102010706020507" pitchFamily="18" charset="2"/>
              <a:buChar char="®"/>
            </a:pPr>
            <a:r>
              <a:rPr lang="en-GB" sz="2000">
                <a:latin typeface="+mn-lt"/>
              </a:rPr>
              <a:t>Our report shows how leading-edge scientific research is helping the economy, society and the environment. </a:t>
            </a:r>
          </a:p>
          <a:p>
            <a:pPr marL="1028700" lvl="1" indent="-342900">
              <a:buFont typeface="Symbol" panose="05050102010706020507" pitchFamily="18" charset="2"/>
              <a:buChar char="®"/>
            </a:pPr>
            <a:r>
              <a:rPr lang="en-GB" sz="2000">
                <a:latin typeface="+mn-lt"/>
                <a:hlinkClick r:id="rId8"/>
              </a:rPr>
              <a:t>https://www.rsc.org/policy-evidence-campaigns/discovery-research-and-innovation/discovery-research-innovation-reports-surveys-campaigns/science-horizons/</a:t>
            </a:r>
            <a:r>
              <a:rPr lang="en-GB" sz="2000">
                <a:latin typeface="+mn-lt"/>
              </a:rPr>
              <a:t>  </a:t>
            </a:r>
          </a:p>
        </p:txBody>
      </p:sp>
      <p:sp>
        <p:nvSpPr>
          <p:cNvPr id="4" name="Title 3">
            <a:extLst>
              <a:ext uri="{FF2B5EF4-FFF2-40B4-BE49-F238E27FC236}">
                <a16:creationId xmlns:a16="http://schemas.microsoft.com/office/drawing/2014/main" id="{E64E00C8-13C9-CC74-2E3F-DCA04D076832}"/>
              </a:ext>
            </a:extLst>
          </p:cNvPr>
          <p:cNvSpPr>
            <a:spLocks noGrp="1"/>
          </p:cNvSpPr>
          <p:nvPr>
            <p:ph type="title"/>
          </p:nvPr>
        </p:nvSpPr>
        <p:spPr>
          <a:xfrm>
            <a:off x="417786" y="0"/>
            <a:ext cx="10515600" cy="1325563"/>
          </a:xfrm>
        </p:spPr>
        <p:txBody>
          <a:bodyPr/>
          <a:lstStyle/>
          <a:p>
            <a:r>
              <a:rPr lang="en-GB">
                <a:latin typeface="+mn-lt"/>
              </a:rPr>
              <a:t>Additional resources and links</a:t>
            </a:r>
          </a:p>
        </p:txBody>
      </p:sp>
      <p:sp>
        <p:nvSpPr>
          <p:cNvPr id="5" name="Slide Number Placeholder 4">
            <a:extLst>
              <a:ext uri="{FF2B5EF4-FFF2-40B4-BE49-F238E27FC236}">
                <a16:creationId xmlns:a16="http://schemas.microsoft.com/office/drawing/2014/main" id="{7F4E3B00-8F8A-6324-7AA9-8BF8D043A829}"/>
              </a:ext>
            </a:extLst>
          </p:cNvPr>
          <p:cNvSpPr>
            <a:spLocks noGrp="1"/>
          </p:cNvSpPr>
          <p:nvPr>
            <p:ph type="sldNum" sz="quarter" idx="12"/>
          </p:nvPr>
        </p:nvSpPr>
        <p:spPr/>
        <p:txBody>
          <a:bodyPr/>
          <a:lstStyle/>
          <a:p>
            <a:fld id="{D79EE95E-F8E2-094D-B99A-E1C9960AC8D9}" type="slidenum">
              <a:rPr lang="en-US" smtClean="0"/>
              <a:pPr/>
              <a:t>36</a:t>
            </a:fld>
            <a:endParaRPr lang="en-US"/>
          </a:p>
        </p:txBody>
      </p:sp>
    </p:spTree>
    <p:extLst>
      <p:ext uri="{BB962C8B-B14F-4D97-AF65-F5344CB8AC3E}">
        <p14:creationId xmlns:p14="http://schemas.microsoft.com/office/powerpoint/2010/main" val="1329326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A3E52-798B-EC17-11AE-AECAFCD8C3A6}"/>
              </a:ext>
            </a:extLst>
          </p:cNvPr>
          <p:cNvSpPr>
            <a:spLocks noGrp="1"/>
          </p:cNvSpPr>
          <p:nvPr>
            <p:ph type="title"/>
          </p:nvPr>
        </p:nvSpPr>
        <p:spPr>
          <a:xfrm>
            <a:off x="281152" y="0"/>
            <a:ext cx="10515600" cy="1325563"/>
          </a:xfrm>
        </p:spPr>
        <p:txBody>
          <a:bodyPr/>
          <a:lstStyle/>
          <a:p>
            <a:r>
              <a:rPr lang="en-GB">
                <a:latin typeface="+mj-lt"/>
              </a:rPr>
              <a:t>Information about the data sources</a:t>
            </a:r>
          </a:p>
        </p:txBody>
      </p:sp>
      <p:sp>
        <p:nvSpPr>
          <p:cNvPr id="3" name="Content Placeholder 2">
            <a:extLst>
              <a:ext uri="{FF2B5EF4-FFF2-40B4-BE49-F238E27FC236}">
                <a16:creationId xmlns:a16="http://schemas.microsoft.com/office/drawing/2014/main" id="{58510D2E-C7A2-9B0B-9025-931829243382}"/>
              </a:ext>
            </a:extLst>
          </p:cNvPr>
          <p:cNvSpPr>
            <a:spLocks noGrp="1"/>
          </p:cNvSpPr>
          <p:nvPr>
            <p:ph idx="1"/>
          </p:nvPr>
        </p:nvSpPr>
        <p:spPr>
          <a:xfrm>
            <a:off x="457954" y="1138712"/>
            <a:ext cx="10952996" cy="4727934"/>
          </a:xfrm>
        </p:spPr>
        <p:txBody>
          <a:bodyPr>
            <a:normAutofit fontScale="92500" lnSpcReduction="10000"/>
          </a:bodyPr>
          <a:lstStyle/>
          <a:p>
            <a:r>
              <a:rPr lang="en-GB" sz="1600">
                <a:latin typeface="+mn-lt"/>
              </a:rPr>
              <a:t>HESA:</a:t>
            </a:r>
          </a:p>
          <a:p>
            <a:pPr marL="342900" indent="-342900">
              <a:buFont typeface="Arial" panose="020B0604020202020204" pitchFamily="34" charset="0"/>
              <a:buChar char="•"/>
            </a:pPr>
            <a:r>
              <a:rPr lang="en-GB" sz="1600">
                <a:latin typeface="+mn-lt"/>
              </a:rPr>
              <a:t>HESA data represented in this slide deck is from the open data and official statistics pages - </a:t>
            </a:r>
            <a:r>
              <a:rPr lang="en-GB" sz="1600">
                <a:latin typeface="+mn-lt"/>
                <a:hlinkClick r:id="rId2"/>
              </a:rPr>
              <a:t>https://www.hesa.ac.uk/data-and-analysis</a:t>
            </a:r>
            <a:r>
              <a:rPr lang="en-GB" sz="1600">
                <a:latin typeface="+mn-lt"/>
              </a:rPr>
              <a:t>. More detail can be found on the HESA webpage. </a:t>
            </a:r>
          </a:p>
          <a:p>
            <a:pPr marL="342900" indent="-342900">
              <a:buFont typeface="Arial" panose="020B0604020202020204" pitchFamily="34" charset="0"/>
              <a:buChar char="•"/>
            </a:pPr>
            <a:r>
              <a:rPr lang="en-GB" sz="1600">
                <a:latin typeface="+mn-lt"/>
              </a:rPr>
              <a:t>Data on PhD students  has been taken from previous RSC analysis of purchased HESA data - </a:t>
            </a:r>
            <a:r>
              <a:rPr lang="en-GB" sz="1600">
                <a:latin typeface="+mn-lt"/>
                <a:hlinkClick r:id="rId3"/>
              </a:rPr>
              <a:t>https://www.rsc.org/globalassets/22-new-perspectives/inclusion-and-diversity/rsc_hesa_chemistry_demographics_2023.pdf</a:t>
            </a:r>
            <a:r>
              <a:rPr lang="en-GB" sz="1600">
                <a:latin typeface="+mn-lt"/>
              </a:rPr>
              <a:t>. This link includes additional detail about the processing of the data.  </a:t>
            </a:r>
          </a:p>
          <a:p>
            <a:pPr marL="342900" indent="-342900">
              <a:buFont typeface="Arial" panose="020B0604020202020204" pitchFamily="34" charset="0"/>
              <a:buChar char="•"/>
            </a:pPr>
            <a:r>
              <a:rPr lang="en-GB" sz="1600">
                <a:latin typeface="+mn-lt"/>
              </a:rPr>
              <a:t>Student numbers are rounded to the nearest five in accordance with HESA’s Rounding Methodology. </a:t>
            </a:r>
          </a:p>
          <a:p>
            <a:r>
              <a:rPr lang="en-GB" sz="1600">
                <a:latin typeface="+mn-lt"/>
              </a:rPr>
              <a:t>UCAS: </a:t>
            </a:r>
          </a:p>
          <a:p>
            <a:pPr marL="342900" indent="-342900">
              <a:buFont typeface="Arial" panose="020B0604020202020204" pitchFamily="34" charset="0"/>
              <a:buChar char="•"/>
            </a:pPr>
            <a:r>
              <a:rPr lang="en-GB" sz="1600">
                <a:latin typeface="+mn-lt"/>
              </a:rPr>
              <a:t>The UCAS data represented in this slide deck is from UCAS Undergraduate end of cycle data resources 2024 page - </a:t>
            </a:r>
            <a:r>
              <a:rPr lang="en-GB" sz="1600">
                <a:latin typeface="+mn-lt"/>
                <a:hlinkClick r:id="rId4"/>
              </a:rPr>
              <a:t>https://www.ucas.com/data-and-analysis/undergraduate-statistics-and-reports/ucas-undergraduate-end-cycle-data-resources-2024</a:t>
            </a:r>
            <a:r>
              <a:rPr lang="en-GB" sz="1600">
                <a:latin typeface="+mn-lt"/>
              </a:rPr>
              <a:t>. The sector-level end of cycle data resources cover applicants and applications to courses recruited through UCAS. </a:t>
            </a:r>
          </a:p>
          <a:p>
            <a:r>
              <a:rPr lang="en-GB" sz="1600">
                <a:latin typeface="+mn-lt"/>
              </a:rPr>
              <a:t>Additional information:</a:t>
            </a:r>
          </a:p>
          <a:p>
            <a:pPr marL="342900" indent="-342900">
              <a:buFont typeface="Arial" panose="020B0604020202020204" pitchFamily="34" charset="0"/>
              <a:buChar char="•"/>
            </a:pPr>
            <a:r>
              <a:rPr lang="en-GB" sz="1600">
                <a:latin typeface="+mn-lt"/>
              </a:rPr>
              <a:t>HESA and UCAS both offer ways of measuring undergraduate student numbers but are slightly different. UCAS statistics are based on numbers of applications and acceptances on courses whereas HESA statistics are records of students who </a:t>
            </a:r>
            <a:r>
              <a:rPr lang="en-GB" sz="1600" b="0" i="0">
                <a:effectLst/>
                <a:latin typeface="+mn-lt"/>
              </a:rPr>
              <a:t>actually enrolled on courses</a:t>
            </a:r>
            <a:r>
              <a:rPr lang="en-GB" sz="1600">
                <a:latin typeface="+mn-lt"/>
              </a:rPr>
              <a:t>. In some cases, accepted applicants never actually enrol on the course on which they have been accepted.</a:t>
            </a:r>
          </a:p>
          <a:p>
            <a:pPr marL="342900" indent="-342900">
              <a:buFont typeface="Arial" panose="020B0604020202020204" pitchFamily="34" charset="0"/>
              <a:buChar char="•"/>
            </a:pPr>
            <a:r>
              <a:rPr lang="en-GB" sz="1600">
                <a:latin typeface="+mn-lt"/>
              </a:rPr>
              <a:t>All calculated percentages are rounded to the nearest whole figure. </a:t>
            </a:r>
          </a:p>
        </p:txBody>
      </p:sp>
      <p:sp>
        <p:nvSpPr>
          <p:cNvPr id="4" name="Slide Number Placeholder 3">
            <a:extLst>
              <a:ext uri="{FF2B5EF4-FFF2-40B4-BE49-F238E27FC236}">
                <a16:creationId xmlns:a16="http://schemas.microsoft.com/office/drawing/2014/main" id="{C7058FCE-185C-5E6E-B621-D96D6D4D2E9F}"/>
              </a:ext>
            </a:extLst>
          </p:cNvPr>
          <p:cNvSpPr>
            <a:spLocks noGrp="1"/>
          </p:cNvSpPr>
          <p:nvPr>
            <p:ph type="sldNum" sz="quarter" idx="12"/>
          </p:nvPr>
        </p:nvSpPr>
        <p:spPr/>
        <p:txBody>
          <a:bodyPr/>
          <a:lstStyle/>
          <a:p>
            <a:fld id="{D79EE95E-F8E2-094D-B99A-E1C9960AC8D9}" type="slidenum">
              <a:rPr lang="en-US" smtClean="0"/>
              <a:pPr/>
              <a:t>4</a:t>
            </a:fld>
            <a:endParaRPr lang="en-US"/>
          </a:p>
        </p:txBody>
      </p:sp>
    </p:spTree>
    <p:extLst>
      <p:ext uri="{BB962C8B-B14F-4D97-AF65-F5344CB8AC3E}">
        <p14:creationId xmlns:p14="http://schemas.microsoft.com/office/powerpoint/2010/main" val="3549296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ED8BB2-5A53-B3A7-6A4D-F68535F59902}"/>
              </a:ext>
            </a:extLst>
          </p:cNvPr>
          <p:cNvSpPr>
            <a:spLocks noGrp="1"/>
          </p:cNvSpPr>
          <p:nvPr>
            <p:ph type="title"/>
          </p:nvPr>
        </p:nvSpPr>
        <p:spPr>
          <a:xfrm>
            <a:off x="1811772" y="2675700"/>
            <a:ext cx="7404281" cy="1325563"/>
          </a:xfrm>
        </p:spPr>
        <p:txBody>
          <a:bodyPr/>
          <a:lstStyle/>
          <a:p>
            <a:r>
              <a:rPr lang="en-GB">
                <a:latin typeface="+mj-lt"/>
              </a:rPr>
              <a:t>Chemistry department maps</a:t>
            </a:r>
          </a:p>
        </p:txBody>
      </p:sp>
      <p:sp>
        <p:nvSpPr>
          <p:cNvPr id="3" name="Slide Number Placeholder 2">
            <a:extLst>
              <a:ext uri="{FF2B5EF4-FFF2-40B4-BE49-F238E27FC236}">
                <a16:creationId xmlns:a16="http://schemas.microsoft.com/office/drawing/2014/main" id="{C222CA38-86D1-F732-7615-8799DD12D075}"/>
              </a:ext>
            </a:extLst>
          </p:cNvPr>
          <p:cNvSpPr>
            <a:spLocks noGrp="1"/>
          </p:cNvSpPr>
          <p:nvPr>
            <p:ph type="sldNum" sz="quarter" idx="12"/>
          </p:nvPr>
        </p:nvSpPr>
        <p:spPr/>
        <p:txBody>
          <a:bodyPr/>
          <a:lstStyle/>
          <a:p>
            <a:fld id="{D79EE95E-F8E2-094D-B99A-E1C9960AC8D9}" type="slidenum">
              <a:rPr lang="en-US" smtClean="0"/>
              <a:pPr/>
              <a:t>5</a:t>
            </a:fld>
            <a:endParaRPr lang="en-US"/>
          </a:p>
        </p:txBody>
      </p:sp>
    </p:spTree>
    <p:extLst>
      <p:ext uri="{BB962C8B-B14F-4D97-AF65-F5344CB8AC3E}">
        <p14:creationId xmlns:p14="http://schemas.microsoft.com/office/powerpoint/2010/main" val="2075275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D54AE-3E97-D933-681A-0DD69C4DF6B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68DB498-0650-057A-6908-5361B9989978}"/>
              </a:ext>
            </a:extLst>
          </p:cNvPr>
          <p:cNvSpPr>
            <a:spLocks noGrp="1"/>
          </p:cNvSpPr>
          <p:nvPr>
            <p:ph type="title"/>
          </p:nvPr>
        </p:nvSpPr>
        <p:spPr>
          <a:xfrm>
            <a:off x="257175" y="0"/>
            <a:ext cx="11677650" cy="1325563"/>
          </a:xfrm>
        </p:spPr>
        <p:txBody>
          <a:bodyPr>
            <a:normAutofit/>
          </a:bodyPr>
          <a:lstStyle/>
          <a:p>
            <a:r>
              <a:rPr lang="en-GB" sz="3600">
                <a:latin typeface="+mn-lt"/>
              </a:rPr>
              <a:t>Higher education providers and chemistry departments</a:t>
            </a:r>
          </a:p>
        </p:txBody>
      </p:sp>
      <p:sp>
        <p:nvSpPr>
          <p:cNvPr id="4" name="Slide Number Placeholder 3">
            <a:extLst>
              <a:ext uri="{FF2B5EF4-FFF2-40B4-BE49-F238E27FC236}">
                <a16:creationId xmlns:a16="http://schemas.microsoft.com/office/drawing/2014/main" id="{2F606BB8-67F5-B5E9-2ABB-B07AF99CB8A7}"/>
              </a:ext>
            </a:extLst>
          </p:cNvPr>
          <p:cNvSpPr>
            <a:spLocks noGrp="1"/>
          </p:cNvSpPr>
          <p:nvPr>
            <p:ph type="sldNum" sz="quarter" idx="12"/>
          </p:nvPr>
        </p:nvSpPr>
        <p:spPr/>
        <p:txBody>
          <a:bodyPr/>
          <a:lstStyle/>
          <a:p>
            <a:fld id="{D79EE95E-F8E2-094D-B99A-E1C9960AC8D9}" type="slidenum">
              <a:rPr lang="en-US" smtClean="0"/>
              <a:pPr/>
              <a:t>6</a:t>
            </a:fld>
            <a:endParaRPr lang="en-US"/>
          </a:p>
        </p:txBody>
      </p:sp>
      <p:pic>
        <p:nvPicPr>
          <p:cNvPr id="3" name="Picture 2" descr="A map of united kingdom with blue dots&#10;&#10;Description automatically generated">
            <a:extLst>
              <a:ext uri="{FF2B5EF4-FFF2-40B4-BE49-F238E27FC236}">
                <a16:creationId xmlns:a16="http://schemas.microsoft.com/office/drawing/2014/main" id="{90CF3432-266A-C196-E144-A709770492C5}"/>
              </a:ext>
            </a:extLst>
          </p:cNvPr>
          <p:cNvPicPr>
            <a:picLocks noChangeAspect="1"/>
          </p:cNvPicPr>
          <p:nvPr/>
        </p:nvPicPr>
        <p:blipFill>
          <a:blip r:embed="rId3"/>
          <a:srcRect l="22424" r="22726"/>
          <a:stretch/>
        </p:blipFill>
        <p:spPr>
          <a:xfrm>
            <a:off x="151054" y="1250324"/>
            <a:ext cx="3283345" cy="4489574"/>
          </a:xfrm>
          <a:prstGeom prst="rect">
            <a:avLst/>
          </a:prstGeom>
        </p:spPr>
      </p:pic>
      <p:sp>
        <p:nvSpPr>
          <p:cNvPr id="6" name="TextBox 5">
            <a:extLst>
              <a:ext uri="{FF2B5EF4-FFF2-40B4-BE49-F238E27FC236}">
                <a16:creationId xmlns:a16="http://schemas.microsoft.com/office/drawing/2014/main" id="{F5361DEC-F8D4-1F49-21E9-13CA3DF35BC6}"/>
              </a:ext>
            </a:extLst>
          </p:cNvPr>
          <p:cNvSpPr txBox="1"/>
          <p:nvPr/>
        </p:nvSpPr>
        <p:spPr>
          <a:xfrm>
            <a:off x="8098624" y="1641515"/>
            <a:ext cx="3460383" cy="33239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u="sng">
                <a:cs typeface="Arial" panose="020B0604020202020204" pitchFamily="34" charset="0"/>
              </a:rPr>
              <a:t>Key points:</a:t>
            </a:r>
          </a:p>
          <a:p>
            <a:pPr marL="285750" indent="-285750">
              <a:buFont typeface="Arial" panose="020B0604020202020204" pitchFamily="34" charset="0"/>
              <a:buChar char="•"/>
            </a:pPr>
            <a:r>
              <a:rPr lang="en-GB" sz="1400">
                <a:cs typeface="Arial" panose="020B0604020202020204" pitchFamily="34" charset="0"/>
              </a:rPr>
              <a:t>Overall, in 2023/24 the provision of HE across the UK broadly matches the provision of chemistry undergraduate courses across the UK, but there are some areas where </a:t>
            </a:r>
            <a:r>
              <a:rPr lang="en-GB" sz="1400" b="1">
                <a:cs typeface="Arial" panose="020B0604020202020204" pitchFamily="34" charset="0"/>
              </a:rPr>
              <a:t>recent closures have led to sparser provision, or “cold spots”</a:t>
            </a:r>
            <a:r>
              <a:rPr lang="en-GB" sz="1400">
                <a:cs typeface="Arial" panose="020B0604020202020204" pitchFamily="34" charset="0"/>
              </a:rPr>
              <a:t>.</a:t>
            </a:r>
          </a:p>
          <a:p>
            <a:pPr marL="285750" indent="-285750">
              <a:buFont typeface="Arial" panose="020B0604020202020204" pitchFamily="34" charset="0"/>
              <a:buChar char="•"/>
            </a:pPr>
            <a:r>
              <a:rPr lang="en-GB" sz="1400">
                <a:cs typeface="Arial" panose="020B0604020202020204" pitchFamily="34" charset="0"/>
              </a:rPr>
              <a:t>A number of universities have recently announced redundancies, reduction in provision and/or mergers. Should any of these difficult decisions lead to closures of chemistry courses and/or departments, this could risk further cold spots.</a:t>
            </a:r>
          </a:p>
        </p:txBody>
      </p:sp>
      <p:sp>
        <p:nvSpPr>
          <p:cNvPr id="8" name="TextBox 7">
            <a:extLst>
              <a:ext uri="{FF2B5EF4-FFF2-40B4-BE49-F238E27FC236}">
                <a16:creationId xmlns:a16="http://schemas.microsoft.com/office/drawing/2014/main" id="{41609395-B373-35A8-ACE8-BAB32D0D6FCB}"/>
              </a:ext>
            </a:extLst>
          </p:cNvPr>
          <p:cNvSpPr txBox="1"/>
          <p:nvPr/>
        </p:nvSpPr>
        <p:spPr>
          <a:xfrm>
            <a:off x="3162864" y="6117061"/>
            <a:ext cx="5301102" cy="577081"/>
          </a:xfrm>
          <a:prstGeom prst="rect">
            <a:avLst/>
          </a:prstGeom>
          <a:noFill/>
        </p:spPr>
        <p:txBody>
          <a:bodyPr wrap="square" rtlCol="0">
            <a:spAutoFit/>
          </a:bodyPr>
          <a:lstStyle/>
          <a:p>
            <a:r>
              <a:rPr lang="en-GB" sz="1050" b="1"/>
              <a:t>Please note: </a:t>
            </a:r>
            <a:r>
              <a:rPr lang="en-GB" sz="1050"/>
              <a:t>This map is up to date at the time of publishing. The departments marked as closed have either closed in the last few years, announced they will be closing and have stopped future student recruitment, and/or are teaching out.</a:t>
            </a:r>
          </a:p>
        </p:txBody>
      </p:sp>
      <p:pic>
        <p:nvPicPr>
          <p:cNvPr id="1026" name="Picture 2">
            <a:extLst>
              <a:ext uri="{FF2B5EF4-FFF2-40B4-BE49-F238E27FC236}">
                <a16:creationId xmlns:a16="http://schemas.microsoft.com/office/drawing/2014/main" id="{FB90B694-1DC3-4179-EC26-BE4B763BDA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04" r="15677"/>
          <a:stretch/>
        </p:blipFill>
        <p:spPr bwMode="auto">
          <a:xfrm>
            <a:off x="3376899" y="997263"/>
            <a:ext cx="4625165" cy="509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601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D7078-C11B-5AE6-DFE9-92BFC9F5B8C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0F6E801-7780-E33F-74F0-B60520AEE596}"/>
              </a:ext>
            </a:extLst>
          </p:cNvPr>
          <p:cNvSpPr>
            <a:spLocks noGrp="1"/>
          </p:cNvSpPr>
          <p:nvPr>
            <p:ph type="title"/>
          </p:nvPr>
        </p:nvSpPr>
        <p:spPr>
          <a:xfrm>
            <a:off x="257175" y="0"/>
            <a:ext cx="6241427" cy="1860884"/>
          </a:xfrm>
        </p:spPr>
        <p:txBody>
          <a:bodyPr>
            <a:normAutofit fontScale="90000"/>
          </a:bodyPr>
          <a:lstStyle/>
          <a:p>
            <a:r>
              <a:rPr lang="en-GB">
                <a:latin typeface="+mn-lt"/>
              </a:rPr>
              <a:t>Provision of chemistry undergraduate courses across the UK with travel time</a:t>
            </a:r>
          </a:p>
        </p:txBody>
      </p:sp>
      <p:sp>
        <p:nvSpPr>
          <p:cNvPr id="4" name="Slide Number Placeholder 3">
            <a:extLst>
              <a:ext uri="{FF2B5EF4-FFF2-40B4-BE49-F238E27FC236}">
                <a16:creationId xmlns:a16="http://schemas.microsoft.com/office/drawing/2014/main" id="{9213AEAE-665B-084B-B635-926F959F54C9}"/>
              </a:ext>
            </a:extLst>
          </p:cNvPr>
          <p:cNvSpPr>
            <a:spLocks noGrp="1"/>
          </p:cNvSpPr>
          <p:nvPr>
            <p:ph type="sldNum" sz="quarter" idx="12"/>
          </p:nvPr>
        </p:nvSpPr>
        <p:spPr/>
        <p:txBody>
          <a:bodyPr/>
          <a:lstStyle/>
          <a:p>
            <a:fld id="{D79EE95E-F8E2-094D-B99A-E1C9960AC8D9}" type="slidenum">
              <a:rPr lang="en-US" smtClean="0"/>
              <a:pPr/>
              <a:t>7</a:t>
            </a:fld>
            <a:endParaRPr lang="en-US"/>
          </a:p>
        </p:txBody>
      </p:sp>
      <p:sp>
        <p:nvSpPr>
          <p:cNvPr id="9" name="TextBox 8">
            <a:extLst>
              <a:ext uri="{FF2B5EF4-FFF2-40B4-BE49-F238E27FC236}">
                <a16:creationId xmlns:a16="http://schemas.microsoft.com/office/drawing/2014/main" id="{44E62BB3-568A-3FF6-6F7B-31C9941C34FC}"/>
              </a:ext>
            </a:extLst>
          </p:cNvPr>
          <p:cNvSpPr txBox="1"/>
          <p:nvPr/>
        </p:nvSpPr>
        <p:spPr>
          <a:xfrm>
            <a:off x="558800" y="2403564"/>
            <a:ext cx="6093494"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u="sng">
                <a:cs typeface="Arial" panose="020B0604020202020204" pitchFamily="34" charset="0"/>
              </a:rPr>
              <a:t>Key points:</a:t>
            </a:r>
          </a:p>
          <a:p>
            <a:pPr marL="285750" indent="-285750">
              <a:buFont typeface="Arial" panose="020B0604020202020204" pitchFamily="34" charset="0"/>
              <a:buChar char="•"/>
            </a:pPr>
            <a:r>
              <a:rPr lang="en-GB"/>
              <a:t>We are starting to see </a:t>
            </a:r>
            <a:r>
              <a:rPr lang="en-GB" b="1"/>
              <a:t>“cold spots” where no provision of the subject is available within a reasonable travel time</a:t>
            </a:r>
            <a:r>
              <a:rPr lang="en-GB"/>
              <a:t>. </a:t>
            </a:r>
          </a:p>
          <a:p>
            <a:pPr marL="285750" indent="-285750">
              <a:buFont typeface="Arial" panose="020B0604020202020204" pitchFamily="34" charset="0"/>
              <a:buChar char="•"/>
            </a:pPr>
            <a:r>
              <a:rPr lang="en-GB"/>
              <a:t>This issue is emerging in East Yorkshire and the Humber with the closure of the University of Hull’s chemistry department, and in North Wales with the closure of Bangor University’s department. </a:t>
            </a:r>
          </a:p>
          <a:p>
            <a:pPr marL="285750" indent="-285750">
              <a:buFont typeface="Arial" panose="020B0604020202020204" pitchFamily="34" charset="0"/>
              <a:buChar char="•"/>
            </a:pPr>
            <a:r>
              <a:rPr lang="en-GB" sz="1800" kern="100">
                <a:effectLst/>
                <a:latin typeface="Aptos" panose="020B0004020202020204" pitchFamily="34" charset="0"/>
                <a:ea typeface="Aptos" panose="020B0004020202020204" pitchFamily="34" charset="0"/>
                <a:cs typeface="Arial" panose="020B0604020202020204" pitchFamily="34" charset="0"/>
              </a:rPr>
              <a:t>Other potential closures, particularly of lower-entry tariff institutions, could further worsen this picture.</a:t>
            </a:r>
          </a:p>
        </p:txBody>
      </p:sp>
      <p:pic>
        <p:nvPicPr>
          <p:cNvPr id="2050" name="Picture 2">
            <a:extLst>
              <a:ext uri="{FF2B5EF4-FFF2-40B4-BE49-F238E27FC236}">
                <a16:creationId xmlns:a16="http://schemas.microsoft.com/office/drawing/2014/main" id="{4B806B6A-CB11-45D9-D7E2-7F0D50DE96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95" r="19736"/>
          <a:stretch/>
        </p:blipFill>
        <p:spPr bwMode="auto">
          <a:xfrm>
            <a:off x="7149377" y="244697"/>
            <a:ext cx="4483823" cy="53320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F0C54A-638D-92F4-9A68-90E55E924630}"/>
              </a:ext>
            </a:extLst>
          </p:cNvPr>
          <p:cNvSpPr txBox="1"/>
          <p:nvPr/>
        </p:nvSpPr>
        <p:spPr>
          <a:xfrm>
            <a:off x="7149377" y="5612596"/>
            <a:ext cx="4209923" cy="954107"/>
          </a:xfrm>
          <a:prstGeom prst="rect">
            <a:avLst/>
          </a:prstGeom>
          <a:noFill/>
        </p:spPr>
        <p:txBody>
          <a:bodyPr wrap="square">
            <a:spAutoFit/>
          </a:bodyPr>
          <a:lstStyle/>
          <a:p>
            <a:r>
              <a:rPr lang="en-GB" sz="1400"/>
              <a:t>This map shows, for each institution with an active chemistry course, the 30-minute and 60-minute driving range. Grey areas indicate where there is a driving time of one hour or more.</a:t>
            </a:r>
          </a:p>
        </p:txBody>
      </p:sp>
    </p:spTree>
    <p:extLst>
      <p:ext uri="{BB962C8B-B14F-4D97-AF65-F5344CB8AC3E}">
        <p14:creationId xmlns:p14="http://schemas.microsoft.com/office/powerpoint/2010/main" val="434109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2CC01-C064-2E00-0AE5-4EE622B0FC0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D52AF4-1B13-FED7-C226-28145D9AD3FD}"/>
              </a:ext>
            </a:extLst>
          </p:cNvPr>
          <p:cNvSpPr>
            <a:spLocks noGrp="1"/>
          </p:cNvSpPr>
          <p:nvPr>
            <p:ph type="sldNum" sz="quarter" idx="12"/>
          </p:nvPr>
        </p:nvSpPr>
        <p:spPr/>
        <p:txBody>
          <a:bodyPr/>
          <a:lstStyle/>
          <a:p>
            <a:fld id="{D79EE95E-F8E2-094D-B99A-E1C9960AC8D9}" type="slidenum">
              <a:rPr lang="en-US" smtClean="0"/>
              <a:pPr/>
              <a:t>8</a:t>
            </a:fld>
            <a:endParaRPr lang="en-US"/>
          </a:p>
        </p:txBody>
      </p:sp>
      <p:sp>
        <p:nvSpPr>
          <p:cNvPr id="2" name="Title 4">
            <a:extLst>
              <a:ext uri="{FF2B5EF4-FFF2-40B4-BE49-F238E27FC236}">
                <a16:creationId xmlns:a16="http://schemas.microsoft.com/office/drawing/2014/main" id="{2BBF9487-4DC1-76AC-6FBC-730EBF3215F9}"/>
              </a:ext>
            </a:extLst>
          </p:cNvPr>
          <p:cNvSpPr>
            <a:spLocks noGrp="1"/>
          </p:cNvSpPr>
          <p:nvPr>
            <p:ph type="title"/>
          </p:nvPr>
        </p:nvSpPr>
        <p:spPr>
          <a:xfrm>
            <a:off x="257176" y="0"/>
            <a:ext cx="6150972" cy="2362200"/>
          </a:xfrm>
        </p:spPr>
        <p:txBody>
          <a:bodyPr>
            <a:normAutofit/>
          </a:bodyPr>
          <a:lstStyle/>
          <a:p>
            <a:r>
              <a:rPr lang="en-GB" sz="3600">
                <a:latin typeface="+mn-lt"/>
              </a:rPr>
              <a:t>Provision of chemistry undergraduate courses across the UK with travel time and employers</a:t>
            </a:r>
          </a:p>
        </p:txBody>
      </p:sp>
      <p:sp>
        <p:nvSpPr>
          <p:cNvPr id="9" name="TextBox 8">
            <a:extLst>
              <a:ext uri="{FF2B5EF4-FFF2-40B4-BE49-F238E27FC236}">
                <a16:creationId xmlns:a16="http://schemas.microsoft.com/office/drawing/2014/main" id="{43838788-FA91-C3C9-37EE-3D5F1FC8C540}"/>
              </a:ext>
            </a:extLst>
          </p:cNvPr>
          <p:cNvSpPr txBox="1"/>
          <p:nvPr/>
        </p:nvSpPr>
        <p:spPr>
          <a:xfrm>
            <a:off x="354456" y="2729442"/>
            <a:ext cx="5429399" cy="2585323"/>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u="sng">
                <a:cs typeface="Arial"/>
              </a:rPr>
              <a:t>Key points:</a:t>
            </a:r>
          </a:p>
          <a:p>
            <a:pPr marL="285750" indent="-285750">
              <a:buFont typeface="Arial" panose="020B0604020202020204" pitchFamily="34" charset="0"/>
              <a:buChar char="•"/>
            </a:pPr>
            <a:r>
              <a:rPr lang="en-GB"/>
              <a:t>This map overlays internally-collected chemistry employer data, plotting employer sites from organisations with 251+ employees. </a:t>
            </a:r>
          </a:p>
          <a:p>
            <a:pPr marL="285750" indent="-285750">
              <a:buFont typeface="Arial" panose="020B0604020202020204" pitchFamily="34" charset="0"/>
              <a:buChar char="•"/>
            </a:pPr>
            <a:r>
              <a:rPr lang="en-GB"/>
              <a:t>The maps shows that </a:t>
            </a:r>
            <a:r>
              <a:rPr lang="en-GB" b="1"/>
              <a:t>chemistry employers are often located close to chemistry departments</a:t>
            </a:r>
            <a:r>
              <a:rPr lang="en-GB"/>
              <a:t>. If more chemistry cold spots were to emerge, this could have an impact on employers in their local area.</a:t>
            </a:r>
          </a:p>
        </p:txBody>
      </p:sp>
      <p:pic>
        <p:nvPicPr>
          <p:cNvPr id="6" name="Picture 5" descr="A map of the UK with the travel time by car to the nearest university with a chemistry undergraduate course indicated in blue (30 mins) and green (60 mins). Red dots indicate where chemistry employers are located. ">
            <a:extLst>
              <a:ext uri="{FF2B5EF4-FFF2-40B4-BE49-F238E27FC236}">
                <a16:creationId xmlns:a16="http://schemas.microsoft.com/office/drawing/2014/main" id="{AE7FE1BA-4C93-C948-5E5E-17450DE55189}"/>
              </a:ext>
            </a:extLst>
          </p:cNvPr>
          <p:cNvPicPr>
            <a:picLocks noChangeAspect="1"/>
          </p:cNvPicPr>
          <p:nvPr/>
        </p:nvPicPr>
        <p:blipFill>
          <a:blip r:embed="rId3"/>
          <a:srcRect l="18482" r="21221"/>
          <a:stretch/>
        </p:blipFill>
        <p:spPr>
          <a:xfrm>
            <a:off x="6408147" y="339725"/>
            <a:ext cx="5047445" cy="6278225"/>
          </a:xfrm>
          <a:prstGeom prst="rect">
            <a:avLst/>
          </a:prstGeom>
        </p:spPr>
      </p:pic>
    </p:spTree>
    <p:extLst>
      <p:ext uri="{BB962C8B-B14F-4D97-AF65-F5344CB8AC3E}">
        <p14:creationId xmlns:p14="http://schemas.microsoft.com/office/powerpoint/2010/main" val="614263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CA17A-49E9-598D-2BA0-91F19EABD2C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A76F83-2E80-A844-002B-D60210632D1A}"/>
              </a:ext>
            </a:extLst>
          </p:cNvPr>
          <p:cNvSpPr>
            <a:spLocks noGrp="1"/>
          </p:cNvSpPr>
          <p:nvPr>
            <p:ph type="title"/>
          </p:nvPr>
        </p:nvSpPr>
        <p:spPr>
          <a:xfrm>
            <a:off x="1811772" y="2675700"/>
            <a:ext cx="7404281" cy="1325563"/>
          </a:xfrm>
        </p:spPr>
        <p:txBody>
          <a:bodyPr/>
          <a:lstStyle/>
          <a:p>
            <a:r>
              <a:rPr lang="en-GB">
                <a:latin typeface="+mj-lt"/>
              </a:rPr>
              <a:t>Undergraduate student numbers</a:t>
            </a:r>
          </a:p>
        </p:txBody>
      </p:sp>
      <p:sp>
        <p:nvSpPr>
          <p:cNvPr id="3" name="Slide Number Placeholder 2">
            <a:extLst>
              <a:ext uri="{FF2B5EF4-FFF2-40B4-BE49-F238E27FC236}">
                <a16:creationId xmlns:a16="http://schemas.microsoft.com/office/drawing/2014/main" id="{5936A4E4-243E-A6E3-90AE-C91F6EB5B82F}"/>
              </a:ext>
            </a:extLst>
          </p:cNvPr>
          <p:cNvSpPr>
            <a:spLocks noGrp="1"/>
          </p:cNvSpPr>
          <p:nvPr>
            <p:ph type="sldNum" sz="quarter" idx="12"/>
          </p:nvPr>
        </p:nvSpPr>
        <p:spPr/>
        <p:txBody>
          <a:bodyPr/>
          <a:lstStyle/>
          <a:p>
            <a:fld id="{D79EE95E-F8E2-094D-B99A-E1C9960AC8D9}" type="slidenum">
              <a:rPr lang="en-US" smtClean="0"/>
              <a:pPr/>
              <a:t>9</a:t>
            </a:fld>
            <a:endParaRPr lang="en-US"/>
          </a:p>
        </p:txBody>
      </p:sp>
    </p:spTree>
    <p:extLst>
      <p:ext uri="{BB962C8B-B14F-4D97-AF65-F5344CB8AC3E}">
        <p14:creationId xmlns:p14="http://schemas.microsoft.com/office/powerpoint/2010/main" val="3697738088"/>
      </p:ext>
    </p:extLst>
  </p:cSld>
  <p:clrMapOvr>
    <a:masterClrMapping/>
  </p:clrMapOvr>
</p:sld>
</file>

<file path=ppt/theme/theme1.xml><?xml version="1.0" encoding="utf-8"?>
<a:theme xmlns:a="http://schemas.openxmlformats.org/drawingml/2006/main" name="RSC_Plain">
  <a:themeElements>
    <a:clrScheme name="RSC">
      <a:dk1>
        <a:srgbClr val="004976"/>
      </a:dk1>
      <a:lt1>
        <a:srgbClr val="FFFFFF"/>
      </a:lt1>
      <a:dk2>
        <a:srgbClr val="004976"/>
      </a:dk2>
      <a:lt2>
        <a:srgbClr val="E7E6E6"/>
      </a:lt2>
      <a:accent1>
        <a:srgbClr val="004976"/>
      </a:accent1>
      <a:accent2>
        <a:srgbClr val="48A9C5"/>
      </a:accent2>
      <a:accent3>
        <a:srgbClr val="EEDC00"/>
      </a:accent3>
      <a:accent4>
        <a:srgbClr val="97D700"/>
      </a:accent4>
      <a:accent5>
        <a:srgbClr val="DA1883"/>
      </a:accent5>
      <a:accent6>
        <a:srgbClr val="991E66"/>
      </a:accent6>
      <a:hlink>
        <a:srgbClr val="FF9E1B"/>
      </a:hlink>
      <a:folHlink>
        <a:srgbClr val="54585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005783_RSC_PPT_template_AW.pptx" id="{D7EAD8D1-6F07-924A-9AC7-4F04387690BC}" vid="{402D78AE-8AEC-614C-9759-CBC360D54792}"/>
    </a:ext>
  </a:extLst>
</a:theme>
</file>

<file path=ppt/theme/theme2.xml><?xml version="1.0" encoding="utf-8"?>
<a:theme xmlns:a="http://schemas.openxmlformats.org/drawingml/2006/main" name="RSC_Dividers with background">
  <a:themeElements>
    <a:clrScheme name="Custom 1">
      <a:dk1>
        <a:srgbClr val="004976"/>
      </a:dk1>
      <a:lt1>
        <a:srgbClr val="FFFFFF"/>
      </a:lt1>
      <a:dk2>
        <a:srgbClr val="004976"/>
      </a:dk2>
      <a:lt2>
        <a:srgbClr val="E7E6E6"/>
      </a:lt2>
      <a:accent1>
        <a:srgbClr val="004976"/>
      </a:accent1>
      <a:accent2>
        <a:srgbClr val="48A9C5"/>
      </a:accent2>
      <a:accent3>
        <a:srgbClr val="EEDC00"/>
      </a:accent3>
      <a:accent4>
        <a:srgbClr val="444544"/>
      </a:accent4>
      <a:accent5>
        <a:srgbClr val="DA1883"/>
      </a:accent5>
      <a:accent6>
        <a:srgbClr val="991E66"/>
      </a:accent6>
      <a:hlink>
        <a:srgbClr val="FF9E1B"/>
      </a:hlink>
      <a:folHlink>
        <a:srgbClr val="54585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005783_RSC_PPT_template_AW.pptx" id="{D7EAD8D1-6F07-924A-9AC7-4F04387690BC}" vid="{BC1ACAE9-55EB-DD49-9A43-7675B4B5E20D}"/>
    </a:ext>
  </a:extLst>
</a:theme>
</file>

<file path=ppt/theme/theme3.xml><?xml version="1.0" encoding="utf-8"?>
<a:theme xmlns:a="http://schemas.openxmlformats.org/drawingml/2006/main" name="1_RSC_Dividers with dark backgrounds">
  <a:themeElements>
    <a:clrScheme name="Custom 1">
      <a:dk1>
        <a:srgbClr val="004976"/>
      </a:dk1>
      <a:lt1>
        <a:srgbClr val="FFFFFF"/>
      </a:lt1>
      <a:dk2>
        <a:srgbClr val="004976"/>
      </a:dk2>
      <a:lt2>
        <a:srgbClr val="E7E6E6"/>
      </a:lt2>
      <a:accent1>
        <a:srgbClr val="004976"/>
      </a:accent1>
      <a:accent2>
        <a:srgbClr val="48A9C5"/>
      </a:accent2>
      <a:accent3>
        <a:srgbClr val="EEDC00"/>
      </a:accent3>
      <a:accent4>
        <a:srgbClr val="444544"/>
      </a:accent4>
      <a:accent5>
        <a:srgbClr val="DA1883"/>
      </a:accent5>
      <a:accent6>
        <a:srgbClr val="991E66"/>
      </a:accent6>
      <a:hlink>
        <a:srgbClr val="FF9E1B"/>
      </a:hlink>
      <a:folHlink>
        <a:srgbClr val="54585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005783_RSC_PPT_template_AW.pptx" id="{D7EAD8D1-6F07-924A-9AC7-4F04387690BC}" vid="{ECCBE7D7-7198-F045-B454-7E6FFC323358}"/>
    </a:ext>
  </a:extLst>
</a:theme>
</file>

<file path=ppt/theme/theme4.xml><?xml version="1.0" encoding="utf-8"?>
<a:theme xmlns:a="http://schemas.openxmlformats.org/drawingml/2006/main" name="2_RSC_Dividers with dark backgrounds">
  <a:themeElements>
    <a:clrScheme name="Custom 1">
      <a:dk1>
        <a:srgbClr val="004976"/>
      </a:dk1>
      <a:lt1>
        <a:srgbClr val="FFFFFF"/>
      </a:lt1>
      <a:dk2>
        <a:srgbClr val="004976"/>
      </a:dk2>
      <a:lt2>
        <a:srgbClr val="E7E6E6"/>
      </a:lt2>
      <a:accent1>
        <a:srgbClr val="004976"/>
      </a:accent1>
      <a:accent2>
        <a:srgbClr val="48A9C5"/>
      </a:accent2>
      <a:accent3>
        <a:srgbClr val="EEDC00"/>
      </a:accent3>
      <a:accent4>
        <a:srgbClr val="444544"/>
      </a:accent4>
      <a:accent5>
        <a:srgbClr val="DA1883"/>
      </a:accent5>
      <a:accent6>
        <a:srgbClr val="991E66"/>
      </a:accent6>
      <a:hlink>
        <a:srgbClr val="FF9E1B"/>
      </a:hlink>
      <a:folHlink>
        <a:srgbClr val="5458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005783_RSC_PPT_template_AW.pptx" id="{D7EAD8D1-6F07-924A-9AC7-4F04387690BC}" vid="{3E27D487-1EFD-3045-8DA1-6A646C2CD608}"/>
    </a:ext>
  </a:extLst>
</a:theme>
</file>

<file path=ppt/theme/theme5.xml><?xml version="1.0" encoding="utf-8"?>
<a:theme xmlns:a="http://schemas.openxmlformats.org/drawingml/2006/main" name="RSC Title slides with image suggestions">
  <a:themeElements>
    <a:clrScheme name="Custom 1">
      <a:dk1>
        <a:srgbClr val="004976"/>
      </a:dk1>
      <a:lt1>
        <a:srgbClr val="FFFFFF"/>
      </a:lt1>
      <a:dk2>
        <a:srgbClr val="004976"/>
      </a:dk2>
      <a:lt2>
        <a:srgbClr val="E7E6E6"/>
      </a:lt2>
      <a:accent1>
        <a:srgbClr val="004976"/>
      </a:accent1>
      <a:accent2>
        <a:srgbClr val="48A9C5"/>
      </a:accent2>
      <a:accent3>
        <a:srgbClr val="EEDC00"/>
      </a:accent3>
      <a:accent4>
        <a:srgbClr val="444544"/>
      </a:accent4>
      <a:accent5>
        <a:srgbClr val="DA1883"/>
      </a:accent5>
      <a:accent6>
        <a:srgbClr val="991E66"/>
      </a:accent6>
      <a:hlink>
        <a:srgbClr val="FF9E1B"/>
      </a:hlink>
      <a:folHlink>
        <a:srgbClr val="54585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005783_RSC_PPT_template_AW.pptx" id="{D7EAD8D1-6F07-924A-9AC7-4F04387690BC}" vid="{335BF3B4-A6F7-264E-BD8F-5AED04F4C7E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haredWithUsers xmlns="2e661a23-d2ad-4f30-a2f1-31fa43712da7">
      <UserInfo>
        <DisplayName/>
        <AccountId xsi:nil="true"/>
        <AccountType/>
      </UserInfo>
    </SharedWithUsers>
    <TaxCatchAll xmlns="2e661a23-d2ad-4f30-a2f1-31fa43712da7" xsi:nil="true"/>
    <lcf76f155ced4ddcb4097134ff3c332f xmlns="f5cc6c0d-29b8-4051-8f03-eb23ef8c565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7B91DDB306F094A92B573A644537D68" ma:contentTypeVersion="13" ma:contentTypeDescription="Create a new document." ma:contentTypeScope="" ma:versionID="4350544e588c00a7522084eade00972c">
  <xsd:schema xmlns:xsd="http://www.w3.org/2001/XMLSchema" xmlns:xs="http://www.w3.org/2001/XMLSchema" xmlns:p="http://schemas.microsoft.com/office/2006/metadata/properties" xmlns:ns2="f5cc6c0d-29b8-4051-8f03-eb23ef8c5657" xmlns:ns3="2e661a23-d2ad-4f30-a2f1-31fa43712da7" targetNamespace="http://schemas.microsoft.com/office/2006/metadata/properties" ma:root="true" ma:fieldsID="d4f130842f7d45d1f0369286991f30b8" ns2:_="" ns3:_="">
    <xsd:import namespace="f5cc6c0d-29b8-4051-8f03-eb23ef8c5657"/>
    <xsd:import namespace="2e661a23-d2ad-4f30-a2f1-31fa43712da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cc6c0d-29b8-4051-8f03-eb23ef8c56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cd698d5-2c6c-40f3-87af-cb5c6c865f6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661a23-d2ad-4f30-a2f1-31fa43712da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9137085-5104-4374-aa15-b594717c7261}" ma:internalName="TaxCatchAll" ma:showField="CatchAllData" ma:web="2e661a23-d2ad-4f30-a2f1-31fa43712d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EDF3E7-E591-4AA5-88B5-CCAED15C9F84}">
  <ds:schemaRefs>
    <ds:schemaRef ds:uri="2e661a23-d2ad-4f30-a2f1-31fa43712da7"/>
    <ds:schemaRef ds:uri="f5cc6c0d-29b8-4051-8f03-eb23ef8c56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CC8F453-0A08-4E28-8E13-4ACD39861ADB}">
  <ds:schemaRefs>
    <ds:schemaRef ds:uri="http://schemas.microsoft.com/sharepoint/v3/contenttype/forms"/>
  </ds:schemaRefs>
</ds:datastoreItem>
</file>

<file path=customXml/itemProps3.xml><?xml version="1.0" encoding="utf-8"?>
<ds:datastoreItem xmlns:ds="http://schemas.openxmlformats.org/officeDocument/2006/customXml" ds:itemID="{16FB5826-A0B8-4386-B386-AC331D6236D4}">
  <ds:schemaRefs>
    <ds:schemaRef ds:uri="2e661a23-d2ad-4f30-a2f1-31fa43712da7"/>
    <ds:schemaRef ds:uri="f5cc6c0d-29b8-4051-8f03-eb23ef8c56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New RSC Brand PPTX template</Template>
  <Application>Microsoft Office PowerPoint</Application>
  <PresentationFormat>Widescreen</PresentationFormat>
  <Slides>36</Slides>
  <Notes>27</Notes>
  <HiddenSlides>0</HiddenSlides>
  <ScaleCrop>false</ScaleCrop>
  <HeadingPairs>
    <vt:vector size="4" baseType="variant">
      <vt:variant>
        <vt:lpstr>Theme</vt:lpstr>
      </vt:variant>
      <vt:variant>
        <vt:i4>5</vt:i4>
      </vt:variant>
      <vt:variant>
        <vt:lpstr>Slide Titles</vt:lpstr>
      </vt:variant>
      <vt:variant>
        <vt:i4>36</vt:i4>
      </vt:variant>
    </vt:vector>
  </HeadingPairs>
  <TitlesOfParts>
    <vt:vector size="41" baseType="lpstr">
      <vt:lpstr>RSC_Plain</vt:lpstr>
      <vt:lpstr>RSC_Dividers with background</vt:lpstr>
      <vt:lpstr>1_RSC_Dividers with dark backgrounds</vt:lpstr>
      <vt:lpstr>2_RSC_Dividers with dark backgrounds</vt:lpstr>
      <vt:lpstr>RSC Title slides with image suggestions</vt:lpstr>
      <vt:lpstr>Chemistry higher education data &amp; messaging pack</vt:lpstr>
      <vt:lpstr>Purpose and contents</vt:lpstr>
      <vt:lpstr>Key takeaways from the data</vt:lpstr>
      <vt:lpstr>Information about the data sources</vt:lpstr>
      <vt:lpstr>Chemistry department maps</vt:lpstr>
      <vt:lpstr>Higher education providers and chemistry departments</vt:lpstr>
      <vt:lpstr>Provision of chemistry undergraduate courses across the UK with travel time</vt:lpstr>
      <vt:lpstr>Provision of chemistry undergraduate courses across the UK with travel time and employers</vt:lpstr>
      <vt:lpstr>Undergraduate student numbers</vt:lpstr>
      <vt:lpstr>Undergraduate enrolments in chemistry (HESA)</vt:lpstr>
      <vt:lpstr>All years undergraduate enrolments in chemistry by domicile (HESA)</vt:lpstr>
      <vt:lpstr>First year undergraduates in chemistry by domicile (HESA)</vt:lpstr>
      <vt:lpstr>International undergraduates in chemistry (HESA) </vt:lpstr>
      <vt:lpstr>Undergraduate acceptances in chemistry (UCAS)</vt:lpstr>
      <vt:lpstr>Undergraduate acceptances in chemistry by domicile (UCAS)</vt:lpstr>
      <vt:lpstr>Chemistry undergraduates as a percentage of the total undergraduate population</vt:lpstr>
      <vt:lpstr>Postgraduate student numbers</vt:lpstr>
      <vt:lpstr>Postgraduate enrolments in chemistry (HESA)</vt:lpstr>
      <vt:lpstr>Research and taught postgraduate enrolments in chemistry (HESA)</vt:lpstr>
      <vt:lpstr>Taught postgraduate enrolments in chemistry by domicile (HESA)</vt:lpstr>
      <vt:lpstr>International postgraduate enrolments in chemistry (HESA)</vt:lpstr>
      <vt:lpstr>PhD students in chemistry (HESA)</vt:lpstr>
      <vt:lpstr>First year PhD students in chemistry (HESA)</vt:lpstr>
      <vt:lpstr>PhD students in chemistry by domicile (HESA)</vt:lpstr>
      <vt:lpstr>Research grant and contracts income for chemistry</vt:lpstr>
      <vt:lpstr>What is research grant and contract income?</vt:lpstr>
      <vt:lpstr>Chemistry research grants and contracts</vt:lpstr>
      <vt:lpstr>Chemistry research grants and contracts</vt:lpstr>
      <vt:lpstr>Chemistry research grants and contracts</vt:lpstr>
      <vt:lpstr>Chemistry research grants and contracts</vt:lpstr>
      <vt:lpstr>Appendix 1: RSC messaging</vt:lpstr>
      <vt:lpstr>RSC messaging</vt:lpstr>
      <vt:lpstr>RSC messaging</vt:lpstr>
      <vt:lpstr>RSC messaging</vt:lpstr>
      <vt:lpstr>Appendix 2: Additional resources and links</vt:lpstr>
      <vt:lpstr>Additional resources and links</vt:lpstr>
    </vt:vector>
  </TitlesOfParts>
  <Company>Royal Society of Chemistry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dc:title>
  <dc:creator>Claire Southgate</dc:creator>
  <cp:revision>1</cp:revision>
  <cp:lastPrinted>2019-03-28T09:59:28Z</cp:lastPrinted>
  <dcterms:created xsi:type="dcterms:W3CDTF">2020-01-30T18:35:56Z</dcterms:created>
  <dcterms:modified xsi:type="dcterms:W3CDTF">2025-05-23T11:33:37Z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0x01010027B91DDB306F094A92B573A644537D68</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MSIP_Label_761e6141-5fba-4767-855f-01d3fd5de060_Enabled">
    <vt:lpwstr>true</vt:lpwstr>
  </property>
  <property fmtid="{D5CDD505-2E9C-101B-9397-08002B2CF9AE}" pid="7" name="MSIP_Label_761e6141-5fba-4767-855f-01d3fd5de060_SetDate">
    <vt:lpwstr>2024-08-28T12:18:50Z</vt:lpwstr>
  </property>
  <property fmtid="{D5CDD505-2E9C-101B-9397-08002B2CF9AE}" pid="8" name="MSIP_Label_761e6141-5fba-4767-855f-01d3fd5de060_Method">
    <vt:lpwstr>Standard</vt:lpwstr>
  </property>
  <property fmtid="{D5CDD505-2E9C-101B-9397-08002B2CF9AE}" pid="9" name="MSIP_Label_761e6141-5fba-4767-855f-01d3fd5de060_Name">
    <vt:lpwstr>defa4170-0d19-0005-0004-bc88714345d2</vt:lpwstr>
  </property>
  <property fmtid="{D5CDD505-2E9C-101B-9397-08002B2CF9AE}" pid="10" name="MSIP_Label_761e6141-5fba-4767-855f-01d3fd5de060_SiteId">
    <vt:lpwstr>56e39283-88ef-4500-b0da-e663bf001c99</vt:lpwstr>
  </property>
  <property fmtid="{D5CDD505-2E9C-101B-9397-08002B2CF9AE}" pid="11" name="MSIP_Label_761e6141-5fba-4767-855f-01d3fd5de060_ActionId">
    <vt:lpwstr>60a5f892-0e14-4580-829b-042312ae3725</vt:lpwstr>
  </property>
  <property fmtid="{D5CDD505-2E9C-101B-9397-08002B2CF9AE}" pid="12" name="MSIP_Label_761e6141-5fba-4767-855f-01d3fd5de060_ContentBits">
    <vt:lpwstr>0</vt:lpwstr>
  </property>
  <property fmtid="{D5CDD505-2E9C-101B-9397-08002B2CF9AE}" pid="13" name="MediaServiceImageTags">
    <vt:lpwstr/>
  </property>
  <property fmtid="{D5CDD505-2E9C-101B-9397-08002B2CF9AE}" pid="14" name="Order">
    <vt:r8>266500</vt:r8>
  </property>
  <property fmtid="{D5CDD505-2E9C-101B-9397-08002B2CF9AE}" pid="15" name="ComplianceAssetId">
    <vt:lpwstr/>
  </property>
  <property fmtid="{D5CDD505-2E9C-101B-9397-08002B2CF9AE}" pid="16" name="_ExtendedDescription">
    <vt:lpwstr/>
  </property>
  <property fmtid="{D5CDD505-2E9C-101B-9397-08002B2CF9AE}" pid="17" name="TriggerFlowInfo">
    <vt:lpwstr/>
  </property>
</Properties>
</file>