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1" r:id="rId2"/>
    <p:sldId id="262" r:id="rId3"/>
    <p:sldId id="263" r:id="rId4"/>
    <p:sldId id="264" r:id="rId5"/>
    <p:sldId id="265" r:id="rId6"/>
    <p:sldId id="266" r:id="rId7"/>
    <p:sldId id="267" r:id="rId8"/>
    <p:sldId id="268" r:id="rId9"/>
    <p:sldId id="275" r:id="rId10"/>
    <p:sldId id="269" r:id="rId11"/>
    <p:sldId id="270" r:id="rId12"/>
    <p:sldId id="271" r:id="rId13"/>
    <p:sldId id="256" r:id="rId14"/>
    <p:sldId id="272" r:id="rId15"/>
    <p:sldId id="258" r:id="rId16"/>
    <p:sldId id="259"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pos="56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983"/>
    <a:srgbClr val="EEDD01"/>
    <a:srgbClr val="115E65"/>
    <a:srgbClr val="004875"/>
    <a:srgbClr val="46A9C4"/>
    <a:srgbClr val="EC1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5"/>
    <p:restoredTop sz="94740"/>
  </p:normalViewPr>
  <p:slideViewPr>
    <p:cSldViewPr snapToGrid="0" snapToObjects="1">
      <p:cViewPr varScale="1">
        <p:scale>
          <a:sx n="124" d="100"/>
          <a:sy n="124" d="100"/>
        </p:scale>
        <p:origin x="1120" y="168"/>
      </p:cViewPr>
      <p:guideLst>
        <p:guide orient="horz" pos="1434"/>
        <p:guide pos="56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1A05F-B958-764F-8060-FB6B9FB3A86D}" type="datetimeFigureOut">
              <a:rPr lang="en-US" smtClean="0"/>
              <a:t>8/4/23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E8A0C-7658-5349-B9CD-2E0183F158BC}" type="slidenum">
              <a:rPr lang="en-US" smtClean="0"/>
              <a:t>‹#›</a:t>
            </a:fld>
            <a:endParaRPr lang="en-US"/>
          </a:p>
        </p:txBody>
      </p:sp>
    </p:spTree>
    <p:extLst>
      <p:ext uri="{BB962C8B-B14F-4D97-AF65-F5344CB8AC3E}">
        <p14:creationId xmlns:p14="http://schemas.microsoft.com/office/powerpoint/2010/main" val="178827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1F4F-1EE5-6C43-8F90-0DFEBCBADE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CF6E15C-9DD8-9E43-A724-D40D4A523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272D20B-13DD-974E-95AD-B2BC8CA9CC00}"/>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5" name="Footer Placeholder 4">
            <a:extLst>
              <a:ext uri="{FF2B5EF4-FFF2-40B4-BE49-F238E27FC236}">
                <a16:creationId xmlns:a16="http://schemas.microsoft.com/office/drawing/2014/main" id="{B57B77F5-F88C-8241-9540-7F6E282F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5B6B4-0BD3-0D40-8434-841B1942B71B}"/>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349898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1B37-0DB5-3F42-A5A0-23AEC65996A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7D0926C-C9F9-DE4D-B6E2-6B7EBAA53E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8B292E-19BA-594D-B5B4-C0EDA9AE217B}"/>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5" name="Footer Placeholder 4">
            <a:extLst>
              <a:ext uri="{FF2B5EF4-FFF2-40B4-BE49-F238E27FC236}">
                <a16:creationId xmlns:a16="http://schemas.microsoft.com/office/drawing/2014/main" id="{A8A0AB47-13DF-6B45-89C3-688B6F297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4A564-C0AC-C44C-9EBC-65A83492DA5A}"/>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350037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694D0-F412-8A46-9D58-A1B033653C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30EEDD-BFC9-D945-A06C-5D3BC0A161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9966F3-B92F-8541-8AF2-5BB4900F4675}"/>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5" name="Footer Placeholder 4">
            <a:extLst>
              <a:ext uri="{FF2B5EF4-FFF2-40B4-BE49-F238E27FC236}">
                <a16:creationId xmlns:a16="http://schemas.microsoft.com/office/drawing/2014/main" id="{169F7018-55EC-4347-8A3E-A437F2B46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1ED7E-9D28-884D-BFD3-8FD5F0B78969}"/>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409564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5306-C3A6-574F-94C2-D46EBA8EB6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642622-9236-4841-B220-0B5AA7F104C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825611-FBA9-6345-8467-00AD34650A58}"/>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5" name="Footer Placeholder 4">
            <a:extLst>
              <a:ext uri="{FF2B5EF4-FFF2-40B4-BE49-F238E27FC236}">
                <a16:creationId xmlns:a16="http://schemas.microsoft.com/office/drawing/2014/main" id="{22E2AC38-AF1D-7B40-8322-15CD04C23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3CB5D-E088-0846-A518-D4B140ADB66F}"/>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339576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A6BA-91E1-BA43-9ED7-7124C01FBE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4FCB75-C5AF-FE4B-A649-F0632361E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AF1A18-AD9A-6141-9CF3-FBFBC2552587}"/>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5" name="Footer Placeholder 4">
            <a:extLst>
              <a:ext uri="{FF2B5EF4-FFF2-40B4-BE49-F238E27FC236}">
                <a16:creationId xmlns:a16="http://schemas.microsoft.com/office/drawing/2014/main" id="{FA2CD5E6-3316-AD4C-A2CE-99F0EBA3E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1669D-B590-B140-88BF-812E21B165E5}"/>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190055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2B5F-060A-0641-94E9-42D6941144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2EF422C-AD25-BE44-87ED-7C6EE73B19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F1DB8F7-0C34-CB40-8939-01D58DE3CCA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AF4D224-3AA8-094D-93D8-5357E16316A1}"/>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6" name="Footer Placeholder 5">
            <a:extLst>
              <a:ext uri="{FF2B5EF4-FFF2-40B4-BE49-F238E27FC236}">
                <a16:creationId xmlns:a16="http://schemas.microsoft.com/office/drawing/2014/main" id="{5054E454-1B1E-AA4E-AB45-C7823330B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6488D-6FDF-F546-A461-9563C5AEEFB8}"/>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349103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E99C-7539-C045-A078-E3256B56037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34EB15-5906-5246-9FA3-2E80E4110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684DEA-8065-914F-A2D1-945E12D7908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4F17A7A-B761-FE40-85B5-E730852330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354010-C256-864B-81E9-EFE229D9B8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44B86EA-6B0D-C448-B52E-BE149937BCCA}"/>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8" name="Footer Placeholder 7">
            <a:extLst>
              <a:ext uri="{FF2B5EF4-FFF2-40B4-BE49-F238E27FC236}">
                <a16:creationId xmlns:a16="http://schemas.microsoft.com/office/drawing/2014/main" id="{649CF83B-5460-A84C-A753-F41C067C57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491AAD-7E43-B24E-B99B-AA51A7408A65}"/>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185472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E3D1-009B-B14B-95AB-166BCC654B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AD2DF5B-F228-9249-B094-D5E24859FA92}"/>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4" name="Footer Placeholder 3">
            <a:extLst>
              <a:ext uri="{FF2B5EF4-FFF2-40B4-BE49-F238E27FC236}">
                <a16:creationId xmlns:a16="http://schemas.microsoft.com/office/drawing/2014/main" id="{EC618CC9-7A33-7843-BB8D-3BC04C43DF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E5D67B-BA2B-BF4B-9ABC-495DF5C7E5ED}"/>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5321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4771E-68D7-3F44-9964-97CC2750A178}"/>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3" name="Footer Placeholder 2">
            <a:extLst>
              <a:ext uri="{FF2B5EF4-FFF2-40B4-BE49-F238E27FC236}">
                <a16:creationId xmlns:a16="http://schemas.microsoft.com/office/drawing/2014/main" id="{62ADFEBA-7410-4D41-9072-84A2A2E2F2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F78AAD-40F7-D748-81CA-DF00E5B1B573}"/>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82570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15C0-20D8-9640-A04E-FF098690C4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B6BF36-CE6C-EB4D-A5F2-BB10D608B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CC9177D-805E-D84A-8D18-86B143C65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042CA8-A18E-5545-AA01-D58FD584B9A1}"/>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6" name="Footer Placeholder 5">
            <a:extLst>
              <a:ext uri="{FF2B5EF4-FFF2-40B4-BE49-F238E27FC236}">
                <a16:creationId xmlns:a16="http://schemas.microsoft.com/office/drawing/2014/main" id="{B87A2849-5FA5-1A49-B7E4-13A74B053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2AE6F-DCD2-7D4D-AE2F-9F7F111E576A}"/>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272118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F0CC-9B6D-F54A-805B-B2BB91CC86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96E0E0-F0F4-C045-8E47-8494B3E93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29772A-27C2-9F47-9A5B-5B1D49240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2044BA-9D5D-F047-86C0-B6F8349C18DF}"/>
              </a:ext>
            </a:extLst>
          </p:cNvPr>
          <p:cNvSpPr>
            <a:spLocks noGrp="1"/>
          </p:cNvSpPr>
          <p:nvPr>
            <p:ph type="dt" sz="half" idx="10"/>
          </p:nvPr>
        </p:nvSpPr>
        <p:spPr/>
        <p:txBody>
          <a:bodyPr/>
          <a:lstStyle/>
          <a:p>
            <a:fld id="{77E4CA88-BE93-7643-B2F7-771C69A7DD07}" type="datetimeFigureOut">
              <a:rPr lang="en-US" smtClean="0"/>
              <a:t>8/4/23</a:t>
            </a:fld>
            <a:endParaRPr lang="en-US"/>
          </a:p>
        </p:txBody>
      </p:sp>
      <p:sp>
        <p:nvSpPr>
          <p:cNvPr id="6" name="Footer Placeholder 5">
            <a:extLst>
              <a:ext uri="{FF2B5EF4-FFF2-40B4-BE49-F238E27FC236}">
                <a16:creationId xmlns:a16="http://schemas.microsoft.com/office/drawing/2014/main" id="{65EA457D-8177-CD4B-ACDF-FBD85112E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D0279-A509-AC40-A417-7B464175ADD4}"/>
              </a:ext>
            </a:extLst>
          </p:cNvPr>
          <p:cNvSpPr>
            <a:spLocks noGrp="1"/>
          </p:cNvSpPr>
          <p:nvPr>
            <p:ph type="sldNum" sz="quarter" idx="12"/>
          </p:nvPr>
        </p:nvSpPr>
        <p:spPr/>
        <p:txBody>
          <a:bodyPr/>
          <a:lstStyle/>
          <a:p>
            <a:fld id="{D306B6AE-C561-5D42-AEF2-ECA8B0AC53A3}" type="slidenum">
              <a:rPr lang="en-US" smtClean="0"/>
              <a:t>‹#›</a:t>
            </a:fld>
            <a:endParaRPr lang="en-US"/>
          </a:p>
        </p:txBody>
      </p:sp>
    </p:spTree>
    <p:extLst>
      <p:ext uri="{BB962C8B-B14F-4D97-AF65-F5344CB8AC3E}">
        <p14:creationId xmlns:p14="http://schemas.microsoft.com/office/powerpoint/2010/main" val="390287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8CF49D-C723-A94D-814D-51EF8B381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D478BDF-774E-0D43-A0AF-8530B8DC0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73DD19-DC91-A84D-9A42-4DAB4137B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4CA88-BE93-7643-B2F7-771C69A7DD07}" type="datetimeFigureOut">
              <a:rPr lang="en-US" smtClean="0"/>
              <a:t>8/4/23</a:t>
            </a:fld>
            <a:endParaRPr lang="en-US"/>
          </a:p>
        </p:txBody>
      </p:sp>
      <p:sp>
        <p:nvSpPr>
          <p:cNvPr id="5" name="Footer Placeholder 4">
            <a:extLst>
              <a:ext uri="{FF2B5EF4-FFF2-40B4-BE49-F238E27FC236}">
                <a16:creationId xmlns:a16="http://schemas.microsoft.com/office/drawing/2014/main" id="{F8924543-432A-7541-A0DB-994C061509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6EA696-4EC0-1949-A04E-1D6C5995E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6B6AE-C561-5D42-AEF2-ECA8B0AC53A3}" type="slidenum">
              <a:rPr lang="en-US" smtClean="0"/>
              <a:t>‹#›</a:t>
            </a:fld>
            <a:endParaRPr lang="en-US"/>
          </a:p>
        </p:txBody>
      </p:sp>
    </p:spTree>
    <p:extLst>
      <p:ext uri="{BB962C8B-B14F-4D97-AF65-F5344CB8AC3E}">
        <p14:creationId xmlns:p14="http://schemas.microsoft.com/office/powerpoint/2010/main" val="281882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28531E-2C87-8B7F-D9EB-73EF7B563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A0F96CA-6801-A54F-01D1-07B4041507A5}"/>
              </a:ext>
            </a:extLst>
          </p:cNvPr>
          <p:cNvSpPr txBox="1"/>
          <p:nvPr/>
        </p:nvSpPr>
        <p:spPr>
          <a:xfrm>
            <a:off x="297949" y="1438382"/>
            <a:ext cx="6051479" cy="1169551"/>
          </a:xfrm>
          <a:prstGeom prst="rect">
            <a:avLst/>
          </a:prstGeom>
          <a:noFill/>
        </p:spPr>
        <p:txBody>
          <a:bodyPr wrap="square" rtlCol="0">
            <a:spAutoFit/>
          </a:bodyPr>
          <a:lstStyle/>
          <a:p>
            <a:r>
              <a:rPr lang="en-GB" sz="3500" dirty="0">
                <a:latin typeface="Bree Serif" panose="02000503040000020004" pitchFamily="2" charset="77"/>
              </a:rPr>
              <a:t>About the Royal Society </a:t>
            </a:r>
            <a:br>
              <a:rPr lang="en-GB" sz="3500" dirty="0">
                <a:latin typeface="Bree Serif" panose="02000503040000020004" pitchFamily="2" charset="77"/>
              </a:rPr>
            </a:br>
            <a:r>
              <a:rPr lang="en-GB" sz="3500" dirty="0">
                <a:latin typeface="Bree Serif" panose="02000503040000020004" pitchFamily="2" charset="77"/>
              </a:rPr>
              <a:t>of Chemistry</a:t>
            </a:r>
          </a:p>
        </p:txBody>
      </p:sp>
      <p:sp>
        <p:nvSpPr>
          <p:cNvPr id="7" name="TextBox 6">
            <a:extLst>
              <a:ext uri="{FF2B5EF4-FFF2-40B4-BE49-F238E27FC236}">
                <a16:creationId xmlns:a16="http://schemas.microsoft.com/office/drawing/2014/main" id="{B0B286EB-D3B9-ED14-31AE-667A48845E7D}"/>
              </a:ext>
            </a:extLst>
          </p:cNvPr>
          <p:cNvSpPr txBox="1"/>
          <p:nvPr/>
        </p:nvSpPr>
        <p:spPr>
          <a:xfrm>
            <a:off x="330224" y="2607933"/>
            <a:ext cx="5515772" cy="3400931"/>
          </a:xfrm>
          <a:prstGeom prst="rect">
            <a:avLst/>
          </a:prstGeom>
          <a:noFill/>
        </p:spPr>
        <p:txBody>
          <a:bodyPr wrap="square" rtlCol="0">
            <a:spAutoFit/>
          </a:bodyPr>
          <a:lstStyle/>
          <a:p>
            <a:r>
              <a:rPr lang="en-GB" sz="1750" dirty="0">
                <a:latin typeface="Gotham Medium" pitchFamily="2" charset="0"/>
                <a:cs typeface="Gotham Medium" pitchFamily="2" charset="0"/>
              </a:rPr>
              <a:t>Chemistry is at the centre of everything you can see, smell, touch and taste.</a:t>
            </a:r>
          </a:p>
          <a:p>
            <a:pPr>
              <a:spcBef>
                <a:spcPts val="600"/>
              </a:spcBef>
            </a:pPr>
            <a:r>
              <a:rPr lang="en-GB" sz="1750" dirty="0">
                <a:latin typeface="Gotham Book" pitchFamily="2" charset="0"/>
                <a:cs typeface="Gotham Medium" pitchFamily="2" charset="0"/>
              </a:rPr>
              <a:t>Whether studying the chemistry of life, or developing the advanced science behind modern technology, chemical scientists use their expertise to improve our health, our environment and our daily lives. </a:t>
            </a:r>
          </a:p>
          <a:p>
            <a:endParaRPr lang="en-GB" sz="1750" dirty="0">
              <a:latin typeface="Gotham Book" pitchFamily="2" charset="0"/>
              <a:cs typeface="Gotham Medium" pitchFamily="2" charset="0"/>
            </a:endParaRPr>
          </a:p>
          <a:p>
            <a:r>
              <a:rPr lang="en-GB" sz="1750" dirty="0">
                <a:latin typeface="Gotham Book" pitchFamily="2" charset="0"/>
                <a:cs typeface="Gotham Medium" pitchFamily="2" charset="0"/>
              </a:rPr>
              <a:t>Collaboration is essential. We connect scientists with each other and society as a whole, so they can do their best work and make discoveries and innovation happen.</a:t>
            </a:r>
          </a:p>
        </p:txBody>
      </p:sp>
      <p:pic>
        <p:nvPicPr>
          <p:cNvPr id="3" name="Picture 2">
            <a:extLst>
              <a:ext uri="{FF2B5EF4-FFF2-40B4-BE49-F238E27FC236}">
                <a16:creationId xmlns:a16="http://schemas.microsoft.com/office/drawing/2014/main" id="{AB4BBD53-5ECA-BCB0-E908-4378EB3121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6140" y="5769153"/>
            <a:ext cx="2311879" cy="871269"/>
          </a:xfrm>
          <a:prstGeom prst="rect">
            <a:avLst/>
          </a:prstGeom>
        </p:spPr>
      </p:pic>
      <p:sp>
        <p:nvSpPr>
          <p:cNvPr id="8" name="TextBox 7">
            <a:extLst>
              <a:ext uri="{FF2B5EF4-FFF2-40B4-BE49-F238E27FC236}">
                <a16:creationId xmlns:a16="http://schemas.microsoft.com/office/drawing/2014/main" id="{A93A7C17-5DB0-3E4E-1A66-AB059257AB70}"/>
              </a:ext>
            </a:extLst>
          </p:cNvPr>
          <p:cNvSpPr txBox="1"/>
          <p:nvPr/>
        </p:nvSpPr>
        <p:spPr>
          <a:xfrm>
            <a:off x="9016308" y="6058270"/>
            <a:ext cx="1931541"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/about-us</a:t>
            </a:r>
          </a:p>
        </p:txBody>
      </p:sp>
    </p:spTree>
    <p:extLst>
      <p:ext uri="{BB962C8B-B14F-4D97-AF65-F5344CB8AC3E}">
        <p14:creationId xmlns:p14="http://schemas.microsoft.com/office/powerpoint/2010/main" val="372338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E80806-C033-61E5-1648-2F3C3FCEF3D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93A1554-CC45-8FC6-007F-0026390CC4B9}"/>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The Merck Index </a:t>
            </a:r>
            <a:r>
              <a:rPr lang="en-GB" sz="3500" i="1" dirty="0">
                <a:latin typeface="Bree Serif" panose="02000503040000020004" pitchFamily="2" charset="77"/>
              </a:rPr>
              <a:t>Online</a:t>
            </a:r>
          </a:p>
        </p:txBody>
      </p:sp>
      <p:sp>
        <p:nvSpPr>
          <p:cNvPr id="5" name="TextBox 4">
            <a:extLst>
              <a:ext uri="{FF2B5EF4-FFF2-40B4-BE49-F238E27FC236}">
                <a16:creationId xmlns:a16="http://schemas.microsoft.com/office/drawing/2014/main" id="{157AC69D-6491-FC05-2004-1265B2BEEE93}"/>
              </a:ext>
            </a:extLst>
          </p:cNvPr>
          <p:cNvSpPr txBox="1"/>
          <p:nvPr/>
        </p:nvSpPr>
        <p:spPr>
          <a:xfrm>
            <a:off x="330224" y="2029618"/>
            <a:ext cx="6227892" cy="2516073"/>
          </a:xfrm>
          <a:prstGeom prst="rect">
            <a:avLst/>
          </a:prstGeom>
          <a:noFill/>
        </p:spPr>
        <p:txBody>
          <a:bodyPr wrap="square" rtlCol="0">
            <a:spAutoFit/>
          </a:bodyPr>
          <a:lstStyle/>
          <a:p>
            <a:pPr>
              <a:spcBef>
                <a:spcPts val="600"/>
              </a:spcBef>
            </a:pPr>
            <a:r>
              <a:rPr lang="en-GB" sz="1750" dirty="0">
                <a:latin typeface="Gotham Book" pitchFamily="2" charset="0"/>
              </a:rPr>
              <a:t>For more than 120 years The Merck Index has been regarded as the most authoritative and reliable source of information on chemicals, drugs and biologicals. </a:t>
            </a:r>
          </a:p>
          <a:p>
            <a:endParaRPr lang="en-GB" sz="1750" dirty="0">
              <a:latin typeface="Gotham Book" pitchFamily="2" charset="0"/>
            </a:endParaRPr>
          </a:p>
          <a:p>
            <a:r>
              <a:rPr lang="en-GB" sz="1750" dirty="0">
                <a:latin typeface="Gotham Book" pitchFamily="2" charset="0"/>
              </a:rPr>
              <a:t>We’ve taken that one step further with The Merck Index </a:t>
            </a:r>
            <a:r>
              <a:rPr lang="en-GB" sz="1750" i="1" dirty="0">
                <a:latin typeface="Gotham Book" pitchFamily="2" charset="0"/>
              </a:rPr>
              <a:t>Online</a:t>
            </a:r>
            <a:r>
              <a:rPr lang="en-GB" sz="1750" dirty="0">
                <a:latin typeface="Gotham Book" pitchFamily="2" charset="0"/>
              </a:rPr>
              <a:t>. Regularly updated, with powerful search functionality and a user-friendly interface, </a:t>
            </a:r>
            <a:br>
              <a:rPr lang="en-GB" sz="1750" dirty="0">
                <a:latin typeface="Gotham Book" pitchFamily="2" charset="0"/>
              </a:rPr>
            </a:br>
            <a:r>
              <a:rPr lang="en-GB" sz="1750" dirty="0">
                <a:latin typeface="Gotham Book" pitchFamily="2" charset="0"/>
              </a:rPr>
              <a:t>this well-established product delivers perfect institution-wide access.</a:t>
            </a:r>
          </a:p>
        </p:txBody>
      </p:sp>
      <p:pic>
        <p:nvPicPr>
          <p:cNvPr id="8" name="Picture 7">
            <a:extLst>
              <a:ext uri="{FF2B5EF4-FFF2-40B4-BE49-F238E27FC236}">
                <a16:creationId xmlns:a16="http://schemas.microsoft.com/office/drawing/2014/main" id="{E6D45878-E910-7498-FFD3-3FE7B7C6AB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1288" y="5768647"/>
            <a:ext cx="2816994" cy="871269"/>
          </a:xfrm>
          <a:prstGeom prst="rect">
            <a:avLst/>
          </a:prstGeom>
        </p:spPr>
      </p:pic>
      <p:sp>
        <p:nvSpPr>
          <p:cNvPr id="9" name="TextBox 8">
            <a:extLst>
              <a:ext uri="{FF2B5EF4-FFF2-40B4-BE49-F238E27FC236}">
                <a16:creationId xmlns:a16="http://schemas.microsoft.com/office/drawing/2014/main" id="{D716C2ED-3192-A343-6431-907CFB1C0346}"/>
              </a:ext>
            </a:extLst>
          </p:cNvPr>
          <p:cNvSpPr txBox="1"/>
          <p:nvPr/>
        </p:nvSpPr>
        <p:spPr>
          <a:xfrm>
            <a:off x="9005540" y="6033102"/>
            <a:ext cx="2394275"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a:t>
            </a:r>
            <a:r>
              <a:rPr lang="en-GB" sz="2000" dirty="0" err="1">
                <a:latin typeface="Bree Serif" panose="02000503040000020004" pitchFamily="2" charset="77"/>
              </a:rPr>
              <a:t>merck</a:t>
            </a:r>
            <a:r>
              <a:rPr lang="en-GB" sz="2000" dirty="0">
                <a:latin typeface="Bree Serif" panose="02000503040000020004" pitchFamily="2" charset="77"/>
              </a:rPr>
              <a:t>-index</a:t>
            </a:r>
          </a:p>
        </p:txBody>
      </p:sp>
    </p:spTree>
    <p:extLst>
      <p:ext uri="{BB962C8B-B14F-4D97-AF65-F5344CB8AC3E}">
        <p14:creationId xmlns:p14="http://schemas.microsoft.com/office/powerpoint/2010/main" val="93128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E80806-C033-61E5-1648-2F3C3FCEF3D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93A1554-CC45-8FC6-007F-0026390CC4B9}"/>
              </a:ext>
            </a:extLst>
          </p:cNvPr>
          <p:cNvSpPr txBox="1"/>
          <p:nvPr/>
        </p:nvSpPr>
        <p:spPr>
          <a:xfrm>
            <a:off x="297949" y="1438382"/>
            <a:ext cx="6051479" cy="1169551"/>
          </a:xfrm>
          <a:prstGeom prst="rect">
            <a:avLst/>
          </a:prstGeom>
          <a:noFill/>
        </p:spPr>
        <p:txBody>
          <a:bodyPr wrap="square" rtlCol="0">
            <a:spAutoFit/>
          </a:bodyPr>
          <a:lstStyle/>
          <a:p>
            <a:r>
              <a:rPr lang="en-GB" sz="3500" dirty="0">
                <a:latin typeface="Bree Serif" panose="02000503040000020004" pitchFamily="2" charset="77"/>
              </a:rPr>
              <a:t>Why choose The Merck </a:t>
            </a:r>
            <a:br>
              <a:rPr lang="en-GB" sz="3500" dirty="0">
                <a:latin typeface="Bree Serif" panose="02000503040000020004" pitchFamily="2" charset="77"/>
              </a:rPr>
            </a:br>
            <a:r>
              <a:rPr lang="en-GB" sz="3500" dirty="0">
                <a:latin typeface="Bree Serif" panose="02000503040000020004" pitchFamily="2" charset="77"/>
              </a:rPr>
              <a:t>Index </a:t>
            </a:r>
            <a:r>
              <a:rPr lang="en-GB" sz="3500" i="1" dirty="0">
                <a:latin typeface="Bree Serif" panose="02000503040000020004" pitchFamily="2" charset="77"/>
              </a:rPr>
              <a:t>Online</a:t>
            </a:r>
            <a:r>
              <a:rPr lang="en-GB" sz="3500" i="1" spc="-300" dirty="0">
                <a:latin typeface="Bree Serif" panose="02000503040000020004" pitchFamily="2" charset="77"/>
              </a:rPr>
              <a:t> </a:t>
            </a:r>
            <a:r>
              <a:rPr lang="en-GB" sz="3500" spc="600" dirty="0">
                <a:latin typeface="Bree Serif" panose="02000503040000020004" pitchFamily="2" charset="77"/>
              </a:rPr>
              <a:t>?</a:t>
            </a:r>
          </a:p>
        </p:txBody>
      </p:sp>
      <p:sp>
        <p:nvSpPr>
          <p:cNvPr id="5" name="TextBox 4">
            <a:extLst>
              <a:ext uri="{FF2B5EF4-FFF2-40B4-BE49-F238E27FC236}">
                <a16:creationId xmlns:a16="http://schemas.microsoft.com/office/drawing/2014/main" id="{157AC69D-6491-FC05-2004-1265B2BEEE93}"/>
              </a:ext>
            </a:extLst>
          </p:cNvPr>
          <p:cNvSpPr txBox="1"/>
          <p:nvPr/>
        </p:nvSpPr>
        <p:spPr>
          <a:xfrm>
            <a:off x="330224" y="2742112"/>
            <a:ext cx="5765776" cy="2608406"/>
          </a:xfrm>
          <a:prstGeom prst="rect">
            <a:avLst/>
          </a:prstGeom>
          <a:noFill/>
        </p:spPr>
        <p:txBody>
          <a:bodyPr wrap="square" rtlCol="0">
            <a:spAutoFit/>
          </a:bodyPr>
          <a:lstStyle/>
          <a:p>
            <a:pPr marL="285750" indent="-285750">
              <a:spcBef>
                <a:spcPts val="600"/>
              </a:spcBef>
              <a:buClr>
                <a:srgbClr val="115E65"/>
              </a:buClr>
              <a:buFont typeface="Arial" panose="020B0604020202020204" pitchFamily="34" charset="0"/>
              <a:buChar char="•"/>
            </a:pPr>
            <a:r>
              <a:rPr lang="en-GB" dirty="0">
                <a:latin typeface="Gotham Book" pitchFamily="2" charset="0"/>
              </a:rPr>
              <a:t>Unlimited user concurrency**</a:t>
            </a:r>
          </a:p>
          <a:p>
            <a:pPr marL="285750" indent="-285750">
              <a:spcBef>
                <a:spcPts val="600"/>
              </a:spcBef>
              <a:buClr>
                <a:srgbClr val="115E65"/>
              </a:buClr>
              <a:buFont typeface="Arial" panose="020B0604020202020204" pitchFamily="34" charset="0"/>
              <a:buChar char="•"/>
            </a:pPr>
            <a:r>
              <a:rPr lang="en-GB" dirty="0">
                <a:latin typeface="Gotham Book" pitchFamily="2" charset="0"/>
              </a:rPr>
              <a:t>Perpetual access and subscription models available</a:t>
            </a:r>
          </a:p>
          <a:p>
            <a:pPr marL="285750" indent="-285750">
              <a:spcBef>
                <a:spcPts val="600"/>
              </a:spcBef>
              <a:buClr>
                <a:srgbClr val="115E65"/>
              </a:buClr>
              <a:buFont typeface="Arial" panose="020B0604020202020204" pitchFamily="34" charset="0"/>
              <a:buChar char="•"/>
            </a:pPr>
            <a:r>
              <a:rPr lang="en-GB" dirty="0">
                <a:latin typeface="Gotham Book" pitchFamily="2" charset="0"/>
              </a:rPr>
              <a:t>Regular content updates made by our expert in-house editors</a:t>
            </a:r>
          </a:p>
          <a:p>
            <a:pPr marL="285750" indent="-285750">
              <a:spcBef>
                <a:spcPts val="600"/>
              </a:spcBef>
              <a:buClr>
                <a:srgbClr val="115E65"/>
              </a:buClr>
              <a:buFont typeface="Arial" panose="020B0604020202020204" pitchFamily="34" charset="0"/>
              <a:buChar char="•"/>
            </a:pPr>
            <a:r>
              <a:rPr lang="en-GB" dirty="0">
                <a:latin typeface="Gotham Book" pitchFamily="2" charset="0"/>
              </a:rPr>
              <a:t>COUNTER compliance, Shibboleth access and saved searches introduced</a:t>
            </a:r>
          </a:p>
          <a:p>
            <a:pPr>
              <a:spcBef>
                <a:spcPts val="600"/>
              </a:spcBef>
            </a:pPr>
            <a:endParaRPr lang="en-GB" sz="1750" dirty="0">
              <a:latin typeface="Gotham Book" pitchFamily="2" charset="0"/>
            </a:endParaRPr>
          </a:p>
        </p:txBody>
      </p:sp>
      <p:sp>
        <p:nvSpPr>
          <p:cNvPr id="2" name="TextBox 1">
            <a:extLst>
              <a:ext uri="{FF2B5EF4-FFF2-40B4-BE49-F238E27FC236}">
                <a16:creationId xmlns:a16="http://schemas.microsoft.com/office/drawing/2014/main" id="{5FC2DAB2-6B7A-8E3A-88B0-B3CA95DC9492}"/>
              </a:ext>
            </a:extLst>
          </p:cNvPr>
          <p:cNvSpPr txBox="1"/>
          <p:nvPr/>
        </p:nvSpPr>
        <p:spPr>
          <a:xfrm>
            <a:off x="330224" y="5857418"/>
            <a:ext cx="3323303" cy="523220"/>
          </a:xfrm>
          <a:prstGeom prst="rect">
            <a:avLst/>
          </a:prstGeom>
          <a:noFill/>
        </p:spPr>
        <p:txBody>
          <a:bodyPr wrap="square" rtlCol="0">
            <a:spAutoFit/>
          </a:bodyPr>
          <a:lstStyle/>
          <a:p>
            <a:r>
              <a:rPr lang="en-GB" sz="1400" i="1" dirty="0">
                <a:latin typeface="Gotham Book" pitchFamily="2" charset="0"/>
              </a:rPr>
              <a:t>**For academic institutions, hospitals and pharmacies</a:t>
            </a:r>
          </a:p>
        </p:txBody>
      </p:sp>
      <p:pic>
        <p:nvPicPr>
          <p:cNvPr id="9" name="Picture 8">
            <a:extLst>
              <a:ext uri="{FF2B5EF4-FFF2-40B4-BE49-F238E27FC236}">
                <a16:creationId xmlns:a16="http://schemas.microsoft.com/office/drawing/2014/main" id="{EECABDFB-B1A7-B71B-E885-352E18DE20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1288" y="5768346"/>
            <a:ext cx="2816994" cy="871269"/>
          </a:xfrm>
          <a:prstGeom prst="rect">
            <a:avLst/>
          </a:prstGeom>
        </p:spPr>
      </p:pic>
      <p:sp>
        <p:nvSpPr>
          <p:cNvPr id="10" name="TextBox 9">
            <a:extLst>
              <a:ext uri="{FF2B5EF4-FFF2-40B4-BE49-F238E27FC236}">
                <a16:creationId xmlns:a16="http://schemas.microsoft.com/office/drawing/2014/main" id="{566C89C6-723E-BB6A-2617-83D1B672CBFB}"/>
              </a:ext>
            </a:extLst>
          </p:cNvPr>
          <p:cNvSpPr txBox="1"/>
          <p:nvPr/>
        </p:nvSpPr>
        <p:spPr>
          <a:xfrm>
            <a:off x="9005540" y="6032801"/>
            <a:ext cx="2394275"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a:t>
            </a:r>
            <a:r>
              <a:rPr lang="en-GB" sz="2000" dirty="0" err="1">
                <a:latin typeface="Bree Serif" panose="02000503040000020004" pitchFamily="2" charset="77"/>
              </a:rPr>
              <a:t>merck</a:t>
            </a:r>
            <a:r>
              <a:rPr lang="en-GB" sz="2000" dirty="0">
                <a:latin typeface="Bree Serif" panose="02000503040000020004" pitchFamily="2" charset="77"/>
              </a:rPr>
              <a:t>-index</a:t>
            </a:r>
          </a:p>
        </p:txBody>
      </p:sp>
    </p:spTree>
    <p:extLst>
      <p:ext uri="{BB962C8B-B14F-4D97-AF65-F5344CB8AC3E}">
        <p14:creationId xmlns:p14="http://schemas.microsoft.com/office/powerpoint/2010/main" val="377580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7CD23-D3CE-1D2C-6626-01E7F7E395F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D5AA60E-A8A2-C279-0129-014990BCFF50}"/>
              </a:ext>
            </a:extLst>
          </p:cNvPr>
          <p:cNvSpPr txBox="1"/>
          <p:nvPr/>
        </p:nvSpPr>
        <p:spPr>
          <a:xfrm>
            <a:off x="297949" y="1438382"/>
            <a:ext cx="6051479" cy="630942"/>
          </a:xfrm>
          <a:prstGeom prst="rect">
            <a:avLst/>
          </a:prstGeom>
          <a:noFill/>
        </p:spPr>
        <p:txBody>
          <a:bodyPr wrap="square" rtlCol="0">
            <a:spAutoFit/>
          </a:bodyPr>
          <a:lstStyle/>
          <a:p>
            <a:r>
              <a:rPr lang="en-GB" sz="3500" dirty="0" err="1">
                <a:latin typeface="Bree Serif" panose="02000503040000020004" pitchFamily="2" charset="77"/>
              </a:rPr>
              <a:t>ChemSpider</a:t>
            </a:r>
            <a:endParaRPr lang="en-GB" sz="3500" dirty="0">
              <a:latin typeface="Bree Serif" panose="02000503040000020004" pitchFamily="2" charset="77"/>
            </a:endParaRPr>
          </a:p>
        </p:txBody>
      </p:sp>
      <p:sp>
        <p:nvSpPr>
          <p:cNvPr id="5" name="TextBox 4">
            <a:extLst>
              <a:ext uri="{FF2B5EF4-FFF2-40B4-BE49-F238E27FC236}">
                <a16:creationId xmlns:a16="http://schemas.microsoft.com/office/drawing/2014/main" id="{D088997C-3513-E49E-BCAC-77FE8769E272}"/>
              </a:ext>
            </a:extLst>
          </p:cNvPr>
          <p:cNvSpPr txBox="1"/>
          <p:nvPr/>
        </p:nvSpPr>
        <p:spPr>
          <a:xfrm>
            <a:off x="330224" y="2029618"/>
            <a:ext cx="5854266" cy="2785378"/>
          </a:xfrm>
          <a:prstGeom prst="rect">
            <a:avLst/>
          </a:prstGeom>
          <a:noFill/>
        </p:spPr>
        <p:txBody>
          <a:bodyPr wrap="square" rtlCol="0">
            <a:spAutoFit/>
          </a:bodyPr>
          <a:lstStyle/>
          <a:p>
            <a:pPr>
              <a:spcBef>
                <a:spcPts val="600"/>
              </a:spcBef>
            </a:pPr>
            <a:r>
              <a:rPr lang="en-GB" sz="1750" dirty="0" err="1">
                <a:latin typeface="Gotham Book" pitchFamily="2" charset="0"/>
              </a:rPr>
              <a:t>ChemSpider</a:t>
            </a:r>
            <a:r>
              <a:rPr lang="en-GB" sz="1750" dirty="0">
                <a:latin typeface="Gotham Book" pitchFamily="2" charset="0"/>
              </a:rPr>
              <a:t> provides fast access to over 110+ million structures, properties and associated information. </a:t>
            </a:r>
          </a:p>
          <a:p>
            <a:endParaRPr lang="en-GB" sz="1750" dirty="0">
              <a:latin typeface="Gotham Book" pitchFamily="2" charset="0"/>
            </a:endParaRPr>
          </a:p>
          <a:p>
            <a:r>
              <a:rPr lang="en-GB" sz="1750" dirty="0">
                <a:latin typeface="Gotham Book" pitchFamily="2" charset="0"/>
              </a:rPr>
              <a:t>By integrating and linking compounds from over 275 data sources, the database enables researchers to discover the most comprehensive view of chemical data from a single online search. Making it the perfect place for researchers to start their chemistry search.</a:t>
            </a:r>
          </a:p>
        </p:txBody>
      </p:sp>
      <p:pic>
        <p:nvPicPr>
          <p:cNvPr id="8" name="Picture 7">
            <a:extLst>
              <a:ext uri="{FF2B5EF4-FFF2-40B4-BE49-F238E27FC236}">
                <a16:creationId xmlns:a16="http://schemas.microsoft.com/office/drawing/2014/main" id="{31EBCBE6-D7D7-C6D6-7E87-E9669816A4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05575" y="5768648"/>
            <a:ext cx="2608527" cy="871269"/>
          </a:xfrm>
          <a:prstGeom prst="rect">
            <a:avLst/>
          </a:prstGeom>
        </p:spPr>
      </p:pic>
      <p:sp>
        <p:nvSpPr>
          <p:cNvPr id="9" name="TextBox 8">
            <a:extLst>
              <a:ext uri="{FF2B5EF4-FFF2-40B4-BE49-F238E27FC236}">
                <a16:creationId xmlns:a16="http://schemas.microsoft.com/office/drawing/2014/main" id="{141ECD58-71C3-478B-2BF5-39D75C49D696}"/>
              </a:ext>
            </a:extLst>
          </p:cNvPr>
          <p:cNvSpPr txBox="1"/>
          <p:nvPr/>
        </p:nvSpPr>
        <p:spPr>
          <a:xfrm>
            <a:off x="9019827" y="6033103"/>
            <a:ext cx="2394275" cy="400110"/>
          </a:xfrm>
          <a:prstGeom prst="rect">
            <a:avLst/>
          </a:prstGeom>
          <a:noFill/>
        </p:spPr>
        <p:txBody>
          <a:bodyPr wrap="square" rtlCol="0">
            <a:spAutoFit/>
          </a:bodyPr>
          <a:lstStyle/>
          <a:p>
            <a:r>
              <a:rPr lang="en-GB" sz="2000" dirty="0" err="1">
                <a:latin typeface="Bree Serif" panose="02000503040000020004" pitchFamily="2" charset="77"/>
              </a:rPr>
              <a:t>chemspider.com</a:t>
            </a:r>
            <a:endParaRPr lang="en-GB" sz="2000" dirty="0">
              <a:latin typeface="Bree Serif" panose="02000503040000020004" pitchFamily="2" charset="77"/>
            </a:endParaRPr>
          </a:p>
        </p:txBody>
      </p:sp>
    </p:spTree>
    <p:extLst>
      <p:ext uri="{BB962C8B-B14F-4D97-AF65-F5344CB8AC3E}">
        <p14:creationId xmlns:p14="http://schemas.microsoft.com/office/powerpoint/2010/main" val="233556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07EEDA-BB92-4448-9962-3AE324163A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82" y="0"/>
            <a:ext cx="12192000" cy="6858000"/>
          </a:xfrm>
          <a:prstGeom prst="rect">
            <a:avLst/>
          </a:prstGeom>
        </p:spPr>
      </p:pic>
      <p:sp>
        <p:nvSpPr>
          <p:cNvPr id="12" name="TextBox 11">
            <a:extLst>
              <a:ext uri="{FF2B5EF4-FFF2-40B4-BE49-F238E27FC236}">
                <a16:creationId xmlns:a16="http://schemas.microsoft.com/office/drawing/2014/main" id="{DE655751-00D1-9B31-AD37-CF2E8669EBB8}"/>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eBooks Collection</a:t>
            </a:r>
          </a:p>
        </p:txBody>
      </p:sp>
      <p:sp>
        <p:nvSpPr>
          <p:cNvPr id="13" name="TextBox 12">
            <a:extLst>
              <a:ext uri="{FF2B5EF4-FFF2-40B4-BE49-F238E27FC236}">
                <a16:creationId xmlns:a16="http://schemas.microsoft.com/office/drawing/2014/main" id="{59E7E845-E662-1E39-249B-450BBE67F8C1}"/>
              </a:ext>
            </a:extLst>
          </p:cNvPr>
          <p:cNvSpPr txBox="1"/>
          <p:nvPr/>
        </p:nvSpPr>
        <p:spPr>
          <a:xfrm>
            <a:off x="330224" y="2029618"/>
            <a:ext cx="5854266" cy="3762568"/>
          </a:xfrm>
          <a:prstGeom prst="rect">
            <a:avLst/>
          </a:prstGeom>
          <a:noFill/>
        </p:spPr>
        <p:txBody>
          <a:bodyPr wrap="square" rtlCol="0">
            <a:spAutoFit/>
          </a:bodyPr>
          <a:lstStyle/>
          <a:p>
            <a:r>
              <a:rPr lang="en-GB" sz="1750" dirty="0">
                <a:latin typeface="Gotham Book" pitchFamily="2" charset="0"/>
                <a:cs typeface="Gotham Medium" pitchFamily="2" charset="0"/>
              </a:rPr>
              <a:t>The complete eBooks collection is made up of over 1,800 books - </a:t>
            </a:r>
            <a:r>
              <a:rPr lang="en-GB" sz="1750" dirty="0">
                <a:solidFill>
                  <a:srgbClr val="000000"/>
                </a:solidFill>
                <a:effectLst/>
                <a:latin typeface="Gotham Book" pitchFamily="2" charset="0"/>
                <a:cs typeface="Gotham Medium" pitchFamily="2" charset="0"/>
              </a:rPr>
              <a:t>that’s more than 25,000 chapters and over 480,000 pages made up of titles from 1968 to now. </a:t>
            </a:r>
            <a:r>
              <a:rPr lang="en-GB" sz="1750" dirty="0">
                <a:latin typeface="Gotham Book" pitchFamily="2" charset="0"/>
                <a:cs typeface="Gotham Medium" pitchFamily="2" charset="0"/>
              </a:rPr>
              <a:t>An eBook Collection licence entitles libraries to:</a:t>
            </a:r>
          </a:p>
          <a:p>
            <a:pPr marL="285750" indent="-285750">
              <a:spcBef>
                <a:spcPts val="600"/>
              </a:spcBef>
              <a:buClr>
                <a:srgbClr val="EEDD01"/>
              </a:buClr>
              <a:buFont typeface="Arial" panose="020B0604020202020204" pitchFamily="34" charset="0"/>
              <a:buChar char="•"/>
            </a:pPr>
            <a:r>
              <a:rPr lang="en-GB" sz="1750" dirty="0">
                <a:latin typeface="Gotham Book" pitchFamily="2" charset="0"/>
              </a:rPr>
              <a:t>Unlimited access and use of the content</a:t>
            </a:r>
          </a:p>
          <a:p>
            <a:pPr marL="285750" indent="-285750">
              <a:spcBef>
                <a:spcPts val="600"/>
              </a:spcBef>
              <a:buClr>
                <a:srgbClr val="EEDD01"/>
              </a:buClr>
              <a:buFont typeface="Arial" panose="020B0604020202020204" pitchFamily="34" charset="0"/>
              <a:buChar char="•"/>
            </a:pPr>
            <a:r>
              <a:rPr lang="en-GB" sz="1750" dirty="0">
                <a:latin typeface="Gotham Book" pitchFamily="2" charset="0"/>
              </a:rPr>
              <a:t>Perpetual ownership </a:t>
            </a:r>
          </a:p>
          <a:p>
            <a:pPr marL="285750" indent="-285750">
              <a:spcBef>
                <a:spcPts val="600"/>
              </a:spcBef>
              <a:buClr>
                <a:srgbClr val="EEDD01"/>
              </a:buClr>
              <a:buFont typeface="Arial" panose="020B0604020202020204" pitchFamily="34" charset="0"/>
              <a:buChar char="•"/>
            </a:pPr>
            <a:r>
              <a:rPr lang="en-GB" sz="1750" dirty="0">
                <a:latin typeface="Gotham Book" pitchFamily="2" charset="0"/>
              </a:rPr>
              <a:t>MARC records and usage reports</a:t>
            </a:r>
          </a:p>
          <a:p>
            <a:pPr marL="285750" indent="-285750">
              <a:spcBef>
                <a:spcPts val="600"/>
              </a:spcBef>
              <a:buClr>
                <a:srgbClr val="EEDD01"/>
              </a:buClr>
              <a:buFont typeface="Arial" panose="020B0604020202020204" pitchFamily="34" charset="0"/>
              <a:buChar char="•"/>
            </a:pPr>
            <a:r>
              <a:rPr lang="en-GB" sz="1750" dirty="0">
                <a:latin typeface="Gotham Book" pitchFamily="2" charset="0"/>
              </a:rPr>
              <a:t>All titles DOI indexed to chapter level </a:t>
            </a:r>
          </a:p>
          <a:p>
            <a:pPr marL="285750" indent="-285750">
              <a:spcBef>
                <a:spcPts val="600"/>
              </a:spcBef>
              <a:buClr>
                <a:srgbClr val="EEDD01"/>
              </a:buClr>
              <a:buFont typeface="Arial" panose="020B0604020202020204" pitchFamily="34" charset="0"/>
              <a:buChar char="•"/>
            </a:pPr>
            <a:r>
              <a:rPr lang="en-GB" sz="1750" dirty="0">
                <a:latin typeface="Gotham Book" pitchFamily="2" charset="0"/>
              </a:rPr>
              <a:t>Chapters can be downloaded in multiple</a:t>
            </a:r>
            <a:br>
              <a:rPr lang="en-GB" sz="1750" dirty="0">
                <a:latin typeface="Gotham Book" pitchFamily="2" charset="0"/>
              </a:rPr>
            </a:br>
            <a:r>
              <a:rPr lang="en-GB" sz="1750" dirty="0">
                <a:latin typeface="Gotham Book" pitchFamily="2" charset="0"/>
              </a:rPr>
              <a:t>formats (PDF, HTML and </a:t>
            </a:r>
            <a:r>
              <a:rPr lang="en-GB" sz="1750" dirty="0" err="1">
                <a:latin typeface="Gotham Book" pitchFamily="2" charset="0"/>
              </a:rPr>
              <a:t>ePub</a:t>
            </a:r>
            <a:r>
              <a:rPr lang="en-GB" sz="1750" dirty="0">
                <a:latin typeface="Gotham Book" pitchFamily="2" charset="0"/>
              </a:rPr>
              <a:t>)</a:t>
            </a:r>
          </a:p>
          <a:p>
            <a:pPr marL="285750" indent="-285750">
              <a:spcBef>
                <a:spcPts val="600"/>
              </a:spcBef>
              <a:buClr>
                <a:srgbClr val="EEDD01"/>
              </a:buClr>
              <a:buFont typeface="Arial" panose="020B0604020202020204" pitchFamily="34" charset="0"/>
              <a:buChar char="•"/>
            </a:pPr>
            <a:r>
              <a:rPr lang="en-GB" sz="1750" dirty="0">
                <a:latin typeface="Gotham Book" pitchFamily="2" charset="0"/>
              </a:rPr>
              <a:t>Access via our new books platform</a:t>
            </a:r>
          </a:p>
        </p:txBody>
      </p:sp>
      <p:pic>
        <p:nvPicPr>
          <p:cNvPr id="7" name="Picture 6">
            <a:extLst>
              <a:ext uri="{FF2B5EF4-FFF2-40B4-BE49-F238E27FC236}">
                <a16:creationId xmlns:a16="http://schemas.microsoft.com/office/drawing/2014/main" id="{0FC8AAB5-BDC5-3F01-1638-7D75240038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00499" y="5767765"/>
            <a:ext cx="2090108" cy="871269"/>
          </a:xfrm>
          <a:prstGeom prst="rect">
            <a:avLst/>
          </a:prstGeom>
        </p:spPr>
      </p:pic>
      <p:sp>
        <p:nvSpPr>
          <p:cNvPr id="8" name="TextBox 7">
            <a:extLst>
              <a:ext uri="{FF2B5EF4-FFF2-40B4-BE49-F238E27FC236}">
                <a16:creationId xmlns:a16="http://schemas.microsoft.com/office/drawing/2014/main" id="{C209FEFC-837B-FB87-B8D9-1F70AA5B5E33}"/>
              </a:ext>
            </a:extLst>
          </p:cNvPr>
          <p:cNvSpPr txBox="1"/>
          <p:nvPr/>
        </p:nvSpPr>
        <p:spPr>
          <a:xfrm>
            <a:off x="9026972" y="6032220"/>
            <a:ext cx="1575958"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/books</a:t>
            </a:r>
          </a:p>
        </p:txBody>
      </p:sp>
    </p:spTree>
    <p:extLst>
      <p:ext uri="{BB962C8B-B14F-4D97-AF65-F5344CB8AC3E}">
        <p14:creationId xmlns:p14="http://schemas.microsoft.com/office/powerpoint/2010/main" val="306526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07EEDA-BB92-4448-9962-3AE324163A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82" y="0"/>
            <a:ext cx="12192000" cy="6858000"/>
          </a:xfrm>
          <a:prstGeom prst="rect">
            <a:avLst/>
          </a:prstGeom>
        </p:spPr>
      </p:pic>
      <p:sp>
        <p:nvSpPr>
          <p:cNvPr id="12" name="TextBox 11">
            <a:extLst>
              <a:ext uri="{FF2B5EF4-FFF2-40B4-BE49-F238E27FC236}">
                <a16:creationId xmlns:a16="http://schemas.microsoft.com/office/drawing/2014/main" id="{DE655751-00D1-9B31-AD37-CF2E8669EBB8}"/>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eBooks purchasing methods</a:t>
            </a:r>
          </a:p>
        </p:txBody>
      </p:sp>
      <p:sp>
        <p:nvSpPr>
          <p:cNvPr id="13" name="TextBox 12">
            <a:extLst>
              <a:ext uri="{FF2B5EF4-FFF2-40B4-BE49-F238E27FC236}">
                <a16:creationId xmlns:a16="http://schemas.microsoft.com/office/drawing/2014/main" id="{59E7E845-E662-1E39-249B-450BBE67F8C1}"/>
              </a:ext>
            </a:extLst>
          </p:cNvPr>
          <p:cNvSpPr txBox="1"/>
          <p:nvPr/>
        </p:nvSpPr>
        <p:spPr>
          <a:xfrm>
            <a:off x="330224" y="2029618"/>
            <a:ext cx="5854266" cy="2746906"/>
          </a:xfrm>
          <a:prstGeom prst="rect">
            <a:avLst/>
          </a:prstGeom>
          <a:noFill/>
        </p:spPr>
        <p:txBody>
          <a:bodyPr wrap="square" rtlCol="0">
            <a:spAutoFit/>
          </a:bodyPr>
          <a:lstStyle/>
          <a:p>
            <a:r>
              <a:rPr lang="en-GB" sz="1750" dirty="0">
                <a:latin typeface="Gotham Book" pitchFamily="2" charset="0"/>
              </a:rPr>
              <a:t>Our eBooks can be purchased in multiple ways including: </a:t>
            </a:r>
          </a:p>
          <a:p>
            <a:pPr marL="285750" indent="-285750">
              <a:spcBef>
                <a:spcPts val="600"/>
              </a:spcBef>
              <a:buClr>
                <a:srgbClr val="EEDD01"/>
              </a:buClr>
              <a:buFont typeface="Arial" panose="020B0604020202020204" pitchFamily="34" charset="0"/>
              <a:buChar char="•"/>
            </a:pPr>
            <a:r>
              <a:rPr lang="en-GB" sz="1750" b="1" dirty="0">
                <a:latin typeface="Gotham Bold" pitchFamily="2" charset="0"/>
                <a:cs typeface="Gotham Bold" pitchFamily="2" charset="0"/>
              </a:rPr>
              <a:t>By year </a:t>
            </a:r>
            <a:r>
              <a:rPr lang="en-GB" sz="1750" dirty="0">
                <a:latin typeface="Gotham Book" pitchFamily="2" charset="0"/>
              </a:rPr>
              <a:t>- Build on your existing collection by adding the eBooks published in a specific year </a:t>
            </a:r>
          </a:p>
          <a:p>
            <a:pPr marL="285750" indent="-285750">
              <a:spcBef>
                <a:spcPts val="600"/>
              </a:spcBef>
              <a:buClr>
                <a:srgbClr val="EEDD01"/>
              </a:buClr>
              <a:buFont typeface="Arial" panose="020B0604020202020204" pitchFamily="34" charset="0"/>
              <a:buChar char="•"/>
            </a:pPr>
            <a:r>
              <a:rPr lang="en-GB" sz="1750" b="1" dirty="0">
                <a:latin typeface="Gotham Bold" pitchFamily="2" charset="0"/>
                <a:cs typeface="Gotham Bold" pitchFamily="2" charset="0"/>
              </a:rPr>
              <a:t>By subject </a:t>
            </a:r>
            <a:r>
              <a:rPr lang="en-GB" sz="1750" dirty="0">
                <a:latin typeface="Gotham Book" pitchFamily="2" charset="0"/>
              </a:rPr>
              <a:t>- These smaller sets focus on eight primary topic areas within the chemical sciences </a:t>
            </a:r>
          </a:p>
          <a:p>
            <a:pPr marL="285750" indent="-285750">
              <a:spcBef>
                <a:spcPts val="600"/>
              </a:spcBef>
              <a:buClr>
                <a:srgbClr val="EEDD01"/>
              </a:buClr>
              <a:buFont typeface="Arial" panose="020B0604020202020204" pitchFamily="34" charset="0"/>
              <a:buChar char="•"/>
            </a:pPr>
            <a:r>
              <a:rPr lang="en-GB" sz="1750" b="1" dirty="0">
                <a:latin typeface="Gotham Bold" pitchFamily="2" charset="0"/>
                <a:cs typeface="Gotham Bold" pitchFamily="2" charset="0"/>
              </a:rPr>
              <a:t>Pick and Choose </a:t>
            </a:r>
            <a:r>
              <a:rPr lang="en-GB" sz="1750" dirty="0">
                <a:latin typeface="Gotham Book" pitchFamily="2" charset="0"/>
              </a:rPr>
              <a:t>- Select only the titles you need from the complete collection</a:t>
            </a:r>
          </a:p>
        </p:txBody>
      </p:sp>
      <p:pic>
        <p:nvPicPr>
          <p:cNvPr id="7" name="Picture 6">
            <a:extLst>
              <a:ext uri="{FF2B5EF4-FFF2-40B4-BE49-F238E27FC236}">
                <a16:creationId xmlns:a16="http://schemas.microsoft.com/office/drawing/2014/main" id="{AC9ED096-541C-2ECC-1B4A-54195AF73E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94816" y="5767765"/>
            <a:ext cx="3839952" cy="871269"/>
          </a:xfrm>
          <a:prstGeom prst="rect">
            <a:avLst/>
          </a:prstGeom>
        </p:spPr>
      </p:pic>
      <p:sp>
        <p:nvSpPr>
          <p:cNvPr id="8" name="TextBox 7">
            <a:extLst>
              <a:ext uri="{FF2B5EF4-FFF2-40B4-BE49-F238E27FC236}">
                <a16:creationId xmlns:a16="http://schemas.microsoft.com/office/drawing/2014/main" id="{E14ED349-BA87-FEB6-EACE-F7D278623FE0}"/>
              </a:ext>
            </a:extLst>
          </p:cNvPr>
          <p:cNvSpPr txBox="1"/>
          <p:nvPr/>
        </p:nvSpPr>
        <p:spPr>
          <a:xfrm>
            <a:off x="8767460" y="6032220"/>
            <a:ext cx="3150259" cy="400110"/>
          </a:xfrm>
          <a:prstGeom prst="rect">
            <a:avLst/>
          </a:prstGeom>
          <a:noFill/>
        </p:spPr>
        <p:txBody>
          <a:bodyPr wrap="square" rtlCol="0">
            <a:spAutoFit/>
          </a:bodyPr>
          <a:lstStyle/>
          <a:p>
            <a:r>
              <a:rPr lang="en-GB" sz="2000" dirty="0">
                <a:latin typeface="Bree Serif" panose="02000503040000020004" pitchFamily="2" charset="77"/>
              </a:rPr>
              <a:t>Visit </a:t>
            </a:r>
            <a:r>
              <a:rPr lang="en-GB" sz="2000" dirty="0" err="1">
                <a:latin typeface="Bree Serif" panose="02000503040000020004" pitchFamily="2" charset="77"/>
              </a:rPr>
              <a:t>rsc.li</a:t>
            </a:r>
            <a:r>
              <a:rPr lang="en-GB" sz="2000" dirty="0">
                <a:latin typeface="Bree Serif" panose="02000503040000020004" pitchFamily="2" charset="77"/>
              </a:rPr>
              <a:t>/</a:t>
            </a:r>
            <a:r>
              <a:rPr lang="en-GB" sz="2000" dirty="0" err="1">
                <a:latin typeface="Bree Serif" panose="02000503040000020004" pitchFamily="2" charset="77"/>
              </a:rPr>
              <a:t>pickandchoose</a:t>
            </a:r>
            <a:endParaRPr lang="en-GB" sz="2000" dirty="0">
              <a:latin typeface="Bree Serif" panose="02000503040000020004" pitchFamily="2" charset="77"/>
            </a:endParaRPr>
          </a:p>
        </p:txBody>
      </p:sp>
    </p:spTree>
    <p:extLst>
      <p:ext uri="{BB962C8B-B14F-4D97-AF65-F5344CB8AC3E}">
        <p14:creationId xmlns:p14="http://schemas.microsoft.com/office/powerpoint/2010/main" val="169815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F1C43-763F-3E4A-ACCD-F173D6F9D86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975766E-B829-6985-3E81-0F96266C5735}"/>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Book Catalogue</a:t>
            </a:r>
          </a:p>
        </p:txBody>
      </p:sp>
      <p:sp>
        <p:nvSpPr>
          <p:cNvPr id="10" name="TextBox 9">
            <a:extLst>
              <a:ext uri="{FF2B5EF4-FFF2-40B4-BE49-F238E27FC236}">
                <a16:creationId xmlns:a16="http://schemas.microsoft.com/office/drawing/2014/main" id="{C5CA501E-E941-E57F-A654-D9962E981A8F}"/>
              </a:ext>
            </a:extLst>
          </p:cNvPr>
          <p:cNvSpPr txBox="1"/>
          <p:nvPr/>
        </p:nvSpPr>
        <p:spPr>
          <a:xfrm>
            <a:off x="330224" y="2029618"/>
            <a:ext cx="5854266" cy="3054682"/>
          </a:xfrm>
          <a:prstGeom prst="rect">
            <a:avLst/>
          </a:prstGeom>
          <a:noFill/>
        </p:spPr>
        <p:txBody>
          <a:bodyPr wrap="square" rtlCol="0">
            <a:spAutoFit/>
          </a:bodyPr>
          <a:lstStyle/>
          <a:p>
            <a:pPr>
              <a:spcBef>
                <a:spcPts val="600"/>
              </a:spcBef>
            </a:pPr>
            <a:r>
              <a:rPr lang="en-GB" sz="1750" dirty="0">
                <a:latin typeface="Gotham Book" pitchFamily="2" charset="0"/>
              </a:rPr>
              <a:t>Whether you prefer the simplicity and accessibility of digital, or the reassuring feel of print, our 2023 portfolio will open new paths of discovery with its breadth of topics, insight and expert curation.</a:t>
            </a:r>
          </a:p>
          <a:p>
            <a:endParaRPr lang="en-GB" sz="1750" dirty="0">
              <a:latin typeface="Gotham Book" pitchFamily="2" charset="0"/>
            </a:endParaRPr>
          </a:p>
          <a:p>
            <a:r>
              <a:rPr lang="en-GB" sz="1750" dirty="0">
                <a:latin typeface="Gotham Book" pitchFamily="2" charset="0"/>
              </a:rPr>
              <a:t>We have included recently published titles in the book catalogue, as well as details of the books you can look forward to in the next six months. We hope that this helps you uncover what you need to drive your ideas forward and find the next crucial advance in your science.</a:t>
            </a:r>
          </a:p>
        </p:txBody>
      </p:sp>
      <p:sp>
        <p:nvSpPr>
          <p:cNvPr id="7" name="TextBox 6">
            <a:extLst>
              <a:ext uri="{FF2B5EF4-FFF2-40B4-BE49-F238E27FC236}">
                <a16:creationId xmlns:a16="http://schemas.microsoft.com/office/drawing/2014/main" id="{4143D087-66D3-02E1-70A1-0CE9469336E3}"/>
              </a:ext>
            </a:extLst>
          </p:cNvPr>
          <p:cNvSpPr txBox="1"/>
          <p:nvPr/>
        </p:nvSpPr>
        <p:spPr>
          <a:xfrm>
            <a:off x="8899543" y="5946620"/>
            <a:ext cx="2816994" cy="677108"/>
          </a:xfrm>
          <a:prstGeom prst="rect">
            <a:avLst/>
          </a:prstGeom>
          <a:noFill/>
        </p:spPr>
        <p:txBody>
          <a:bodyPr wrap="square" rtlCol="0">
            <a:spAutoFit/>
          </a:bodyPr>
          <a:lstStyle/>
          <a:p>
            <a:r>
              <a:rPr lang="en-GB" sz="1900" dirty="0">
                <a:solidFill>
                  <a:schemeClr val="bg1"/>
                </a:solidFill>
                <a:latin typeface="Bree Serif" panose="02000503040000020004" pitchFamily="2" charset="77"/>
              </a:rPr>
              <a:t>Fundamental questions</a:t>
            </a:r>
          </a:p>
          <a:p>
            <a:r>
              <a:rPr lang="en-GB" sz="1900" dirty="0">
                <a:solidFill>
                  <a:schemeClr val="bg1"/>
                </a:solidFill>
                <a:latin typeface="Bree Serif" panose="02000503040000020004" pitchFamily="2" charset="77"/>
              </a:rPr>
              <a:t>Elemental answers</a:t>
            </a:r>
          </a:p>
        </p:txBody>
      </p:sp>
      <p:pic>
        <p:nvPicPr>
          <p:cNvPr id="8" name="Picture 7">
            <a:extLst>
              <a:ext uri="{FF2B5EF4-FFF2-40B4-BE49-F238E27FC236}">
                <a16:creationId xmlns:a16="http://schemas.microsoft.com/office/drawing/2014/main" id="{093903A9-1C67-C552-C312-4995FBB5CC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57529" y="5172305"/>
            <a:ext cx="3355866" cy="871269"/>
          </a:xfrm>
          <a:prstGeom prst="rect">
            <a:avLst/>
          </a:prstGeom>
        </p:spPr>
      </p:pic>
      <p:sp>
        <p:nvSpPr>
          <p:cNvPr id="11" name="TextBox 10">
            <a:extLst>
              <a:ext uri="{FF2B5EF4-FFF2-40B4-BE49-F238E27FC236}">
                <a16:creationId xmlns:a16="http://schemas.microsoft.com/office/drawing/2014/main" id="{8C853729-4724-5203-F181-DC68C72DAAB1}"/>
              </a:ext>
            </a:extLst>
          </p:cNvPr>
          <p:cNvSpPr txBox="1"/>
          <p:nvPr/>
        </p:nvSpPr>
        <p:spPr>
          <a:xfrm>
            <a:off x="9016821" y="5436760"/>
            <a:ext cx="2816994" cy="400110"/>
          </a:xfrm>
          <a:prstGeom prst="rect">
            <a:avLst/>
          </a:prstGeom>
          <a:noFill/>
        </p:spPr>
        <p:txBody>
          <a:bodyPr wrap="square" rtlCol="0">
            <a:spAutoFit/>
          </a:bodyPr>
          <a:lstStyle/>
          <a:p>
            <a:r>
              <a:rPr lang="en-GB" sz="2000" dirty="0" err="1">
                <a:solidFill>
                  <a:srgbClr val="000000"/>
                </a:solidFill>
                <a:effectLst/>
                <a:latin typeface="Bree Serif" panose="02000503040000020004" pitchFamily="2" charset="77"/>
              </a:rPr>
              <a:t>rsc.li</a:t>
            </a:r>
            <a:r>
              <a:rPr lang="en-GB" sz="2000" dirty="0">
                <a:solidFill>
                  <a:srgbClr val="000000"/>
                </a:solidFill>
                <a:effectLst/>
                <a:latin typeface="Bree Serif" panose="02000503040000020004" pitchFamily="2" charset="77"/>
              </a:rPr>
              <a:t>/</a:t>
            </a:r>
            <a:r>
              <a:rPr lang="en-GB" sz="2000" dirty="0" err="1">
                <a:solidFill>
                  <a:srgbClr val="000000"/>
                </a:solidFill>
                <a:effectLst/>
                <a:latin typeface="Bree Serif" panose="02000503040000020004" pitchFamily="2" charset="77"/>
              </a:rPr>
              <a:t>bookscatalogue</a:t>
            </a:r>
            <a:endParaRPr lang="en-GB" sz="2000" dirty="0">
              <a:solidFill>
                <a:srgbClr val="000000"/>
              </a:solidFill>
              <a:effectLst/>
              <a:latin typeface="Bree Serif" panose="02000503040000020004" pitchFamily="2" charset="77"/>
            </a:endParaRPr>
          </a:p>
        </p:txBody>
      </p:sp>
    </p:spTree>
    <p:extLst>
      <p:ext uri="{BB962C8B-B14F-4D97-AF65-F5344CB8AC3E}">
        <p14:creationId xmlns:p14="http://schemas.microsoft.com/office/powerpoint/2010/main" val="190840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81D533-BFC4-D44B-907C-400FAE3E9C9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696F6741-08D7-A2DD-F28D-AC33B2381AF8}"/>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Librarian toolkits</a:t>
            </a:r>
          </a:p>
        </p:txBody>
      </p:sp>
      <p:sp>
        <p:nvSpPr>
          <p:cNvPr id="10" name="TextBox 9">
            <a:extLst>
              <a:ext uri="{FF2B5EF4-FFF2-40B4-BE49-F238E27FC236}">
                <a16:creationId xmlns:a16="http://schemas.microsoft.com/office/drawing/2014/main" id="{AD795CFA-731B-6C00-7B41-DA5FB8F34C50}"/>
              </a:ext>
            </a:extLst>
          </p:cNvPr>
          <p:cNvSpPr txBox="1"/>
          <p:nvPr/>
        </p:nvSpPr>
        <p:spPr>
          <a:xfrm>
            <a:off x="330224" y="2029618"/>
            <a:ext cx="5470808" cy="3747180"/>
          </a:xfrm>
          <a:prstGeom prst="rect">
            <a:avLst/>
          </a:prstGeom>
          <a:noFill/>
        </p:spPr>
        <p:txBody>
          <a:bodyPr wrap="square" rtlCol="0">
            <a:spAutoFit/>
          </a:bodyPr>
          <a:lstStyle/>
          <a:p>
            <a:pPr>
              <a:spcBef>
                <a:spcPts val="600"/>
              </a:spcBef>
            </a:pPr>
            <a:r>
              <a:rPr lang="en-GB" sz="1750" b="1" dirty="0">
                <a:latin typeface="Gotham Bold" pitchFamily="2" charset="0"/>
                <a:cs typeface="Gotham Bold" pitchFamily="2" charset="0"/>
              </a:rPr>
              <a:t>Promoting your research resources</a:t>
            </a:r>
          </a:p>
          <a:p>
            <a:pPr>
              <a:spcBef>
                <a:spcPts val="600"/>
              </a:spcBef>
            </a:pPr>
            <a:r>
              <a:rPr lang="en-GB" sz="1750" dirty="0">
                <a:latin typeface="Gotham Book" pitchFamily="2" charset="0"/>
              </a:rPr>
              <a:t>Raising awareness of the resources your researchers can use is very important but can be very difficult to find time for with your demanding roles. </a:t>
            </a:r>
          </a:p>
          <a:p>
            <a:endParaRPr lang="en-GB" sz="1750" dirty="0">
              <a:latin typeface="Gotham Book" pitchFamily="2" charset="0"/>
            </a:endParaRPr>
          </a:p>
          <a:p>
            <a:r>
              <a:rPr lang="en-GB" sz="1750" dirty="0">
                <a:latin typeface="Gotham Book" pitchFamily="2" charset="0"/>
              </a:rPr>
              <a:t>As part of our ongoing librarian support we’ve created our librarian toolkits packed full of materials to place around your library and use in digital communications. Allowing you to raise awareness of the vast amount of resources you have gained for </a:t>
            </a:r>
            <a:br>
              <a:rPr lang="en-GB" sz="1750" dirty="0">
                <a:latin typeface="Gotham Book" pitchFamily="2" charset="0"/>
              </a:rPr>
            </a:br>
            <a:r>
              <a:rPr lang="en-GB" sz="1750" dirty="0">
                <a:latin typeface="Gotham Book" pitchFamily="2" charset="0"/>
              </a:rPr>
              <a:t>your researchers.</a:t>
            </a:r>
          </a:p>
        </p:txBody>
      </p:sp>
      <p:pic>
        <p:nvPicPr>
          <p:cNvPr id="7" name="Picture 6">
            <a:extLst>
              <a:ext uri="{FF2B5EF4-FFF2-40B4-BE49-F238E27FC236}">
                <a16:creationId xmlns:a16="http://schemas.microsoft.com/office/drawing/2014/main" id="{82CAF1DF-E81D-9841-C867-20566996B9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45167" y="5768205"/>
            <a:ext cx="2014175" cy="871269"/>
          </a:xfrm>
          <a:prstGeom prst="rect">
            <a:avLst/>
          </a:prstGeom>
        </p:spPr>
      </p:pic>
      <p:sp>
        <p:nvSpPr>
          <p:cNvPr id="11" name="TextBox 10">
            <a:extLst>
              <a:ext uri="{FF2B5EF4-FFF2-40B4-BE49-F238E27FC236}">
                <a16:creationId xmlns:a16="http://schemas.microsoft.com/office/drawing/2014/main" id="{1177D638-259A-705A-8210-6A8BA67258E9}"/>
              </a:ext>
            </a:extLst>
          </p:cNvPr>
          <p:cNvSpPr txBox="1"/>
          <p:nvPr/>
        </p:nvSpPr>
        <p:spPr>
          <a:xfrm>
            <a:off x="9030543" y="6032660"/>
            <a:ext cx="1633590"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/toolkit</a:t>
            </a:r>
          </a:p>
        </p:txBody>
      </p:sp>
    </p:spTree>
    <p:extLst>
      <p:ext uri="{BB962C8B-B14F-4D97-AF65-F5344CB8AC3E}">
        <p14:creationId xmlns:p14="http://schemas.microsoft.com/office/powerpoint/2010/main" val="89537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81D533-BFC4-D44B-907C-400FAE3E9C9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696F6741-08D7-A2DD-F28D-AC33B2381AF8}"/>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Librarian toolkits</a:t>
            </a:r>
          </a:p>
        </p:txBody>
      </p:sp>
      <p:sp>
        <p:nvSpPr>
          <p:cNvPr id="10" name="TextBox 9">
            <a:extLst>
              <a:ext uri="{FF2B5EF4-FFF2-40B4-BE49-F238E27FC236}">
                <a16:creationId xmlns:a16="http://schemas.microsoft.com/office/drawing/2014/main" id="{AD795CFA-731B-6C00-7B41-DA5FB8F34C50}"/>
              </a:ext>
            </a:extLst>
          </p:cNvPr>
          <p:cNvSpPr txBox="1"/>
          <p:nvPr/>
        </p:nvSpPr>
        <p:spPr>
          <a:xfrm>
            <a:off x="330223" y="2029618"/>
            <a:ext cx="5846289" cy="4862870"/>
          </a:xfrm>
          <a:prstGeom prst="rect">
            <a:avLst/>
          </a:prstGeom>
          <a:noFill/>
        </p:spPr>
        <p:txBody>
          <a:bodyPr wrap="square" rtlCol="0">
            <a:spAutoFit/>
          </a:bodyPr>
          <a:lstStyle/>
          <a:p>
            <a:r>
              <a:rPr lang="en-GB" sz="1750" dirty="0">
                <a:latin typeface="Gotham Book" pitchFamily="2" charset="0"/>
              </a:rPr>
              <a:t>We have five toolkits containing free marketing materials designed for you to use to showcase the RSC information that your library has access to:</a:t>
            </a:r>
          </a:p>
          <a:p>
            <a:pPr marL="285750" indent="-285750">
              <a:spcBef>
                <a:spcPts val="600"/>
              </a:spcBef>
              <a:buClr>
                <a:srgbClr val="D91983"/>
              </a:buClr>
              <a:buFont typeface="Arial" panose="020B0604020202020204" pitchFamily="34" charset="0"/>
              <a:buChar char="•"/>
            </a:pPr>
            <a:r>
              <a:rPr lang="en-GB" sz="1750" dirty="0">
                <a:latin typeface="Gotham Book" pitchFamily="2" charset="0"/>
              </a:rPr>
              <a:t>the </a:t>
            </a:r>
            <a:r>
              <a:rPr lang="en-GB" sz="1750" b="1" dirty="0">
                <a:latin typeface="Gotham Bold" pitchFamily="2" charset="0"/>
                <a:cs typeface="Gotham Bold" pitchFamily="2" charset="0"/>
              </a:rPr>
              <a:t>librarian toolkit </a:t>
            </a:r>
            <a:r>
              <a:rPr lang="en-GB" sz="1750" dirty="0">
                <a:latin typeface="Gotham Book" pitchFamily="2" charset="0"/>
              </a:rPr>
              <a:t>with digital and print resources to raise awareness of all RSC content</a:t>
            </a:r>
          </a:p>
          <a:p>
            <a:pPr marL="285750" indent="-285750">
              <a:spcBef>
                <a:spcPts val="600"/>
              </a:spcBef>
              <a:buClr>
                <a:srgbClr val="D91983"/>
              </a:buClr>
              <a:buFont typeface="Arial" panose="020B0604020202020204" pitchFamily="34" charset="0"/>
              <a:buChar char="•"/>
            </a:pPr>
            <a:r>
              <a:rPr lang="en-GB" sz="1750" dirty="0">
                <a:latin typeface="Gotham Book" pitchFamily="2" charset="0"/>
              </a:rPr>
              <a:t>the </a:t>
            </a:r>
            <a:r>
              <a:rPr lang="en-GB" sz="1750" b="1" dirty="0">
                <a:latin typeface="Gotham Bold" pitchFamily="2" charset="0"/>
                <a:cs typeface="Gotham Bold" pitchFamily="2" charset="0"/>
              </a:rPr>
              <a:t>Gold toolkit </a:t>
            </a:r>
            <a:r>
              <a:rPr lang="en-GB" sz="1750" dirty="0">
                <a:latin typeface="Gotham Book" pitchFamily="2" charset="0"/>
              </a:rPr>
              <a:t>with complementary resources to promote your library’s RSC Gold subscription</a:t>
            </a:r>
          </a:p>
          <a:p>
            <a:pPr marL="285750" indent="-285750">
              <a:spcBef>
                <a:spcPts val="600"/>
              </a:spcBef>
              <a:buClr>
                <a:srgbClr val="D91983"/>
              </a:buClr>
              <a:buFont typeface="Arial" panose="020B0604020202020204" pitchFamily="34" charset="0"/>
              <a:buChar char="•"/>
            </a:pPr>
            <a:r>
              <a:rPr lang="en-GB" sz="1750" dirty="0">
                <a:latin typeface="Gotham Book" pitchFamily="2" charset="0"/>
              </a:rPr>
              <a:t>the </a:t>
            </a:r>
            <a:r>
              <a:rPr lang="en-GB" sz="1750" b="1" dirty="0">
                <a:latin typeface="Gotham Bold" pitchFamily="2" charset="0"/>
                <a:cs typeface="Gotham Bold" pitchFamily="2" charset="0"/>
              </a:rPr>
              <a:t>RSC Select toolkit </a:t>
            </a:r>
            <a:r>
              <a:rPr lang="en-GB" sz="1750" dirty="0">
                <a:latin typeface="Gotham Book" pitchFamily="2" charset="0"/>
              </a:rPr>
              <a:t>with a range of resources to promote access to RSC Select tokens</a:t>
            </a:r>
          </a:p>
          <a:p>
            <a:pPr marL="285750" indent="-285750">
              <a:spcBef>
                <a:spcPts val="600"/>
              </a:spcBef>
              <a:buClr>
                <a:srgbClr val="D91983"/>
              </a:buClr>
              <a:buFont typeface="Arial" panose="020B0604020202020204" pitchFamily="34" charset="0"/>
              <a:buChar char="•"/>
            </a:pPr>
            <a:r>
              <a:rPr lang="en-GB" sz="1750" dirty="0">
                <a:latin typeface="Gotham Book" pitchFamily="2" charset="0"/>
              </a:rPr>
              <a:t>the </a:t>
            </a:r>
            <a:r>
              <a:rPr lang="en-GB" sz="1750" b="1" dirty="0">
                <a:latin typeface="Gotham Bold" pitchFamily="2" charset="0"/>
                <a:cs typeface="Gotham Bold" pitchFamily="2" charset="0"/>
              </a:rPr>
              <a:t>Read &amp; Publish toolkit </a:t>
            </a:r>
            <a:r>
              <a:rPr lang="en-GB" sz="1750" dirty="0">
                <a:latin typeface="Gotham Book" pitchFamily="2" charset="0"/>
              </a:rPr>
              <a:t>with resources focused on promoting your Read &amp; Publish access to drive readership and submissions</a:t>
            </a:r>
          </a:p>
          <a:p>
            <a:pPr marL="285750" indent="-285750">
              <a:spcBef>
                <a:spcPts val="600"/>
              </a:spcBef>
              <a:buClr>
                <a:srgbClr val="D91983"/>
              </a:buClr>
              <a:buFont typeface="Arial" panose="020B0604020202020204" pitchFamily="34" charset="0"/>
              <a:buChar char="•"/>
            </a:pPr>
            <a:r>
              <a:rPr lang="en-GB" sz="1750" dirty="0">
                <a:solidFill>
                  <a:srgbClr val="000000"/>
                </a:solidFill>
                <a:effectLst/>
                <a:latin typeface="Gotham Book" pitchFamily="2" charset="0"/>
                <a:cs typeface="Gotham Medium" pitchFamily="2" charset="0"/>
              </a:rPr>
              <a:t>the </a:t>
            </a:r>
            <a:r>
              <a:rPr lang="en-GB" sz="1750" b="1" dirty="0">
                <a:solidFill>
                  <a:srgbClr val="000000"/>
                </a:solidFill>
                <a:effectLst/>
                <a:latin typeface="Gotham Bold" pitchFamily="2" charset="0"/>
                <a:cs typeface="Gotham Bold" pitchFamily="2" charset="0"/>
              </a:rPr>
              <a:t>eBooks toolkit </a:t>
            </a:r>
            <a:r>
              <a:rPr lang="en-GB" sz="1750" dirty="0">
                <a:solidFill>
                  <a:srgbClr val="000000"/>
                </a:solidFill>
                <a:effectLst/>
                <a:latin typeface="Gotham Book" pitchFamily="2" charset="0"/>
                <a:cs typeface="Gotham Medium" pitchFamily="2" charset="0"/>
              </a:rPr>
              <a:t>with assets to raise awareness of your eBook portfolio to </a:t>
            </a:r>
            <a:br>
              <a:rPr lang="en-GB" sz="1750" dirty="0">
                <a:solidFill>
                  <a:srgbClr val="000000"/>
                </a:solidFill>
                <a:effectLst/>
                <a:latin typeface="Gotham Book" pitchFamily="2" charset="0"/>
                <a:cs typeface="Gotham Medium" pitchFamily="2" charset="0"/>
              </a:rPr>
            </a:br>
            <a:r>
              <a:rPr lang="en-GB" sz="1750" dirty="0">
                <a:solidFill>
                  <a:srgbClr val="000000"/>
                </a:solidFill>
                <a:effectLst/>
                <a:latin typeface="Gotham Book" pitchFamily="2" charset="0"/>
                <a:cs typeface="Gotham Medium" pitchFamily="2" charset="0"/>
              </a:rPr>
              <a:t>your researchers</a:t>
            </a:r>
          </a:p>
          <a:p>
            <a:pPr marL="285750" indent="-285750">
              <a:spcBef>
                <a:spcPts val="600"/>
              </a:spcBef>
              <a:buClr>
                <a:srgbClr val="D91983"/>
              </a:buClr>
              <a:buFont typeface="Arial" panose="020B0604020202020204" pitchFamily="34" charset="0"/>
              <a:buChar char="•"/>
            </a:pPr>
            <a:endParaRPr lang="en-GB" sz="1750" dirty="0">
              <a:latin typeface="Gotham Book" pitchFamily="2" charset="0"/>
            </a:endParaRPr>
          </a:p>
        </p:txBody>
      </p:sp>
      <p:pic>
        <p:nvPicPr>
          <p:cNvPr id="2" name="Picture 1">
            <a:extLst>
              <a:ext uri="{FF2B5EF4-FFF2-40B4-BE49-F238E27FC236}">
                <a16:creationId xmlns:a16="http://schemas.microsoft.com/office/drawing/2014/main" id="{C69D4638-F218-E87D-AEDE-9A4A9839D8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45167" y="5768205"/>
            <a:ext cx="2014175" cy="871269"/>
          </a:xfrm>
          <a:prstGeom prst="rect">
            <a:avLst/>
          </a:prstGeom>
        </p:spPr>
      </p:pic>
      <p:sp>
        <p:nvSpPr>
          <p:cNvPr id="3" name="TextBox 2">
            <a:extLst>
              <a:ext uri="{FF2B5EF4-FFF2-40B4-BE49-F238E27FC236}">
                <a16:creationId xmlns:a16="http://schemas.microsoft.com/office/drawing/2014/main" id="{4DDF8C60-1985-3F2C-F08B-D46CC1F8C4F2}"/>
              </a:ext>
            </a:extLst>
          </p:cNvPr>
          <p:cNvSpPr txBox="1"/>
          <p:nvPr/>
        </p:nvSpPr>
        <p:spPr>
          <a:xfrm>
            <a:off x="9030543" y="6032660"/>
            <a:ext cx="1633590"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/toolkit</a:t>
            </a:r>
          </a:p>
        </p:txBody>
      </p:sp>
    </p:spTree>
    <p:extLst>
      <p:ext uri="{BB962C8B-B14F-4D97-AF65-F5344CB8AC3E}">
        <p14:creationId xmlns:p14="http://schemas.microsoft.com/office/powerpoint/2010/main" val="198792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81D533-BFC4-D44B-907C-400FAE3E9C9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696F6741-08D7-A2DD-F28D-AC33B2381AF8}"/>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RSC Notes</a:t>
            </a:r>
          </a:p>
        </p:txBody>
      </p:sp>
      <p:sp>
        <p:nvSpPr>
          <p:cNvPr id="10" name="TextBox 9">
            <a:extLst>
              <a:ext uri="{FF2B5EF4-FFF2-40B4-BE49-F238E27FC236}">
                <a16:creationId xmlns:a16="http://schemas.microsoft.com/office/drawing/2014/main" id="{AD795CFA-731B-6C00-7B41-DA5FB8F34C50}"/>
              </a:ext>
            </a:extLst>
          </p:cNvPr>
          <p:cNvSpPr txBox="1"/>
          <p:nvPr/>
        </p:nvSpPr>
        <p:spPr>
          <a:xfrm>
            <a:off x="330224" y="2029618"/>
            <a:ext cx="5529802" cy="2516073"/>
          </a:xfrm>
          <a:prstGeom prst="rect">
            <a:avLst/>
          </a:prstGeom>
          <a:noFill/>
        </p:spPr>
        <p:txBody>
          <a:bodyPr wrap="square" rtlCol="0">
            <a:spAutoFit/>
          </a:bodyPr>
          <a:lstStyle/>
          <a:p>
            <a:pPr>
              <a:spcBef>
                <a:spcPts val="600"/>
              </a:spcBef>
            </a:pPr>
            <a:r>
              <a:rPr lang="en-GB" sz="1750" dirty="0">
                <a:latin typeface="Gotham Book" pitchFamily="2" charset="0"/>
              </a:rPr>
              <a:t>Don’t miss out on any of the top stories and events by signing up to the Notes for librarians newsletter.</a:t>
            </a:r>
          </a:p>
          <a:p>
            <a:endParaRPr lang="en-GB" sz="1750" dirty="0">
              <a:latin typeface="Gotham Book" pitchFamily="2" charset="0"/>
            </a:endParaRPr>
          </a:p>
          <a:p>
            <a:r>
              <a:rPr lang="en-GB" sz="1750" dirty="0">
                <a:latin typeface="Gotham Book" pitchFamily="2" charset="0"/>
              </a:rPr>
              <a:t>Once a quarter, we’ll pick out all of the headlines, summarise them in one message and send them straight to your inbox. Keeping you up to date with updates from the entirety of the Royal Society of Chemistry.</a:t>
            </a:r>
          </a:p>
        </p:txBody>
      </p:sp>
      <p:pic>
        <p:nvPicPr>
          <p:cNvPr id="7" name="Picture 6">
            <a:extLst>
              <a:ext uri="{FF2B5EF4-FFF2-40B4-BE49-F238E27FC236}">
                <a16:creationId xmlns:a16="http://schemas.microsoft.com/office/drawing/2014/main" id="{75E27ADD-DF40-7419-F727-A5C07838D9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52312" y="5767764"/>
            <a:ext cx="1914786" cy="871269"/>
          </a:xfrm>
          <a:prstGeom prst="rect">
            <a:avLst/>
          </a:prstGeom>
        </p:spPr>
      </p:pic>
      <p:sp>
        <p:nvSpPr>
          <p:cNvPr id="11" name="TextBox 10">
            <a:extLst>
              <a:ext uri="{FF2B5EF4-FFF2-40B4-BE49-F238E27FC236}">
                <a16:creationId xmlns:a16="http://schemas.microsoft.com/office/drawing/2014/main" id="{C018D856-2238-BD07-260E-4C284D50E34F}"/>
              </a:ext>
            </a:extLst>
          </p:cNvPr>
          <p:cNvSpPr txBox="1"/>
          <p:nvPr/>
        </p:nvSpPr>
        <p:spPr>
          <a:xfrm>
            <a:off x="9037688" y="6032219"/>
            <a:ext cx="1469528"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/notes</a:t>
            </a:r>
          </a:p>
        </p:txBody>
      </p:sp>
    </p:spTree>
    <p:extLst>
      <p:ext uri="{BB962C8B-B14F-4D97-AF65-F5344CB8AC3E}">
        <p14:creationId xmlns:p14="http://schemas.microsoft.com/office/powerpoint/2010/main" val="200565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28531E-2C87-8B7F-D9EB-73EF7B563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A0F96CA-6801-A54F-01D1-07B4041507A5}"/>
              </a:ext>
            </a:extLst>
          </p:cNvPr>
          <p:cNvSpPr txBox="1"/>
          <p:nvPr/>
        </p:nvSpPr>
        <p:spPr>
          <a:xfrm>
            <a:off x="297949" y="1438382"/>
            <a:ext cx="6051479" cy="1169551"/>
          </a:xfrm>
          <a:prstGeom prst="rect">
            <a:avLst/>
          </a:prstGeom>
          <a:noFill/>
        </p:spPr>
        <p:txBody>
          <a:bodyPr wrap="square" rtlCol="0">
            <a:spAutoFit/>
          </a:bodyPr>
          <a:lstStyle/>
          <a:p>
            <a:r>
              <a:rPr lang="en-GB" sz="3500" dirty="0">
                <a:latin typeface="Bree Serif" panose="02000503040000020004" pitchFamily="2" charset="77"/>
              </a:rPr>
              <a:t>About the Royal Society </a:t>
            </a:r>
            <a:br>
              <a:rPr lang="en-GB" sz="3500" dirty="0">
                <a:latin typeface="Bree Serif" panose="02000503040000020004" pitchFamily="2" charset="77"/>
              </a:rPr>
            </a:br>
            <a:r>
              <a:rPr lang="en-GB" sz="3500" dirty="0">
                <a:latin typeface="Bree Serif" panose="02000503040000020004" pitchFamily="2" charset="77"/>
              </a:rPr>
              <a:t>of Chemistry</a:t>
            </a:r>
          </a:p>
        </p:txBody>
      </p:sp>
      <p:sp>
        <p:nvSpPr>
          <p:cNvPr id="7" name="TextBox 6">
            <a:extLst>
              <a:ext uri="{FF2B5EF4-FFF2-40B4-BE49-F238E27FC236}">
                <a16:creationId xmlns:a16="http://schemas.microsoft.com/office/drawing/2014/main" id="{B0B286EB-D3B9-ED14-31AE-667A48845E7D}"/>
              </a:ext>
            </a:extLst>
          </p:cNvPr>
          <p:cNvSpPr txBox="1"/>
          <p:nvPr/>
        </p:nvSpPr>
        <p:spPr>
          <a:xfrm>
            <a:off x="330224" y="2607933"/>
            <a:ext cx="5515772" cy="2785378"/>
          </a:xfrm>
          <a:prstGeom prst="rect">
            <a:avLst/>
          </a:prstGeom>
          <a:noFill/>
        </p:spPr>
        <p:txBody>
          <a:bodyPr wrap="square" rtlCol="0">
            <a:spAutoFit/>
          </a:bodyPr>
          <a:lstStyle/>
          <a:p>
            <a:pPr>
              <a:spcBef>
                <a:spcPts val="600"/>
              </a:spcBef>
            </a:pPr>
            <a:r>
              <a:rPr lang="en-GB" sz="1750" dirty="0">
                <a:latin typeface="Gotham Book" pitchFamily="2" charset="0"/>
              </a:rPr>
              <a:t>We publish new research. We develop, recognise and celebrate professional capabilities. We bring people together to spark new ideas and new partnerships. We support teachers to inspire future generations of scientists. And we speak up to influence the people making decisions that affect us all.</a:t>
            </a:r>
          </a:p>
          <a:p>
            <a:endParaRPr lang="en-GB" sz="1750" b="1" dirty="0">
              <a:latin typeface="Gotham Book" pitchFamily="2" charset="0"/>
              <a:cs typeface="Gotham Bold" pitchFamily="2" charset="0"/>
            </a:endParaRPr>
          </a:p>
          <a:p>
            <a:r>
              <a:rPr lang="en-GB" sz="1750" b="1" dirty="0">
                <a:latin typeface="Gotham Bold" pitchFamily="2" charset="0"/>
                <a:cs typeface="Gotham Bold" pitchFamily="2" charset="0"/>
              </a:rPr>
              <a:t>We are a catalyst for the chemistry that enriches our world. </a:t>
            </a:r>
          </a:p>
        </p:txBody>
      </p:sp>
      <p:pic>
        <p:nvPicPr>
          <p:cNvPr id="9" name="Picture 8">
            <a:extLst>
              <a:ext uri="{FF2B5EF4-FFF2-40B4-BE49-F238E27FC236}">
                <a16:creationId xmlns:a16="http://schemas.microsoft.com/office/drawing/2014/main" id="{48541320-19DE-E435-D627-87C9847D72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5257" y="5768326"/>
            <a:ext cx="2311879" cy="871269"/>
          </a:xfrm>
          <a:prstGeom prst="rect">
            <a:avLst/>
          </a:prstGeom>
        </p:spPr>
      </p:pic>
      <p:sp>
        <p:nvSpPr>
          <p:cNvPr id="10" name="TextBox 9">
            <a:extLst>
              <a:ext uri="{FF2B5EF4-FFF2-40B4-BE49-F238E27FC236}">
                <a16:creationId xmlns:a16="http://schemas.microsoft.com/office/drawing/2014/main" id="{BA1227BF-7CB1-BBA5-8813-7381646EDF66}"/>
              </a:ext>
            </a:extLst>
          </p:cNvPr>
          <p:cNvSpPr txBox="1"/>
          <p:nvPr/>
        </p:nvSpPr>
        <p:spPr>
          <a:xfrm>
            <a:off x="9015425" y="6057443"/>
            <a:ext cx="1931541"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/about-us</a:t>
            </a:r>
          </a:p>
        </p:txBody>
      </p:sp>
    </p:spTree>
    <p:extLst>
      <p:ext uri="{BB962C8B-B14F-4D97-AF65-F5344CB8AC3E}">
        <p14:creationId xmlns:p14="http://schemas.microsoft.com/office/powerpoint/2010/main" val="100417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94B954-BB4B-B7BB-121A-1B1024525FA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E6936F4-80EA-09A8-1DE0-5FF71F336D3B}"/>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Offices</a:t>
            </a:r>
          </a:p>
        </p:txBody>
      </p:sp>
      <p:sp>
        <p:nvSpPr>
          <p:cNvPr id="8" name="TextBox 7">
            <a:extLst>
              <a:ext uri="{FF2B5EF4-FFF2-40B4-BE49-F238E27FC236}">
                <a16:creationId xmlns:a16="http://schemas.microsoft.com/office/drawing/2014/main" id="{689553AD-9359-43CD-7A83-FBAC233EA972}"/>
              </a:ext>
            </a:extLst>
          </p:cNvPr>
          <p:cNvSpPr txBox="1"/>
          <p:nvPr/>
        </p:nvSpPr>
        <p:spPr>
          <a:xfrm>
            <a:off x="297949" y="2935840"/>
            <a:ext cx="1551399" cy="276999"/>
          </a:xfrm>
          <a:prstGeom prst="rect">
            <a:avLst/>
          </a:prstGeom>
          <a:noFill/>
        </p:spPr>
        <p:txBody>
          <a:bodyPr wrap="square" rtlCol="0">
            <a:spAutoFit/>
          </a:bodyPr>
          <a:lstStyle/>
          <a:p>
            <a:r>
              <a:rPr lang="en-GB" sz="1200" dirty="0">
                <a:solidFill>
                  <a:schemeClr val="bg1"/>
                </a:solidFill>
                <a:latin typeface="Gotham Medium" pitchFamily="2" charset="0"/>
                <a:cs typeface="Gotham Medium" pitchFamily="2" charset="0"/>
              </a:rPr>
              <a:t>Philadelphia, USA</a:t>
            </a:r>
          </a:p>
        </p:txBody>
      </p:sp>
      <p:sp>
        <p:nvSpPr>
          <p:cNvPr id="10" name="TextBox 9">
            <a:extLst>
              <a:ext uri="{FF2B5EF4-FFF2-40B4-BE49-F238E27FC236}">
                <a16:creationId xmlns:a16="http://schemas.microsoft.com/office/drawing/2014/main" id="{C9E2C604-2103-4D93-C26E-628B0ED4293E}"/>
              </a:ext>
            </a:extLst>
          </p:cNvPr>
          <p:cNvSpPr txBox="1"/>
          <p:nvPr/>
        </p:nvSpPr>
        <p:spPr>
          <a:xfrm>
            <a:off x="1986117" y="2639177"/>
            <a:ext cx="1415845" cy="276999"/>
          </a:xfrm>
          <a:prstGeom prst="rect">
            <a:avLst/>
          </a:prstGeom>
          <a:noFill/>
        </p:spPr>
        <p:txBody>
          <a:bodyPr wrap="square" rtlCol="0">
            <a:spAutoFit/>
          </a:bodyPr>
          <a:lstStyle/>
          <a:p>
            <a:r>
              <a:rPr lang="en-GB" sz="1200" dirty="0">
                <a:solidFill>
                  <a:schemeClr val="bg1"/>
                </a:solidFill>
                <a:latin typeface="Gotham Medium" pitchFamily="2" charset="0"/>
                <a:cs typeface="Gotham Medium" pitchFamily="2" charset="0"/>
              </a:rPr>
              <a:t>Cambridge, UK</a:t>
            </a:r>
          </a:p>
        </p:txBody>
      </p:sp>
      <p:sp>
        <p:nvSpPr>
          <p:cNvPr id="11" name="TextBox 10">
            <a:extLst>
              <a:ext uri="{FF2B5EF4-FFF2-40B4-BE49-F238E27FC236}">
                <a16:creationId xmlns:a16="http://schemas.microsoft.com/office/drawing/2014/main" id="{9EFF030F-E74D-E967-8496-DB04D036D43E}"/>
              </a:ext>
            </a:extLst>
          </p:cNvPr>
          <p:cNvSpPr txBox="1"/>
          <p:nvPr/>
        </p:nvSpPr>
        <p:spPr>
          <a:xfrm>
            <a:off x="3304024" y="2777676"/>
            <a:ext cx="1396182" cy="276999"/>
          </a:xfrm>
          <a:prstGeom prst="rect">
            <a:avLst/>
          </a:prstGeom>
          <a:noFill/>
        </p:spPr>
        <p:txBody>
          <a:bodyPr wrap="square" rtlCol="0">
            <a:spAutoFit/>
          </a:bodyPr>
          <a:lstStyle/>
          <a:p>
            <a:r>
              <a:rPr lang="en-GB" sz="1200" dirty="0">
                <a:solidFill>
                  <a:schemeClr val="bg1"/>
                </a:solidFill>
                <a:latin typeface="Gotham Medium" pitchFamily="2" charset="0"/>
                <a:cs typeface="Gotham Medium" pitchFamily="2" charset="0"/>
              </a:rPr>
              <a:t>Berlin, German </a:t>
            </a:r>
          </a:p>
        </p:txBody>
      </p:sp>
      <p:sp>
        <p:nvSpPr>
          <p:cNvPr id="12" name="TextBox 11">
            <a:extLst>
              <a:ext uri="{FF2B5EF4-FFF2-40B4-BE49-F238E27FC236}">
                <a16:creationId xmlns:a16="http://schemas.microsoft.com/office/drawing/2014/main" id="{B5A41FF5-217D-208B-010B-07B36EC6A43B}"/>
              </a:ext>
            </a:extLst>
          </p:cNvPr>
          <p:cNvSpPr txBox="1"/>
          <p:nvPr/>
        </p:nvSpPr>
        <p:spPr>
          <a:xfrm>
            <a:off x="4955459" y="2989133"/>
            <a:ext cx="1199423" cy="276999"/>
          </a:xfrm>
          <a:prstGeom prst="rect">
            <a:avLst/>
          </a:prstGeom>
          <a:noFill/>
        </p:spPr>
        <p:txBody>
          <a:bodyPr wrap="square" rtlCol="0">
            <a:spAutoFit/>
          </a:bodyPr>
          <a:lstStyle/>
          <a:p>
            <a:r>
              <a:rPr lang="en-GB" sz="1200" dirty="0">
                <a:solidFill>
                  <a:schemeClr val="bg1"/>
                </a:solidFill>
                <a:latin typeface="Gotham Medium" pitchFamily="2" charset="0"/>
                <a:cs typeface="Gotham Medium" pitchFamily="2" charset="0"/>
              </a:rPr>
              <a:t>Tokyo, Japan</a:t>
            </a:r>
          </a:p>
        </p:txBody>
      </p:sp>
      <p:sp>
        <p:nvSpPr>
          <p:cNvPr id="13" name="TextBox 12">
            <a:extLst>
              <a:ext uri="{FF2B5EF4-FFF2-40B4-BE49-F238E27FC236}">
                <a16:creationId xmlns:a16="http://schemas.microsoft.com/office/drawing/2014/main" id="{ED955B3A-7445-E418-3733-C8A1BDBB8BCF}"/>
              </a:ext>
            </a:extLst>
          </p:cNvPr>
          <p:cNvSpPr txBox="1"/>
          <p:nvPr/>
        </p:nvSpPr>
        <p:spPr>
          <a:xfrm>
            <a:off x="4336027" y="3344366"/>
            <a:ext cx="1484670" cy="276999"/>
          </a:xfrm>
          <a:prstGeom prst="rect">
            <a:avLst/>
          </a:prstGeom>
          <a:noFill/>
        </p:spPr>
        <p:txBody>
          <a:bodyPr wrap="square" rtlCol="0">
            <a:spAutoFit/>
          </a:bodyPr>
          <a:lstStyle/>
          <a:p>
            <a:r>
              <a:rPr lang="en-GB" sz="1200" dirty="0">
                <a:solidFill>
                  <a:schemeClr val="bg1"/>
                </a:solidFill>
                <a:latin typeface="Gotham Medium" pitchFamily="2" charset="0"/>
                <a:cs typeface="Gotham Medium" pitchFamily="2" charset="0"/>
              </a:rPr>
              <a:t>Shanghai, China</a:t>
            </a:r>
          </a:p>
        </p:txBody>
      </p:sp>
      <p:sp>
        <p:nvSpPr>
          <p:cNvPr id="14" name="TextBox 13">
            <a:extLst>
              <a:ext uri="{FF2B5EF4-FFF2-40B4-BE49-F238E27FC236}">
                <a16:creationId xmlns:a16="http://schemas.microsoft.com/office/drawing/2014/main" id="{F989E7B6-60F8-7087-848C-47DAFA75E9A1}"/>
              </a:ext>
            </a:extLst>
          </p:cNvPr>
          <p:cNvSpPr txBox="1"/>
          <p:nvPr/>
        </p:nvSpPr>
        <p:spPr>
          <a:xfrm>
            <a:off x="5388078" y="4124362"/>
            <a:ext cx="1278193" cy="276999"/>
          </a:xfrm>
          <a:prstGeom prst="rect">
            <a:avLst/>
          </a:prstGeom>
          <a:noFill/>
        </p:spPr>
        <p:txBody>
          <a:bodyPr wrap="square" rtlCol="0">
            <a:spAutoFit/>
          </a:bodyPr>
          <a:lstStyle/>
          <a:p>
            <a:r>
              <a:rPr lang="en-GB" sz="1200" dirty="0">
                <a:solidFill>
                  <a:schemeClr val="bg1"/>
                </a:solidFill>
                <a:latin typeface="Gotham Medium" pitchFamily="2" charset="0"/>
                <a:cs typeface="Gotham Medium" pitchFamily="2" charset="0"/>
              </a:rPr>
              <a:t>Beijing, China</a:t>
            </a:r>
          </a:p>
        </p:txBody>
      </p:sp>
      <p:sp>
        <p:nvSpPr>
          <p:cNvPr id="15" name="TextBox 14">
            <a:extLst>
              <a:ext uri="{FF2B5EF4-FFF2-40B4-BE49-F238E27FC236}">
                <a16:creationId xmlns:a16="http://schemas.microsoft.com/office/drawing/2014/main" id="{BA1AF08D-FB74-1FAC-1C3B-B08B9291B8F2}"/>
              </a:ext>
            </a:extLst>
          </p:cNvPr>
          <p:cNvSpPr txBox="1"/>
          <p:nvPr/>
        </p:nvSpPr>
        <p:spPr>
          <a:xfrm>
            <a:off x="3539614" y="4935735"/>
            <a:ext cx="1435509" cy="276999"/>
          </a:xfrm>
          <a:prstGeom prst="rect">
            <a:avLst/>
          </a:prstGeom>
          <a:noFill/>
        </p:spPr>
        <p:txBody>
          <a:bodyPr wrap="square" rtlCol="0">
            <a:spAutoFit/>
          </a:bodyPr>
          <a:lstStyle/>
          <a:p>
            <a:r>
              <a:rPr lang="en-GB" sz="1200" dirty="0">
                <a:solidFill>
                  <a:schemeClr val="bg1"/>
                </a:solidFill>
                <a:latin typeface="Gotham Medium" pitchFamily="2" charset="0"/>
                <a:cs typeface="Gotham Medium" pitchFamily="2" charset="0"/>
              </a:rPr>
              <a:t>Bangalore, India</a:t>
            </a:r>
          </a:p>
        </p:txBody>
      </p:sp>
      <p:sp>
        <p:nvSpPr>
          <p:cNvPr id="16" name="TextBox 15">
            <a:extLst>
              <a:ext uri="{FF2B5EF4-FFF2-40B4-BE49-F238E27FC236}">
                <a16:creationId xmlns:a16="http://schemas.microsoft.com/office/drawing/2014/main" id="{11463A29-6102-71C5-F967-C70E9972C13B}"/>
              </a:ext>
            </a:extLst>
          </p:cNvPr>
          <p:cNvSpPr txBox="1"/>
          <p:nvPr/>
        </p:nvSpPr>
        <p:spPr>
          <a:xfrm>
            <a:off x="3068053" y="3863051"/>
            <a:ext cx="1159819" cy="276999"/>
          </a:xfrm>
          <a:prstGeom prst="rect">
            <a:avLst/>
          </a:prstGeom>
          <a:noFill/>
        </p:spPr>
        <p:txBody>
          <a:bodyPr wrap="square" rtlCol="0">
            <a:spAutoFit/>
          </a:bodyPr>
          <a:lstStyle/>
          <a:p>
            <a:r>
              <a:rPr lang="en-GB" sz="1200" dirty="0">
                <a:solidFill>
                  <a:schemeClr val="bg1"/>
                </a:solidFill>
                <a:latin typeface="Gotham Medium" pitchFamily="2" charset="0"/>
                <a:cs typeface="Gotham Medium" pitchFamily="2" charset="0"/>
              </a:rPr>
              <a:t>London, UK</a:t>
            </a:r>
          </a:p>
        </p:txBody>
      </p:sp>
      <p:sp>
        <p:nvSpPr>
          <p:cNvPr id="17" name="TextBox 16">
            <a:extLst>
              <a:ext uri="{FF2B5EF4-FFF2-40B4-BE49-F238E27FC236}">
                <a16:creationId xmlns:a16="http://schemas.microsoft.com/office/drawing/2014/main" id="{D224C9C1-9D1E-EC97-6973-B75A718E2A3B}"/>
              </a:ext>
            </a:extLst>
          </p:cNvPr>
          <p:cNvSpPr txBox="1"/>
          <p:nvPr/>
        </p:nvSpPr>
        <p:spPr>
          <a:xfrm>
            <a:off x="268453" y="4257368"/>
            <a:ext cx="1825819" cy="276999"/>
          </a:xfrm>
          <a:prstGeom prst="rect">
            <a:avLst/>
          </a:prstGeom>
          <a:noFill/>
        </p:spPr>
        <p:txBody>
          <a:bodyPr wrap="square" rtlCol="0">
            <a:spAutoFit/>
          </a:bodyPr>
          <a:lstStyle/>
          <a:p>
            <a:r>
              <a:rPr lang="en-GB" sz="1200" dirty="0">
                <a:solidFill>
                  <a:schemeClr val="bg1"/>
                </a:solidFill>
                <a:latin typeface="Gotham Medium" pitchFamily="2" charset="0"/>
                <a:cs typeface="Gotham Medium" pitchFamily="2" charset="0"/>
              </a:rPr>
              <a:t>Washington DC, USA</a:t>
            </a:r>
          </a:p>
        </p:txBody>
      </p:sp>
      <p:pic>
        <p:nvPicPr>
          <p:cNvPr id="18" name="Picture 17">
            <a:extLst>
              <a:ext uri="{FF2B5EF4-FFF2-40B4-BE49-F238E27FC236}">
                <a16:creationId xmlns:a16="http://schemas.microsoft.com/office/drawing/2014/main" id="{AA296A7C-1982-38D7-2529-D8CC12AF08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5699" y="5768105"/>
            <a:ext cx="2311879" cy="871269"/>
          </a:xfrm>
          <a:prstGeom prst="rect">
            <a:avLst/>
          </a:prstGeom>
        </p:spPr>
      </p:pic>
      <p:sp>
        <p:nvSpPr>
          <p:cNvPr id="7" name="TextBox 6">
            <a:extLst>
              <a:ext uri="{FF2B5EF4-FFF2-40B4-BE49-F238E27FC236}">
                <a16:creationId xmlns:a16="http://schemas.microsoft.com/office/drawing/2014/main" id="{1DD4E2FF-5ACE-C348-D0A7-0A3F1C70E62F}"/>
              </a:ext>
            </a:extLst>
          </p:cNvPr>
          <p:cNvSpPr txBox="1"/>
          <p:nvPr/>
        </p:nvSpPr>
        <p:spPr>
          <a:xfrm>
            <a:off x="9003080" y="6057222"/>
            <a:ext cx="1931541"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/locations</a:t>
            </a:r>
          </a:p>
        </p:txBody>
      </p:sp>
    </p:spTree>
    <p:extLst>
      <p:ext uri="{BB962C8B-B14F-4D97-AF65-F5344CB8AC3E}">
        <p14:creationId xmlns:p14="http://schemas.microsoft.com/office/powerpoint/2010/main" val="210921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AAD1EC-E50F-D5FA-BBED-B51E2EFBE81B}"/>
              </a:ext>
            </a:extLst>
          </p:cNvPr>
          <p:cNvPicPr>
            <a:picLocks noChangeAspect="1"/>
          </p:cNvPicPr>
          <p:nvPr/>
        </p:nvPicPr>
        <p:blipFill>
          <a:blip r:embed="rId2"/>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44638D9E-287B-F17A-7B79-7F4D678721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93565" y="5764534"/>
            <a:ext cx="1250830" cy="871269"/>
          </a:xfrm>
          <a:prstGeom prst="rect">
            <a:avLst/>
          </a:prstGeom>
        </p:spPr>
      </p:pic>
      <p:sp>
        <p:nvSpPr>
          <p:cNvPr id="5" name="TextBox 4">
            <a:extLst>
              <a:ext uri="{FF2B5EF4-FFF2-40B4-BE49-F238E27FC236}">
                <a16:creationId xmlns:a16="http://schemas.microsoft.com/office/drawing/2014/main" id="{DE7C7FB6-8845-EB18-B546-0CB41243F915}"/>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Our Mission</a:t>
            </a:r>
          </a:p>
        </p:txBody>
      </p:sp>
      <p:sp>
        <p:nvSpPr>
          <p:cNvPr id="6" name="TextBox 5">
            <a:extLst>
              <a:ext uri="{FF2B5EF4-FFF2-40B4-BE49-F238E27FC236}">
                <a16:creationId xmlns:a16="http://schemas.microsoft.com/office/drawing/2014/main" id="{24EB7B11-D429-B40C-8DA0-1278879C80E7}"/>
              </a:ext>
            </a:extLst>
          </p:cNvPr>
          <p:cNvSpPr txBox="1"/>
          <p:nvPr/>
        </p:nvSpPr>
        <p:spPr>
          <a:xfrm>
            <a:off x="1288027" y="2147605"/>
            <a:ext cx="4913918" cy="830997"/>
          </a:xfrm>
          <a:prstGeom prst="rect">
            <a:avLst/>
          </a:prstGeom>
          <a:noFill/>
        </p:spPr>
        <p:txBody>
          <a:bodyPr wrap="square" rtlCol="0">
            <a:spAutoFit/>
          </a:bodyPr>
          <a:lstStyle/>
          <a:p>
            <a:r>
              <a:rPr lang="en-GB" sz="1550" dirty="0">
                <a:latin typeface="Gotham Book" pitchFamily="2" charset="0"/>
              </a:rPr>
              <a:t>To enable change in chemical science education and practice to ensure a diverse and skilled workforce</a:t>
            </a:r>
          </a:p>
        </p:txBody>
      </p:sp>
      <p:sp>
        <p:nvSpPr>
          <p:cNvPr id="7" name="TextBox 6">
            <a:extLst>
              <a:ext uri="{FF2B5EF4-FFF2-40B4-BE49-F238E27FC236}">
                <a16:creationId xmlns:a16="http://schemas.microsoft.com/office/drawing/2014/main" id="{23AFFBFD-9D17-4AC8-5A66-A7F6B991908F}"/>
              </a:ext>
            </a:extLst>
          </p:cNvPr>
          <p:cNvSpPr txBox="1"/>
          <p:nvPr/>
        </p:nvSpPr>
        <p:spPr>
          <a:xfrm>
            <a:off x="1288027" y="3238276"/>
            <a:ext cx="5053780" cy="830997"/>
          </a:xfrm>
          <a:prstGeom prst="rect">
            <a:avLst/>
          </a:prstGeom>
          <a:noFill/>
        </p:spPr>
        <p:txBody>
          <a:bodyPr wrap="square" rtlCol="0">
            <a:spAutoFit/>
          </a:bodyPr>
          <a:lstStyle/>
          <a:p>
            <a:r>
              <a:rPr lang="en-GB" sz="1550" dirty="0">
                <a:latin typeface="Gotham Book" pitchFamily="2" charset="0"/>
                <a:cs typeface="Gotham Medium" pitchFamily="2" charset="0"/>
              </a:rPr>
              <a:t>To provide the opportunities and tools for the chemical science community to network, create and exchange knowledge, adapt and thrive</a:t>
            </a:r>
          </a:p>
        </p:txBody>
      </p:sp>
      <p:sp>
        <p:nvSpPr>
          <p:cNvPr id="8" name="TextBox 7">
            <a:extLst>
              <a:ext uri="{FF2B5EF4-FFF2-40B4-BE49-F238E27FC236}">
                <a16:creationId xmlns:a16="http://schemas.microsoft.com/office/drawing/2014/main" id="{CD8CBAF6-B459-DD4C-10EC-500A151525D2}"/>
              </a:ext>
            </a:extLst>
          </p:cNvPr>
          <p:cNvSpPr txBox="1"/>
          <p:nvPr/>
        </p:nvSpPr>
        <p:spPr>
          <a:xfrm>
            <a:off x="1288027" y="4328947"/>
            <a:ext cx="4913918" cy="830997"/>
          </a:xfrm>
          <a:prstGeom prst="rect">
            <a:avLst/>
          </a:prstGeom>
          <a:noFill/>
        </p:spPr>
        <p:txBody>
          <a:bodyPr wrap="square" rtlCol="0">
            <a:spAutoFit/>
          </a:bodyPr>
          <a:lstStyle/>
          <a:p>
            <a:r>
              <a:rPr lang="en-GB" sz="1550" dirty="0">
                <a:latin typeface="Gotham Book" pitchFamily="2" charset="0"/>
              </a:rPr>
              <a:t>To recognise and reward innovation, collaboration, teamwork and leadership, and uphold ethical and professional standards</a:t>
            </a:r>
          </a:p>
        </p:txBody>
      </p:sp>
      <p:sp>
        <p:nvSpPr>
          <p:cNvPr id="9" name="TextBox 8">
            <a:extLst>
              <a:ext uri="{FF2B5EF4-FFF2-40B4-BE49-F238E27FC236}">
                <a16:creationId xmlns:a16="http://schemas.microsoft.com/office/drawing/2014/main" id="{BBA6A4F9-7BE4-2E6F-458A-C3AB4AA6F504}"/>
              </a:ext>
            </a:extLst>
          </p:cNvPr>
          <p:cNvSpPr txBox="1"/>
          <p:nvPr/>
        </p:nvSpPr>
        <p:spPr>
          <a:xfrm>
            <a:off x="1288027" y="5419618"/>
            <a:ext cx="4913918" cy="807913"/>
          </a:xfrm>
          <a:prstGeom prst="rect">
            <a:avLst/>
          </a:prstGeom>
          <a:noFill/>
        </p:spPr>
        <p:txBody>
          <a:bodyPr wrap="square" rtlCol="0">
            <a:spAutoFit/>
          </a:bodyPr>
          <a:lstStyle/>
          <a:p>
            <a:r>
              <a:rPr lang="en-GB" sz="1550" dirty="0">
                <a:latin typeface="Gotham Book" pitchFamily="2" charset="0"/>
              </a:rPr>
              <a:t>To be a trusted and authoritative voice, ensuring that chemistry has a recognised </a:t>
            </a:r>
            <a:br>
              <a:rPr lang="en-GB" sz="1550" dirty="0">
                <a:latin typeface="Gotham Book" pitchFamily="2" charset="0"/>
              </a:rPr>
            </a:br>
            <a:r>
              <a:rPr lang="en-GB" sz="1550" dirty="0">
                <a:latin typeface="Gotham Book" pitchFamily="2" charset="0"/>
              </a:rPr>
              <a:t>and influential role in science and society</a:t>
            </a:r>
          </a:p>
        </p:txBody>
      </p:sp>
      <p:sp>
        <p:nvSpPr>
          <p:cNvPr id="4" name="TextBox 3">
            <a:extLst>
              <a:ext uri="{FF2B5EF4-FFF2-40B4-BE49-F238E27FC236}">
                <a16:creationId xmlns:a16="http://schemas.microsoft.com/office/drawing/2014/main" id="{010EF9D3-F6D7-8E93-D1BA-44A6E6CFC7B3}"/>
              </a:ext>
            </a:extLst>
          </p:cNvPr>
          <p:cNvSpPr txBox="1"/>
          <p:nvPr/>
        </p:nvSpPr>
        <p:spPr>
          <a:xfrm>
            <a:off x="9007905" y="6053651"/>
            <a:ext cx="1012723" cy="400110"/>
          </a:xfrm>
          <a:prstGeom prst="rect">
            <a:avLst/>
          </a:prstGeom>
          <a:noFill/>
        </p:spPr>
        <p:txBody>
          <a:bodyPr wrap="square" rtlCol="0">
            <a:spAutoFit/>
          </a:bodyPr>
          <a:lstStyle/>
          <a:p>
            <a:r>
              <a:rPr lang="en-GB" sz="2000" dirty="0" err="1">
                <a:latin typeface="Bree Serif" panose="02000503040000020004" pitchFamily="2" charset="77"/>
              </a:rPr>
              <a:t>rsc.org</a:t>
            </a:r>
            <a:endParaRPr lang="en-GB" sz="2000" dirty="0">
              <a:latin typeface="Bree Serif" panose="02000503040000020004" pitchFamily="2" charset="77"/>
            </a:endParaRPr>
          </a:p>
        </p:txBody>
      </p:sp>
    </p:spTree>
    <p:extLst>
      <p:ext uri="{BB962C8B-B14F-4D97-AF65-F5344CB8AC3E}">
        <p14:creationId xmlns:p14="http://schemas.microsoft.com/office/powerpoint/2010/main" val="49157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7C81DE-0F7E-03FF-E9F7-AE58595397A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95277E4-3588-AAAE-1DF5-F8250F9CE289}"/>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Our community</a:t>
            </a:r>
          </a:p>
        </p:txBody>
      </p:sp>
      <p:sp>
        <p:nvSpPr>
          <p:cNvPr id="5" name="TextBox 4">
            <a:extLst>
              <a:ext uri="{FF2B5EF4-FFF2-40B4-BE49-F238E27FC236}">
                <a16:creationId xmlns:a16="http://schemas.microsoft.com/office/drawing/2014/main" id="{223E97E1-E07E-A12E-F271-1A29573B60BF}"/>
              </a:ext>
            </a:extLst>
          </p:cNvPr>
          <p:cNvSpPr txBox="1"/>
          <p:nvPr/>
        </p:nvSpPr>
        <p:spPr>
          <a:xfrm>
            <a:off x="330224" y="2029618"/>
            <a:ext cx="6227892" cy="900246"/>
          </a:xfrm>
          <a:prstGeom prst="rect">
            <a:avLst/>
          </a:prstGeom>
          <a:noFill/>
        </p:spPr>
        <p:txBody>
          <a:bodyPr wrap="square" rtlCol="0">
            <a:spAutoFit/>
          </a:bodyPr>
          <a:lstStyle/>
          <a:p>
            <a:r>
              <a:rPr lang="en-GB" sz="1750" dirty="0">
                <a:latin typeface="Gotham Medium" pitchFamily="2" charset="0"/>
                <a:cs typeface="Gotham Medium" pitchFamily="2" charset="0"/>
              </a:rPr>
              <a:t>The people that make up our global community have varied backgrounds, experiences and roles. They all play their part in advancing the chemical sciences:</a:t>
            </a:r>
          </a:p>
        </p:txBody>
      </p:sp>
      <p:sp>
        <p:nvSpPr>
          <p:cNvPr id="6" name="TextBox 5">
            <a:extLst>
              <a:ext uri="{FF2B5EF4-FFF2-40B4-BE49-F238E27FC236}">
                <a16:creationId xmlns:a16="http://schemas.microsoft.com/office/drawing/2014/main" id="{F764C6F5-E94C-EA93-95AB-67FB21A77AAB}"/>
              </a:ext>
            </a:extLst>
          </p:cNvPr>
          <p:cNvSpPr txBox="1"/>
          <p:nvPr/>
        </p:nvSpPr>
        <p:spPr>
          <a:xfrm>
            <a:off x="297950" y="2979173"/>
            <a:ext cx="3035186" cy="1977464"/>
          </a:xfrm>
          <a:prstGeom prst="rect">
            <a:avLst/>
          </a:prstGeom>
          <a:noFill/>
        </p:spPr>
        <p:txBody>
          <a:bodyPr wrap="square" numCol="1" rtlCol="0">
            <a:spAutoFit/>
          </a:bodyPr>
          <a:lstStyle/>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Analysts</a:t>
            </a:r>
          </a:p>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Entrepreneurs</a:t>
            </a:r>
          </a:p>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Funders and regulators</a:t>
            </a:r>
          </a:p>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Innovators</a:t>
            </a:r>
          </a:p>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Librarians   </a:t>
            </a:r>
            <a:endParaRPr lang="en-GB" sz="1750" dirty="0">
              <a:solidFill>
                <a:srgbClr val="004875"/>
              </a:solidFill>
              <a:latin typeface="Gotham Book" pitchFamily="2" charset="0"/>
            </a:endParaRPr>
          </a:p>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Manufacturers</a:t>
            </a:r>
          </a:p>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Parents </a:t>
            </a:r>
          </a:p>
        </p:txBody>
      </p:sp>
      <p:sp>
        <p:nvSpPr>
          <p:cNvPr id="7" name="TextBox 6">
            <a:extLst>
              <a:ext uri="{FF2B5EF4-FFF2-40B4-BE49-F238E27FC236}">
                <a16:creationId xmlns:a16="http://schemas.microsoft.com/office/drawing/2014/main" id="{7AD36A84-AE32-F9D7-63E7-FE72EE36D577}"/>
              </a:ext>
            </a:extLst>
          </p:cNvPr>
          <p:cNvSpPr txBox="1"/>
          <p:nvPr/>
        </p:nvSpPr>
        <p:spPr>
          <a:xfrm>
            <a:off x="3421625" y="2979173"/>
            <a:ext cx="3035186" cy="1708160"/>
          </a:xfrm>
          <a:prstGeom prst="rect">
            <a:avLst/>
          </a:prstGeom>
          <a:noFill/>
        </p:spPr>
        <p:txBody>
          <a:bodyPr wrap="square" rtlCol="0">
            <a:spAutoFit/>
          </a:bodyPr>
          <a:lstStyle/>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Policy makers</a:t>
            </a:r>
          </a:p>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Research and </a:t>
            </a:r>
            <a:br>
              <a:rPr lang="en-GB" sz="1750" dirty="0">
                <a:latin typeface="Gotham Book" pitchFamily="2" charset="0"/>
              </a:rPr>
            </a:br>
            <a:r>
              <a:rPr lang="en-GB" sz="1750" dirty="0">
                <a:latin typeface="Gotham Book" pitchFamily="2" charset="0"/>
              </a:rPr>
              <a:t>   development scientists </a:t>
            </a:r>
          </a:p>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Students</a:t>
            </a:r>
          </a:p>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Teachers</a:t>
            </a:r>
          </a:p>
          <a:p>
            <a:pPr>
              <a:buClr>
                <a:srgbClr val="004875"/>
              </a:buClr>
            </a:pPr>
            <a:r>
              <a:rPr lang="en-GB" sz="1750" dirty="0">
                <a:solidFill>
                  <a:srgbClr val="004875"/>
                </a:solidFill>
                <a:latin typeface="Gotham Book" pitchFamily="2" charset="0"/>
              </a:rPr>
              <a:t>•</a:t>
            </a:r>
            <a:r>
              <a:rPr lang="el-GR" sz="1750" dirty="0">
                <a:latin typeface="Gotham Book" pitchFamily="2" charset="0"/>
              </a:rPr>
              <a:t> </a:t>
            </a:r>
            <a:r>
              <a:rPr lang="en-GB" sz="1750" dirty="0">
                <a:latin typeface="Gotham Book" pitchFamily="2" charset="0"/>
              </a:rPr>
              <a:t>Technicians  </a:t>
            </a:r>
          </a:p>
        </p:txBody>
      </p:sp>
      <p:sp>
        <p:nvSpPr>
          <p:cNvPr id="8" name="TextBox 7">
            <a:extLst>
              <a:ext uri="{FF2B5EF4-FFF2-40B4-BE49-F238E27FC236}">
                <a16:creationId xmlns:a16="http://schemas.microsoft.com/office/drawing/2014/main" id="{10440442-7350-EC01-64BF-B98F1C88DF71}"/>
              </a:ext>
            </a:extLst>
          </p:cNvPr>
          <p:cNvSpPr txBox="1"/>
          <p:nvPr/>
        </p:nvSpPr>
        <p:spPr>
          <a:xfrm>
            <a:off x="330224" y="4994789"/>
            <a:ext cx="5116847" cy="1438855"/>
          </a:xfrm>
          <a:prstGeom prst="rect">
            <a:avLst/>
          </a:prstGeom>
          <a:noFill/>
        </p:spPr>
        <p:txBody>
          <a:bodyPr wrap="square" rtlCol="0">
            <a:spAutoFit/>
          </a:bodyPr>
          <a:lstStyle/>
          <a:p>
            <a:r>
              <a:rPr lang="en-GB" sz="1750" dirty="0">
                <a:latin typeface="Gotham Book" pitchFamily="2" charset="0"/>
              </a:rPr>
              <a:t>Together they make up the chemical science community and, working with them, we provide the infrastructure, products, services and standards that help chemical scientists to advance science.</a:t>
            </a:r>
          </a:p>
        </p:txBody>
      </p:sp>
      <p:pic>
        <p:nvPicPr>
          <p:cNvPr id="10" name="Picture 9">
            <a:extLst>
              <a:ext uri="{FF2B5EF4-FFF2-40B4-BE49-F238E27FC236}">
                <a16:creationId xmlns:a16="http://schemas.microsoft.com/office/drawing/2014/main" id="{24B6C924-1EC4-A378-4EF7-7F5804E783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07839" y="5768105"/>
            <a:ext cx="2584111" cy="871269"/>
          </a:xfrm>
          <a:prstGeom prst="rect">
            <a:avLst/>
          </a:prstGeom>
        </p:spPr>
      </p:pic>
      <p:sp>
        <p:nvSpPr>
          <p:cNvPr id="9" name="TextBox 8">
            <a:extLst>
              <a:ext uri="{FF2B5EF4-FFF2-40B4-BE49-F238E27FC236}">
                <a16:creationId xmlns:a16="http://schemas.microsoft.com/office/drawing/2014/main" id="{B447CA93-B73C-566D-49DB-109851EDB449}"/>
              </a:ext>
            </a:extLst>
          </p:cNvPr>
          <p:cNvSpPr txBox="1"/>
          <p:nvPr/>
        </p:nvSpPr>
        <p:spPr>
          <a:xfrm>
            <a:off x="8976079" y="6057222"/>
            <a:ext cx="2153264"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/community</a:t>
            </a:r>
          </a:p>
        </p:txBody>
      </p:sp>
    </p:spTree>
    <p:extLst>
      <p:ext uri="{BB962C8B-B14F-4D97-AF65-F5344CB8AC3E}">
        <p14:creationId xmlns:p14="http://schemas.microsoft.com/office/powerpoint/2010/main" val="412108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3BD5C9-C5AA-99E8-9795-70EC72322BD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3E7A626-2DBB-51A2-696B-5921EAA26CF8}"/>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Industry</a:t>
            </a:r>
          </a:p>
        </p:txBody>
      </p:sp>
      <p:sp>
        <p:nvSpPr>
          <p:cNvPr id="5" name="TextBox 4">
            <a:extLst>
              <a:ext uri="{FF2B5EF4-FFF2-40B4-BE49-F238E27FC236}">
                <a16:creationId xmlns:a16="http://schemas.microsoft.com/office/drawing/2014/main" id="{484AD60F-EDD3-E0D8-8B0B-369878CC24FD}"/>
              </a:ext>
            </a:extLst>
          </p:cNvPr>
          <p:cNvSpPr txBox="1"/>
          <p:nvPr/>
        </p:nvSpPr>
        <p:spPr>
          <a:xfrm>
            <a:off x="330224" y="2028228"/>
            <a:ext cx="5279466" cy="3862596"/>
          </a:xfrm>
          <a:prstGeom prst="rect">
            <a:avLst/>
          </a:prstGeom>
          <a:noFill/>
        </p:spPr>
        <p:txBody>
          <a:bodyPr wrap="square" rtlCol="0">
            <a:spAutoFit/>
          </a:bodyPr>
          <a:lstStyle/>
          <a:p>
            <a:r>
              <a:rPr lang="en-GB" sz="1750" dirty="0">
                <a:latin typeface="Gotham Book" pitchFamily="2" charset="0"/>
              </a:rPr>
              <a:t>Supporting businesses linked to the chemical sciences is also a key priority. Depending on the size and direction of your company, we have resources and expertise to enhance your reputation, develop your staff and accelerate your innovation and grow your business.</a:t>
            </a:r>
          </a:p>
          <a:p>
            <a:r>
              <a:rPr lang="en-GB" sz="1750" dirty="0">
                <a:latin typeface="Gotham Book" pitchFamily="2" charset="0"/>
              </a:rPr>
              <a:t> </a:t>
            </a:r>
          </a:p>
          <a:p>
            <a:r>
              <a:rPr lang="en-GB" sz="1750" dirty="0">
                <a:solidFill>
                  <a:srgbClr val="000000"/>
                </a:solidFill>
                <a:effectLst/>
                <a:latin typeface="Gotham Book" pitchFamily="2" charset="0"/>
              </a:rPr>
              <a:t>We have tools and resources to assist businesses of all sizes. Such as our collaborative problem solving Synergy project, company accreditation and our Emerging Technologies Competition.</a:t>
            </a:r>
          </a:p>
          <a:p>
            <a:endParaRPr lang="en-GB" sz="1750" dirty="0">
              <a:latin typeface="Gotham Book" pitchFamily="2" charset="0"/>
            </a:endParaRPr>
          </a:p>
        </p:txBody>
      </p:sp>
      <p:pic>
        <p:nvPicPr>
          <p:cNvPr id="6" name="Picture 5">
            <a:extLst>
              <a:ext uri="{FF2B5EF4-FFF2-40B4-BE49-F238E27FC236}">
                <a16:creationId xmlns:a16="http://schemas.microsoft.com/office/drawing/2014/main" id="{4AA3F8F6-DA33-AE0C-8964-349A4D907F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5699" y="5768105"/>
            <a:ext cx="2285727" cy="871269"/>
          </a:xfrm>
          <a:prstGeom prst="rect">
            <a:avLst/>
          </a:prstGeom>
        </p:spPr>
      </p:pic>
      <p:sp>
        <p:nvSpPr>
          <p:cNvPr id="8" name="TextBox 7">
            <a:extLst>
              <a:ext uri="{FF2B5EF4-FFF2-40B4-BE49-F238E27FC236}">
                <a16:creationId xmlns:a16="http://schemas.microsoft.com/office/drawing/2014/main" id="{2D426AEB-3507-8AC7-2F76-FB60F92D67AC}"/>
              </a:ext>
            </a:extLst>
          </p:cNvPr>
          <p:cNvSpPr txBox="1"/>
          <p:nvPr/>
        </p:nvSpPr>
        <p:spPr>
          <a:xfrm>
            <a:off x="9009599" y="6057222"/>
            <a:ext cx="1828800"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/industry</a:t>
            </a:r>
          </a:p>
        </p:txBody>
      </p:sp>
    </p:spTree>
    <p:extLst>
      <p:ext uri="{BB962C8B-B14F-4D97-AF65-F5344CB8AC3E}">
        <p14:creationId xmlns:p14="http://schemas.microsoft.com/office/powerpoint/2010/main" val="372111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DC878-3418-7CFF-E8E2-840BFEDE1FB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98086BA-B74C-07AF-B34E-A9BC57650B6B}"/>
              </a:ext>
            </a:extLst>
          </p:cNvPr>
          <p:cNvSpPr txBox="1"/>
          <p:nvPr/>
        </p:nvSpPr>
        <p:spPr>
          <a:xfrm>
            <a:off x="297949" y="1438382"/>
            <a:ext cx="6051479" cy="630942"/>
          </a:xfrm>
          <a:prstGeom prst="rect">
            <a:avLst/>
          </a:prstGeom>
          <a:noFill/>
        </p:spPr>
        <p:txBody>
          <a:bodyPr wrap="square" rtlCol="0">
            <a:spAutoFit/>
          </a:bodyPr>
          <a:lstStyle/>
          <a:p>
            <a:r>
              <a:rPr lang="en-GB" sz="3500" dirty="0">
                <a:latin typeface="Bree Serif" panose="02000503040000020004" pitchFamily="2" charset="77"/>
              </a:rPr>
              <a:t>Voice and influence</a:t>
            </a:r>
          </a:p>
        </p:txBody>
      </p:sp>
      <p:sp>
        <p:nvSpPr>
          <p:cNvPr id="5" name="TextBox 4">
            <a:extLst>
              <a:ext uri="{FF2B5EF4-FFF2-40B4-BE49-F238E27FC236}">
                <a16:creationId xmlns:a16="http://schemas.microsoft.com/office/drawing/2014/main" id="{E1693B3C-3CE0-593E-F670-BDF7F967B0CE}"/>
              </a:ext>
            </a:extLst>
          </p:cNvPr>
          <p:cNvSpPr txBox="1"/>
          <p:nvPr/>
        </p:nvSpPr>
        <p:spPr>
          <a:xfrm>
            <a:off x="330224" y="2029618"/>
            <a:ext cx="6227892" cy="923330"/>
          </a:xfrm>
          <a:prstGeom prst="rect">
            <a:avLst/>
          </a:prstGeom>
          <a:noFill/>
        </p:spPr>
        <p:txBody>
          <a:bodyPr wrap="square" rtlCol="0">
            <a:spAutoFit/>
          </a:bodyPr>
          <a:lstStyle/>
          <a:p>
            <a:r>
              <a:rPr lang="en-GB" sz="1750" dirty="0">
                <a:latin typeface="Gotham Medium" pitchFamily="2" charset="0"/>
                <a:cs typeface="Gotham Medium" pitchFamily="2" charset="0"/>
              </a:rPr>
              <a:t>Driving change and conveying the excitement of chemistry and the extraordinary part that chemistry plays in our lives:</a:t>
            </a:r>
          </a:p>
        </p:txBody>
      </p:sp>
      <p:sp>
        <p:nvSpPr>
          <p:cNvPr id="6" name="TextBox 5">
            <a:extLst>
              <a:ext uri="{FF2B5EF4-FFF2-40B4-BE49-F238E27FC236}">
                <a16:creationId xmlns:a16="http://schemas.microsoft.com/office/drawing/2014/main" id="{45A751E2-BE63-C576-7664-2147B1583890}"/>
              </a:ext>
            </a:extLst>
          </p:cNvPr>
          <p:cNvSpPr txBox="1"/>
          <p:nvPr/>
        </p:nvSpPr>
        <p:spPr>
          <a:xfrm>
            <a:off x="297950" y="3038169"/>
            <a:ext cx="6732116" cy="3093154"/>
          </a:xfrm>
          <a:prstGeom prst="rect">
            <a:avLst/>
          </a:prstGeom>
          <a:noFill/>
        </p:spPr>
        <p:txBody>
          <a:bodyPr wrap="square" numCol="1" rtlCol="0">
            <a:spAutoFit/>
          </a:bodyPr>
          <a:lstStyle/>
          <a:p>
            <a:pPr marL="285750" indent="-285750">
              <a:buClr>
                <a:srgbClr val="004875"/>
              </a:buClr>
              <a:buFont typeface="Arial" panose="020B0604020202020204" pitchFamily="34" charset="0"/>
              <a:buChar char="•"/>
            </a:pPr>
            <a:r>
              <a:rPr lang="en-GB" sz="1725" dirty="0">
                <a:latin typeface="Gotham Book" pitchFamily="2" charset="0"/>
              </a:rPr>
              <a:t>facilitating solutions to chemistry-based problems by </a:t>
            </a:r>
            <a:br>
              <a:rPr lang="en-GB" sz="1725" dirty="0">
                <a:latin typeface="Gotham Book" pitchFamily="2" charset="0"/>
              </a:rPr>
            </a:br>
            <a:r>
              <a:rPr lang="en-GB" sz="1725" dirty="0">
                <a:latin typeface="Gotham Book" pitchFamily="2" charset="0"/>
              </a:rPr>
              <a:t>convening diverse stakeholders to drive change</a:t>
            </a:r>
          </a:p>
          <a:p>
            <a:pPr marL="285750" indent="-285750">
              <a:spcBef>
                <a:spcPts val="600"/>
              </a:spcBef>
              <a:buClr>
                <a:srgbClr val="004875"/>
              </a:buClr>
              <a:buFont typeface="Arial" panose="020B0604020202020204" pitchFamily="34" charset="0"/>
              <a:buChar char="•"/>
            </a:pPr>
            <a:r>
              <a:rPr lang="en-GB" sz="1725" dirty="0">
                <a:latin typeface="Gotham Book" pitchFamily="2" charset="0"/>
              </a:rPr>
              <a:t>influencing decision makers, responding to the political </a:t>
            </a:r>
            <a:br>
              <a:rPr lang="en-GB" sz="1725" dirty="0">
                <a:latin typeface="Gotham Book" pitchFamily="2" charset="0"/>
              </a:rPr>
            </a:br>
            <a:r>
              <a:rPr lang="en-GB" sz="1725" dirty="0">
                <a:latin typeface="Gotham Book" pitchFamily="2" charset="0"/>
              </a:rPr>
              <a:t>environment while drawing on community insight</a:t>
            </a:r>
          </a:p>
          <a:p>
            <a:pPr marL="285750" indent="-285750">
              <a:spcBef>
                <a:spcPts val="600"/>
              </a:spcBef>
              <a:buClr>
                <a:srgbClr val="004875"/>
              </a:buClr>
              <a:buFont typeface="Arial" panose="020B0604020202020204" pitchFamily="34" charset="0"/>
              <a:buChar char="•"/>
            </a:pPr>
            <a:r>
              <a:rPr lang="en-GB" sz="1725" dirty="0">
                <a:latin typeface="Gotham Book" pitchFamily="2" charset="0"/>
              </a:rPr>
              <a:t>advocating for our community and increasing the </a:t>
            </a:r>
            <a:br>
              <a:rPr lang="en-GB" sz="1725" dirty="0">
                <a:latin typeface="Gotham Book" pitchFamily="2" charset="0"/>
              </a:rPr>
            </a:br>
            <a:r>
              <a:rPr lang="en-GB" sz="1725" dirty="0">
                <a:latin typeface="Gotham Book" pitchFamily="2" charset="0"/>
              </a:rPr>
              <a:t>visibility of how they make the world a better place</a:t>
            </a:r>
          </a:p>
          <a:p>
            <a:pPr marL="285750" indent="-285750">
              <a:spcBef>
                <a:spcPts val="600"/>
              </a:spcBef>
              <a:buClr>
                <a:srgbClr val="004875"/>
              </a:buClr>
              <a:buFont typeface="Arial" panose="020B0604020202020204" pitchFamily="34" charset="0"/>
              <a:buChar char="•"/>
            </a:pPr>
            <a:r>
              <a:rPr lang="en-GB" sz="1725" dirty="0">
                <a:latin typeface="Gotham Book" pitchFamily="2" charset="0"/>
              </a:rPr>
              <a:t>scaling our impact by forging partnerships and </a:t>
            </a:r>
            <a:br>
              <a:rPr lang="en-GB" sz="1725" dirty="0">
                <a:latin typeface="Gotham Book" pitchFamily="2" charset="0"/>
              </a:rPr>
            </a:br>
            <a:r>
              <a:rPr lang="en-GB" sz="1725" dirty="0">
                <a:latin typeface="Gotham Book" pitchFamily="2" charset="0"/>
              </a:rPr>
              <a:t>strategic alliances to deliver our purpose</a:t>
            </a:r>
          </a:p>
          <a:p>
            <a:pPr marL="285750" indent="-285750">
              <a:spcBef>
                <a:spcPts val="600"/>
              </a:spcBef>
              <a:buClr>
                <a:srgbClr val="004875"/>
              </a:buClr>
              <a:buFont typeface="Arial" panose="020B0604020202020204" pitchFamily="34" charset="0"/>
              <a:buChar char="•"/>
            </a:pPr>
            <a:r>
              <a:rPr lang="en-GB" sz="1725" dirty="0">
                <a:latin typeface="Gotham Book" pitchFamily="2" charset="0"/>
              </a:rPr>
              <a:t>incentivising and celebrating an increasingly </a:t>
            </a:r>
            <a:br>
              <a:rPr lang="en-GB" sz="1725" dirty="0">
                <a:latin typeface="Gotham Book" pitchFamily="2" charset="0"/>
              </a:rPr>
            </a:br>
            <a:r>
              <a:rPr lang="en-GB" sz="1725" dirty="0">
                <a:latin typeface="Gotham Book" pitchFamily="2" charset="0"/>
              </a:rPr>
              <a:t>inclusive and collaborative science culture</a:t>
            </a:r>
          </a:p>
        </p:txBody>
      </p:sp>
      <p:pic>
        <p:nvPicPr>
          <p:cNvPr id="8" name="Picture 7">
            <a:extLst>
              <a:ext uri="{FF2B5EF4-FFF2-40B4-BE49-F238E27FC236}">
                <a16:creationId xmlns:a16="http://schemas.microsoft.com/office/drawing/2014/main" id="{69D4A4A7-25F9-97B3-256B-F611443362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04267" y="5768105"/>
            <a:ext cx="1911679" cy="871269"/>
          </a:xfrm>
          <a:prstGeom prst="rect">
            <a:avLst/>
          </a:prstGeom>
        </p:spPr>
      </p:pic>
      <p:sp>
        <p:nvSpPr>
          <p:cNvPr id="7" name="TextBox 6">
            <a:extLst>
              <a:ext uri="{FF2B5EF4-FFF2-40B4-BE49-F238E27FC236}">
                <a16:creationId xmlns:a16="http://schemas.microsoft.com/office/drawing/2014/main" id="{71DDABD9-FF76-8230-C817-F4EF459F5071}"/>
              </a:ext>
            </a:extLst>
          </p:cNvPr>
          <p:cNvSpPr txBox="1"/>
          <p:nvPr/>
        </p:nvSpPr>
        <p:spPr>
          <a:xfrm>
            <a:off x="8993443" y="6057222"/>
            <a:ext cx="1475923" cy="400110"/>
          </a:xfrm>
          <a:prstGeom prst="rect">
            <a:avLst/>
          </a:prstGeom>
          <a:noFill/>
        </p:spPr>
        <p:txBody>
          <a:bodyPr wrap="square" rtlCol="0">
            <a:spAutoFit/>
          </a:bodyPr>
          <a:lstStyle/>
          <a:p>
            <a:r>
              <a:rPr lang="en-GB" sz="2000" dirty="0" err="1">
                <a:latin typeface="Bree Serif" panose="02000503040000020004" pitchFamily="2" charset="77"/>
              </a:rPr>
              <a:t>rsc.li</a:t>
            </a:r>
            <a:r>
              <a:rPr lang="en-GB" sz="2000" dirty="0">
                <a:latin typeface="Bree Serif" panose="02000503040000020004" pitchFamily="2" charset="77"/>
              </a:rPr>
              <a:t>/voice</a:t>
            </a:r>
          </a:p>
        </p:txBody>
      </p:sp>
    </p:spTree>
    <p:extLst>
      <p:ext uri="{BB962C8B-B14F-4D97-AF65-F5344CB8AC3E}">
        <p14:creationId xmlns:p14="http://schemas.microsoft.com/office/powerpoint/2010/main" val="126037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87EA29-322F-F5D8-133F-7F2C7DCED8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577BCD-3731-6C0B-E128-A633679D794B}"/>
              </a:ext>
            </a:extLst>
          </p:cNvPr>
          <p:cNvSpPr txBox="1"/>
          <p:nvPr/>
        </p:nvSpPr>
        <p:spPr>
          <a:xfrm>
            <a:off x="297949" y="1438382"/>
            <a:ext cx="6051479" cy="630942"/>
          </a:xfrm>
          <a:prstGeom prst="rect">
            <a:avLst/>
          </a:prstGeom>
          <a:noFill/>
        </p:spPr>
        <p:txBody>
          <a:bodyPr wrap="square" rtlCol="0">
            <a:spAutoFit/>
          </a:bodyPr>
          <a:lstStyle/>
          <a:p>
            <a:r>
              <a:rPr lang="en-GB" sz="3500" dirty="0" err="1">
                <a:latin typeface="Bree Serif" panose="02000503040000020004" pitchFamily="2" charset="77"/>
              </a:rPr>
              <a:t>MarinLit</a:t>
            </a:r>
            <a:endParaRPr lang="en-GB" sz="3500" dirty="0">
              <a:latin typeface="Bree Serif" panose="02000503040000020004" pitchFamily="2" charset="77"/>
            </a:endParaRPr>
          </a:p>
        </p:txBody>
      </p:sp>
      <p:sp>
        <p:nvSpPr>
          <p:cNvPr id="5" name="TextBox 4">
            <a:extLst>
              <a:ext uri="{FF2B5EF4-FFF2-40B4-BE49-F238E27FC236}">
                <a16:creationId xmlns:a16="http://schemas.microsoft.com/office/drawing/2014/main" id="{03CAF02A-ECD3-CE69-7BC0-46387FE7C45B}"/>
              </a:ext>
            </a:extLst>
          </p:cNvPr>
          <p:cNvSpPr txBox="1"/>
          <p:nvPr/>
        </p:nvSpPr>
        <p:spPr>
          <a:xfrm>
            <a:off x="330224" y="2029618"/>
            <a:ext cx="6227892" cy="977191"/>
          </a:xfrm>
          <a:prstGeom prst="rect">
            <a:avLst/>
          </a:prstGeom>
          <a:noFill/>
        </p:spPr>
        <p:txBody>
          <a:bodyPr wrap="square" rtlCol="0">
            <a:spAutoFit/>
          </a:bodyPr>
          <a:lstStyle/>
          <a:p>
            <a:r>
              <a:rPr lang="en-GB" sz="1750" dirty="0">
                <a:latin typeface="Gotham Book" pitchFamily="2" charset="0"/>
              </a:rPr>
              <a:t>Search new and revised compounds, synthesis, ecology, medicinal chemistry and biological activity.</a:t>
            </a:r>
          </a:p>
          <a:p>
            <a:pPr>
              <a:spcBef>
                <a:spcPts val="600"/>
              </a:spcBef>
            </a:pPr>
            <a:r>
              <a:rPr lang="en-GB" sz="1750" dirty="0">
                <a:latin typeface="Gotham Book" pitchFamily="2" charset="0"/>
              </a:rPr>
              <a:t>Access to </a:t>
            </a:r>
            <a:r>
              <a:rPr lang="en-GB" sz="1750" dirty="0" err="1">
                <a:latin typeface="Gotham Book" pitchFamily="2" charset="0"/>
              </a:rPr>
              <a:t>MarinLit</a:t>
            </a:r>
            <a:r>
              <a:rPr lang="en-GB" sz="1750" dirty="0">
                <a:latin typeface="Gotham Book" pitchFamily="2" charset="0"/>
              </a:rPr>
              <a:t> means users can:</a:t>
            </a:r>
          </a:p>
        </p:txBody>
      </p:sp>
      <p:sp>
        <p:nvSpPr>
          <p:cNvPr id="6" name="TextBox 5">
            <a:extLst>
              <a:ext uri="{FF2B5EF4-FFF2-40B4-BE49-F238E27FC236}">
                <a16:creationId xmlns:a16="http://schemas.microsoft.com/office/drawing/2014/main" id="{0A3F0376-4D09-C1DE-D71B-57BE14232B54}"/>
              </a:ext>
            </a:extLst>
          </p:cNvPr>
          <p:cNvSpPr txBox="1"/>
          <p:nvPr/>
        </p:nvSpPr>
        <p:spPr>
          <a:xfrm>
            <a:off x="297950" y="3003261"/>
            <a:ext cx="5671335" cy="3016210"/>
          </a:xfrm>
          <a:prstGeom prst="rect">
            <a:avLst/>
          </a:prstGeom>
          <a:noFill/>
        </p:spPr>
        <p:txBody>
          <a:bodyPr wrap="square" numCol="1" rtlCol="0">
            <a:spAutoFit/>
          </a:bodyPr>
          <a:lstStyle/>
          <a:p>
            <a:pPr marL="285750" indent="-285750">
              <a:buClr>
                <a:srgbClr val="46A9C4"/>
              </a:buClr>
              <a:buFont typeface="Arial" panose="020B0604020202020204" pitchFamily="34" charset="0"/>
              <a:buChar char="•"/>
            </a:pPr>
            <a:r>
              <a:rPr lang="en-GB" sz="1750" dirty="0">
                <a:latin typeface="Gotham Book" pitchFamily="2" charset="0"/>
              </a:rPr>
              <a:t>rapidly filter and refine searches with our </a:t>
            </a:r>
            <a:br>
              <a:rPr lang="en-GB" sz="1750" dirty="0">
                <a:latin typeface="Gotham Book" pitchFamily="2" charset="0"/>
              </a:rPr>
            </a:br>
            <a:r>
              <a:rPr lang="en-GB" sz="1750" dirty="0">
                <a:latin typeface="Gotham Book" pitchFamily="2" charset="0"/>
              </a:rPr>
              <a:t>new 10x faster platform</a:t>
            </a:r>
          </a:p>
          <a:p>
            <a:pPr marL="285750" indent="-285750">
              <a:spcBef>
                <a:spcPts val="600"/>
              </a:spcBef>
              <a:buClr>
                <a:srgbClr val="46A9C4"/>
              </a:buClr>
              <a:buFont typeface="Arial" panose="020B0604020202020204" pitchFamily="34" charset="0"/>
              <a:buChar char="•"/>
            </a:pPr>
            <a:r>
              <a:rPr lang="en-GB" sz="1750" dirty="0">
                <a:latin typeface="Gotham Book" pitchFamily="2" charset="0"/>
              </a:rPr>
              <a:t>search flexibly across more than 40,000 compounds and articles through one interface</a:t>
            </a:r>
          </a:p>
          <a:p>
            <a:pPr marL="285750" indent="-285750">
              <a:spcBef>
                <a:spcPts val="600"/>
              </a:spcBef>
              <a:buClr>
                <a:srgbClr val="46A9C4"/>
              </a:buClr>
              <a:buFont typeface="Arial" panose="020B0604020202020204" pitchFamily="34" charset="0"/>
              <a:buChar char="•"/>
            </a:pPr>
            <a:r>
              <a:rPr lang="en-GB" sz="1750" dirty="0">
                <a:latin typeface="Gotham Book" pitchFamily="2" charset="0"/>
              </a:rPr>
              <a:t>use powerful dereplication tools based on UV, MS and NMR spectroscopic data</a:t>
            </a:r>
          </a:p>
          <a:p>
            <a:pPr marL="285750" indent="-285750">
              <a:spcBef>
                <a:spcPts val="600"/>
              </a:spcBef>
              <a:buClr>
                <a:srgbClr val="46A9C4"/>
              </a:buClr>
              <a:buFont typeface="Arial" panose="020B0604020202020204" pitchFamily="34" charset="0"/>
              <a:buChar char="•"/>
            </a:pPr>
            <a:r>
              <a:rPr lang="en-GB" sz="1750" dirty="0">
                <a:latin typeface="Gotham Book" pitchFamily="2" charset="0"/>
              </a:rPr>
              <a:t>search by location to find marine natural products collected at a specific site, or region, or search by collection depth, then view results on a world map</a:t>
            </a:r>
          </a:p>
        </p:txBody>
      </p:sp>
      <p:pic>
        <p:nvPicPr>
          <p:cNvPr id="8" name="Picture 7">
            <a:extLst>
              <a:ext uri="{FF2B5EF4-FFF2-40B4-BE49-F238E27FC236}">
                <a16:creationId xmlns:a16="http://schemas.microsoft.com/office/drawing/2014/main" id="{4755636C-06A9-DD4B-69F5-A118C9A8B1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2719" y="5768206"/>
            <a:ext cx="2511553" cy="871269"/>
          </a:xfrm>
          <a:prstGeom prst="rect">
            <a:avLst/>
          </a:prstGeom>
        </p:spPr>
      </p:pic>
      <p:sp>
        <p:nvSpPr>
          <p:cNvPr id="9" name="TextBox 8">
            <a:extLst>
              <a:ext uri="{FF2B5EF4-FFF2-40B4-BE49-F238E27FC236}">
                <a16:creationId xmlns:a16="http://schemas.microsoft.com/office/drawing/2014/main" id="{9BC5F8F3-D277-F819-08B1-3A344ACBC0A4}"/>
              </a:ext>
            </a:extLst>
          </p:cNvPr>
          <p:cNvSpPr txBox="1"/>
          <p:nvPr/>
        </p:nvSpPr>
        <p:spPr>
          <a:xfrm>
            <a:off x="9026971" y="6032661"/>
            <a:ext cx="2059359" cy="400110"/>
          </a:xfrm>
          <a:prstGeom prst="rect">
            <a:avLst/>
          </a:prstGeom>
          <a:noFill/>
        </p:spPr>
        <p:txBody>
          <a:bodyPr wrap="square" rtlCol="0">
            <a:spAutoFit/>
          </a:bodyPr>
          <a:lstStyle/>
          <a:p>
            <a:r>
              <a:rPr lang="en-GB" sz="2000" dirty="0" err="1">
                <a:latin typeface="Bree Serif" panose="02000503040000020004" pitchFamily="2" charset="77"/>
              </a:rPr>
              <a:t>marinlit.rsc.org</a:t>
            </a:r>
            <a:endParaRPr lang="en-GB" sz="2000" dirty="0">
              <a:latin typeface="Bree Serif" panose="02000503040000020004" pitchFamily="2" charset="77"/>
            </a:endParaRPr>
          </a:p>
        </p:txBody>
      </p:sp>
    </p:spTree>
    <p:extLst>
      <p:ext uri="{BB962C8B-B14F-4D97-AF65-F5344CB8AC3E}">
        <p14:creationId xmlns:p14="http://schemas.microsoft.com/office/powerpoint/2010/main" val="222001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87EA29-322F-F5D8-133F-7F2C7DCED8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577BCD-3731-6C0B-E128-A633679D794B}"/>
              </a:ext>
            </a:extLst>
          </p:cNvPr>
          <p:cNvSpPr txBox="1"/>
          <p:nvPr/>
        </p:nvSpPr>
        <p:spPr>
          <a:xfrm>
            <a:off x="297949" y="1438382"/>
            <a:ext cx="6051479" cy="630942"/>
          </a:xfrm>
          <a:prstGeom prst="rect">
            <a:avLst/>
          </a:prstGeom>
          <a:noFill/>
        </p:spPr>
        <p:txBody>
          <a:bodyPr wrap="square" rtlCol="0">
            <a:spAutoFit/>
          </a:bodyPr>
          <a:lstStyle/>
          <a:p>
            <a:r>
              <a:rPr lang="en-GB" sz="3500" dirty="0" err="1">
                <a:latin typeface="Bree Serif" panose="02000503040000020004" pitchFamily="2" charset="77"/>
              </a:rPr>
              <a:t>MarinLit</a:t>
            </a:r>
            <a:endParaRPr lang="en-GB" sz="3500" dirty="0">
              <a:latin typeface="Bree Serif" panose="02000503040000020004" pitchFamily="2" charset="77"/>
            </a:endParaRPr>
          </a:p>
        </p:txBody>
      </p:sp>
      <p:sp>
        <p:nvSpPr>
          <p:cNvPr id="5" name="TextBox 4">
            <a:extLst>
              <a:ext uri="{FF2B5EF4-FFF2-40B4-BE49-F238E27FC236}">
                <a16:creationId xmlns:a16="http://schemas.microsoft.com/office/drawing/2014/main" id="{03CAF02A-ECD3-CE69-7BC0-46387FE7C45B}"/>
              </a:ext>
            </a:extLst>
          </p:cNvPr>
          <p:cNvSpPr txBox="1"/>
          <p:nvPr/>
        </p:nvSpPr>
        <p:spPr>
          <a:xfrm>
            <a:off x="330224" y="2029618"/>
            <a:ext cx="6227892" cy="977191"/>
          </a:xfrm>
          <a:prstGeom prst="rect">
            <a:avLst/>
          </a:prstGeom>
          <a:noFill/>
        </p:spPr>
        <p:txBody>
          <a:bodyPr wrap="square" rtlCol="0">
            <a:spAutoFit/>
          </a:bodyPr>
          <a:lstStyle/>
          <a:p>
            <a:r>
              <a:rPr lang="en-GB" sz="1750" dirty="0">
                <a:latin typeface="Gotham Book" pitchFamily="2" charset="0"/>
              </a:rPr>
              <a:t>Search new and revised compounds, synthesis, ecology, medicinal chemistry and biological activity.</a:t>
            </a:r>
          </a:p>
          <a:p>
            <a:pPr>
              <a:spcBef>
                <a:spcPts val="600"/>
              </a:spcBef>
            </a:pPr>
            <a:r>
              <a:rPr lang="en-GB" sz="1750" dirty="0">
                <a:latin typeface="Gotham Book" pitchFamily="2" charset="0"/>
              </a:rPr>
              <a:t>Access to </a:t>
            </a:r>
            <a:r>
              <a:rPr lang="en-GB" sz="1750" dirty="0" err="1">
                <a:latin typeface="Gotham Book" pitchFamily="2" charset="0"/>
              </a:rPr>
              <a:t>MarinLit</a:t>
            </a:r>
            <a:r>
              <a:rPr lang="en-GB" sz="1750" dirty="0">
                <a:latin typeface="Gotham Book" pitchFamily="2" charset="0"/>
              </a:rPr>
              <a:t> means users can:</a:t>
            </a:r>
          </a:p>
        </p:txBody>
      </p:sp>
      <p:sp>
        <p:nvSpPr>
          <p:cNvPr id="6" name="TextBox 5">
            <a:extLst>
              <a:ext uri="{FF2B5EF4-FFF2-40B4-BE49-F238E27FC236}">
                <a16:creationId xmlns:a16="http://schemas.microsoft.com/office/drawing/2014/main" id="{0A3F0376-4D09-C1DE-D71B-57BE14232B54}"/>
              </a:ext>
            </a:extLst>
          </p:cNvPr>
          <p:cNvSpPr txBox="1"/>
          <p:nvPr/>
        </p:nvSpPr>
        <p:spPr>
          <a:xfrm>
            <a:off x="297950" y="3034083"/>
            <a:ext cx="5798050" cy="1862048"/>
          </a:xfrm>
          <a:prstGeom prst="rect">
            <a:avLst/>
          </a:prstGeom>
          <a:noFill/>
        </p:spPr>
        <p:txBody>
          <a:bodyPr wrap="square" numCol="1" rtlCol="0">
            <a:spAutoFit/>
          </a:bodyPr>
          <a:lstStyle/>
          <a:p>
            <a:pPr marL="285750" indent="-285750">
              <a:buClr>
                <a:srgbClr val="46A9C4"/>
              </a:buClr>
              <a:buFont typeface="Arial" panose="020B0604020202020204" pitchFamily="34" charset="0"/>
              <a:buChar char="•"/>
            </a:pPr>
            <a:r>
              <a:rPr lang="en-GB" sz="1750" dirty="0">
                <a:latin typeface="Gotham Book" pitchFamily="2" charset="0"/>
              </a:rPr>
              <a:t>draw their own structure, and then search; or search by molecular formula</a:t>
            </a:r>
          </a:p>
          <a:p>
            <a:pPr marL="285750" indent="-285750">
              <a:spcBef>
                <a:spcPts val="600"/>
              </a:spcBef>
              <a:buClr>
                <a:srgbClr val="46A9C4"/>
              </a:buClr>
              <a:buFont typeface="Arial" panose="020B0604020202020204" pitchFamily="34" charset="0"/>
              <a:buChar char="•"/>
            </a:pPr>
            <a:r>
              <a:rPr lang="en-GB" sz="1750" dirty="0">
                <a:latin typeface="Gotham Book" pitchFamily="2" charset="0"/>
              </a:rPr>
              <a:t>use the flexible free text field to search across title, date, journal, keywords or trivial names</a:t>
            </a:r>
          </a:p>
          <a:p>
            <a:pPr marL="285750" indent="-285750">
              <a:spcBef>
                <a:spcPts val="600"/>
              </a:spcBef>
              <a:buClr>
                <a:srgbClr val="46A9C4"/>
              </a:buClr>
              <a:buFont typeface="Arial" panose="020B0604020202020204" pitchFamily="34" charset="0"/>
              <a:buChar char="•"/>
            </a:pPr>
            <a:r>
              <a:rPr lang="en-GB" sz="1750" dirty="0">
                <a:latin typeface="Gotham Book" pitchFamily="2" charset="0"/>
              </a:rPr>
              <a:t>easily combine searches on taxonomy, </a:t>
            </a:r>
            <a:br>
              <a:rPr lang="en-GB" sz="1750" dirty="0">
                <a:latin typeface="Gotham Book" pitchFamily="2" charset="0"/>
              </a:rPr>
            </a:br>
            <a:r>
              <a:rPr lang="en-GB" sz="1750" dirty="0">
                <a:latin typeface="Gotham Book" pitchFamily="2" charset="0"/>
              </a:rPr>
              <a:t>molecular properties, structure and more</a:t>
            </a:r>
          </a:p>
        </p:txBody>
      </p:sp>
      <p:pic>
        <p:nvPicPr>
          <p:cNvPr id="8" name="Picture 7">
            <a:extLst>
              <a:ext uri="{FF2B5EF4-FFF2-40B4-BE49-F238E27FC236}">
                <a16:creationId xmlns:a16="http://schemas.microsoft.com/office/drawing/2014/main" id="{4755636C-06A9-DD4B-69F5-A118C9A8B1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2719" y="5768206"/>
            <a:ext cx="2511553" cy="871269"/>
          </a:xfrm>
          <a:prstGeom prst="rect">
            <a:avLst/>
          </a:prstGeom>
        </p:spPr>
      </p:pic>
      <p:sp>
        <p:nvSpPr>
          <p:cNvPr id="9" name="TextBox 8">
            <a:extLst>
              <a:ext uri="{FF2B5EF4-FFF2-40B4-BE49-F238E27FC236}">
                <a16:creationId xmlns:a16="http://schemas.microsoft.com/office/drawing/2014/main" id="{9BC5F8F3-D277-F819-08B1-3A344ACBC0A4}"/>
              </a:ext>
            </a:extLst>
          </p:cNvPr>
          <p:cNvSpPr txBox="1"/>
          <p:nvPr/>
        </p:nvSpPr>
        <p:spPr>
          <a:xfrm>
            <a:off x="9026971" y="6032661"/>
            <a:ext cx="2059359" cy="400110"/>
          </a:xfrm>
          <a:prstGeom prst="rect">
            <a:avLst/>
          </a:prstGeom>
          <a:noFill/>
        </p:spPr>
        <p:txBody>
          <a:bodyPr wrap="square" rtlCol="0">
            <a:spAutoFit/>
          </a:bodyPr>
          <a:lstStyle/>
          <a:p>
            <a:r>
              <a:rPr lang="en-GB" sz="2000" dirty="0" err="1">
                <a:latin typeface="Bree Serif" panose="02000503040000020004" pitchFamily="2" charset="77"/>
              </a:rPr>
              <a:t>marinlit.rsc.org</a:t>
            </a:r>
            <a:endParaRPr lang="en-GB" sz="2000" dirty="0">
              <a:latin typeface="Bree Serif" panose="02000503040000020004" pitchFamily="2" charset="77"/>
            </a:endParaRPr>
          </a:p>
        </p:txBody>
      </p:sp>
    </p:spTree>
    <p:extLst>
      <p:ext uri="{BB962C8B-B14F-4D97-AF65-F5344CB8AC3E}">
        <p14:creationId xmlns:p14="http://schemas.microsoft.com/office/powerpoint/2010/main" val="3313754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2170</TotalTime>
  <Words>1433</Words>
  <Application>Microsoft Macintosh PowerPoint</Application>
  <PresentationFormat>Widescreen</PresentationFormat>
  <Paragraphs>130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Bree Serif</vt:lpstr>
      <vt:lpstr>Calibri</vt:lpstr>
      <vt:lpstr>Calibri Light</vt:lpstr>
      <vt:lpstr>Gotham Bold</vt:lpstr>
      <vt:lpstr>Gotham Book</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Ollington</dc:creator>
  <cp:lastModifiedBy>David Cook</cp:lastModifiedBy>
  <cp:revision>43</cp:revision>
  <dcterms:created xsi:type="dcterms:W3CDTF">2021-09-16T11:07:19Z</dcterms:created>
  <dcterms:modified xsi:type="dcterms:W3CDTF">2023-08-04T09:57:56Z</dcterms:modified>
</cp:coreProperties>
</file>