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9C4"/>
    <a:srgbClr val="EC1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7"/>
    <p:restoredTop sz="94682"/>
  </p:normalViewPr>
  <p:slideViewPr>
    <p:cSldViewPr snapToGrid="0" snapToObjects="1">
      <p:cViewPr varScale="1">
        <p:scale>
          <a:sx n="144" d="100"/>
          <a:sy n="144" d="100"/>
        </p:scale>
        <p:origin x="304" y="184"/>
      </p:cViewPr>
      <p:guideLst>
        <p:guide orient="horz" pos="100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6:31:34.917"/>
    </inkml:context>
    <inkml:brush xml:id="br0">
      <inkml:brushProperty name="width" value="0.025" units="cm"/>
      <inkml:brushProperty name="height" value="0.15" units="cm"/>
      <inkml:brushProperty name="inkEffects" value="pencil"/>
    </inkml:brush>
  </inkml:definitions>
  <inkml:trace contextRef="#ctx0" brushRef="#br0">0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1A05F-B958-764F-8060-FB6B9FB3A86D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E8A0C-7658-5349-B9CD-2E0183F15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E8A0C-7658-5349-B9CD-2E0183F15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E8A0C-7658-5349-B9CD-2E0183F158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4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1F4F-1EE5-6C43-8F90-0DFEBCBAD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6E15C-9DD8-9E43-A724-D40D4A523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2D20B-13DD-974E-95AD-B2BC8CA9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B77F5-F88C-8241-9540-7F6E282F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5B6B4-0BD3-0D40-8434-841B1942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8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1B37-0DB5-3F42-A5A0-23AEC659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0926C-C9F9-DE4D-B6E2-6B7EBAA5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B292E-19BA-594D-B5B4-C0EDA9AE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0AB47-13DF-6B45-89C3-688B6F29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A564-C0AC-C44C-9EBC-65A83492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7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694D0-F412-8A46-9D58-A1B033653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0EEDD-BFC9-D945-A06C-5D3BC0A16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966F3-B92F-8541-8AF2-5BB4900F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7018-55EC-4347-8A3E-A437F2B4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1ED7E-9D28-884D-BFD3-8FD5F0B7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4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5306-C3A6-574F-94C2-D46EBA8E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42622-9236-4841-B220-0B5AA7F10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25611-FBA9-6345-8467-00AD3465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2AC38-AF1D-7B40-8322-15CD04C2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3CB5D-E088-0846-A518-D4B140AD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A6BA-91E1-BA43-9ED7-7124C01F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CB75-C5AF-FE4B-A649-F0632361E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F1A18-AD9A-6141-9CF3-FBFBC255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CD5E6-3316-AD4C-A2CE-99F0EBA3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669D-B590-B140-88BF-812E21B1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5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2B5F-060A-0641-94E9-42D69411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F422C-AD25-BE44-87ED-7C6EE73B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DB8F7-0C34-CB40-8939-01D58DE3C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4D224-3AA8-094D-93D8-5357E163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4E454-1B1E-AA4E-AB45-C7823330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6488D-6FDF-F546-A461-9563C5AE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E99C-7539-C045-A078-E3256B56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4EB15-5906-5246-9FA3-2E80E4110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84DEA-8065-914F-A2D1-945E12D79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17A7A-B761-FE40-85B5-E73085233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54010-C256-864B-81E9-EFE229D9B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B86EA-6B0D-C448-B52E-BE149937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CF83B-5460-A84C-A753-F41C067C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91AAD-7E43-B24E-B99B-AA51A740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E3D1-009B-B14B-95AB-166BCC65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2DF5B-F228-9249-B094-D5E24859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18CC9-7A33-7843-BB8D-3BC04C43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5D67B-BA2B-BF4B-9ABC-495DF5C7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4771E-68D7-3F44-9964-97CC2750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DFEBA-7410-4D41-9072-84A2A2E2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78AAD-40F7-D748-81CA-DF00E5B1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15C0-20D8-9640-A04E-FF098690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6BF36-CE6C-EB4D-A5F2-BB10D608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9177D-805E-D84A-8D18-86B143C65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42CA8-A18E-5545-AA01-D58FD584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A2849-5FA5-1A49-B7E4-13A74B05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2AE6F-DCD2-7D4D-AE2F-9F7F111E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F0CC-9B6D-F54A-805B-B2BB91CC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6E0E0-F0F4-C045-8E47-8494B3E93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9772A-27C2-9F47-9A5B-5B1D49240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044BA-9D5D-F047-86C0-B6F8349C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A457D-8177-CD4B-ACDF-FBD85112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D0279-A509-AC40-A417-7B464175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7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CF49D-C723-A94D-814D-51EF8B38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78BDF-774E-0D43-A0AF-8530B8DC0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3DD19-DC91-A84D-9A42-4DAB4137B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CA88-BE93-7643-B2F7-771C69A7DD07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24543-432A-7541-A0DB-994C06150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EA696-4EC0-1949-A04E-1D6C5995E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B6AE-C561-5D42-AEF2-ECA8B0AC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2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07EEDA-BB92-4448-9962-3AE32416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D5248-65B5-FE42-8EC2-134613C7B69B}"/>
              </a:ext>
            </a:extLst>
          </p:cNvPr>
          <p:cNvSpPr txBox="1"/>
          <p:nvPr/>
        </p:nvSpPr>
        <p:spPr>
          <a:xfrm>
            <a:off x="297950" y="1438382"/>
            <a:ext cx="34829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Free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70BD3-A1F8-3946-9FE0-1FF0C4ABA85F}"/>
              </a:ext>
            </a:extLst>
          </p:cNvPr>
          <p:cNvSpPr txBox="1"/>
          <p:nvPr/>
        </p:nvSpPr>
        <p:spPr>
          <a:xfrm>
            <a:off x="330224" y="2183728"/>
            <a:ext cx="573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Take your research to the next level with our free to access resources: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65F9A-53F0-8D4A-9AC6-89E656B6D798}"/>
              </a:ext>
            </a:extLst>
          </p:cNvPr>
          <p:cNvSpPr txBox="1"/>
          <p:nvPr/>
        </p:nvSpPr>
        <p:spPr>
          <a:xfrm>
            <a:off x="549667" y="2809755"/>
            <a:ext cx="5236396" cy="2536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Gotham Book" pitchFamily="2" charset="0"/>
              </a:rPr>
              <a:t>diamond and gold open access journals 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Gotham Book" pitchFamily="2" charset="0"/>
              </a:rPr>
              <a:t>the first chapter of every eBook 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Gotham Book" pitchFamily="2" charset="0"/>
              </a:rPr>
              <a:t>the first two volumes of all RSC journals </a:t>
            </a:r>
          </a:p>
          <a:p>
            <a:pPr>
              <a:lnSpc>
                <a:spcPct val="150000"/>
              </a:lnSpc>
            </a:pPr>
            <a:r>
              <a:rPr lang="en-GB" i="1" dirty="0" err="1">
                <a:latin typeface="Gotham Book" pitchFamily="2" charset="0"/>
              </a:rPr>
              <a:t>ChemSpider</a:t>
            </a:r>
            <a:r>
              <a:rPr lang="en-GB" dirty="0">
                <a:latin typeface="Gotham Book" pitchFamily="2" charset="0"/>
              </a:rPr>
              <a:t> and </a:t>
            </a:r>
            <a:r>
              <a:rPr lang="en-GB" i="1" dirty="0">
                <a:latin typeface="Gotham Book" pitchFamily="2" charset="0"/>
              </a:rPr>
              <a:t>Education in Chemistry</a:t>
            </a:r>
            <a:r>
              <a:rPr lang="en-GB" dirty="0">
                <a:latin typeface="Gotham Book" pitchFamily="2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Gotham Book" pitchFamily="2" charset="0"/>
              </a:rPr>
              <a:t>Ask us about access for your institution.</a:t>
            </a:r>
          </a:p>
          <a:p>
            <a:pPr>
              <a:lnSpc>
                <a:spcPct val="150000"/>
              </a:lnSpc>
            </a:pPr>
            <a:endParaRPr lang="en-US" dirty="0">
              <a:latin typeface="Gotham Book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AE65C-8B08-9E45-A48C-B1F382185842}"/>
              </a:ext>
            </a:extLst>
          </p:cNvPr>
          <p:cNvSpPr txBox="1"/>
          <p:nvPr/>
        </p:nvSpPr>
        <p:spPr>
          <a:xfrm>
            <a:off x="9102903" y="5457308"/>
            <a:ext cx="2599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Bree Serif" panose="02000503040000020004" pitchFamily="2" charset="77"/>
              </a:rPr>
              <a:t>rsc.li</a:t>
            </a:r>
            <a:r>
              <a:rPr lang="en-GB" sz="2000" dirty="0">
                <a:latin typeface="Bree Serif" panose="02000503040000020004" pitchFamily="2" charset="77"/>
              </a:rPr>
              <a:t>/get-free-access</a:t>
            </a:r>
          </a:p>
        </p:txBody>
      </p:sp>
    </p:spTree>
    <p:extLst>
      <p:ext uri="{BB962C8B-B14F-4D97-AF65-F5344CB8AC3E}">
        <p14:creationId xmlns:p14="http://schemas.microsoft.com/office/powerpoint/2010/main" val="306526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A7AC0F6-849D-7040-9AFD-8CAA84AD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53ECF69-139C-F742-87CC-AE0DFDB6EE4C}"/>
              </a:ext>
            </a:extLst>
          </p:cNvPr>
          <p:cNvSpPr txBox="1"/>
          <p:nvPr/>
        </p:nvSpPr>
        <p:spPr>
          <a:xfrm>
            <a:off x="266458" y="3042356"/>
            <a:ext cx="208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Gotham Book" pitchFamily="2" charset="0"/>
              </a:rPr>
              <a:t>The current </a:t>
            </a:r>
            <a:br>
              <a:rPr lang="en-GB" sz="1600" dirty="0">
                <a:latin typeface="Gotham Book" pitchFamily="2" charset="0"/>
              </a:rPr>
            </a:br>
            <a:r>
              <a:rPr lang="en-GB" sz="1600" dirty="0">
                <a:latin typeface="Gotham Book" pitchFamily="2" charset="0"/>
              </a:rPr>
              <a:t>subscription price</a:t>
            </a:r>
            <a:endParaRPr lang="en-US" sz="1600" dirty="0">
              <a:latin typeface="Gotham Book" pitchFamily="2" charset="0"/>
            </a:endParaRPr>
          </a:p>
          <a:p>
            <a:pPr algn="ctr"/>
            <a:r>
              <a:rPr lang="en-US" sz="1600" dirty="0">
                <a:latin typeface="Gotham Book" pitchFamily="2" charset="0"/>
              </a:rPr>
              <a:t>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4391AF-FF56-F549-9F90-91188C6B0150}"/>
              </a:ext>
            </a:extLst>
          </p:cNvPr>
          <p:cNvSpPr txBox="1"/>
          <p:nvPr/>
        </p:nvSpPr>
        <p:spPr>
          <a:xfrm>
            <a:off x="407988" y="3862233"/>
            <a:ext cx="183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F2E9F"/>
                </a:solidFill>
                <a:latin typeface="Gotham Book" pitchFamily="2" charset="0"/>
              </a:rPr>
              <a:t>PAR fee</a:t>
            </a:r>
          </a:p>
          <a:p>
            <a:pPr algn="ctr"/>
            <a:r>
              <a:rPr lang="en-US" sz="1600" dirty="0">
                <a:solidFill>
                  <a:srgbClr val="EF2E9F"/>
                </a:solidFill>
                <a:latin typeface="Gotham Book" pitchFamily="2" charset="0"/>
              </a:rPr>
              <a:t>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6E3F4B-9C74-F744-A8DA-9B6112E90BD3}"/>
              </a:ext>
            </a:extLst>
          </p:cNvPr>
          <p:cNvSpPr txBox="1"/>
          <p:nvPr/>
        </p:nvSpPr>
        <p:spPr>
          <a:xfrm>
            <a:off x="2613414" y="3491146"/>
            <a:ext cx="135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Gotham Book" pitchFamily="2" charset="0"/>
              </a:rPr>
              <a:t>Number of OA Articles</a:t>
            </a:r>
            <a:endParaRPr lang="en-US" sz="1600" dirty="0">
              <a:latin typeface="Gotham Book" pitchFamily="2" charset="0"/>
            </a:endParaRPr>
          </a:p>
          <a:p>
            <a:pPr algn="ctr"/>
            <a:r>
              <a:rPr lang="en-US" sz="1600" dirty="0">
                <a:latin typeface="Gotham Book" pitchFamily="2" charset="0"/>
              </a:rPr>
              <a:t>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7F33AB-AAF2-BC44-8AE2-0C3BB997EE32}"/>
              </a:ext>
            </a:extLst>
          </p:cNvPr>
          <p:cNvSpPr txBox="1"/>
          <p:nvPr/>
        </p:nvSpPr>
        <p:spPr>
          <a:xfrm>
            <a:off x="4144815" y="3475609"/>
            <a:ext cx="1352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Gotham Book" pitchFamily="2" charset="0"/>
              </a:rPr>
              <a:t>[optional]</a:t>
            </a:r>
            <a:br>
              <a:rPr lang="en-GB" sz="1600" dirty="0">
                <a:solidFill>
                  <a:schemeClr val="bg1">
                    <a:lumMod val="65000"/>
                  </a:schemeClr>
                </a:solidFill>
                <a:latin typeface="Gotham Book" pitchFamily="2" charset="0"/>
              </a:rPr>
            </a:b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Gotham Book" pitchFamily="2" charset="0"/>
              </a:rPr>
              <a:t>25% buffer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otham Book" pitchFamily="2" charset="0"/>
              </a:rPr>
              <a:t>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B23B55-D95F-AE4A-80D3-DBAF31E6271C}"/>
              </a:ext>
            </a:extLst>
          </p:cNvPr>
          <p:cNvSpPr txBox="1"/>
          <p:nvPr/>
        </p:nvSpPr>
        <p:spPr>
          <a:xfrm>
            <a:off x="289654" y="1473943"/>
            <a:ext cx="74666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The Publish And Read (PAR) fee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2EB26-0735-1D4E-BD21-C5D0FE4BD21F}"/>
              </a:ext>
            </a:extLst>
          </p:cNvPr>
          <p:cNvSpPr txBox="1"/>
          <p:nvPr/>
        </p:nvSpPr>
        <p:spPr>
          <a:xfrm>
            <a:off x="321929" y="2202951"/>
            <a:ext cx="509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The </a:t>
            </a:r>
            <a:r>
              <a:rPr lang="en-GB" b="1" dirty="0">
                <a:solidFill>
                  <a:srgbClr val="EC1385"/>
                </a:solidFill>
                <a:latin typeface="Gotham Bold" pitchFamily="2" charset="0"/>
                <a:cs typeface="Gotham Bold" pitchFamily="2" charset="0"/>
              </a:rPr>
              <a:t>PAR fee </a:t>
            </a:r>
            <a:r>
              <a:rPr lang="en-GB" dirty="0">
                <a:latin typeface="Gotham Book" pitchFamily="2" charset="0"/>
              </a:rPr>
              <a:t>is set following a standard grid with a differentiation by country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2C3CC-42CC-7E4A-BB13-04A6634858F8}"/>
              </a:ext>
            </a:extLst>
          </p:cNvPr>
          <p:cNvSpPr txBox="1"/>
          <p:nvPr/>
        </p:nvSpPr>
        <p:spPr>
          <a:xfrm>
            <a:off x="321929" y="4598930"/>
            <a:ext cx="4981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[optional] 25% buffer of additional articles at no extra cost is offered by the RSC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28F3F-D257-A34C-9D60-A83C01A5898A}"/>
              </a:ext>
            </a:extLst>
          </p:cNvPr>
          <p:cNvSpPr txBox="1"/>
          <p:nvPr/>
        </p:nvSpPr>
        <p:spPr>
          <a:xfrm>
            <a:off x="407988" y="5185185"/>
            <a:ext cx="512144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Gotham Book" pitchFamily="2" charset="0"/>
              </a:rPr>
              <a:t>The difference between PAR fee and APC 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Gotham Book" pitchFamily="2" charset="0"/>
              </a:rPr>
              <a:t>The per-article </a:t>
            </a:r>
            <a:r>
              <a:rPr lang="en-GB" sz="1400" b="1" dirty="0">
                <a:solidFill>
                  <a:srgbClr val="EC1385"/>
                </a:solidFill>
                <a:latin typeface="Gotham Bold" pitchFamily="2" charset="0"/>
                <a:cs typeface="Gotham Bold" pitchFamily="2" charset="0"/>
              </a:rPr>
              <a:t>PAR fee </a:t>
            </a:r>
            <a:r>
              <a:rPr lang="en-GB" sz="1400" dirty="0">
                <a:latin typeface="Gotham Book" pitchFamily="2" charset="0"/>
              </a:rPr>
              <a:t>differs from the APC (Article Processing Charge) because it simultaneously covers the publication of a single article and a portion of the reading costs (access to articles not OA)</a:t>
            </a:r>
          </a:p>
          <a:p>
            <a:endParaRPr lang="en-US" sz="1400" dirty="0">
              <a:latin typeface="Gotham Book" pitchFamily="2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0115819-91AA-1540-B0A4-47F331795047}"/>
                  </a:ext>
                </a:extLst>
              </p14:cNvPr>
              <p14:cNvContentPartPr/>
              <p14:nvPr/>
            </p14:nvContentPartPr>
            <p14:xfrm>
              <a:off x="-558868" y="606053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0115819-91AA-1540-B0A4-47F331795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63188" y="6033536"/>
                <a:ext cx="900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77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772E01-1884-2B46-89C0-D2E2043878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888AAD-4384-2940-9113-3B88E9A1542F}"/>
              </a:ext>
            </a:extLst>
          </p:cNvPr>
          <p:cNvSpPr txBox="1"/>
          <p:nvPr/>
        </p:nvSpPr>
        <p:spPr>
          <a:xfrm>
            <a:off x="266458" y="3021306"/>
            <a:ext cx="208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Gotham Book" pitchFamily="2" charset="0"/>
              </a:rPr>
              <a:t>The current </a:t>
            </a:r>
            <a:br>
              <a:rPr lang="en-GB" sz="1600" dirty="0">
                <a:latin typeface="Gotham Book" pitchFamily="2" charset="0"/>
              </a:rPr>
            </a:br>
            <a:r>
              <a:rPr lang="en-GB" sz="1600" dirty="0">
                <a:latin typeface="Gotham Book" pitchFamily="2" charset="0"/>
              </a:rPr>
              <a:t>subscription price</a:t>
            </a:r>
            <a:endParaRPr lang="en-US" sz="1600" dirty="0">
              <a:latin typeface="Gotham Book" pitchFamily="2" charset="0"/>
            </a:endParaRPr>
          </a:p>
          <a:p>
            <a:pPr algn="ctr"/>
            <a:r>
              <a:rPr lang="en-US" sz="1600" dirty="0">
                <a:latin typeface="Gotham Book" pitchFamily="2" charset="0"/>
              </a:rPr>
              <a:t>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DD9F4-2A4E-D84F-B8FA-61B8D7DF7722}"/>
              </a:ext>
            </a:extLst>
          </p:cNvPr>
          <p:cNvSpPr txBox="1"/>
          <p:nvPr/>
        </p:nvSpPr>
        <p:spPr>
          <a:xfrm>
            <a:off x="407988" y="3879989"/>
            <a:ext cx="183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F2E9F"/>
                </a:solidFill>
                <a:latin typeface="Gotham Book" pitchFamily="2" charset="0"/>
              </a:rPr>
              <a:t>PAR fee</a:t>
            </a:r>
          </a:p>
          <a:p>
            <a:pPr algn="ctr"/>
            <a:r>
              <a:rPr lang="en-US" sz="1600" dirty="0">
                <a:solidFill>
                  <a:srgbClr val="EF2E9F"/>
                </a:solidFill>
                <a:latin typeface="Gotham Book" pitchFamily="2" charset="0"/>
              </a:rPr>
              <a:t>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7E1BF-0C70-E44D-B6B9-6501F2C421CA}"/>
              </a:ext>
            </a:extLst>
          </p:cNvPr>
          <p:cNvSpPr txBox="1"/>
          <p:nvPr/>
        </p:nvSpPr>
        <p:spPr>
          <a:xfrm>
            <a:off x="2613414" y="3491146"/>
            <a:ext cx="135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Gotham Book" pitchFamily="2" charset="0"/>
              </a:rPr>
              <a:t>Number of OA Articles</a:t>
            </a:r>
            <a:endParaRPr lang="en-US" sz="1600" dirty="0">
              <a:latin typeface="Gotham Book" pitchFamily="2" charset="0"/>
            </a:endParaRPr>
          </a:p>
          <a:p>
            <a:pPr algn="ctr"/>
            <a:r>
              <a:rPr lang="en-US" sz="1600" dirty="0">
                <a:latin typeface="Gotham Book" pitchFamily="2" charset="0"/>
              </a:rPr>
              <a:t>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AC858-7522-E748-9C5E-BD1DC82C0F6E}"/>
              </a:ext>
            </a:extLst>
          </p:cNvPr>
          <p:cNvSpPr txBox="1"/>
          <p:nvPr/>
        </p:nvSpPr>
        <p:spPr>
          <a:xfrm>
            <a:off x="289654" y="1473943"/>
            <a:ext cx="74666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The Publish And Read (PAR) fee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E70E6-C1A9-A445-BA6D-57B6ADE940CC}"/>
              </a:ext>
            </a:extLst>
          </p:cNvPr>
          <p:cNvSpPr txBox="1"/>
          <p:nvPr/>
        </p:nvSpPr>
        <p:spPr>
          <a:xfrm>
            <a:off x="321929" y="2202951"/>
            <a:ext cx="509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The </a:t>
            </a:r>
            <a:r>
              <a:rPr lang="en-GB" b="1" dirty="0">
                <a:solidFill>
                  <a:srgbClr val="EC1385"/>
                </a:solidFill>
                <a:latin typeface="Gotham Bold" pitchFamily="2" charset="0"/>
                <a:cs typeface="Gotham Bold" pitchFamily="2" charset="0"/>
              </a:rPr>
              <a:t>PAR fee </a:t>
            </a:r>
            <a:r>
              <a:rPr lang="en-GB" dirty="0">
                <a:latin typeface="Gotham Book" pitchFamily="2" charset="0"/>
              </a:rPr>
              <a:t>is set following a standard grid with a differentiation by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E8412-33D8-F044-91FD-93A4731593F6}"/>
              </a:ext>
            </a:extLst>
          </p:cNvPr>
          <p:cNvSpPr txBox="1"/>
          <p:nvPr/>
        </p:nvSpPr>
        <p:spPr>
          <a:xfrm>
            <a:off x="407988" y="5185185"/>
            <a:ext cx="512144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Gotham Book" pitchFamily="2" charset="0"/>
              </a:rPr>
              <a:t>The difference between PAR fee and APC 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Gotham Book" pitchFamily="2" charset="0"/>
              </a:rPr>
              <a:t>The per-article </a:t>
            </a:r>
            <a:r>
              <a:rPr lang="en-GB" sz="1400" b="1" dirty="0">
                <a:solidFill>
                  <a:srgbClr val="EC1385"/>
                </a:solidFill>
                <a:latin typeface="Gotham Bold" pitchFamily="2" charset="0"/>
                <a:cs typeface="Gotham Bold" pitchFamily="2" charset="0"/>
              </a:rPr>
              <a:t>PAR fee </a:t>
            </a:r>
            <a:r>
              <a:rPr lang="en-GB" sz="1400" dirty="0">
                <a:latin typeface="Gotham Book" pitchFamily="2" charset="0"/>
              </a:rPr>
              <a:t>differs from the APC (Article Processing Charge) because it simultaneously covers the publication of a single article and a portion of the reading costs (access to articles not OA)</a:t>
            </a:r>
          </a:p>
          <a:p>
            <a:endParaRPr lang="en-US" sz="1400" dirty="0"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4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0EF6F-9884-5E49-9CBF-97F0AB66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5CBB0-A2A9-E341-874F-66BFF2C3FD54}"/>
              </a:ext>
            </a:extLst>
          </p:cNvPr>
          <p:cNvSpPr txBox="1"/>
          <p:nvPr/>
        </p:nvSpPr>
        <p:spPr>
          <a:xfrm>
            <a:off x="322730" y="1473797"/>
            <a:ext cx="63577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The PAR model as </a:t>
            </a:r>
            <a:br>
              <a:rPr lang="en-GB" sz="3500" dirty="0">
                <a:latin typeface="Bree Serif" panose="02000503040000020004" pitchFamily="2" charset="77"/>
              </a:rPr>
            </a:br>
            <a:r>
              <a:rPr lang="en-GB" sz="3500" dirty="0">
                <a:latin typeface="Bree Serif" panose="02000503040000020004" pitchFamily="2" charset="77"/>
              </a:rPr>
              <a:t>transition to 100% OA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8EFD0-6C2F-224D-A567-414FFDB3FBC5}"/>
              </a:ext>
            </a:extLst>
          </p:cNvPr>
          <p:cNvSpPr txBox="1"/>
          <p:nvPr/>
        </p:nvSpPr>
        <p:spPr>
          <a:xfrm>
            <a:off x="322729" y="2632592"/>
            <a:ext cx="745505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  <a:cs typeface="Gotham Medium" pitchFamily="2" charset="0"/>
              </a:rPr>
              <a:t>You can now publish a large part of your yearly output in </a:t>
            </a:r>
            <a:br>
              <a:rPr lang="en-GB" dirty="0">
                <a:latin typeface="Gotham Book" pitchFamily="2" charset="0"/>
                <a:cs typeface="Gotham Medium" pitchFamily="2" charset="0"/>
              </a:rPr>
            </a:br>
            <a:r>
              <a:rPr lang="en-GB" dirty="0">
                <a:latin typeface="Gotham Book" pitchFamily="2" charset="0"/>
                <a:cs typeface="Gotham Medium" pitchFamily="2" charset="0"/>
              </a:rPr>
              <a:t>Open Access, with no substantial price increase or extra APC. 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  <a:cs typeface="Gotham Medium" pitchFamily="2" charset="0"/>
              </a:rPr>
              <a:t>The PAR model allows a progressive </a:t>
            </a:r>
            <a:r>
              <a:rPr lang="en-GB" b="1" dirty="0">
                <a:latin typeface="Gotham Bold" pitchFamily="2" charset="0"/>
                <a:cs typeface="Gotham Bold" pitchFamily="2" charset="0"/>
              </a:rPr>
              <a:t>transition towards 100% Open Access </a:t>
            </a:r>
            <a:r>
              <a:rPr lang="en-GB" dirty="0">
                <a:latin typeface="Gotham Book" pitchFamily="2" charset="0"/>
                <a:cs typeface="Gotham Medium" pitchFamily="2" charset="0"/>
              </a:rPr>
              <a:t>publishing output. </a:t>
            </a:r>
          </a:p>
          <a:p>
            <a:endParaRPr lang="en-US" dirty="0">
              <a:latin typeface="Gotham Book" pitchFamily="2" charset="0"/>
              <a:cs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3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EE82A4-CE0E-884E-9959-AEB3EDA2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CB173-D710-EC4F-8E76-B459191B7648}"/>
              </a:ext>
            </a:extLst>
          </p:cNvPr>
          <p:cNvSpPr txBox="1"/>
          <p:nvPr/>
        </p:nvSpPr>
        <p:spPr>
          <a:xfrm>
            <a:off x="311973" y="1451873"/>
            <a:ext cx="757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R&amp;P and PAR models comparison 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9E936-2A0E-BA4C-9D78-6AC79300E7BA}"/>
              </a:ext>
            </a:extLst>
          </p:cNvPr>
          <p:cNvSpPr txBox="1"/>
          <p:nvPr/>
        </p:nvSpPr>
        <p:spPr>
          <a:xfrm>
            <a:off x="311973" y="2568382"/>
            <a:ext cx="514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Medium" pitchFamily="2" charset="0"/>
                <a:cs typeface="Gotham Medium" pitchFamily="2" charset="0"/>
              </a:rPr>
              <a:t>Read &amp; Publish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20642-3451-4A4C-9762-DEF00E45CFC8}"/>
              </a:ext>
            </a:extLst>
          </p:cNvPr>
          <p:cNvSpPr txBox="1"/>
          <p:nvPr/>
        </p:nvSpPr>
        <p:spPr>
          <a:xfrm>
            <a:off x="602429" y="2907118"/>
            <a:ext cx="3905026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dirty="0">
                <a:latin typeface="Gotham Book" pitchFamily="2" charset="0"/>
              </a:rPr>
              <a:t>Price is based on the number of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articles published</a:t>
            </a:r>
          </a:p>
          <a:p>
            <a:pPr>
              <a:spcBef>
                <a:spcPts val="400"/>
              </a:spcBef>
            </a:pPr>
            <a:r>
              <a:rPr lang="en-GB" dirty="0">
                <a:latin typeface="Gotham Book" pitchFamily="2" charset="0"/>
              </a:rPr>
              <a:t>The price increases or decreases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yearly based on the publishing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output variations</a:t>
            </a:r>
          </a:p>
          <a:p>
            <a:pPr>
              <a:spcBef>
                <a:spcPts val="400"/>
              </a:spcBef>
            </a:pPr>
            <a:r>
              <a:rPr lang="en-GB" dirty="0">
                <a:latin typeface="Gotham Book" pitchFamily="2" charset="0"/>
              </a:rPr>
              <a:t>OA Articles are unlimited for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hybrid journals</a:t>
            </a:r>
          </a:p>
        </p:txBody>
      </p:sp>
    </p:spTree>
    <p:extLst>
      <p:ext uri="{BB962C8B-B14F-4D97-AF65-F5344CB8AC3E}">
        <p14:creationId xmlns:p14="http://schemas.microsoft.com/office/powerpoint/2010/main" val="114402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D7C42-D026-F04A-BA6B-3F5D7992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255E58-92BA-A34F-8E1A-7FA1EF6F8071}"/>
              </a:ext>
            </a:extLst>
          </p:cNvPr>
          <p:cNvSpPr txBox="1"/>
          <p:nvPr/>
        </p:nvSpPr>
        <p:spPr>
          <a:xfrm>
            <a:off x="321926" y="1452951"/>
            <a:ext cx="757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R&amp;P and PAR models comparison 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B3068-65D8-C84F-85BA-D653CA7EE115}"/>
              </a:ext>
            </a:extLst>
          </p:cNvPr>
          <p:cNvSpPr txBox="1"/>
          <p:nvPr/>
        </p:nvSpPr>
        <p:spPr>
          <a:xfrm>
            <a:off x="321926" y="2593053"/>
            <a:ext cx="521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Medium" pitchFamily="2" charset="0"/>
                <a:cs typeface="Gotham Medium" pitchFamily="2" charset="0"/>
              </a:rPr>
              <a:t>PAR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7965B-8212-B04C-99C3-9BE63F6BD191}"/>
              </a:ext>
            </a:extLst>
          </p:cNvPr>
          <p:cNvSpPr txBox="1"/>
          <p:nvPr/>
        </p:nvSpPr>
        <p:spPr>
          <a:xfrm>
            <a:off x="591665" y="2934265"/>
            <a:ext cx="5077615" cy="217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Price is based on the current price paid by the institution(s)</a:t>
            </a:r>
          </a:p>
          <a:p>
            <a:pPr>
              <a:spcBef>
                <a:spcPts val="400"/>
              </a:spcBef>
            </a:pPr>
            <a:r>
              <a:rPr lang="en-GB" dirty="0">
                <a:latin typeface="Gotham Book" pitchFamily="2" charset="0"/>
              </a:rPr>
              <a:t>The price increases yearly in a controlled and gradual way</a:t>
            </a:r>
          </a:p>
          <a:p>
            <a:pPr>
              <a:spcBef>
                <a:spcPts val="400"/>
              </a:spcBef>
            </a:pPr>
            <a:r>
              <a:rPr lang="en-GB" dirty="0">
                <a:latin typeface="Gotham Book" pitchFamily="2" charset="0"/>
              </a:rPr>
              <a:t>OA Articles are limited for hybrid journals and increase gradually*</a:t>
            </a:r>
          </a:p>
          <a:p>
            <a:pPr>
              <a:spcBef>
                <a:spcPts val="400"/>
              </a:spcBef>
            </a:pPr>
            <a:r>
              <a:rPr lang="en-GB" dirty="0">
                <a:latin typeface="Gotham Book" pitchFamily="2" charset="0"/>
              </a:rPr>
              <a:t>Progressive transition to R&amp;P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4F23EA-F1A3-BE45-979E-3F6553F6AC55}"/>
              </a:ext>
            </a:extLst>
          </p:cNvPr>
          <p:cNvSpPr txBox="1"/>
          <p:nvPr/>
        </p:nvSpPr>
        <p:spPr>
          <a:xfrm>
            <a:off x="407988" y="5948981"/>
            <a:ext cx="548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Gotham Book" pitchFamily="2" charset="0"/>
              </a:rPr>
              <a:t>*Once the yearly allowance limit is reached, authors can publish their articles in OA at a 15% discount on APCs</a:t>
            </a:r>
          </a:p>
        </p:txBody>
      </p:sp>
    </p:spTree>
    <p:extLst>
      <p:ext uri="{BB962C8B-B14F-4D97-AF65-F5344CB8AC3E}">
        <p14:creationId xmlns:p14="http://schemas.microsoft.com/office/powerpoint/2010/main" val="29846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3B8B87-2B50-4641-8300-0634148A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1C29F-7A7E-3741-A738-6D0CDF578B3D}"/>
              </a:ext>
            </a:extLst>
          </p:cNvPr>
          <p:cNvSpPr txBox="1"/>
          <p:nvPr/>
        </p:nvSpPr>
        <p:spPr>
          <a:xfrm>
            <a:off x="300412" y="1452282"/>
            <a:ext cx="43568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RSC Select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62137-1CBD-534E-956C-7B51365DFC29}"/>
              </a:ext>
            </a:extLst>
          </p:cNvPr>
          <p:cNvSpPr txBox="1"/>
          <p:nvPr/>
        </p:nvSpPr>
        <p:spPr>
          <a:xfrm>
            <a:off x="289654" y="2204351"/>
            <a:ext cx="6045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RSC Select gives you on-demand access to ground-breaking research without being tied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to a subscription: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399BE-6041-F445-9D77-97B00737C783}"/>
              </a:ext>
            </a:extLst>
          </p:cNvPr>
          <p:cNvSpPr txBox="1"/>
          <p:nvPr/>
        </p:nvSpPr>
        <p:spPr>
          <a:xfrm>
            <a:off x="582397" y="3196954"/>
            <a:ext cx="5624766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6A9C4"/>
                </a:solidFill>
                <a:latin typeface="Gotham Medium" pitchFamily="2" charset="0"/>
                <a:cs typeface="Gotham Medium" pitchFamily="2" charset="0"/>
              </a:rPr>
              <a:t>One token </a:t>
            </a:r>
            <a:r>
              <a:rPr lang="en-GB" dirty="0">
                <a:latin typeface="Gotham Book" pitchFamily="2" charset="0"/>
              </a:rPr>
              <a:t>= one article download from our collection of cutting-edge research</a:t>
            </a:r>
          </a:p>
          <a:p>
            <a:pPr>
              <a:spcBef>
                <a:spcPts val="400"/>
              </a:spcBef>
            </a:pPr>
            <a:r>
              <a:rPr lang="en-GB" dirty="0">
                <a:solidFill>
                  <a:srgbClr val="46A9C4"/>
                </a:solidFill>
                <a:latin typeface="Gotham Medium" pitchFamily="2" charset="0"/>
                <a:cs typeface="Gotham Medium" pitchFamily="2" charset="0"/>
              </a:rPr>
              <a:t>Download</a:t>
            </a:r>
            <a:r>
              <a:rPr lang="en-GB" dirty="0">
                <a:latin typeface="Gotham Book" pitchFamily="2" charset="0"/>
              </a:rPr>
              <a:t> the exact articles your researchers need to find the next scientific advance</a:t>
            </a:r>
          </a:p>
          <a:p>
            <a:pPr>
              <a:spcBef>
                <a:spcPts val="400"/>
              </a:spcBef>
            </a:pPr>
            <a:r>
              <a:rPr lang="en-GB" dirty="0">
                <a:solidFill>
                  <a:srgbClr val="46A9C4"/>
                </a:solidFill>
                <a:latin typeface="Gotham Medium" pitchFamily="2" charset="0"/>
                <a:cs typeface="Gotham Medium" pitchFamily="2" charset="0"/>
              </a:rPr>
              <a:t>Track usage </a:t>
            </a:r>
            <a:r>
              <a:rPr lang="en-GB" dirty="0">
                <a:latin typeface="Gotham Book" pitchFamily="2" charset="0"/>
              </a:rPr>
              <a:t>with monthly download reports</a:t>
            </a:r>
          </a:p>
          <a:p>
            <a:pPr>
              <a:spcBef>
                <a:spcPts val="400"/>
              </a:spcBef>
            </a:pPr>
            <a:r>
              <a:rPr lang="en-GB" dirty="0">
                <a:solidFill>
                  <a:srgbClr val="46A9C4"/>
                </a:solidFill>
                <a:latin typeface="Gotham Medium" pitchFamily="2" charset="0"/>
                <a:cs typeface="Gotham Medium" pitchFamily="2" charset="0"/>
              </a:rPr>
              <a:t>Prices</a:t>
            </a:r>
            <a:r>
              <a:rPr lang="en-GB" dirty="0">
                <a:latin typeface="Gotham Book" pitchFamily="2" charset="0"/>
              </a:rPr>
              <a:t> are tailored to your unique circumstances </a:t>
            </a:r>
          </a:p>
          <a:p>
            <a:pPr>
              <a:spcBef>
                <a:spcPts val="400"/>
              </a:spcBef>
            </a:pPr>
            <a:r>
              <a:rPr lang="en-GB" dirty="0">
                <a:solidFill>
                  <a:srgbClr val="46A9C4"/>
                </a:solidFill>
                <a:latin typeface="Gotham Medium" pitchFamily="2" charset="0"/>
                <a:cs typeface="Gotham Medium" pitchFamily="2" charset="0"/>
              </a:rPr>
              <a:t>Replenish</a:t>
            </a:r>
            <a:r>
              <a:rPr lang="en-GB" dirty="0">
                <a:latin typeface="Gotham Book" pitchFamily="2" charset="0"/>
              </a:rPr>
              <a:t> your tokens at any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2766A-640D-C14C-82DC-43F9C60457B0}"/>
              </a:ext>
            </a:extLst>
          </p:cNvPr>
          <p:cNvSpPr txBox="1"/>
          <p:nvPr/>
        </p:nvSpPr>
        <p:spPr>
          <a:xfrm>
            <a:off x="8841984" y="5466810"/>
            <a:ext cx="285157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latin typeface="Bree Serif" panose="02000503040000020004" pitchFamily="2" charset="77"/>
                <a:cs typeface="Gotham Medium" pitchFamily="2" charset="0"/>
              </a:rPr>
              <a:t>Learn more: </a:t>
            </a:r>
            <a:r>
              <a:rPr lang="en-GB" sz="1950" dirty="0" err="1">
                <a:latin typeface="Bree Serif" panose="02000503040000020004" pitchFamily="2" charset="77"/>
                <a:cs typeface="Gotham Medium" pitchFamily="2" charset="0"/>
              </a:rPr>
              <a:t>rsc.li</a:t>
            </a:r>
            <a:r>
              <a:rPr lang="en-GB" sz="1950" dirty="0">
                <a:latin typeface="Bree Serif" panose="02000503040000020004" pitchFamily="2" charset="77"/>
                <a:cs typeface="Gotham Medium" pitchFamily="2" charset="0"/>
              </a:rPr>
              <a:t>/select</a:t>
            </a:r>
          </a:p>
        </p:txBody>
      </p:sp>
    </p:spTree>
    <p:extLst>
      <p:ext uri="{BB962C8B-B14F-4D97-AF65-F5344CB8AC3E}">
        <p14:creationId xmlns:p14="http://schemas.microsoft.com/office/powerpoint/2010/main" val="303056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92923-ABFA-E749-A043-4F53854E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CD7B99-A3AE-454E-B692-EA3F9F6EEDCC}"/>
              </a:ext>
            </a:extLst>
          </p:cNvPr>
          <p:cNvSpPr txBox="1"/>
          <p:nvPr/>
        </p:nvSpPr>
        <p:spPr>
          <a:xfrm>
            <a:off x="301214" y="1452282"/>
            <a:ext cx="52067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Text and Data Mining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76936-CCF8-0044-8134-0254B256E8E4}"/>
              </a:ext>
            </a:extLst>
          </p:cNvPr>
          <p:cNvSpPr txBox="1"/>
          <p:nvPr/>
        </p:nvSpPr>
        <p:spPr>
          <a:xfrm>
            <a:off x="301214" y="2194560"/>
            <a:ext cx="5680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We have made our full journals catalogue, comprising thousands of high quality, rigorously reviewed articles available for us with TDM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and machine learning applications. This helps businesses to make rapid breakthroughs and to build new knowledge.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D0190-D44C-9348-8121-300A8B5DAF1B}"/>
              </a:ext>
            </a:extLst>
          </p:cNvPr>
          <p:cNvSpPr txBox="1"/>
          <p:nvPr/>
        </p:nvSpPr>
        <p:spPr>
          <a:xfrm>
            <a:off x="9789457" y="6045796"/>
            <a:ext cx="19686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latin typeface="Bree Serif" panose="02000503040000020004" pitchFamily="2" charset="77"/>
              </a:rPr>
              <a:t>Visit </a:t>
            </a:r>
            <a:r>
              <a:rPr lang="en-GB" sz="1950" dirty="0" err="1">
                <a:latin typeface="Bree Serif" panose="02000503040000020004" pitchFamily="2" charset="77"/>
              </a:rPr>
              <a:t>rsc.li</a:t>
            </a:r>
            <a:r>
              <a:rPr lang="en-GB" sz="1950" dirty="0">
                <a:latin typeface="Bree Serif" panose="02000503040000020004" pitchFamily="2" charset="77"/>
              </a:rPr>
              <a:t>/TDM</a:t>
            </a:r>
          </a:p>
        </p:txBody>
      </p:sp>
    </p:spTree>
    <p:extLst>
      <p:ext uri="{BB962C8B-B14F-4D97-AF65-F5344CB8AC3E}">
        <p14:creationId xmlns:p14="http://schemas.microsoft.com/office/powerpoint/2010/main" val="234808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9BCA0C-6104-2A48-B8D2-C2C6EBD360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21A83-DF48-574E-8099-6D27CCF03491}"/>
              </a:ext>
            </a:extLst>
          </p:cNvPr>
          <p:cNvSpPr txBox="1"/>
          <p:nvPr/>
        </p:nvSpPr>
        <p:spPr>
          <a:xfrm>
            <a:off x="8931627" y="5480500"/>
            <a:ext cx="270780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 err="1">
                <a:latin typeface="Bree Serif" panose="02000503040000020004" pitchFamily="2" charset="77"/>
              </a:rPr>
              <a:t>rsc.li</a:t>
            </a:r>
            <a:r>
              <a:rPr lang="en-US" sz="1950" dirty="0">
                <a:latin typeface="Bree Serif" panose="02000503040000020004" pitchFamily="2" charset="77"/>
              </a:rPr>
              <a:t>/</a:t>
            </a:r>
            <a:r>
              <a:rPr lang="en-US" sz="1950" dirty="0" err="1">
                <a:latin typeface="Bree Serif" panose="02000503040000020004" pitchFamily="2" charset="77"/>
              </a:rPr>
              <a:t>xxxxxx</a:t>
            </a:r>
            <a:endParaRPr lang="en-US" sz="1950" dirty="0">
              <a:latin typeface="Bree Serif" panose="02000503040000020004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2A97E-090F-944F-AD11-C6D0C87FF442}"/>
              </a:ext>
            </a:extLst>
          </p:cNvPr>
          <p:cNvSpPr txBox="1"/>
          <p:nvPr/>
        </p:nvSpPr>
        <p:spPr>
          <a:xfrm>
            <a:off x="313190" y="1472546"/>
            <a:ext cx="27754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RSC Gold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50F73-76FC-2E46-A224-CB9D5F01682F}"/>
              </a:ext>
            </a:extLst>
          </p:cNvPr>
          <p:cNvSpPr txBox="1"/>
          <p:nvPr/>
        </p:nvSpPr>
        <p:spPr>
          <a:xfrm>
            <a:off x="313190" y="2062668"/>
            <a:ext cx="544337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The most comprehensive collection of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Royal Society of Chemistry content. 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</a:rPr>
              <a:t>RSC Gold gives library users access to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40 online journals of exciting and innovative scientific research.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87BEC-FB1D-1A4F-9948-6D2FB3207FEC}"/>
              </a:ext>
            </a:extLst>
          </p:cNvPr>
          <p:cNvSpPr txBox="1"/>
          <p:nvPr/>
        </p:nvSpPr>
        <p:spPr>
          <a:xfrm>
            <a:off x="569006" y="3644867"/>
            <a:ext cx="49604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High profile, chemistry-led journals</a:t>
            </a:r>
          </a:p>
          <a:p>
            <a:pPr>
              <a:spcBef>
                <a:spcPts val="600"/>
              </a:spcBef>
            </a:pPr>
            <a:r>
              <a:rPr lang="el-GR" dirty="0">
                <a:latin typeface="Gotham Book" pitchFamily="2" charset="0"/>
              </a:rPr>
              <a:t>166 </a:t>
            </a:r>
            <a:r>
              <a:rPr lang="en-GB" dirty="0">
                <a:latin typeface="Gotham Book" pitchFamily="2" charset="0"/>
              </a:rPr>
              <a:t>years of valuable discoveries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</a:rPr>
              <a:t>Handpicked significant scientific research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</a:rPr>
              <a:t>International perspective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</a:rPr>
              <a:t>Dedicated to chemistry education</a:t>
            </a:r>
          </a:p>
        </p:txBody>
      </p:sp>
    </p:spTree>
    <p:extLst>
      <p:ext uri="{BB962C8B-B14F-4D97-AF65-F5344CB8AC3E}">
        <p14:creationId xmlns:p14="http://schemas.microsoft.com/office/powerpoint/2010/main" val="2576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05568AD-4B0E-1F4C-8CCC-D20D9445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CA5CD1-5F25-CF4D-B48A-DAF730C743D7}"/>
              </a:ext>
            </a:extLst>
          </p:cNvPr>
          <p:cNvSpPr txBox="1"/>
          <p:nvPr/>
        </p:nvSpPr>
        <p:spPr>
          <a:xfrm>
            <a:off x="297950" y="1438382"/>
            <a:ext cx="34829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Free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FA27F-5F11-FC41-B8C7-ACE2CDA4E231}"/>
              </a:ext>
            </a:extLst>
          </p:cNvPr>
          <p:cNvSpPr txBox="1"/>
          <p:nvPr/>
        </p:nvSpPr>
        <p:spPr>
          <a:xfrm>
            <a:off x="297950" y="2053935"/>
            <a:ext cx="573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Medium" pitchFamily="2" charset="0"/>
                <a:cs typeface="Gotham Medium" pitchFamily="2" charset="0"/>
              </a:rPr>
              <a:t>Looking for an extra boost?</a:t>
            </a:r>
          </a:p>
          <a:p>
            <a:r>
              <a:rPr lang="en-GB" dirty="0">
                <a:latin typeface="Gotham Medium" pitchFamily="2" charset="0"/>
                <a:cs typeface="Gotham Medium" pitchFamily="2" charset="0"/>
              </a:rPr>
              <a:t>Explore more free-to-access 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09700-F490-7C48-98CE-C38FD5CB972F}"/>
              </a:ext>
            </a:extLst>
          </p:cNvPr>
          <p:cNvSpPr txBox="1"/>
          <p:nvPr/>
        </p:nvSpPr>
        <p:spPr>
          <a:xfrm>
            <a:off x="297950" y="2780434"/>
            <a:ext cx="330586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err="1">
                <a:latin typeface="Gotham Medium" pitchFamily="2" charset="0"/>
                <a:cs typeface="Gotham Medium" pitchFamily="2" charset="0"/>
              </a:rPr>
              <a:t>ChemSpider</a:t>
            </a:r>
            <a:endParaRPr lang="en-GB" sz="1500" dirty="0">
              <a:latin typeface="Gotham Medium" pitchFamily="2" charset="0"/>
              <a:cs typeface="Gotham Medium" pitchFamily="2" charset="0"/>
            </a:endParaRPr>
          </a:p>
          <a:p>
            <a:br>
              <a:rPr lang="en-GB" sz="1300" dirty="0">
                <a:latin typeface="Gotham Book" pitchFamily="2" charset="0"/>
              </a:rPr>
            </a:br>
            <a:r>
              <a:rPr lang="en-GB" sz="1300" i="1" dirty="0" err="1">
                <a:latin typeface="Gotham Book" pitchFamily="2" charset="0"/>
              </a:rPr>
              <a:t>ChemSpider</a:t>
            </a:r>
            <a:r>
              <a:rPr lang="en-GB" sz="1300" dirty="0">
                <a:latin typeface="Gotham Book" pitchFamily="2" charset="0"/>
              </a:rPr>
              <a:t> is a chemical structure database offering a comprehensive view of freely available chemical </a:t>
            </a:r>
            <a:br>
              <a:rPr lang="en-GB" sz="1300" dirty="0">
                <a:latin typeface="Gotham Book" pitchFamily="2" charset="0"/>
              </a:rPr>
            </a:br>
            <a:r>
              <a:rPr lang="en-GB" sz="1300" dirty="0">
                <a:latin typeface="Gotham Book" pitchFamily="2" charset="0"/>
              </a:rPr>
              <a:t>data. Your research has the potential to go that bit further with fast </a:t>
            </a:r>
            <a:br>
              <a:rPr lang="en-GB" sz="1300" dirty="0">
                <a:latin typeface="Gotham Book" pitchFamily="2" charset="0"/>
              </a:rPr>
            </a:br>
            <a:r>
              <a:rPr lang="en-GB" sz="1300" dirty="0">
                <a:latin typeface="Gotham Book" pitchFamily="2" charset="0"/>
              </a:rPr>
              <a:t>access to over 92 million structures, properties and associated information.</a:t>
            </a:r>
            <a:br>
              <a:rPr lang="en-GB" sz="1300" dirty="0">
                <a:latin typeface="Gotham Book" pitchFamily="2" charset="0"/>
              </a:rPr>
            </a:br>
            <a:r>
              <a:rPr lang="en-GB" sz="1300" dirty="0">
                <a:latin typeface="Gotham Book" pitchFamily="2" charset="0"/>
              </a:rPr>
              <a:t> </a:t>
            </a:r>
          </a:p>
          <a:p>
            <a:r>
              <a:rPr lang="en-GB" sz="1300" dirty="0">
                <a:latin typeface="Gotham Book" pitchFamily="2" charset="0"/>
              </a:rPr>
              <a:t>Target your research.</a:t>
            </a:r>
          </a:p>
          <a:p>
            <a:r>
              <a:rPr lang="en-GB" sz="1300" dirty="0">
                <a:latin typeface="Gotham Book" pitchFamily="2" charset="0"/>
              </a:rPr>
              <a:t>Start searching and sharing. </a:t>
            </a:r>
            <a:br>
              <a:rPr lang="en-GB" sz="1300" dirty="0">
                <a:latin typeface="Gotham Book" pitchFamily="2" charset="0"/>
              </a:rPr>
            </a:br>
            <a:r>
              <a:rPr lang="en-GB" sz="1300" dirty="0" err="1">
                <a:latin typeface="Gotham Medium" pitchFamily="2" charset="0"/>
                <a:cs typeface="Gotham Medium" pitchFamily="2" charset="0"/>
              </a:rPr>
              <a:t>www.chemspider.com</a:t>
            </a:r>
            <a:endParaRPr lang="en-GB" sz="1300" dirty="0">
              <a:latin typeface="Gotham Medium" pitchFamily="2" charset="0"/>
              <a:cs typeface="Gotham Medium" pitchFamily="2" charset="0"/>
            </a:endParaRPr>
          </a:p>
          <a:p>
            <a:endParaRPr lang="en-US" sz="1500" dirty="0">
              <a:latin typeface="Gotham Book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D461C-4BBC-B54F-A779-AB32EA3C430C}"/>
              </a:ext>
            </a:extLst>
          </p:cNvPr>
          <p:cNvSpPr txBox="1"/>
          <p:nvPr/>
        </p:nvSpPr>
        <p:spPr>
          <a:xfrm>
            <a:off x="3723943" y="2780434"/>
            <a:ext cx="29350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Gotham Medium" pitchFamily="2" charset="0"/>
                <a:cs typeface="Gotham Medium" pitchFamily="2" charset="0"/>
              </a:rPr>
              <a:t>Education resources</a:t>
            </a:r>
          </a:p>
          <a:p>
            <a:endParaRPr lang="en-GB" sz="1300" dirty="0">
              <a:latin typeface="Gotham Medium" pitchFamily="2" charset="0"/>
              <a:cs typeface="Gotham Medium" pitchFamily="2" charset="0"/>
            </a:endParaRPr>
          </a:p>
          <a:p>
            <a:r>
              <a:rPr lang="en-GB" sz="1300" dirty="0">
                <a:latin typeface="Gotham Book" pitchFamily="2" charset="0"/>
              </a:rPr>
              <a:t>Delve into Chemistry Education Research and Practice, our dedicated journal for chemistry teachers, and </a:t>
            </a:r>
            <a:r>
              <a:rPr lang="en-GB" sz="1300" i="1" dirty="0">
                <a:latin typeface="Gotham Book" pitchFamily="2" charset="0"/>
              </a:rPr>
              <a:t>Education in Chemistry</a:t>
            </a:r>
            <a:r>
              <a:rPr lang="en-GB" sz="1300" dirty="0">
                <a:latin typeface="Gotham Book" pitchFamily="2" charset="0"/>
              </a:rPr>
              <a:t>, our magazine covering all areas of chemistry education.</a:t>
            </a:r>
          </a:p>
          <a:p>
            <a:br>
              <a:rPr lang="en-GB" sz="1300" dirty="0">
                <a:latin typeface="Gotham Book" pitchFamily="2" charset="0"/>
              </a:rPr>
            </a:br>
            <a:r>
              <a:rPr lang="en-GB" sz="1300" dirty="0">
                <a:latin typeface="Gotham Book" pitchFamily="2" charset="0"/>
              </a:rPr>
              <a:t>Fuel your work. </a:t>
            </a:r>
          </a:p>
          <a:p>
            <a:r>
              <a:rPr lang="en-GB" sz="1300" dirty="0">
                <a:latin typeface="Gotham Book" pitchFamily="2" charset="0"/>
              </a:rPr>
              <a:t>Get exploring. </a:t>
            </a:r>
          </a:p>
          <a:p>
            <a:r>
              <a:rPr lang="en-GB" sz="1300" dirty="0" err="1">
                <a:latin typeface="Gotham Medium" pitchFamily="2" charset="0"/>
                <a:cs typeface="Gotham Medium" pitchFamily="2" charset="0"/>
              </a:rPr>
              <a:t>edu.rsc.org</a:t>
            </a:r>
            <a:endParaRPr lang="en-GB" sz="13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B7757-3A99-F045-9E41-34B6D6EBF940}"/>
              </a:ext>
            </a:extLst>
          </p:cNvPr>
          <p:cNvSpPr txBox="1"/>
          <p:nvPr/>
        </p:nvSpPr>
        <p:spPr>
          <a:xfrm>
            <a:off x="9202623" y="5461083"/>
            <a:ext cx="29281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 err="1">
                <a:latin typeface="Bree Serif" panose="02000503040000020004" pitchFamily="2" charset="77"/>
              </a:rPr>
              <a:t>rsc.li</a:t>
            </a:r>
            <a:r>
              <a:rPr lang="en-GB" sz="1950" dirty="0">
                <a:latin typeface="Bree Serif" panose="02000503040000020004" pitchFamily="2" charset="77"/>
              </a:rPr>
              <a:t>/get-free-access</a:t>
            </a:r>
          </a:p>
          <a:p>
            <a:endParaRPr lang="en-US" dirty="0">
              <a:latin typeface="Bree Serif" panose="02000503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917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F1C43-763F-3E4A-ACCD-F173D6F9D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D23EDF-8DE4-E047-89C3-0E21BCACD9BB}"/>
              </a:ext>
            </a:extLst>
          </p:cNvPr>
          <p:cNvSpPr txBox="1"/>
          <p:nvPr/>
        </p:nvSpPr>
        <p:spPr>
          <a:xfrm>
            <a:off x="297949" y="1470657"/>
            <a:ext cx="48549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Read and Publish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3FD0-764E-7444-AD0C-A5699CCE0980}"/>
              </a:ext>
            </a:extLst>
          </p:cNvPr>
          <p:cNvSpPr txBox="1"/>
          <p:nvPr/>
        </p:nvSpPr>
        <p:spPr>
          <a:xfrm>
            <a:off x="323896" y="2175428"/>
            <a:ext cx="589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  <a:cs typeface="Gotham Medium" pitchFamily="2" charset="0"/>
              </a:rPr>
              <a:t>The Royal Society of Chemistry’s Read &amp; Publish scheme helps both authors and institutions gradually tip the balance of their publishing output towards open access, making the process easier, more sustainable, and financially viable.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EEFE5-9381-6E4A-988A-10632D24AA58}"/>
              </a:ext>
            </a:extLst>
          </p:cNvPr>
          <p:cNvSpPr txBox="1"/>
          <p:nvPr/>
        </p:nvSpPr>
        <p:spPr>
          <a:xfrm>
            <a:off x="8934466" y="5474963"/>
            <a:ext cx="292813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 err="1">
                <a:latin typeface="Bree Serif" panose="02000503040000020004" pitchFamily="2" charset="77"/>
              </a:rPr>
              <a:t>rsc.li</a:t>
            </a:r>
            <a:r>
              <a:rPr lang="en-GB" sz="1950" dirty="0">
                <a:latin typeface="Bree Serif" panose="02000503040000020004" pitchFamily="2" charset="77"/>
              </a:rPr>
              <a:t>/read-and-publish</a:t>
            </a:r>
          </a:p>
        </p:txBody>
      </p:sp>
    </p:spTree>
    <p:extLst>
      <p:ext uri="{BB962C8B-B14F-4D97-AF65-F5344CB8AC3E}">
        <p14:creationId xmlns:p14="http://schemas.microsoft.com/office/powerpoint/2010/main" val="190840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1D533-BFC4-D44B-907C-400FAE3E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F8328-A43F-9F4F-87CA-F6EBC794CF78}"/>
              </a:ext>
            </a:extLst>
          </p:cNvPr>
          <p:cNvSpPr txBox="1"/>
          <p:nvPr/>
        </p:nvSpPr>
        <p:spPr>
          <a:xfrm>
            <a:off x="322889" y="1459900"/>
            <a:ext cx="6239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Read and Publish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75BC6-E682-4843-9274-54956345CFB6}"/>
              </a:ext>
            </a:extLst>
          </p:cNvPr>
          <p:cNvSpPr txBox="1"/>
          <p:nvPr/>
        </p:nvSpPr>
        <p:spPr>
          <a:xfrm>
            <a:off x="552384" y="2503087"/>
            <a:ext cx="64544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</a:rPr>
              <a:t>Publishing OA maximises the visibility of your work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</a:rPr>
              <a:t>Choose either a CC-BY or CC-BY NC licence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</a:rPr>
              <a:t>All extra costs for publishing in hybrid journals covered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D4EC0-3155-8F44-9C2F-BF1B43AB5FBB}"/>
              </a:ext>
            </a:extLst>
          </p:cNvPr>
          <p:cNvSpPr txBox="1"/>
          <p:nvPr/>
        </p:nvSpPr>
        <p:spPr>
          <a:xfrm>
            <a:off x="301373" y="2187545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Medium" pitchFamily="2" charset="0"/>
                <a:cs typeface="Gotham Medium" pitchFamily="2" charset="0"/>
              </a:rPr>
              <a:t>For researchers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553EB-7344-4448-B877-1B94C71F6BFB}"/>
              </a:ext>
            </a:extLst>
          </p:cNvPr>
          <p:cNvSpPr txBox="1"/>
          <p:nvPr/>
        </p:nvSpPr>
        <p:spPr>
          <a:xfrm>
            <a:off x="288820" y="3988180"/>
            <a:ext cx="315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Medium" pitchFamily="2" charset="0"/>
                <a:cs typeface="Gotham Medium" pitchFamily="2" charset="0"/>
              </a:rPr>
              <a:t>For institutions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BFBC4-B7CA-614B-9615-77FE9869497E}"/>
              </a:ext>
            </a:extLst>
          </p:cNvPr>
          <p:cNvSpPr txBox="1"/>
          <p:nvPr/>
        </p:nvSpPr>
        <p:spPr>
          <a:xfrm>
            <a:off x="552384" y="4282485"/>
            <a:ext cx="645442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  <a:cs typeface="Gotham Medium" pitchFamily="2" charset="0"/>
              </a:rPr>
              <a:t>Makes publishing open access the default choice </a:t>
            </a:r>
            <a:br>
              <a:rPr lang="en-GB" dirty="0">
                <a:latin typeface="Gotham Book" pitchFamily="2" charset="0"/>
                <a:cs typeface="Gotham Medium" pitchFamily="2" charset="0"/>
              </a:rPr>
            </a:br>
            <a:r>
              <a:rPr lang="en-GB" dirty="0">
                <a:latin typeface="Gotham Book" pitchFamily="2" charset="0"/>
                <a:cs typeface="Gotham Medium" pitchFamily="2" charset="0"/>
              </a:rPr>
              <a:t>for authors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  <a:cs typeface="Gotham Medium" pitchFamily="2" charset="0"/>
              </a:rPr>
              <a:t>Automatic identification of corresponding </a:t>
            </a:r>
            <a:br>
              <a:rPr lang="en-GB" dirty="0">
                <a:latin typeface="Gotham Book" pitchFamily="2" charset="0"/>
                <a:cs typeface="Gotham Medium" pitchFamily="2" charset="0"/>
              </a:rPr>
            </a:br>
            <a:r>
              <a:rPr lang="en-GB" dirty="0">
                <a:latin typeface="Gotham Book" pitchFamily="2" charset="0"/>
                <a:cs typeface="Gotham Medium" pitchFamily="2" charset="0"/>
              </a:rPr>
              <a:t>authors means reduced admin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  <a:cs typeface="Gotham Medium" pitchFamily="2" charset="0"/>
              </a:rPr>
              <a:t>Perpetual access rights to our entire </a:t>
            </a:r>
            <a:br>
              <a:rPr lang="en-GB" dirty="0">
                <a:latin typeface="Gotham Book" pitchFamily="2" charset="0"/>
                <a:cs typeface="Gotham Medium" pitchFamily="2" charset="0"/>
              </a:rPr>
            </a:br>
            <a:r>
              <a:rPr lang="en-GB" dirty="0">
                <a:latin typeface="Gotham Book" pitchFamily="2" charset="0"/>
                <a:cs typeface="Gotham Medium" pitchFamily="2" charset="0"/>
              </a:rPr>
              <a:t>journal portfolio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2BB7E-2293-7144-BDEF-62C754C0854E}"/>
              </a:ext>
            </a:extLst>
          </p:cNvPr>
          <p:cNvSpPr txBox="1"/>
          <p:nvPr/>
        </p:nvSpPr>
        <p:spPr>
          <a:xfrm>
            <a:off x="8996111" y="5454415"/>
            <a:ext cx="292813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 err="1">
                <a:latin typeface="Bree Serif" panose="02000503040000020004" pitchFamily="2" charset="77"/>
              </a:rPr>
              <a:t>rsc.li</a:t>
            </a:r>
            <a:r>
              <a:rPr lang="en-GB" sz="1950" dirty="0">
                <a:latin typeface="Bree Serif" panose="02000503040000020004" pitchFamily="2" charset="77"/>
              </a:rPr>
              <a:t>/read-and-publish</a:t>
            </a:r>
          </a:p>
        </p:txBody>
      </p:sp>
    </p:spTree>
    <p:extLst>
      <p:ext uri="{BB962C8B-B14F-4D97-AF65-F5344CB8AC3E}">
        <p14:creationId xmlns:p14="http://schemas.microsoft.com/office/powerpoint/2010/main" val="89537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187D1E-76BD-1747-B655-95BEB5E2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437589-FC43-AE4D-A3EC-0D9CF676E5E5}"/>
              </a:ext>
            </a:extLst>
          </p:cNvPr>
          <p:cNvSpPr txBox="1"/>
          <p:nvPr/>
        </p:nvSpPr>
        <p:spPr>
          <a:xfrm>
            <a:off x="322729" y="1398494"/>
            <a:ext cx="68526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Bree Serif" panose="02000503040000020004" pitchFamily="2" charset="77"/>
              </a:rPr>
              <a:t>Can Read &amp; Publish create a sustainable </a:t>
            </a:r>
          </a:p>
          <a:p>
            <a:r>
              <a:rPr lang="en-GB" sz="2600" dirty="0">
                <a:latin typeface="Bree Serif" panose="02000503040000020004" pitchFamily="2" charset="77"/>
              </a:rPr>
              <a:t>flow of quality open research?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C4B44-CAE4-394F-BE03-A61B14B30A6C}"/>
              </a:ext>
            </a:extLst>
          </p:cNvPr>
          <p:cNvSpPr txBox="1"/>
          <p:nvPr/>
        </p:nvSpPr>
        <p:spPr>
          <a:xfrm>
            <a:off x="301213" y="2355591"/>
            <a:ext cx="6282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Learn more about the scheme that supports,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protects and transforms open access publishing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in the chemical sciences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7B07C-BA97-9149-970D-929BD7F716E8}"/>
              </a:ext>
            </a:extLst>
          </p:cNvPr>
          <p:cNvSpPr txBox="1"/>
          <p:nvPr/>
        </p:nvSpPr>
        <p:spPr>
          <a:xfrm>
            <a:off x="311166" y="3372898"/>
            <a:ext cx="628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Medium" pitchFamily="2" charset="0"/>
                <a:cs typeface="Gotham Medium" pitchFamily="2" charset="0"/>
              </a:rPr>
              <a:t>Researchers at institutions with Read &amp; Publish can: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FFB22-7EDD-3048-A126-7FB43947726B}"/>
              </a:ext>
            </a:extLst>
          </p:cNvPr>
          <p:cNvSpPr txBox="1"/>
          <p:nvPr/>
        </p:nvSpPr>
        <p:spPr>
          <a:xfrm>
            <a:off x="290455" y="4657395"/>
            <a:ext cx="652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Medium" pitchFamily="2" charset="0"/>
                <a:cs typeface="Gotham Medium" pitchFamily="2" charset="0"/>
              </a:rPr>
              <a:t>Our community is growing: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F73AE-4B32-3349-B060-FFF0C1259A1F}"/>
              </a:ext>
            </a:extLst>
          </p:cNvPr>
          <p:cNvSpPr txBox="1"/>
          <p:nvPr/>
        </p:nvSpPr>
        <p:spPr>
          <a:xfrm>
            <a:off x="556980" y="3689540"/>
            <a:ext cx="669246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latin typeface="Gotham Bold" pitchFamily="2" charset="0"/>
                <a:cs typeface="Gotham Bold" pitchFamily="2" charset="0"/>
              </a:rPr>
              <a:t>read</a:t>
            </a:r>
            <a:r>
              <a:rPr lang="en-GB" dirty="0">
                <a:latin typeface="Gotham Book" pitchFamily="2" charset="0"/>
              </a:rPr>
              <a:t> – any paper published in an RSC journal</a:t>
            </a:r>
          </a:p>
          <a:p>
            <a:pPr>
              <a:spcBef>
                <a:spcPts val="600"/>
              </a:spcBef>
            </a:pPr>
            <a:r>
              <a:rPr lang="en-GB" b="1" dirty="0">
                <a:latin typeface="Gotham Bold" pitchFamily="2" charset="0"/>
                <a:cs typeface="Gotham Bold" pitchFamily="2" charset="0"/>
              </a:rPr>
              <a:t>publish</a:t>
            </a:r>
            <a:r>
              <a:rPr lang="en-GB" dirty="0">
                <a:latin typeface="Gotham Book" pitchFamily="2" charset="0"/>
              </a:rPr>
              <a:t> – gold open access in all hybrid RSC journals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E69A1-E025-2446-9F8C-9F97D6865D7B}"/>
              </a:ext>
            </a:extLst>
          </p:cNvPr>
          <p:cNvSpPr txBox="1"/>
          <p:nvPr/>
        </p:nvSpPr>
        <p:spPr>
          <a:xfrm>
            <a:off x="556980" y="4968984"/>
            <a:ext cx="540033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GB" b="1" dirty="0">
                <a:latin typeface="Gotham Bold" pitchFamily="2" charset="0"/>
                <a:cs typeface="Gotham Bold" pitchFamily="2" charset="0"/>
              </a:rPr>
              <a:t>170+ </a:t>
            </a:r>
            <a:r>
              <a:rPr lang="en-GB" dirty="0">
                <a:latin typeface="Gotham Book" pitchFamily="2" charset="0"/>
              </a:rPr>
              <a:t>– Read &amp; Publish agreements with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institutions and consortia</a:t>
            </a:r>
          </a:p>
          <a:p>
            <a:pPr>
              <a:spcBef>
                <a:spcPts val="400"/>
              </a:spcBef>
            </a:pPr>
            <a:r>
              <a:rPr lang="el-GR" b="1" dirty="0">
                <a:latin typeface="Gotham Bold" pitchFamily="2" charset="0"/>
                <a:cs typeface="Gotham Bold" pitchFamily="2" charset="0"/>
              </a:rPr>
              <a:t>20+ </a:t>
            </a:r>
            <a:r>
              <a:rPr lang="el-GR" dirty="0">
                <a:latin typeface="Gotham Book" pitchFamily="2" charset="0"/>
              </a:rPr>
              <a:t>– </a:t>
            </a:r>
            <a:r>
              <a:rPr lang="en-GB" dirty="0">
                <a:latin typeface="Gotham Book" pitchFamily="2" charset="0"/>
              </a:rPr>
              <a:t>countries now have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links to the scheme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0AC32-103E-254D-85CC-4C68639EE4BC}"/>
              </a:ext>
            </a:extLst>
          </p:cNvPr>
          <p:cNvSpPr txBox="1"/>
          <p:nvPr/>
        </p:nvSpPr>
        <p:spPr>
          <a:xfrm>
            <a:off x="8996111" y="5454415"/>
            <a:ext cx="292813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 err="1">
                <a:latin typeface="Bree Serif" panose="02000503040000020004" pitchFamily="2" charset="77"/>
              </a:rPr>
              <a:t>rsc.li</a:t>
            </a:r>
            <a:r>
              <a:rPr lang="en-GB" sz="1950" dirty="0">
                <a:latin typeface="Bree Serif" panose="02000503040000020004" pitchFamily="2" charset="77"/>
              </a:rPr>
              <a:t>/read-and-publish</a:t>
            </a:r>
          </a:p>
        </p:txBody>
      </p:sp>
    </p:spTree>
    <p:extLst>
      <p:ext uri="{BB962C8B-B14F-4D97-AF65-F5344CB8AC3E}">
        <p14:creationId xmlns:p14="http://schemas.microsoft.com/office/powerpoint/2010/main" val="86644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38B7F-4772-EE45-AA75-FAB2599FA4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98C371-0AD4-0047-B1D0-83846681EA09}"/>
              </a:ext>
            </a:extLst>
          </p:cNvPr>
          <p:cNvSpPr txBox="1"/>
          <p:nvPr/>
        </p:nvSpPr>
        <p:spPr>
          <a:xfrm>
            <a:off x="301213" y="1398494"/>
            <a:ext cx="68526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Bree Serif" panose="02000503040000020004" pitchFamily="2" charset="77"/>
              </a:rPr>
              <a:t>Can Read &amp; Publish create a sustainable </a:t>
            </a:r>
          </a:p>
          <a:p>
            <a:r>
              <a:rPr lang="en-GB" sz="2600" dirty="0">
                <a:latin typeface="Bree Serif" panose="02000503040000020004" pitchFamily="2" charset="77"/>
              </a:rPr>
              <a:t>flow of quality open research?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6DBAC-082C-6844-91A3-B96DB49E5D8E}"/>
              </a:ext>
            </a:extLst>
          </p:cNvPr>
          <p:cNvSpPr txBox="1"/>
          <p:nvPr/>
        </p:nvSpPr>
        <p:spPr>
          <a:xfrm>
            <a:off x="301213" y="2355591"/>
            <a:ext cx="6282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  <a:cs typeface="Gotham Medium" pitchFamily="2" charset="0"/>
              </a:rPr>
              <a:t>Learn more about the scheme that supports, </a:t>
            </a:r>
            <a:br>
              <a:rPr lang="en-GB" dirty="0">
                <a:latin typeface="Gotham Book" pitchFamily="2" charset="0"/>
                <a:cs typeface="Gotham Medium" pitchFamily="2" charset="0"/>
              </a:rPr>
            </a:br>
            <a:r>
              <a:rPr lang="en-GB" dirty="0">
                <a:latin typeface="Gotham Book" pitchFamily="2" charset="0"/>
                <a:cs typeface="Gotham Medium" pitchFamily="2" charset="0"/>
              </a:rPr>
              <a:t>protects and transforms open access publishing in </a:t>
            </a:r>
            <a:br>
              <a:rPr lang="en-GB" dirty="0">
                <a:latin typeface="Gotham Book" pitchFamily="2" charset="0"/>
                <a:cs typeface="Gotham Medium" pitchFamily="2" charset="0"/>
              </a:rPr>
            </a:br>
            <a:r>
              <a:rPr lang="en-GB" dirty="0">
                <a:latin typeface="Gotham Book" pitchFamily="2" charset="0"/>
                <a:cs typeface="Gotham Medium" pitchFamily="2" charset="0"/>
              </a:rPr>
              <a:t>the chemical sciences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9CCDB-151C-1D4B-B880-46F91E2FDDAE}"/>
              </a:ext>
            </a:extLst>
          </p:cNvPr>
          <p:cNvSpPr txBox="1"/>
          <p:nvPr/>
        </p:nvSpPr>
        <p:spPr>
          <a:xfrm>
            <a:off x="289649" y="3372898"/>
            <a:ext cx="650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Medium" pitchFamily="2" charset="0"/>
                <a:cs typeface="Gotham Medium" pitchFamily="2" charset="0"/>
              </a:rPr>
              <a:t>In 2020, institutions with a Read &amp; Publish agreement: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8A947-06CE-A847-A380-8D73513B4078}"/>
              </a:ext>
            </a:extLst>
          </p:cNvPr>
          <p:cNvSpPr txBox="1"/>
          <p:nvPr/>
        </p:nvSpPr>
        <p:spPr>
          <a:xfrm>
            <a:off x="535464" y="3689540"/>
            <a:ext cx="6692465" cy="9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published </a:t>
            </a:r>
            <a:r>
              <a:rPr lang="en-GB" b="1" dirty="0">
                <a:latin typeface="Gotham Bold" pitchFamily="2" charset="0"/>
                <a:cs typeface="Gotham Bold" pitchFamily="2" charset="0"/>
              </a:rPr>
              <a:t>2009</a:t>
            </a:r>
            <a:r>
              <a:rPr lang="en-GB" dirty="0">
                <a:latin typeface="Gotham Book" pitchFamily="2" charset="0"/>
              </a:rPr>
              <a:t> OA articles</a:t>
            </a:r>
          </a:p>
          <a:p>
            <a:pPr>
              <a:spcBef>
                <a:spcPts val="500"/>
              </a:spcBef>
            </a:pPr>
            <a:r>
              <a:rPr lang="en-GB" dirty="0">
                <a:latin typeface="Gotham Book" pitchFamily="2" charset="0"/>
              </a:rPr>
              <a:t>made up of </a:t>
            </a:r>
            <a:r>
              <a:rPr lang="en-GB" b="1" dirty="0">
                <a:latin typeface="Gotham Bold" pitchFamily="2" charset="0"/>
                <a:cs typeface="Gotham Bold" pitchFamily="2" charset="0"/>
              </a:rPr>
              <a:t>75% </a:t>
            </a:r>
            <a:r>
              <a:rPr lang="en-GB" dirty="0">
                <a:latin typeface="Gotham Book" pitchFamily="2" charset="0"/>
              </a:rPr>
              <a:t>of OA articles published in RSC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hybrid journals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181FF-095B-254B-8B77-BD868A2FB432}"/>
              </a:ext>
            </a:extLst>
          </p:cNvPr>
          <p:cNvSpPr txBox="1"/>
          <p:nvPr/>
        </p:nvSpPr>
        <p:spPr>
          <a:xfrm>
            <a:off x="301213" y="4794754"/>
            <a:ext cx="5634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Read &amp; Publish helps both researchers and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institutions gradually tip the balance of their publishing output towards open access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75CDE-9FC7-BE48-90EF-70932BE49F68}"/>
              </a:ext>
            </a:extLst>
          </p:cNvPr>
          <p:cNvSpPr txBox="1"/>
          <p:nvPr/>
        </p:nvSpPr>
        <p:spPr>
          <a:xfrm>
            <a:off x="8996111" y="5454415"/>
            <a:ext cx="292813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 err="1">
                <a:latin typeface="Bree Serif" panose="02000503040000020004" pitchFamily="2" charset="77"/>
              </a:rPr>
              <a:t>rsc.li</a:t>
            </a:r>
            <a:r>
              <a:rPr lang="en-GB" sz="1950" dirty="0">
                <a:latin typeface="Bree Serif" panose="02000503040000020004" pitchFamily="2" charset="77"/>
              </a:rPr>
              <a:t>/read-and-publish</a:t>
            </a:r>
          </a:p>
        </p:txBody>
      </p:sp>
    </p:spTree>
    <p:extLst>
      <p:ext uri="{BB962C8B-B14F-4D97-AF65-F5344CB8AC3E}">
        <p14:creationId xmlns:p14="http://schemas.microsoft.com/office/powerpoint/2010/main" val="166595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F1E373-1E3B-B64C-B703-A64F4ADAB6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5538C-7FE3-9142-B65F-BC5CB87825F6}"/>
              </a:ext>
            </a:extLst>
          </p:cNvPr>
          <p:cNvSpPr txBox="1"/>
          <p:nvPr/>
        </p:nvSpPr>
        <p:spPr>
          <a:xfrm>
            <a:off x="301212" y="1473798"/>
            <a:ext cx="68526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  <a:cs typeface="Gotham Medium" pitchFamily="2" charset="0"/>
              </a:rPr>
              <a:t>Where our customers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6FE7E-5CF1-5546-B138-B9B29EDBA0A5}"/>
              </a:ext>
            </a:extLst>
          </p:cNvPr>
          <p:cNvSpPr txBox="1"/>
          <p:nvPr/>
        </p:nvSpPr>
        <p:spPr>
          <a:xfrm>
            <a:off x="290454" y="2215742"/>
            <a:ext cx="494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Medium" pitchFamily="2" charset="0"/>
                <a:cs typeface="Gotham Medium" pitchFamily="2" charset="0"/>
              </a:rPr>
              <a:t>We have transformative Read &amp; Publish deals in the following countries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1CE67-AB8A-2345-978A-73027E0BEF06}"/>
              </a:ext>
            </a:extLst>
          </p:cNvPr>
          <p:cNvSpPr txBox="1"/>
          <p:nvPr/>
        </p:nvSpPr>
        <p:spPr>
          <a:xfrm>
            <a:off x="8996111" y="5454415"/>
            <a:ext cx="292813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 err="1">
                <a:latin typeface="Bree Serif" panose="02000503040000020004" pitchFamily="2" charset="77"/>
              </a:rPr>
              <a:t>rsc.li</a:t>
            </a:r>
            <a:r>
              <a:rPr lang="en-GB" sz="1950" dirty="0">
                <a:latin typeface="Bree Serif" panose="02000503040000020004" pitchFamily="2" charset="77"/>
              </a:rPr>
              <a:t>/read-and-publish</a:t>
            </a:r>
          </a:p>
        </p:txBody>
      </p:sp>
    </p:spTree>
    <p:extLst>
      <p:ext uri="{BB962C8B-B14F-4D97-AF65-F5344CB8AC3E}">
        <p14:creationId xmlns:p14="http://schemas.microsoft.com/office/powerpoint/2010/main" val="370248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1E0C3-8A30-AD4F-88CF-049637F3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29EEDA-2E54-A54D-B556-929CF5F700D3}"/>
              </a:ext>
            </a:extLst>
          </p:cNvPr>
          <p:cNvSpPr txBox="1"/>
          <p:nvPr/>
        </p:nvSpPr>
        <p:spPr>
          <a:xfrm>
            <a:off x="311973" y="1463041"/>
            <a:ext cx="72291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The Publish And Read (PAR) model </a:t>
            </a:r>
          </a:p>
          <a:p>
            <a:r>
              <a:rPr lang="en-GB" sz="3500" dirty="0">
                <a:solidFill>
                  <a:srgbClr val="EC1385"/>
                </a:solidFill>
                <a:latin typeface="Bree Serif" panose="02000503040000020004" pitchFamily="2" charset="77"/>
              </a:rPr>
              <a:t>What is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1065F-CA2B-814F-912C-6BC6AA99E3BA}"/>
              </a:ext>
            </a:extLst>
          </p:cNvPr>
          <p:cNvSpPr txBox="1"/>
          <p:nvPr/>
        </p:nvSpPr>
        <p:spPr>
          <a:xfrm>
            <a:off x="290457" y="2690336"/>
            <a:ext cx="740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The PAR model is a sub-category of Read &amp; Publish (R&amp;P).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It offer institutions with low historic prices the opportunity to </a:t>
            </a:r>
            <a:br>
              <a:rPr lang="en-GB" dirty="0">
                <a:latin typeface="Gotham Book" pitchFamily="2" charset="0"/>
              </a:rPr>
            </a:br>
            <a:r>
              <a:rPr lang="en-GB" dirty="0">
                <a:latin typeface="Gotham Book" pitchFamily="2" charset="0"/>
              </a:rPr>
              <a:t>get on the OA ladder, by limiting the number of OA Articles and scaling the cost increases gradually over several years.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FF7BA-B34C-584C-A910-BE8A4833F7B8}"/>
              </a:ext>
            </a:extLst>
          </p:cNvPr>
          <p:cNvSpPr txBox="1"/>
          <p:nvPr/>
        </p:nvSpPr>
        <p:spPr>
          <a:xfrm>
            <a:off x="290457" y="3960663"/>
            <a:ext cx="48660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50" dirty="0">
                <a:solidFill>
                  <a:srgbClr val="EC1385"/>
                </a:solidFill>
                <a:latin typeface="Gotham Medium" pitchFamily="2" charset="0"/>
                <a:cs typeface="Gotham Medium" pitchFamily="2" charset="0"/>
              </a:rPr>
              <a:t>Products covered for reading access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C9E0B-C68D-6145-9317-E0D135513E86}"/>
              </a:ext>
            </a:extLst>
          </p:cNvPr>
          <p:cNvSpPr txBox="1"/>
          <p:nvPr/>
        </p:nvSpPr>
        <p:spPr>
          <a:xfrm>
            <a:off x="290457" y="4316724"/>
            <a:ext cx="44966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All RSC hybrid Journals.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Gotham Book" pitchFamily="2" charset="0"/>
              </a:rPr>
              <a:t>All journals content produced during the time of the agreement will be automatically included.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E5350-7159-584D-94E9-E0E3D1CB7B84}"/>
              </a:ext>
            </a:extLst>
          </p:cNvPr>
          <p:cNvSpPr txBox="1"/>
          <p:nvPr/>
        </p:nvSpPr>
        <p:spPr>
          <a:xfrm>
            <a:off x="311974" y="5960835"/>
            <a:ext cx="4866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EC1385"/>
                </a:solidFill>
                <a:latin typeface="Gotham Medium" pitchFamily="2" charset="0"/>
                <a:cs typeface="Gotham Medium" pitchFamily="2" charset="0"/>
              </a:rPr>
              <a:t>Disclaimer</a:t>
            </a:r>
            <a:r>
              <a:rPr lang="en-GB" sz="1000" dirty="0">
                <a:latin typeface="Gotham Book" pitchFamily="2" charset="0"/>
              </a:rPr>
              <a:t> </a:t>
            </a:r>
            <a:br>
              <a:rPr lang="en-GB" sz="1000" dirty="0">
                <a:latin typeface="Gotham Book" pitchFamily="2" charset="0"/>
              </a:rPr>
            </a:br>
            <a:r>
              <a:rPr lang="en-GB" sz="1000" dirty="0">
                <a:latin typeface="Gotham Book" pitchFamily="2" charset="0"/>
              </a:rPr>
              <a:t>All information within this offer and about the PAR model is confidential and should not be delivered to any third party except groups and persons involved in the decision-making process.</a:t>
            </a:r>
          </a:p>
        </p:txBody>
      </p:sp>
    </p:spTree>
    <p:extLst>
      <p:ext uri="{BB962C8B-B14F-4D97-AF65-F5344CB8AC3E}">
        <p14:creationId xmlns:p14="http://schemas.microsoft.com/office/powerpoint/2010/main" val="409655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A2F0EE-B31B-1146-AB62-9CCABC088C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33C60-2E4C-3E4C-B660-EE751E2CC5FF}"/>
              </a:ext>
            </a:extLst>
          </p:cNvPr>
          <p:cNvSpPr txBox="1"/>
          <p:nvPr/>
        </p:nvSpPr>
        <p:spPr>
          <a:xfrm>
            <a:off x="648929" y="3310803"/>
            <a:ext cx="24069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Gotham Book" pitchFamily="2" charset="0"/>
              </a:rPr>
              <a:t>Price is based on the number of articles published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D1B9D-57F8-D74E-BBB1-9AF13373002A}"/>
              </a:ext>
            </a:extLst>
          </p:cNvPr>
          <p:cNvSpPr txBox="1"/>
          <p:nvPr/>
        </p:nvSpPr>
        <p:spPr>
          <a:xfrm>
            <a:off x="3545512" y="3310803"/>
            <a:ext cx="21296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Gotham Book" pitchFamily="2" charset="0"/>
              </a:rPr>
              <a:t>Price increases </a:t>
            </a:r>
            <a:br>
              <a:rPr lang="en-GB" sz="1500" dirty="0">
                <a:latin typeface="Gotham Book" pitchFamily="2" charset="0"/>
              </a:rPr>
            </a:br>
            <a:r>
              <a:rPr lang="en-GB" sz="1500" dirty="0">
                <a:latin typeface="Gotham Book" pitchFamily="2" charset="0"/>
              </a:rPr>
              <a:t>are controlled and gradual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6A2F8-00D4-074B-A7FC-67E3B5D4EE0A}"/>
              </a:ext>
            </a:extLst>
          </p:cNvPr>
          <p:cNvSpPr txBox="1"/>
          <p:nvPr/>
        </p:nvSpPr>
        <p:spPr>
          <a:xfrm>
            <a:off x="648929" y="4278055"/>
            <a:ext cx="24069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Gotham Book" pitchFamily="2" charset="0"/>
              </a:rPr>
              <a:t>OA Articles are unlimited for hybrid journals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8FF5A-355F-3B4A-A1EC-770A9D180AFB}"/>
              </a:ext>
            </a:extLst>
          </p:cNvPr>
          <p:cNvSpPr txBox="1"/>
          <p:nvPr/>
        </p:nvSpPr>
        <p:spPr>
          <a:xfrm>
            <a:off x="3545512" y="4278055"/>
            <a:ext cx="24069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Gotham Book" pitchFamily="2" charset="0"/>
              </a:rPr>
              <a:t>OA Articles are </a:t>
            </a:r>
          </a:p>
          <a:p>
            <a:r>
              <a:rPr lang="en-GB" sz="1500" dirty="0">
                <a:latin typeface="Gotham Book" pitchFamily="2" charset="0"/>
              </a:rPr>
              <a:t>limited and increase gradually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D91B1-5256-4E48-B802-75F21BC4A92C}"/>
              </a:ext>
            </a:extLst>
          </p:cNvPr>
          <p:cNvSpPr txBox="1"/>
          <p:nvPr/>
        </p:nvSpPr>
        <p:spPr>
          <a:xfrm>
            <a:off x="9704438" y="1881894"/>
            <a:ext cx="837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32A9"/>
                </a:solidFill>
                <a:latin typeface="Gotham Bold" pitchFamily="2" charset="0"/>
              </a:rPr>
              <a:t>100%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C9CD8-298F-6445-9157-0A92CEEE49FC}"/>
              </a:ext>
            </a:extLst>
          </p:cNvPr>
          <p:cNvSpPr txBox="1"/>
          <p:nvPr/>
        </p:nvSpPr>
        <p:spPr>
          <a:xfrm>
            <a:off x="10866611" y="2837590"/>
            <a:ext cx="837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32A9"/>
                </a:solidFill>
                <a:latin typeface="Gotham Bold" pitchFamily="2" charset="0"/>
              </a:rPr>
              <a:t>x%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0B696-2AA8-2347-9471-7766CC97C906}"/>
              </a:ext>
            </a:extLst>
          </p:cNvPr>
          <p:cNvSpPr txBox="1"/>
          <p:nvPr/>
        </p:nvSpPr>
        <p:spPr>
          <a:xfrm>
            <a:off x="8978818" y="2454131"/>
            <a:ext cx="837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bg1"/>
                </a:solidFill>
                <a:latin typeface="Gotham Bold" pitchFamily="2" charset="0"/>
              </a:rPr>
              <a:t>£xx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247FDF-9B39-784A-854C-A217936F174D}"/>
              </a:ext>
            </a:extLst>
          </p:cNvPr>
          <p:cNvSpPr txBox="1"/>
          <p:nvPr/>
        </p:nvSpPr>
        <p:spPr>
          <a:xfrm>
            <a:off x="10465455" y="3340340"/>
            <a:ext cx="578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bg1"/>
                </a:solidFill>
                <a:latin typeface="Gotham Bold" pitchFamily="2" charset="0"/>
              </a:rPr>
              <a:t>£xx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CD940-D535-1444-95CB-6E3EE609F3A2}"/>
              </a:ext>
            </a:extLst>
          </p:cNvPr>
          <p:cNvSpPr txBox="1"/>
          <p:nvPr/>
        </p:nvSpPr>
        <p:spPr>
          <a:xfrm>
            <a:off x="311973" y="1463041"/>
            <a:ext cx="72291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Bree Serif" panose="02000503040000020004" pitchFamily="2" charset="77"/>
              </a:rPr>
              <a:t>The Publish And Read (PAR) model </a:t>
            </a:r>
          </a:p>
          <a:p>
            <a:r>
              <a:rPr lang="en-GB" sz="3500" dirty="0">
                <a:solidFill>
                  <a:srgbClr val="EC1385"/>
                </a:solidFill>
                <a:latin typeface="Bree Serif" panose="02000503040000020004" pitchFamily="2" charset="77"/>
              </a:rPr>
              <a:t>What is it?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D2326-C98F-4545-ACF1-37D7559B2312}"/>
              </a:ext>
            </a:extLst>
          </p:cNvPr>
          <p:cNvSpPr txBox="1"/>
          <p:nvPr/>
        </p:nvSpPr>
        <p:spPr>
          <a:xfrm>
            <a:off x="407988" y="5411096"/>
            <a:ext cx="537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otham Book" pitchFamily="2" charset="0"/>
              </a:rPr>
              <a:t>The OA coverage of the total publishing output depends on the funds available </a:t>
            </a:r>
          </a:p>
        </p:txBody>
      </p:sp>
    </p:spTree>
    <p:extLst>
      <p:ext uri="{BB962C8B-B14F-4D97-AF65-F5344CB8AC3E}">
        <p14:creationId xmlns:p14="http://schemas.microsoft.com/office/powerpoint/2010/main" val="3689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1205</Words>
  <Application>Microsoft Macintosh PowerPoint</Application>
  <PresentationFormat>Widescreen</PresentationFormat>
  <Paragraphs>135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Bree Serif</vt:lpstr>
      <vt:lpstr>Calibri</vt:lpstr>
      <vt:lpstr>Calibri Light</vt:lpstr>
      <vt:lpstr>Gotham Bold</vt:lpstr>
      <vt:lpstr>Gotham Book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Ollington</dc:creator>
  <cp:lastModifiedBy>David Cook</cp:lastModifiedBy>
  <cp:revision>15</cp:revision>
  <dcterms:created xsi:type="dcterms:W3CDTF">2021-09-16T11:07:19Z</dcterms:created>
  <dcterms:modified xsi:type="dcterms:W3CDTF">2021-10-12T09:40:41Z</dcterms:modified>
</cp:coreProperties>
</file>