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74" r:id="rId9"/>
    <p:sldId id="275" r:id="rId10"/>
    <p:sldId id="276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83" autoAdjust="0"/>
    <p:restoredTop sz="98837" autoAdjust="0"/>
  </p:normalViewPr>
  <p:slideViewPr>
    <p:cSldViewPr snapToGrid="0" snapToObjects="1" showGuides="1">
      <p:cViewPr>
        <p:scale>
          <a:sx n="100" d="100"/>
          <a:sy n="100" d="100"/>
        </p:scale>
        <p:origin x="-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B93A9-DE17-42E8-A366-46C30944BF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dirty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5B3E84-DF27-5C4C-A190-147BBF9FE2E2}" type="datetimeFigureOut">
              <a:rPr lang="en-GB"/>
              <a:pPr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22B322-E5CD-CB44-AB95-D825A390907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688167"/>
            <a:ext cx="6792383" cy="31792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63AA"/>
                </a:solidFill>
              </a:rPr>
              <a:t>Data-Rich Organic Chemistry:</a:t>
            </a:r>
            <a:br>
              <a:rPr lang="en-US" sz="3600" dirty="0">
                <a:solidFill>
                  <a:srgbClr val="2063AA"/>
                </a:solidFill>
              </a:rPr>
            </a:br>
            <a:r>
              <a:rPr lang="en-US" sz="3600" dirty="0"/>
              <a:t>Enabling and Innovating the Study of Chemical Reactions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Workshop sponsored by the U.S. National Science Foundation  		</a:t>
            </a:r>
            <a:r>
              <a:rPr lang="en-US" sz="1500" i="1" dirty="0" smtClean="0">
                <a:solidFill>
                  <a:srgbClr val="2063AA"/>
                </a:solidFill>
              </a:rPr>
              <a:t>Donna G. Blackmond, The Scripps Research Institute</a:t>
            </a:r>
            <a:endParaRPr lang="en-US" sz="1500" i="1" dirty="0">
              <a:solidFill>
                <a:srgbClr val="2063AA"/>
              </a:solidFill>
            </a:endParaRPr>
          </a:p>
        </p:txBody>
      </p:sp>
      <p:pic>
        <p:nvPicPr>
          <p:cNvPr id="1025" name="Picture 1" descr="TSRI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5801"/>
            <a:ext cx="1238250" cy="9463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sf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757" y="685801"/>
            <a:ext cx="987743" cy="924243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8366"/>
            <a:ext cx="8153400" cy="2363260"/>
          </a:xfrm>
        </p:spPr>
        <p:txBody>
          <a:bodyPr>
            <a:normAutofit/>
          </a:bodyPr>
          <a:lstStyle/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sz="2400" dirty="0" smtClean="0"/>
              <a:t>Future </a:t>
            </a:r>
            <a:r>
              <a:rPr lang="en-US" sz="2400" dirty="0" smtClean="0"/>
              <a:t>Priorities: the IQ Consortium </a:t>
            </a:r>
            <a:endParaRPr lang="en-US" sz="2400" dirty="0" smtClean="0"/>
          </a:p>
          <a:p>
            <a:pPr lvl="1">
              <a:spcBef>
                <a:spcPts val="1300"/>
              </a:spcBef>
              <a:spcAft>
                <a:spcPts val="600"/>
              </a:spcAft>
            </a:pPr>
            <a:r>
              <a:rPr lang="en-US" sz="2000" dirty="0"/>
              <a:t>How can we share ideas related to enabling laboratory technologies while maintaining protection of intellectual property rights for others, so that incentives for commercialization and publication remain intact? </a:t>
            </a:r>
          </a:p>
          <a:p>
            <a:pPr>
              <a:spcBef>
                <a:spcPts val="1300"/>
              </a:spcBef>
              <a:spcAft>
                <a:spcPts val="600"/>
              </a:spcAft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4346"/>
              </p:ext>
            </p:extLst>
          </p:nvPr>
        </p:nvGraphicFramePr>
        <p:xfrm>
          <a:off x="612648" y="3695700"/>
          <a:ext cx="7956423" cy="272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709"/>
                <a:gridCol w="3941714"/>
              </a:tblGrid>
              <a:tr h="465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Challenges</a:t>
                      </a:r>
                    </a:p>
                  </a:txBody>
                  <a:tcPr/>
                </a:tc>
              </a:tr>
              <a:tr h="633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Introduces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Efficiency: 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US" sz="1600" dirty="0" smtClean="0"/>
                        <a:t>bility to influence potential solution providers to address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Logistical and Managerial complexity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management of consortia</a:t>
                      </a:r>
                      <a:endParaRPr lang="en-US" sz="1600" strike="sng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Minimizes Financial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Understand and align on cost structure</a:t>
                      </a:r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Opportunity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to Share Best Practices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Managing</a:t>
                      </a:r>
                      <a:r>
                        <a:rPr lang="en-US" sz="1600" strike="sng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IP</a:t>
                      </a:r>
                      <a:r>
                        <a:rPr lang="en-US" sz="1600" strike="sng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trike="noStrike" baseline="0" dirty="0" smtClean="0">
                          <a:solidFill>
                            <a:schemeClr val="tx1"/>
                          </a:solidFill>
                        </a:rPr>
                        <a:t>to maintain incentives for commercialization or publication</a:t>
                      </a:r>
                      <a:endParaRPr lang="en-US" sz="1600" strike="sng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Leverages broad SME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(or sum) of group’s desires may not fit anyone’s requirements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“Blue Sky”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89615"/>
            <a:ext cx="8153400" cy="526838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dirty="0" smtClean="0"/>
              <a:t>Brainstorming Session</a:t>
            </a:r>
          </a:p>
          <a:p>
            <a:pPr lvl="1">
              <a:spcBef>
                <a:spcPts val="700"/>
              </a:spcBef>
              <a:spcAft>
                <a:spcPts val="1800"/>
              </a:spcAft>
            </a:pPr>
            <a:r>
              <a:rPr lang="en-US" sz="2200" dirty="0"/>
              <a:t>Grand Challenges and Holy </a:t>
            </a:r>
            <a:r>
              <a:rPr lang="en-US" sz="2200" dirty="0" smtClean="0"/>
              <a:t>Grails: organic chemistry beyond Morrison &amp; Boyd. </a:t>
            </a:r>
          </a:p>
          <a:p>
            <a:pPr lvl="1">
              <a:spcBef>
                <a:spcPts val="700"/>
              </a:spcBef>
              <a:spcAft>
                <a:spcPts val="1200"/>
              </a:spcAft>
            </a:pPr>
            <a:r>
              <a:rPr lang="en-US" sz="2200" dirty="0" smtClean="0"/>
              <a:t>Prediction </a:t>
            </a:r>
            <a:r>
              <a:rPr lang="en-US" sz="2200" dirty="0"/>
              <a:t>in </a:t>
            </a:r>
            <a:r>
              <a:rPr lang="en-US" sz="2200" dirty="0" smtClean="0"/>
              <a:t>science using </a:t>
            </a:r>
            <a:r>
              <a:rPr lang="en-US" sz="2200" dirty="0"/>
              <a:t>big </a:t>
            </a:r>
            <a:r>
              <a:rPr lang="en-US" sz="2200" dirty="0" smtClean="0"/>
              <a:t>data: </a:t>
            </a:r>
          </a:p>
          <a:p>
            <a:pPr lvl="2">
              <a:spcBef>
                <a:spcPts val="100"/>
              </a:spcBef>
              <a:spcAft>
                <a:spcPts val="600"/>
              </a:spcAft>
            </a:pPr>
            <a:r>
              <a:rPr lang="en-US" sz="2000" dirty="0" smtClean="0"/>
              <a:t>parameterization </a:t>
            </a:r>
            <a:r>
              <a:rPr lang="en-US" sz="2000" dirty="0"/>
              <a:t>of organic </a:t>
            </a:r>
            <a:r>
              <a:rPr lang="en-US" sz="2000" dirty="0" smtClean="0"/>
              <a:t>chemistry</a:t>
            </a:r>
          </a:p>
          <a:p>
            <a:pPr lvl="2">
              <a:spcBef>
                <a:spcPts val="100"/>
              </a:spcBef>
              <a:spcAft>
                <a:spcPts val="600"/>
              </a:spcAft>
            </a:pPr>
            <a:r>
              <a:rPr lang="en-US" sz="2000" dirty="0" smtClean="0"/>
              <a:t>use </a:t>
            </a:r>
            <a:r>
              <a:rPr lang="en-US" sz="2000" dirty="0"/>
              <a:t>of experimental </a:t>
            </a:r>
            <a:r>
              <a:rPr lang="en-US" sz="2000" dirty="0" smtClean="0"/>
              <a:t>design </a:t>
            </a:r>
          </a:p>
          <a:p>
            <a:pPr lvl="2">
              <a:spcBef>
                <a:spcPts val="100"/>
              </a:spcBef>
              <a:spcAft>
                <a:spcPts val="600"/>
              </a:spcAft>
            </a:pPr>
            <a:r>
              <a:rPr lang="en-US" sz="2000" dirty="0" smtClean="0"/>
              <a:t>development </a:t>
            </a:r>
            <a:r>
              <a:rPr lang="en-US" sz="2000" dirty="0"/>
              <a:t>of complex models that relate back to </a:t>
            </a:r>
            <a:r>
              <a:rPr lang="en-US" sz="2000" dirty="0" smtClean="0"/>
              <a:t>reaction mechanism </a:t>
            </a:r>
          </a:p>
          <a:p>
            <a:pPr lvl="1">
              <a:spcBef>
                <a:spcPts val="1900"/>
              </a:spcBef>
              <a:spcAft>
                <a:spcPts val="1800"/>
              </a:spcAft>
            </a:pPr>
            <a:r>
              <a:rPr lang="en-US" sz="2200" dirty="0" smtClean="0"/>
              <a:t>Development </a:t>
            </a:r>
            <a:r>
              <a:rPr lang="en-US" sz="2200" dirty="0"/>
              <a:t>of robust kinetic </a:t>
            </a:r>
            <a:r>
              <a:rPr lang="en-US" sz="2200" dirty="0" smtClean="0"/>
              <a:t>models: </a:t>
            </a:r>
            <a:r>
              <a:rPr lang="en-US" sz="2200" dirty="0"/>
              <a:t>“</a:t>
            </a:r>
            <a:r>
              <a:rPr lang="en-US" sz="2200" dirty="0" err="1"/>
              <a:t>ab</a:t>
            </a:r>
            <a:r>
              <a:rPr lang="en-US" sz="2200" dirty="0"/>
              <a:t> initio full kinetic modeling” as a </a:t>
            </a:r>
            <a:r>
              <a:rPr lang="en-US" sz="2200" dirty="0" smtClean="0"/>
              <a:t>goal. </a:t>
            </a:r>
          </a:p>
          <a:p>
            <a:pPr lvl="1">
              <a:spcBef>
                <a:spcPts val="700"/>
              </a:spcBef>
              <a:spcAft>
                <a:spcPts val="1800"/>
              </a:spcAft>
            </a:pPr>
            <a:r>
              <a:rPr lang="en-US" sz="2200" dirty="0" smtClean="0"/>
              <a:t>Real</a:t>
            </a:r>
            <a:r>
              <a:rPr lang="en-US" sz="2200" dirty="0"/>
              <a:t>-time decision and control for smart </a:t>
            </a:r>
            <a:r>
              <a:rPr lang="en-US" sz="2200" dirty="0" smtClean="0"/>
              <a:t>manufacturing.</a:t>
            </a:r>
          </a:p>
          <a:p>
            <a:pPr lvl="1">
              <a:spcBef>
                <a:spcPts val="700"/>
              </a:spcBef>
              <a:spcAft>
                <a:spcPts val="1800"/>
              </a:spcAft>
            </a:pPr>
            <a:r>
              <a:rPr lang="en-US" sz="2200" dirty="0" smtClean="0"/>
              <a:t>Models </a:t>
            </a:r>
            <a:r>
              <a:rPr lang="en-US" sz="2200" dirty="0"/>
              <a:t>for our reaction data </a:t>
            </a:r>
            <a:r>
              <a:rPr lang="en-US" sz="2200" dirty="0" smtClean="0"/>
              <a:t>to </a:t>
            </a:r>
            <a:r>
              <a:rPr lang="en-US" sz="2200" dirty="0"/>
              <a:t>include ways to look at time-variant systems. </a:t>
            </a:r>
            <a:endParaRPr lang="en-US" sz="2200" dirty="0" smtClean="0"/>
          </a:p>
          <a:p>
            <a:pPr lvl="1">
              <a:spcBef>
                <a:spcPts val="700"/>
              </a:spcBef>
              <a:spcAft>
                <a:spcPts val="18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290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Educating Tomorrow’s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33033"/>
            <a:ext cx="8153400" cy="4495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Defining the required workplace skill sets for future generations.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Bringing the Lab of the Future to the classroom.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Developing the significant </a:t>
            </a:r>
            <a:r>
              <a:rPr lang="en-US" sz="2800" dirty="0"/>
              <a:t>opportunities </a:t>
            </a:r>
            <a:r>
              <a:rPr lang="en-US" sz="2800" dirty="0" smtClean="0"/>
              <a:t>for </a:t>
            </a:r>
            <a:r>
              <a:rPr lang="en-US" sz="2800" dirty="0"/>
              <a:t>new teaching laboratories and new coursework that will </a:t>
            </a:r>
            <a:r>
              <a:rPr lang="en-US" sz="2800" dirty="0" smtClean="0"/>
              <a:t>enhance </a:t>
            </a:r>
            <a:r>
              <a:rPr lang="en-US" sz="2800" dirty="0"/>
              <a:t>critical skills in data-rich </a:t>
            </a:r>
            <a:r>
              <a:rPr lang="en-US" sz="2800" dirty="0" smtClean="0"/>
              <a:t>science.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Making </a:t>
            </a:r>
            <a:r>
              <a:rPr lang="en-US" sz="2800" dirty="0"/>
              <a:t>meaningful connections with industrial </a:t>
            </a:r>
            <a:r>
              <a:rPr lang="en-US" sz="2800" dirty="0" smtClean="0"/>
              <a:t>research.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33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93300"/>
            <a:ext cx="8153400" cy="4495800"/>
          </a:xfrm>
        </p:spPr>
        <p:txBody>
          <a:bodyPr>
            <a:normAutofit/>
          </a:bodyPr>
          <a:lstStyle/>
          <a:p>
            <a:pPr lvl="0">
              <a:spcBef>
                <a:spcPts val="13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2063AA"/>
                </a:solidFill>
              </a:rPr>
              <a:t>Development of new educational </a:t>
            </a:r>
            <a:r>
              <a:rPr lang="en-US" sz="2800" b="1" dirty="0" smtClean="0">
                <a:solidFill>
                  <a:srgbClr val="2063AA"/>
                </a:solidFill>
              </a:rPr>
              <a:t>models</a:t>
            </a:r>
            <a:endParaRPr lang="en-US" sz="2800" b="1" dirty="0">
              <a:solidFill>
                <a:srgbClr val="2063AA"/>
              </a:solidFill>
            </a:endParaRPr>
          </a:p>
          <a:p>
            <a:pPr lvl="0">
              <a:spcBef>
                <a:spcPts val="13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2063AA"/>
                </a:solidFill>
              </a:rPr>
              <a:t>Development of a ‘Cal Tech like’ data rich experimentation </a:t>
            </a:r>
            <a:r>
              <a:rPr lang="en-US" sz="2800" b="1" dirty="0" smtClean="0">
                <a:solidFill>
                  <a:srgbClr val="2063AA"/>
                </a:solidFill>
              </a:rPr>
              <a:t>hub</a:t>
            </a:r>
          </a:p>
          <a:p>
            <a:pPr lvl="0">
              <a:spcBef>
                <a:spcPts val="1300"/>
              </a:spcBef>
              <a:spcAft>
                <a:spcPts val="1800"/>
              </a:spcAft>
            </a:pPr>
            <a:r>
              <a:rPr lang="en-US" sz="2800" dirty="0" smtClean="0"/>
              <a:t>Development </a:t>
            </a:r>
            <a:r>
              <a:rPr lang="en-US" sz="2800" dirty="0"/>
              <a:t>of new industrial/academic collaboration </a:t>
            </a:r>
            <a:r>
              <a:rPr lang="en-US" sz="2800" dirty="0" smtClean="0"/>
              <a:t>models</a:t>
            </a:r>
            <a:endParaRPr lang="en-US" sz="2800" dirty="0"/>
          </a:p>
          <a:p>
            <a:pPr lvl="0">
              <a:spcBef>
                <a:spcPts val="1300"/>
              </a:spcBef>
              <a:spcAft>
                <a:spcPts val="1800"/>
              </a:spcAft>
            </a:pPr>
            <a:r>
              <a:rPr lang="en-US" sz="2800" dirty="0"/>
              <a:t>Development of future grand challenges to be addressed through data rich </a:t>
            </a:r>
            <a:r>
              <a:rPr lang="en-US" sz="2800" dirty="0" smtClean="0"/>
              <a:t>experimentation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34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Workshop Organizers: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Donna Blackmond (Scripps) and Nick Thomson (Pfizer)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NSF Facilitators: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Kathy Covert and Jackie </a:t>
            </a:r>
            <a:r>
              <a:rPr lang="en-US" sz="2800" dirty="0" err="1" smtClean="0"/>
              <a:t>Gervay</a:t>
            </a:r>
            <a:r>
              <a:rPr lang="en-US" sz="2800" dirty="0" smtClean="0"/>
              <a:t>-Hague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NSF Grant </a:t>
            </a:r>
            <a:r>
              <a:rPr lang="en-US" sz="2800" dirty="0"/>
              <a:t>CHE-1447743, "Data-Driven Organic Chemistry: Enabling and Innovating the Study of Chemical </a:t>
            </a:r>
            <a:r>
              <a:rPr lang="en-US" sz="2800" dirty="0" smtClean="0"/>
              <a:t>Reactions"</a:t>
            </a:r>
          </a:p>
        </p:txBody>
      </p:sp>
    </p:spTree>
    <p:extLst>
      <p:ext uri="{BB962C8B-B14F-4D97-AF65-F5344CB8AC3E}">
        <p14:creationId xmlns:p14="http://schemas.microsoft.com/office/powerpoint/2010/main" val="158656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92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Coming Up: </a:t>
            </a:r>
            <a:r>
              <a:rPr lang="en-US" sz="3600" dirty="0"/>
              <a:t>CCR </a:t>
            </a:r>
            <a:r>
              <a:rPr lang="en-US" sz="3600" dirty="0" smtClean="0"/>
              <a:t>Meeting</a:t>
            </a:r>
            <a:r>
              <a:rPr lang="en-US" sz="3600" dirty="0"/>
              <a:t>, </a:t>
            </a:r>
            <a:r>
              <a:rPr lang="en-US" sz="3600" dirty="0" smtClean="0"/>
              <a:t>May 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533" y="3227141"/>
            <a:ext cx="8153400" cy="36647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Disruption </a:t>
            </a:r>
            <a:r>
              <a:rPr lang="en-US" sz="2000" dirty="0"/>
              <a:t>in Biotechnology and Process </a:t>
            </a:r>
            <a:r>
              <a:rPr lang="en-US" sz="2000" dirty="0" smtClean="0"/>
              <a:t>Chemistry:</a:t>
            </a:r>
          </a:p>
          <a:p>
            <a:pPr marL="320040" lvl="1" indent="0">
              <a:spcAft>
                <a:spcPts val="1800"/>
              </a:spcAft>
              <a:buNone/>
            </a:pPr>
            <a:r>
              <a:rPr lang="en-US" sz="1700" dirty="0" smtClean="0"/>
              <a:t>The </a:t>
            </a:r>
            <a:r>
              <a:rPr lang="en-US" sz="1700" dirty="0"/>
              <a:t>biotechnology sector, and process chemistry in general, have undergone significant radical changes in recent years and more is on the horizon. A wide variety of speakers will discuss these changes and their impacts on the chemical enterprise. </a:t>
            </a:r>
          </a:p>
          <a:p>
            <a:pPr>
              <a:buFont typeface="Wingdings" charset="2"/>
              <a:buChar char="q"/>
            </a:pPr>
            <a:r>
              <a:rPr lang="en-US" sz="2000" dirty="0"/>
              <a:t>Speakers: </a:t>
            </a:r>
            <a:endParaRPr lang="en-US" sz="2000" dirty="0" smtClean="0"/>
          </a:p>
          <a:p>
            <a:pPr marL="605790" lvl="1" indent="-285750">
              <a:buFont typeface="Wingdings" charset="0"/>
              <a:buChar char="v"/>
            </a:pPr>
            <a:r>
              <a:rPr lang="en-US" sz="1700" dirty="0" smtClean="0"/>
              <a:t>Douglas </a:t>
            </a:r>
            <a:r>
              <a:rPr lang="en-US" sz="1700" dirty="0"/>
              <a:t>Mans, </a:t>
            </a:r>
            <a:r>
              <a:rPr lang="en-US" sz="1700" dirty="0" smtClean="0"/>
              <a:t>GlaxoSmithKline  </a:t>
            </a:r>
          </a:p>
          <a:p>
            <a:pPr marL="605790" lvl="1" indent="-285750">
              <a:buFont typeface="Wingdings" charset="0"/>
              <a:buChar char="v"/>
            </a:pPr>
            <a:r>
              <a:rPr lang="en-US" sz="1700" dirty="0" smtClean="0"/>
              <a:t>Spencer </a:t>
            </a:r>
            <a:r>
              <a:rPr lang="en-US" sz="1700" dirty="0" err="1"/>
              <a:t>Dreher</a:t>
            </a:r>
            <a:r>
              <a:rPr lang="en-US" sz="1700" dirty="0"/>
              <a:t>, Merck </a:t>
            </a:r>
            <a:r>
              <a:rPr lang="en-US" sz="1700" dirty="0" smtClean="0"/>
              <a:t> </a:t>
            </a:r>
          </a:p>
          <a:p>
            <a:pPr marL="605790" lvl="1" indent="-285750">
              <a:buFont typeface="Wingdings" charset="0"/>
              <a:buChar char="v"/>
            </a:pPr>
            <a:r>
              <a:rPr lang="en-US" sz="1700" dirty="0" smtClean="0"/>
              <a:t>Donna </a:t>
            </a:r>
            <a:r>
              <a:rPr lang="en-US" sz="1700" dirty="0"/>
              <a:t>Blackmond, The </a:t>
            </a:r>
            <a:r>
              <a:rPr lang="en-US" sz="1700" dirty="0" smtClean="0"/>
              <a:t>Scripps </a:t>
            </a:r>
            <a:r>
              <a:rPr lang="en-US" sz="1700" dirty="0"/>
              <a:t>Research </a:t>
            </a:r>
            <a:r>
              <a:rPr lang="en-US" sz="1700" dirty="0" smtClean="0"/>
              <a:t>Institute</a:t>
            </a:r>
          </a:p>
          <a:p>
            <a:pPr marL="605790" lvl="1" indent="-285750">
              <a:buFont typeface="Wingdings" charset="0"/>
              <a:buChar char="v"/>
            </a:pPr>
            <a:r>
              <a:rPr lang="en-US" sz="1700" dirty="0" smtClean="0"/>
              <a:t>Sophie </a:t>
            </a:r>
            <a:r>
              <a:rPr lang="en-US" sz="1700" dirty="0" err="1"/>
              <a:t>Vallon</a:t>
            </a:r>
            <a:r>
              <a:rPr lang="en-US" sz="1700" dirty="0"/>
              <a:t>, Corning </a:t>
            </a:r>
          </a:p>
          <a:p>
            <a:pPr marL="605790" lvl="1" indent="-285750">
              <a:buFont typeface="Wingdings" charset="0"/>
              <a:buChar char="v"/>
            </a:pPr>
            <a:r>
              <a:rPr lang="en-US" sz="1700" dirty="0" smtClean="0"/>
              <a:t>Mike </a:t>
            </a:r>
            <a:r>
              <a:rPr lang="en-US" sz="1700" dirty="0"/>
              <a:t>Grady, DuPont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35" y="1634666"/>
            <a:ext cx="4389107" cy="15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1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301704" cy="10668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June 2013: Council for Chemical Research (CCR) workshop, U Penn, Philadelphia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15" y="2666999"/>
            <a:ext cx="3563037" cy="401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990836"/>
            <a:ext cx="4231217" cy="116629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2648" y="4588932"/>
            <a:ext cx="4144435" cy="208915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dirty="0" smtClean="0"/>
              <a:t>The growing </a:t>
            </a:r>
            <a:r>
              <a:rPr lang="en-US" sz="1600" dirty="0"/>
              <a:t>need for rapid information collection in an era of shrinking resources provides a strong motivation for pre-competitive collaboration between companies themselves and between companies and </a:t>
            </a:r>
            <a:r>
              <a:rPr lang="en-US" sz="1600" dirty="0" smtClean="0"/>
              <a:t>academia. 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Goal: an integrated approach to data capture and interpretation.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301704" cy="10668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September 2014: NSF sponsored workshop, DC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562" y="2286000"/>
            <a:ext cx="3099741" cy="4191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5048" y="3420530"/>
            <a:ext cx="3785785" cy="306281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dirty="0" smtClean="0"/>
              <a:t>Broad </a:t>
            </a:r>
            <a:r>
              <a:rPr lang="en-US" sz="1600" dirty="0"/>
              <a:t>aim of </a:t>
            </a:r>
            <a:r>
              <a:rPr lang="en-US" sz="1600" dirty="0" smtClean="0"/>
              <a:t>the workshop is </a:t>
            </a:r>
            <a:r>
              <a:rPr lang="en-US" sz="1600" dirty="0"/>
              <a:t>to drive sustainability of the US economy and workforce </a:t>
            </a:r>
            <a:r>
              <a:rPr lang="en-US" sz="1600" dirty="0" smtClean="0"/>
              <a:t>through: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dissemination </a:t>
            </a:r>
            <a:r>
              <a:rPr lang="en-US" sz="1600" dirty="0"/>
              <a:t>of data-rich tools across industry and </a:t>
            </a:r>
            <a:r>
              <a:rPr lang="en-US" sz="1600" dirty="0" smtClean="0"/>
              <a:t>academia 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building </a:t>
            </a:r>
            <a:r>
              <a:rPr lang="en-US" sz="1600" dirty="0"/>
              <a:t>of new collaborative funding models across academia, industry and </a:t>
            </a:r>
            <a:r>
              <a:rPr lang="en-US" sz="1600" dirty="0" smtClean="0"/>
              <a:t>government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implementation </a:t>
            </a:r>
            <a:r>
              <a:rPr lang="en-US" sz="1600" dirty="0"/>
              <a:t>of ideas for the further development of our </a:t>
            </a:r>
            <a:r>
              <a:rPr lang="en-US" sz="1600" dirty="0" smtClean="0"/>
              <a:t>workforce 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6" y="2286001"/>
            <a:ext cx="907117" cy="907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766" y="2389716"/>
            <a:ext cx="2852059" cy="5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43616"/>
            <a:ext cx="8153400" cy="501438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Models for Collaboration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CCHF – Center for Selective C-H Functionalization </a:t>
            </a:r>
            <a:endParaRPr lang="en-US" sz="2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 err="1" smtClean="0"/>
              <a:t>Huw</a:t>
            </a:r>
            <a:r>
              <a:rPr lang="en-US" sz="2100" dirty="0" smtClean="0"/>
              <a:t> </a:t>
            </a:r>
            <a:r>
              <a:rPr lang="en-US" sz="2100" dirty="0"/>
              <a:t>Davies, </a:t>
            </a:r>
            <a:r>
              <a:rPr lang="en-US" sz="2100" dirty="0" smtClean="0"/>
              <a:t>Emory </a:t>
            </a:r>
            <a:endParaRPr lang="en-US" sz="21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3CS – Caltech Center for Catalysis and Chemical Synthesis </a:t>
            </a:r>
            <a:endParaRPr lang="en-US" sz="2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/>
              <a:t>Scott </a:t>
            </a:r>
            <a:r>
              <a:rPr lang="en-US" sz="2100" dirty="0"/>
              <a:t>Virgil, Sarah </a:t>
            </a:r>
            <a:r>
              <a:rPr lang="en-US" sz="2100" dirty="0" err="1"/>
              <a:t>Reisman</a:t>
            </a:r>
            <a:r>
              <a:rPr lang="en-US" sz="2100" dirty="0"/>
              <a:t>, </a:t>
            </a:r>
            <a:r>
              <a:rPr lang="en-US" sz="2100" dirty="0" smtClean="0"/>
              <a:t>Caltech </a:t>
            </a:r>
            <a:endParaRPr lang="en-US" sz="21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Merck NSF-GOALI Experience </a:t>
            </a:r>
            <a:endParaRPr lang="en-US" sz="2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/>
              <a:t>Shane </a:t>
            </a:r>
            <a:r>
              <a:rPr lang="en-US" sz="2100" dirty="0" err="1"/>
              <a:t>Krska</a:t>
            </a:r>
            <a:r>
              <a:rPr lang="en-US" sz="2100" dirty="0"/>
              <a:t>, </a:t>
            </a:r>
            <a:r>
              <a:rPr lang="en-US" sz="2100" dirty="0" smtClean="0"/>
              <a:t>Merck</a:t>
            </a:r>
            <a:endParaRPr lang="en-US" sz="21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SSPC – Solid State Pharmaceutical Cluster </a:t>
            </a:r>
            <a:endParaRPr lang="en-US" sz="2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/>
              <a:t>Joe </a:t>
            </a:r>
            <a:r>
              <a:rPr lang="en-US" sz="2100" dirty="0"/>
              <a:t>Hannon, </a:t>
            </a:r>
            <a:r>
              <a:rPr lang="en-US" sz="2100" dirty="0" err="1" smtClean="0"/>
              <a:t>Dynochem</a:t>
            </a:r>
            <a:endParaRPr lang="en-US" sz="21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UK </a:t>
            </a:r>
            <a:r>
              <a:rPr lang="en-US" sz="2400" dirty="0" err="1"/>
              <a:t>Pharmacat</a:t>
            </a:r>
            <a:r>
              <a:rPr lang="en-US" sz="2400" dirty="0"/>
              <a:t> Model </a:t>
            </a:r>
            <a:endParaRPr lang="en-US" sz="2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 smtClean="0"/>
              <a:t>Mimi </a:t>
            </a:r>
            <a:r>
              <a:rPr lang="en-US" sz="2100" dirty="0" err="1"/>
              <a:t>Hii</a:t>
            </a:r>
            <a:r>
              <a:rPr lang="en-US" sz="2100" dirty="0"/>
              <a:t>, Imperial </a:t>
            </a:r>
            <a:r>
              <a:rPr lang="en-US" sz="2100" dirty="0" smtClean="0"/>
              <a:t>College</a:t>
            </a:r>
            <a:endParaRPr lang="en-US" sz="21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538814"/>
            <a:ext cx="8266769" cy="53191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Pharma</a:t>
            </a:r>
            <a:r>
              <a:rPr lang="en-US" sz="2800" dirty="0" smtClean="0"/>
              <a:t> Models for Collaboration</a:t>
            </a:r>
          </a:p>
          <a:p>
            <a:pPr lvl="1">
              <a:spcBef>
                <a:spcPts val="1750"/>
              </a:spcBef>
              <a:spcAft>
                <a:spcPts val="600"/>
              </a:spcAft>
            </a:pPr>
            <a:r>
              <a:rPr lang="en-US" dirty="0" smtClean="0"/>
              <a:t>Pfizer: Joel Hawkins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i="1" dirty="0"/>
              <a:t>Data needs to be transportable – across people, across time, across location. Broad utilization requires appropriate </a:t>
            </a:r>
            <a:r>
              <a:rPr lang="en-US" sz="2000" i="1" dirty="0" smtClean="0"/>
              <a:t>soft-ware</a:t>
            </a:r>
            <a:r>
              <a:rPr lang="en-US" sz="2000" i="1" dirty="0"/>
              <a:t>, capable of facile data integration and visualization. </a:t>
            </a:r>
            <a:endParaRPr lang="en-US" sz="2000" i="1" dirty="0" smtClean="0"/>
          </a:p>
          <a:p>
            <a:pPr lvl="1">
              <a:spcBef>
                <a:spcPts val="1750"/>
              </a:spcBef>
              <a:spcAft>
                <a:spcPts val="600"/>
              </a:spcAft>
            </a:pPr>
            <a:r>
              <a:rPr lang="en-US" dirty="0" smtClean="0"/>
              <a:t>BMS: Jean Tom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i="1" dirty="0"/>
              <a:t>K</a:t>
            </a:r>
            <a:r>
              <a:rPr lang="en-US" sz="2000" i="1" dirty="0" smtClean="0"/>
              <a:t>ey </a:t>
            </a:r>
            <a:r>
              <a:rPr lang="en-US" sz="2000" i="1" dirty="0"/>
              <a:t>problem is the integration of data into searchable architecture. </a:t>
            </a:r>
            <a:endParaRPr lang="en-US" sz="2000" i="1" dirty="0" smtClean="0"/>
          </a:p>
          <a:p>
            <a:pPr lvl="1">
              <a:spcBef>
                <a:spcPts val="1750"/>
              </a:spcBef>
              <a:spcAft>
                <a:spcPts val="600"/>
              </a:spcAft>
            </a:pPr>
            <a:r>
              <a:rPr lang="en-US" dirty="0" smtClean="0"/>
              <a:t>Merck: Chris Welch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200" i="1" dirty="0"/>
              <a:t>G</a:t>
            </a:r>
            <a:r>
              <a:rPr lang="en-US" sz="2200" i="1" dirty="0" smtClean="0"/>
              <a:t>oal </a:t>
            </a:r>
            <a:r>
              <a:rPr lang="en-US" sz="2200" i="1" dirty="0"/>
              <a:t>is to provide data-rich tools without data handling headaches. New enabling technologies </a:t>
            </a:r>
            <a:r>
              <a:rPr lang="en-US" sz="2200" i="1" dirty="0" smtClean="0"/>
              <a:t>need </a:t>
            </a:r>
            <a:r>
              <a:rPr lang="en-US" sz="2200" i="1" dirty="0"/>
              <a:t>to be </a:t>
            </a:r>
            <a:r>
              <a:rPr lang="en-US" sz="2200" i="1" dirty="0" smtClean="0"/>
              <a:t>evaluated.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08333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Transformative </a:t>
            </a:r>
            <a:r>
              <a:rPr lang="en-US" dirty="0" err="1" smtClean="0"/>
              <a:t>Pharma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2110314"/>
            <a:ext cx="8266769" cy="3318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/>
              <a:t>Data-rich measures of </a:t>
            </a:r>
            <a:r>
              <a:rPr lang="en-US" sz="2800" b="1" dirty="0"/>
              <a:t>quality</a:t>
            </a:r>
            <a:r>
              <a:rPr lang="en-US" sz="2800" dirty="0"/>
              <a:t> can help to accelerate development and build in quality from the </a:t>
            </a:r>
            <a:r>
              <a:rPr lang="en-US" sz="2800" dirty="0" smtClean="0"/>
              <a:t>outset.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/>
              <a:t>C</a:t>
            </a:r>
            <a:r>
              <a:rPr lang="en-US" sz="2800" dirty="0" smtClean="0"/>
              <a:t>oncept </a:t>
            </a:r>
            <a:r>
              <a:rPr lang="en-US" sz="2800" dirty="0"/>
              <a:t>of the </a:t>
            </a:r>
            <a:r>
              <a:rPr lang="en-US" sz="2800" dirty="0" smtClean="0"/>
              <a:t>“</a:t>
            </a:r>
            <a:r>
              <a:rPr lang="en-US" sz="2800" b="1" dirty="0" smtClean="0"/>
              <a:t>Lab </a:t>
            </a:r>
            <a:r>
              <a:rPr lang="en-US" sz="2800" b="1" dirty="0"/>
              <a:t>of the </a:t>
            </a:r>
            <a:r>
              <a:rPr lang="en-US" sz="2800" b="1" dirty="0" smtClean="0"/>
              <a:t>Future</a:t>
            </a:r>
            <a:r>
              <a:rPr lang="en-US" sz="2800" dirty="0" smtClean="0"/>
              <a:t>”.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800" dirty="0"/>
              <a:t>New </a:t>
            </a:r>
            <a:r>
              <a:rPr lang="en-US" sz="2800" b="1" dirty="0"/>
              <a:t>skills</a:t>
            </a:r>
            <a:r>
              <a:rPr lang="en-US" sz="2800" dirty="0"/>
              <a:t> will be required to prepare our workforce for this data-rich world of the Lab of the </a:t>
            </a:r>
            <a:r>
              <a:rPr lang="en-US" sz="2800" dirty="0" smtClean="0"/>
              <a:t>Future.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81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8365"/>
            <a:ext cx="8153400" cy="4897967"/>
          </a:xfrm>
        </p:spPr>
        <p:txBody>
          <a:bodyPr>
            <a:normAutofit fontScale="92500"/>
          </a:bodyPr>
          <a:lstStyle/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dirty="0"/>
              <a:t>Developing a Common Data Framework </a:t>
            </a:r>
            <a:endParaRPr lang="en-US" dirty="0" smtClean="0"/>
          </a:p>
          <a:p>
            <a:pPr lvl="1">
              <a:spcBef>
                <a:spcPts val="700"/>
              </a:spcBef>
              <a:spcAft>
                <a:spcPts val="1800"/>
              </a:spcAft>
            </a:pPr>
            <a:r>
              <a:rPr lang="en-US" sz="2200" dirty="0" smtClean="0"/>
              <a:t>Sharing </a:t>
            </a:r>
            <a:r>
              <a:rPr lang="en-US" sz="2200" dirty="0"/>
              <a:t>and mining of </a:t>
            </a:r>
            <a:r>
              <a:rPr lang="en-US" sz="2200" dirty="0" smtClean="0"/>
              <a:t>data: the </a:t>
            </a:r>
            <a:r>
              <a:rPr lang="en-US" sz="2200" dirty="0"/>
              <a:t>Allotrope Framework was developed to address </a:t>
            </a:r>
            <a:r>
              <a:rPr lang="en-US" sz="2200" dirty="0" smtClean="0"/>
              <a:t>the </a:t>
            </a:r>
            <a:r>
              <a:rPr lang="en-US" sz="2200" dirty="0"/>
              <a:t>issue </a:t>
            </a:r>
            <a:r>
              <a:rPr lang="en-US" sz="2200" dirty="0" smtClean="0"/>
              <a:t>of </a:t>
            </a:r>
            <a:r>
              <a:rPr lang="en-US" sz="2200" dirty="0"/>
              <a:t>is </a:t>
            </a:r>
            <a:r>
              <a:rPr lang="en-US" sz="2200" dirty="0" smtClean="0"/>
              <a:t>lack </a:t>
            </a:r>
            <a:r>
              <a:rPr lang="en-US" sz="2200" dirty="0"/>
              <a:t>of </a:t>
            </a:r>
            <a:r>
              <a:rPr lang="en-US" sz="2200" dirty="0" smtClean="0"/>
              <a:t>connectivity.</a:t>
            </a:r>
          </a:p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dirty="0" smtClean="0"/>
              <a:t>Developing </a:t>
            </a:r>
            <a:r>
              <a:rPr lang="en-US" dirty="0"/>
              <a:t>New </a:t>
            </a:r>
            <a:r>
              <a:rPr lang="en-US" dirty="0" smtClean="0"/>
              <a:t>Technologies</a:t>
            </a:r>
          </a:p>
          <a:p>
            <a:pPr lvl="1">
              <a:spcBef>
                <a:spcPts val="700"/>
              </a:spcBef>
              <a:spcAft>
                <a:spcPts val="1800"/>
              </a:spcAft>
            </a:pPr>
            <a:r>
              <a:rPr lang="en-US" sz="2000" dirty="0"/>
              <a:t>I</a:t>
            </a:r>
            <a:r>
              <a:rPr lang="en-US" sz="2000" dirty="0" smtClean="0"/>
              <a:t>dentify </a:t>
            </a:r>
            <a:r>
              <a:rPr lang="en-US" sz="2000" dirty="0"/>
              <a:t>the gaps that exist between ideas and execution that can be filled through collaborations between tech partners, industry, and </a:t>
            </a:r>
            <a:r>
              <a:rPr lang="en-US" sz="2000" dirty="0" smtClean="0"/>
              <a:t>academia. </a:t>
            </a:r>
          </a:p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dirty="0"/>
              <a:t>Future </a:t>
            </a:r>
            <a:r>
              <a:rPr lang="en-US" dirty="0" smtClean="0"/>
              <a:t>Priorities: the IQ Consortium </a:t>
            </a:r>
          </a:p>
          <a:p>
            <a:pPr lvl="1">
              <a:spcBef>
                <a:spcPts val="700"/>
              </a:spcBef>
              <a:spcAft>
                <a:spcPts val="1800"/>
              </a:spcAft>
            </a:pPr>
            <a:r>
              <a:rPr lang="en-US" sz="2200" dirty="0"/>
              <a:t>The IQ consortium </a:t>
            </a:r>
            <a:r>
              <a:rPr lang="en-US" sz="2200" dirty="0" smtClean="0"/>
              <a:t>is </a:t>
            </a:r>
            <a:r>
              <a:rPr lang="en-US" sz="2200" dirty="0"/>
              <a:t>composed of 37 </a:t>
            </a:r>
            <a:r>
              <a:rPr lang="en-US" sz="2200" dirty="0" smtClean="0"/>
              <a:t>companies </a:t>
            </a:r>
            <a:r>
              <a:rPr lang="en-US" sz="2200" dirty="0"/>
              <a:t>with the purpose to advance science-based and science-driven standards and regulations. </a:t>
            </a:r>
          </a:p>
        </p:txBody>
      </p:sp>
    </p:spTree>
    <p:extLst>
      <p:ext uri="{BB962C8B-B14F-4D97-AF65-F5344CB8AC3E}">
        <p14:creationId xmlns:p14="http://schemas.microsoft.com/office/powerpoint/2010/main" val="131149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8365"/>
            <a:ext cx="8153400" cy="2474385"/>
          </a:xfrm>
        </p:spPr>
        <p:txBody>
          <a:bodyPr>
            <a:normAutofit/>
          </a:bodyPr>
          <a:lstStyle/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dirty="0" smtClean="0"/>
              <a:t>The Allotrope Framework </a:t>
            </a:r>
            <a:endParaRPr lang="en-US" dirty="0" smtClean="0"/>
          </a:p>
          <a:p>
            <a:pPr lvl="1"/>
            <a:r>
              <a:rPr lang="en-US" sz="1900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innovative approach to improve data integrity, reduce waste, and realize the full value of analytical </a:t>
            </a:r>
            <a:r>
              <a:rPr lang="en-US" dirty="0" smtClean="0"/>
              <a:t>data</a:t>
            </a:r>
            <a:r>
              <a:rPr lang="en-US" b="1" dirty="0" smtClean="0"/>
              <a:t>.</a:t>
            </a:r>
          </a:p>
          <a:p>
            <a:r>
              <a:rPr lang="en-US" sz="2800" dirty="0" smtClean="0"/>
              <a:t>Current Members: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4222750"/>
            <a:ext cx="4314952" cy="247438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 smtClean="0"/>
              <a:t>AbbVie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Amgen </a:t>
            </a:r>
          </a:p>
          <a:p>
            <a:pPr lvl="1"/>
            <a:r>
              <a:rPr lang="en-US" dirty="0"/>
              <a:t>Baxter </a:t>
            </a:r>
          </a:p>
          <a:p>
            <a:pPr lvl="1"/>
            <a:r>
              <a:rPr lang="en-US" dirty="0" err="1"/>
              <a:t>Biogen</a:t>
            </a:r>
            <a:r>
              <a:rPr lang="en-US" dirty="0"/>
              <a:t> Idec </a:t>
            </a:r>
          </a:p>
          <a:p>
            <a:pPr lvl="1"/>
            <a:r>
              <a:rPr lang="en-US" dirty="0" err="1"/>
              <a:t>Boehringer</a:t>
            </a:r>
            <a:r>
              <a:rPr lang="en-US" dirty="0"/>
              <a:t> </a:t>
            </a:r>
            <a:r>
              <a:rPr lang="en-US" dirty="0" err="1"/>
              <a:t>Ingelheim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Bristol-Myers Squibb </a:t>
            </a:r>
            <a:endParaRPr lang="en-US" sz="25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16196" y="4222750"/>
            <a:ext cx="4314952" cy="24743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Eisai </a:t>
            </a:r>
            <a:endParaRPr lang="en-US" sz="2400" dirty="0"/>
          </a:p>
          <a:p>
            <a:pPr lvl="1"/>
            <a:r>
              <a:rPr lang="en-US" sz="2400" dirty="0"/>
              <a:t>Genentech/Roche </a:t>
            </a:r>
          </a:p>
          <a:p>
            <a:pPr lvl="1"/>
            <a:r>
              <a:rPr lang="en-US" sz="2400" dirty="0"/>
              <a:t>GlaxoSmithKline </a:t>
            </a:r>
          </a:p>
          <a:p>
            <a:pPr lvl="1"/>
            <a:r>
              <a:rPr lang="en-US" sz="2400" dirty="0"/>
              <a:t>Merck </a:t>
            </a:r>
          </a:p>
          <a:p>
            <a:pPr lvl="1"/>
            <a:r>
              <a:rPr lang="en-US" sz="2400" dirty="0"/>
              <a:t>Pfizer 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010400" y="617992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www.allotrope.org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9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8366"/>
            <a:ext cx="8153400" cy="871010"/>
          </a:xfrm>
        </p:spPr>
        <p:txBody>
          <a:bodyPr>
            <a:normAutofit/>
          </a:bodyPr>
          <a:lstStyle/>
          <a:p>
            <a:pPr>
              <a:spcBef>
                <a:spcPts val="1300"/>
              </a:spcBef>
              <a:spcAft>
                <a:spcPts val="600"/>
              </a:spcAft>
            </a:pPr>
            <a:r>
              <a:rPr lang="en-US" dirty="0" smtClean="0"/>
              <a:t>The Allotrope Framework </a:t>
            </a:r>
            <a:endParaRPr lang="en-US" dirty="0" smtClean="0"/>
          </a:p>
          <a:p>
            <a:pPr lvl="1"/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010400" y="617992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www.allotrope.org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" y="2571752"/>
            <a:ext cx="7635875" cy="27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311</TotalTime>
  <Words>878</Words>
  <Application>Microsoft Macintosh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Data-Rich Organic Chemistry: Enabling and Innovating the Study of Chemical Reactions </vt:lpstr>
      <vt:lpstr>Genesis</vt:lpstr>
      <vt:lpstr>Genesis</vt:lpstr>
      <vt:lpstr>The Current State</vt:lpstr>
      <vt:lpstr>Recent Progress</vt:lpstr>
      <vt:lpstr>Transformative Pharma Solutions</vt:lpstr>
      <vt:lpstr>Key Challenges</vt:lpstr>
      <vt:lpstr>Key Challenges</vt:lpstr>
      <vt:lpstr>Key Challenges</vt:lpstr>
      <vt:lpstr>Key Challenges</vt:lpstr>
      <vt:lpstr>“Blue Sky” Challenges</vt:lpstr>
      <vt:lpstr>Educating Tomorrow’s Workforce</vt:lpstr>
      <vt:lpstr>The Path Forward</vt:lpstr>
      <vt:lpstr>Acknowledgments</vt:lpstr>
      <vt:lpstr>Coming Up: CCR Meeting, May 2015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landscape of Pharma Process R&amp;D and Manufacturing</dc:title>
  <dc:creator>Donna Blackmond</dc:creator>
  <cp:lastModifiedBy>Donna Blackmond</cp:lastModifiedBy>
  <cp:revision>31</cp:revision>
  <dcterms:created xsi:type="dcterms:W3CDTF">2014-01-09T16:15:04Z</dcterms:created>
  <dcterms:modified xsi:type="dcterms:W3CDTF">2015-04-19T16:31:58Z</dcterms:modified>
</cp:coreProperties>
</file>