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4A7003-CF0C-41D2-88CB-B3C896971D92}" type="datetimeFigureOut">
              <a:rPr lang="en-GB" smtClean="0"/>
              <a:pPr/>
              <a:t>29/07/2012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BFD49F-6465-445C-92EB-A84D0602A0F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D49F-6465-445C-92EB-A84D0602A0F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97B0-22D9-4B46-8F6D-AD6C905A9A87}" type="datetimeFigureOut">
              <a:rPr lang="en-GB" smtClean="0"/>
              <a:pPr/>
              <a:t>29/07/2012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E279-FB82-4914-8AD7-E1C2E5ABE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528" y="3501008"/>
            <a:ext cx="77724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4" y="4185245"/>
            <a:ext cx="35417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Summary</a:t>
            </a:r>
            <a:endParaRPr lang="en-US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Times New Roman" pitchFamily="18" charset="0"/>
              </a:rPr>
              <a:t> Number of pages: </a:t>
            </a:r>
            <a:r>
              <a:rPr lang="en-US" sz="2400" b="1" dirty="0" smtClean="0">
                <a:latin typeface="Times New Roman" pitchFamily="18" charset="0"/>
              </a:rPr>
              <a:t>10</a:t>
            </a:r>
            <a:endParaRPr lang="en-US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Times New Roman" pitchFamily="18" charset="0"/>
              </a:rPr>
              <a:t> Number of Figures</a:t>
            </a:r>
            <a:r>
              <a:rPr lang="en-US" sz="2400" b="1" dirty="0" smtClean="0">
                <a:latin typeface="Times New Roman" pitchFamily="18" charset="0"/>
              </a:rPr>
              <a:t>: 9 </a:t>
            </a:r>
            <a:endParaRPr lang="en-US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Times New Roman" pitchFamily="18" charset="0"/>
              </a:rPr>
              <a:t> Number of Tables: </a:t>
            </a:r>
            <a:r>
              <a:rPr lang="en-US" sz="2400" b="1" dirty="0" smtClean="0">
                <a:latin typeface="Times New Roman" pitchFamily="18" charset="0"/>
              </a:rPr>
              <a:t>3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227155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Diagnostic segregation of human brain tumours using Fourier-transform infrared and/or Raman spectroscopy coupled with 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discriminant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analysis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Ketan Gajjar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Lara Heppenstall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Weiyi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Pang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Katherine Ashton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Júlio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Trevisan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Imran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I Patel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Valon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Llabjani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Helen Stringfellow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Pierre Martin-Hirsch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Timothy Dawson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, Francis L. Martin</a:t>
            </a:r>
            <a:r>
              <a:rPr lang="en-GB" sz="2000" i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sz="2000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en-GB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Centre for Biophotonics, Lancaster Environment Centre, Lancaster University, Lancaster, United Kingdom; </a:t>
            </a:r>
            <a:r>
              <a:rPr lang="en-GB" sz="2000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GB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Lancashire Teaching Hospitals NHS Trust, Royal Preston Hospital, Sharoe Green Lane North, Preston, Lancashire, United Kingdom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2088"/>
          <a:stretch>
            <a:fillRect/>
          </a:stretch>
        </p:blipFill>
        <p:spPr bwMode="auto">
          <a:xfrm>
            <a:off x="594742" y="917054"/>
            <a:ext cx="3905250" cy="33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16915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31116" y="2339800"/>
            <a:ext cx="2647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Wavenumber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intensity ratio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172229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 b="1" dirty="0" smtClean="0">
                <a:latin typeface="Times New Roman" pitchFamily="18" charset="0"/>
                <a:cs typeface="Times New Roman" pitchFamily="18" charset="0"/>
              </a:rPr>
              <a:t>Ratio of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1,654 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/1,446 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−1</a:t>
            </a:r>
            <a:endParaRPr lang="en-US" sz="1600" b="1" dirty="0" smtClean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4437112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S9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Wavenumber intensity ratio of 1,654 cm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(Amide 1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-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helix) to 1,446 cm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GB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bending mode of proteins and lipids)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Raman spectra comparing different tissue types.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64088" y="2132856"/>
          <a:ext cx="2928326" cy="179754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016225"/>
                <a:gridCol w="912101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GB" sz="1400" b="1" i="1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Tumour type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-value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4" marR="5994" marT="5994" marB="0" anchor="b"/>
                </a:tc>
              </a:tr>
              <a:tr h="301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Men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</a:tr>
              <a:tr h="301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0.01</a:t>
                      </a:r>
                    </a:p>
                  </a:txBody>
                  <a:tcPr marL="9525" marR="9525" marT="9525" marB="0" anchor="b"/>
                </a:tc>
              </a:tr>
              <a:tr h="301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</a:tr>
              <a:tr h="301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GBM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0.05</a:t>
                      </a:r>
                    </a:p>
                  </a:txBody>
                  <a:tcPr marL="9525" marR="9525" marT="9525" marB="0" anchor="b"/>
                </a:tc>
              </a:tr>
              <a:tr h="3019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Mets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7544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1,654 cm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(Amide 1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-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helix)/1,446 cm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−1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GB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bending mode of proteins and lipids) ratio in Raman spectra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1853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16195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ketan\Desktop\new figures SD\raman spec ave.tif"/>
          <p:cNvPicPr>
            <a:picLocks noChangeAspect="1" noChangeArrowheads="1"/>
          </p:cNvPicPr>
          <p:nvPr/>
        </p:nvPicPr>
        <p:blipFill>
          <a:blip r:embed="rId3" cstate="print"/>
          <a:srcRect l="6002" r="8493"/>
          <a:stretch>
            <a:fillRect/>
          </a:stretch>
        </p:blipFill>
        <p:spPr bwMode="auto">
          <a:xfrm>
            <a:off x="4824536" y="3375418"/>
            <a:ext cx="4211960" cy="2181702"/>
          </a:xfrm>
          <a:prstGeom prst="rect">
            <a:avLst/>
          </a:prstGeom>
          <a:noFill/>
        </p:spPr>
      </p:pic>
      <p:pic>
        <p:nvPicPr>
          <p:cNvPr id="6151" name="Picture 7" descr="C:\Users\ketan\Desktop\new figures SD\av ir per ind.tif"/>
          <p:cNvPicPr>
            <a:picLocks noChangeAspect="1" noChangeArrowheads="1"/>
          </p:cNvPicPr>
          <p:nvPr/>
        </p:nvPicPr>
        <p:blipFill>
          <a:blip r:embed="rId4" cstate="print"/>
          <a:srcRect l="7662" r="8493"/>
          <a:stretch>
            <a:fillRect/>
          </a:stretch>
        </p:blipFill>
        <p:spPr bwMode="auto">
          <a:xfrm>
            <a:off x="4716016" y="476672"/>
            <a:ext cx="4392488" cy="2320265"/>
          </a:xfrm>
          <a:prstGeom prst="rect">
            <a:avLst/>
          </a:prstGeom>
          <a:noFill/>
        </p:spPr>
      </p:pic>
      <p:pic>
        <p:nvPicPr>
          <p:cNvPr id="6150" name="Picture 6" descr="C:\Users\ketan\Desktop\new figures SD\IR mean spec.tif"/>
          <p:cNvPicPr>
            <a:picLocks noChangeAspect="1" noChangeArrowheads="1"/>
          </p:cNvPicPr>
          <p:nvPr/>
        </p:nvPicPr>
        <p:blipFill>
          <a:blip r:embed="rId5" cstate="print"/>
          <a:srcRect l="6832" r="8493"/>
          <a:stretch>
            <a:fillRect/>
          </a:stretch>
        </p:blipFill>
        <p:spPr bwMode="auto">
          <a:xfrm>
            <a:off x="539552" y="486731"/>
            <a:ext cx="4248472" cy="2222189"/>
          </a:xfrm>
          <a:prstGeom prst="rect">
            <a:avLst/>
          </a:prstGeom>
          <a:noFill/>
        </p:spPr>
      </p:pic>
      <p:pic>
        <p:nvPicPr>
          <p:cNvPr id="6149" name="Picture 5" descr="C:\Users\ketan\Desktop\new figures SD\mean raman sp.tif"/>
          <p:cNvPicPr>
            <a:picLocks noChangeAspect="1" noChangeArrowheads="1"/>
          </p:cNvPicPr>
          <p:nvPr/>
        </p:nvPicPr>
        <p:blipFill>
          <a:blip r:embed="rId6" cstate="print"/>
          <a:srcRect l="6002" r="8493"/>
          <a:stretch>
            <a:fillRect/>
          </a:stretch>
        </p:blipFill>
        <p:spPr bwMode="auto">
          <a:xfrm>
            <a:off x="611560" y="3429000"/>
            <a:ext cx="4176464" cy="2163315"/>
          </a:xfrm>
          <a:prstGeom prst="rect">
            <a:avLst/>
          </a:prstGeom>
          <a:noFill/>
        </p:spPr>
      </p:pic>
      <p:pic>
        <p:nvPicPr>
          <p:cNvPr id="2051" name="Picture 3" descr="C:\Users\ketan\Documents\Preston\brain project\final figures\Figure 1- Average IR and Raman\Total average IR per class for title.tif"/>
          <p:cNvPicPr>
            <a:picLocks noChangeAspect="1" noChangeArrowheads="1"/>
          </p:cNvPicPr>
          <p:nvPr/>
        </p:nvPicPr>
        <p:blipFill>
          <a:blip r:embed="rId7" cstate="print"/>
          <a:srcRect l="21650" t="80227" r="20863" b="9105"/>
          <a:stretch>
            <a:fillRect/>
          </a:stretch>
        </p:blipFill>
        <p:spPr bwMode="auto">
          <a:xfrm>
            <a:off x="1979712" y="2924944"/>
            <a:ext cx="5256584" cy="432048"/>
          </a:xfrm>
          <a:prstGeom prst="rect">
            <a:avLst/>
          </a:prstGeom>
          <a:noFill/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755576" y="18864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827584" y="31409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8677230" y="188640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14634" y="1492303"/>
            <a:ext cx="236981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ATR-FTIR Spectroscopy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668220" y="4348740"/>
            <a:ext cx="203401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Raman Spectroscopy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2576" y="5642664"/>
            <a:ext cx="82799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S1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shows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mean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spectra for each tissue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type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biochemical-cell fingerprint region for IR (1,800 cm</a:t>
            </a:r>
            <a:r>
              <a:rPr kumimoji="0" lang="en-GB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900 cm</a:t>
            </a:r>
            <a:r>
              <a:rPr kumimoji="0" lang="en-GB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and Raman (1,750 cm</a:t>
            </a:r>
            <a:r>
              <a:rPr kumimoji="0" lang="en-GB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800 cm</a:t>
            </a:r>
            <a:r>
              <a:rPr kumimoji="0" lang="en-GB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spectra respectively; and, (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shows the spectra per individual (20 spectra for IR and 50 spectra for Raman) averaged with baseline correction.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8597206" y="3049796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en-GB" dirty="0" smtClean="0"/>
              <a:t>S2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ketan\Documents\Preston\brain project\Brain project data\final figures\Figure 3 - 1D scores plot IR spectroscopy PCA LDA\matlab file\for title n men.tif"/>
          <p:cNvPicPr>
            <a:picLocks noChangeAspect="1" noChangeArrowheads="1"/>
          </p:cNvPicPr>
          <p:nvPr/>
        </p:nvPicPr>
        <p:blipFill>
          <a:blip r:embed="rId3" cstate="print"/>
          <a:srcRect l="31888" t="87339" r="31100"/>
          <a:stretch>
            <a:fillRect/>
          </a:stretch>
        </p:blipFill>
        <p:spPr bwMode="auto">
          <a:xfrm>
            <a:off x="2411760" y="4869160"/>
            <a:ext cx="4277427" cy="648072"/>
          </a:xfrm>
          <a:prstGeom prst="rect">
            <a:avLst/>
          </a:prstGeom>
          <a:noFill/>
        </p:spPr>
      </p:pic>
      <p:pic>
        <p:nvPicPr>
          <p:cNvPr id="5122" name="Picture 2" descr="C:\Users\ketan\Desktop\new figures SD\Raman 1Ds\N v m Raman.tif"/>
          <p:cNvPicPr>
            <a:picLocks noChangeAspect="1" noChangeArrowheads="1"/>
          </p:cNvPicPr>
          <p:nvPr/>
        </p:nvPicPr>
        <p:blipFill>
          <a:blip r:embed="rId4" cstate="print"/>
          <a:srcRect l="11813" r="7662"/>
          <a:stretch>
            <a:fillRect/>
          </a:stretch>
        </p:blipFill>
        <p:spPr bwMode="auto">
          <a:xfrm>
            <a:off x="611560" y="2762857"/>
            <a:ext cx="3960440" cy="2178311"/>
          </a:xfrm>
          <a:prstGeom prst="rect">
            <a:avLst/>
          </a:prstGeom>
          <a:noFill/>
        </p:spPr>
      </p:pic>
      <p:pic>
        <p:nvPicPr>
          <p:cNvPr id="6145" name="Picture 1" descr="C:\Users\ketan\Desktop\new figures SD\NvM IR_17212.tif"/>
          <p:cNvPicPr>
            <a:picLocks noChangeAspect="1" noChangeArrowheads="1"/>
          </p:cNvPicPr>
          <p:nvPr/>
        </p:nvPicPr>
        <p:blipFill>
          <a:blip r:embed="rId5" cstate="print"/>
          <a:srcRect l="1963" t="3771" r="6688"/>
          <a:stretch>
            <a:fillRect/>
          </a:stretch>
        </p:blipFill>
        <p:spPr bwMode="auto">
          <a:xfrm>
            <a:off x="427243" y="525522"/>
            <a:ext cx="4216765" cy="19673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91339" y="2348880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246949" y="1260629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908126" y="1132263"/>
            <a:ext cx="236981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ATR-FTIR Spectroscopy</a:t>
            </a:r>
          </a:p>
        </p:txBody>
      </p:sp>
      <p:pic>
        <p:nvPicPr>
          <p:cNvPr id="3077" name="Picture 5" descr="C:\Users\ketan\Documents\Preston\brain project\final figures\Figure 3 - 1D scores plot IR spectroscopy PCA LDA\matlab file\Normal vs men IR loadings_V2.2.tif"/>
          <p:cNvPicPr>
            <a:picLocks noChangeAspect="1" noChangeArrowheads="1"/>
          </p:cNvPicPr>
          <p:nvPr/>
        </p:nvPicPr>
        <p:blipFill>
          <a:blip r:embed="rId6" cstate="print"/>
          <a:srcRect l="7662" t="3141" r="6832" b="3141"/>
          <a:stretch>
            <a:fillRect/>
          </a:stretch>
        </p:blipFill>
        <p:spPr bwMode="auto">
          <a:xfrm>
            <a:off x="4887395" y="476672"/>
            <a:ext cx="4005085" cy="194421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6200000">
            <a:off x="-740228" y="3628660"/>
            <a:ext cx="203401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Raman Spectroscopy</a:t>
            </a:r>
          </a:p>
        </p:txBody>
      </p:sp>
      <p:pic>
        <p:nvPicPr>
          <p:cNvPr id="3079" name="Picture 7" descr="C:\Users\ketan\Documents\Preston\brain project\final figures\Figure 4 -1D scores plot Raman spectorscopy PCA LDA\matlab file\normal vs men Raman loadings plot_v22.tif"/>
          <p:cNvPicPr>
            <a:picLocks noChangeAspect="1" noChangeArrowheads="1"/>
          </p:cNvPicPr>
          <p:nvPr/>
        </p:nvPicPr>
        <p:blipFill>
          <a:blip r:embed="rId7" cstate="print"/>
          <a:srcRect l="7476" t="3473" r="7476" b="3473"/>
          <a:stretch>
            <a:fillRect/>
          </a:stretch>
        </p:blipFill>
        <p:spPr bwMode="auto">
          <a:xfrm>
            <a:off x="4788024" y="2780929"/>
            <a:ext cx="4199504" cy="19442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16200000">
            <a:off x="4153457" y="3610363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176" y="4705399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636124" y="116632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683568" y="2420888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5076056" y="116632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004048" y="242088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95536" y="5517232"/>
            <a:ext cx="86409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S2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shows 1-D PCA-LDA scores plot of IR and Raman spectra </a:t>
            </a:r>
            <a:r>
              <a:rPr lang="en-GB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respectively comparing the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Meningioma to normal brain tissue with the corresponding loadings plots; and, (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showing top 6 discriminating wavenumbers associated with molecular alterations responsible for segregation of meningioma from normal brain.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ketan\Documents\Preston\brain project\final figures\Figure 3 - 1D scores plot IR spectroscopy PCA LDA\matlab file\Normal vs low G A IR loadings plot_v22.tif"/>
          <p:cNvPicPr>
            <a:picLocks noChangeAspect="1" noChangeArrowheads="1"/>
          </p:cNvPicPr>
          <p:nvPr/>
        </p:nvPicPr>
        <p:blipFill>
          <a:blip r:embed="rId3" cstate="print"/>
          <a:srcRect l="6832" t="3141" r="6832"/>
          <a:stretch>
            <a:fillRect/>
          </a:stretch>
        </p:blipFill>
        <p:spPr bwMode="auto">
          <a:xfrm>
            <a:off x="4932040" y="620688"/>
            <a:ext cx="4010767" cy="1992883"/>
          </a:xfrm>
          <a:prstGeom prst="rect">
            <a:avLst/>
          </a:prstGeom>
          <a:noFill/>
        </p:spPr>
      </p:pic>
      <p:pic>
        <p:nvPicPr>
          <p:cNvPr id="1026" name="Picture 2" descr="C:\Users\ketan\Desktop\new figures SD\n vs la.tif"/>
          <p:cNvPicPr>
            <a:picLocks noChangeAspect="1" noChangeArrowheads="1"/>
          </p:cNvPicPr>
          <p:nvPr/>
        </p:nvPicPr>
        <p:blipFill>
          <a:blip r:embed="rId4" cstate="print"/>
          <a:srcRect l="191" r="4342"/>
          <a:stretch>
            <a:fillRect/>
          </a:stretch>
        </p:blipFill>
        <p:spPr bwMode="auto">
          <a:xfrm>
            <a:off x="539552" y="622131"/>
            <a:ext cx="4032448" cy="1870765"/>
          </a:xfrm>
          <a:prstGeom prst="rect">
            <a:avLst/>
          </a:prstGeom>
          <a:noFill/>
        </p:spPr>
      </p:pic>
      <p:pic>
        <p:nvPicPr>
          <p:cNvPr id="1028" name="Picture 4" descr="C:\Users\ketan\Desktop\new figures SD\n vs lg ra.tif"/>
          <p:cNvPicPr>
            <a:picLocks noChangeAspect="1" noChangeArrowheads="1"/>
          </p:cNvPicPr>
          <p:nvPr/>
        </p:nvPicPr>
        <p:blipFill>
          <a:blip r:embed="rId5" cstate="print"/>
          <a:srcRect l="11813" r="6002"/>
          <a:stretch>
            <a:fillRect/>
          </a:stretch>
        </p:blipFill>
        <p:spPr bwMode="auto">
          <a:xfrm>
            <a:off x="539552" y="2954720"/>
            <a:ext cx="4176464" cy="2202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9331" y="2545159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312861" y="1463154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pic>
        <p:nvPicPr>
          <p:cNvPr id="4105" name="Picture 9" descr="C:\Users\ketan\Documents\Preston\brain project\final figures\Figure 4 -1D scores plot Raman spectorscopy PCA LDA\matlab file\normal vs LG A Raman loadings_v22.tif"/>
          <p:cNvPicPr>
            <a:picLocks noChangeAspect="1" noChangeArrowheads="1"/>
          </p:cNvPicPr>
          <p:nvPr/>
        </p:nvPicPr>
        <p:blipFill>
          <a:blip r:embed="rId6" cstate="print"/>
          <a:srcRect l="6002" t="2914" r="8493" b="2914"/>
          <a:stretch>
            <a:fillRect/>
          </a:stretch>
        </p:blipFill>
        <p:spPr bwMode="auto">
          <a:xfrm>
            <a:off x="4932040" y="2996952"/>
            <a:ext cx="3888432" cy="181208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56176" y="4797152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97473" y="3701172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908126" y="1132263"/>
            <a:ext cx="236981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ATR-FTIR Spectroscopy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40228" y="3700668"/>
            <a:ext cx="203401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Raman Spectroscopy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83568" y="332656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156726" y="272455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61038" y="2636912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5228734" y="2636912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560" y="5661248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S3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shows 1-D PCA-LDA scores plot of IR and Raman spectra respectively comparing the low-grade astrocytoma (WHO grade II glioma) to normal brain tissue with the corresponding loadings plots; and, 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showing top 6 discriminating </a:t>
            </a:r>
            <a:r>
              <a:rPr lang="en-GB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wavenumbers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000" dirty="0"/>
          </a:p>
        </p:txBody>
      </p:sp>
      <p:pic>
        <p:nvPicPr>
          <p:cNvPr id="3" name="Picture 3" descr="C:\Users\ketan\Documents\Preston\OTHER PROJECTS\brain project\Brain project data\glioma new analysis 10312\label n vs la.tif"/>
          <p:cNvPicPr>
            <a:picLocks noChangeAspect="1" noChangeArrowheads="1"/>
          </p:cNvPicPr>
          <p:nvPr/>
        </p:nvPicPr>
        <p:blipFill>
          <a:blip r:embed="rId7" cstate="print"/>
          <a:srcRect l="24013" t="64487" r="29525" b="22196"/>
          <a:stretch>
            <a:fillRect/>
          </a:stretch>
        </p:blipFill>
        <p:spPr bwMode="auto">
          <a:xfrm>
            <a:off x="2699792" y="5157192"/>
            <a:ext cx="4248472" cy="432048"/>
          </a:xfrm>
          <a:prstGeom prst="rect">
            <a:avLst/>
          </a:prstGeom>
          <a:noFill/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etan\Documents\Preston\brain project\final figures\Figure 3 - 1D scores plot IR spectroscopy PCA LDA\matlab file\Normal vs AA IR loadings plot_v22.tif"/>
          <p:cNvPicPr>
            <a:picLocks noChangeAspect="1" noChangeArrowheads="1"/>
          </p:cNvPicPr>
          <p:nvPr/>
        </p:nvPicPr>
        <p:blipFill>
          <a:blip r:embed="rId3" cstate="print"/>
          <a:srcRect l="8263" t="5334" r="7476" b="3986"/>
          <a:stretch>
            <a:fillRect/>
          </a:stretch>
        </p:blipFill>
        <p:spPr bwMode="auto">
          <a:xfrm>
            <a:off x="4860032" y="617323"/>
            <a:ext cx="4086101" cy="1947581"/>
          </a:xfrm>
          <a:prstGeom prst="rect">
            <a:avLst/>
          </a:prstGeom>
          <a:noFill/>
        </p:spPr>
      </p:pic>
      <p:pic>
        <p:nvPicPr>
          <p:cNvPr id="2052" name="Picture 4" descr="C:\Users\ketan\Desktop\new figures SD\n v aa ram.tif"/>
          <p:cNvPicPr>
            <a:picLocks noChangeAspect="1" noChangeArrowheads="1"/>
          </p:cNvPicPr>
          <p:nvPr/>
        </p:nvPicPr>
        <p:blipFill>
          <a:blip r:embed="rId4" cstate="print"/>
          <a:srcRect l="3512" t="6890" r="6002"/>
          <a:stretch>
            <a:fillRect/>
          </a:stretch>
        </p:blipFill>
        <p:spPr bwMode="auto">
          <a:xfrm>
            <a:off x="539552" y="2996952"/>
            <a:ext cx="4176464" cy="1903389"/>
          </a:xfrm>
          <a:prstGeom prst="rect">
            <a:avLst/>
          </a:prstGeom>
          <a:noFill/>
        </p:spPr>
      </p:pic>
      <p:pic>
        <p:nvPicPr>
          <p:cNvPr id="2050" name="Picture 2" descr="C:\Users\ketan\Desktop\new figures SD\n vs aa.tif"/>
          <p:cNvPicPr>
            <a:picLocks noChangeAspect="1" noChangeArrowheads="1"/>
          </p:cNvPicPr>
          <p:nvPr/>
        </p:nvPicPr>
        <p:blipFill>
          <a:blip r:embed="rId5" cstate="print"/>
          <a:srcRect l="11813" r="7662"/>
          <a:stretch>
            <a:fillRect/>
          </a:stretch>
        </p:blipFill>
        <p:spPr bwMode="auto">
          <a:xfrm>
            <a:off x="683568" y="620688"/>
            <a:ext cx="3974016" cy="2088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9331" y="2514382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240853" y="1425964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55420" y="3800471"/>
            <a:ext cx="22644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Raman Spectroscopy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45631" y="1182372"/>
            <a:ext cx="26448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ATR-FTIR Spectroscopy</a:t>
            </a:r>
          </a:p>
        </p:txBody>
      </p:sp>
      <p:pic>
        <p:nvPicPr>
          <p:cNvPr id="5126" name="Picture 6" descr="C:\Users\ketan\Documents\Preston\brain project\final figures\Figure 4 -1D scores plot Raman spectorscopy PCA LDA\matlab file\normal vs AA raman loadings plot_v22.tif"/>
          <p:cNvPicPr>
            <a:picLocks noChangeAspect="1" noChangeArrowheads="1"/>
          </p:cNvPicPr>
          <p:nvPr/>
        </p:nvPicPr>
        <p:blipFill>
          <a:blip r:embed="rId6" cstate="print"/>
          <a:srcRect l="7662" t="5015" r="8493" b="3141"/>
          <a:stretch>
            <a:fillRect/>
          </a:stretch>
        </p:blipFill>
        <p:spPr bwMode="auto">
          <a:xfrm>
            <a:off x="4932040" y="2996952"/>
            <a:ext cx="3859041" cy="18722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0152" y="4797152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56242" y="3725330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755576" y="18864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5148064" y="26064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611560" y="2636912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148064" y="2636912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584" y="5661248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S4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shows 1-D PCA-LDA scores plot of IR and Raman spectra respectively comparing the anaplastic astrocytoma (WHO grade III glioma) to normal brain tissue with the corresponding loadings plots; and,  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showing top 6 discriminating </a:t>
            </a:r>
            <a:r>
              <a:rPr lang="en-GB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wavenumbers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000" dirty="0"/>
          </a:p>
        </p:txBody>
      </p:sp>
      <p:pic>
        <p:nvPicPr>
          <p:cNvPr id="2" name="Picture 2" descr="C:\Users\ketan\Documents\Preston\OTHER PROJECTS\brain project\Brain project data\glioma new analysis 10312\n v aa label.tif"/>
          <p:cNvPicPr>
            <a:picLocks noChangeAspect="1" noChangeArrowheads="1"/>
          </p:cNvPicPr>
          <p:nvPr/>
        </p:nvPicPr>
        <p:blipFill>
          <a:blip r:embed="rId7" cstate="print"/>
          <a:srcRect l="22438" t="77427" r="29525" b="12288"/>
          <a:stretch>
            <a:fillRect/>
          </a:stretch>
        </p:blipFill>
        <p:spPr bwMode="auto">
          <a:xfrm>
            <a:off x="2123728" y="5157192"/>
            <a:ext cx="4392488" cy="432048"/>
          </a:xfrm>
          <a:prstGeom prst="rect">
            <a:avLst/>
          </a:prstGeom>
          <a:noFill/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tan\Desktop\new figures SD\n vs g.tif"/>
          <p:cNvPicPr>
            <a:picLocks noChangeAspect="1" noChangeArrowheads="1"/>
          </p:cNvPicPr>
          <p:nvPr/>
        </p:nvPicPr>
        <p:blipFill>
          <a:blip r:embed="rId3" cstate="print"/>
          <a:srcRect r="1677"/>
          <a:stretch>
            <a:fillRect/>
          </a:stretch>
        </p:blipFill>
        <p:spPr bwMode="auto">
          <a:xfrm>
            <a:off x="467544" y="817244"/>
            <a:ext cx="4104456" cy="1848866"/>
          </a:xfrm>
          <a:prstGeom prst="rect">
            <a:avLst/>
          </a:prstGeom>
          <a:noFill/>
        </p:spPr>
      </p:pic>
      <p:pic>
        <p:nvPicPr>
          <p:cNvPr id="3076" name="Picture 4" descr="C:\Users\ketan\Desktop\new figures SD\n vs gbm ram.tif"/>
          <p:cNvPicPr>
            <a:picLocks noChangeAspect="1" noChangeArrowheads="1"/>
          </p:cNvPicPr>
          <p:nvPr/>
        </p:nvPicPr>
        <p:blipFill>
          <a:blip r:embed="rId4" cstate="print"/>
          <a:srcRect l="4342" r="8493"/>
          <a:stretch>
            <a:fillRect/>
          </a:stretch>
        </p:blipFill>
        <p:spPr bwMode="auto">
          <a:xfrm>
            <a:off x="467544" y="3049492"/>
            <a:ext cx="4109791" cy="2088232"/>
          </a:xfrm>
          <a:prstGeom prst="rect">
            <a:avLst/>
          </a:prstGeom>
          <a:noFill/>
        </p:spPr>
      </p:pic>
      <p:pic>
        <p:nvPicPr>
          <p:cNvPr id="6148" name="Picture 4" descr="C:\Users\ketan\Documents\Preston\brain project\final figures\Figure 3 - 1D scores plot IR spectroscopy PCA LDA\matlab file\N Vs Mets Ir Loadings_v22.tif"/>
          <p:cNvPicPr>
            <a:picLocks noChangeAspect="1" noChangeArrowheads="1"/>
          </p:cNvPicPr>
          <p:nvPr/>
        </p:nvPicPr>
        <p:blipFill>
          <a:blip r:embed="rId5" cstate="print"/>
          <a:srcRect l="6832" t="3141" r="6832" b="3141"/>
          <a:stretch>
            <a:fillRect/>
          </a:stretch>
        </p:blipFill>
        <p:spPr bwMode="auto">
          <a:xfrm>
            <a:off x="4842750" y="601220"/>
            <a:ext cx="4193746" cy="201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9331" y="2545436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240853" y="1457808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55420" y="3925019"/>
            <a:ext cx="22644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Raman Spectroscopy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45631" y="1182372"/>
            <a:ext cx="26448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ATR-FTIR Spectroscopy</a:t>
            </a:r>
          </a:p>
        </p:txBody>
      </p:sp>
      <p:pic>
        <p:nvPicPr>
          <p:cNvPr id="6150" name="Picture 6" descr="C:\Users\ketan\Documents\Preston\brain project\final figures\Figure 4 -1D scores plot Raman spectorscopy PCA LDA\matlab file\normal vs GBM raman loadings_v22.tif"/>
          <p:cNvPicPr>
            <a:picLocks noChangeAspect="1" noChangeArrowheads="1"/>
          </p:cNvPicPr>
          <p:nvPr/>
        </p:nvPicPr>
        <p:blipFill>
          <a:blip r:embed="rId6" cstate="print"/>
          <a:srcRect l="6002" r="10153" b="6890"/>
          <a:stretch>
            <a:fillRect/>
          </a:stretch>
        </p:blipFill>
        <p:spPr bwMode="auto">
          <a:xfrm>
            <a:off x="4860032" y="3049492"/>
            <a:ext cx="4067944" cy="200077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4921700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90330" y="3747942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1560" y="385196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48064" y="31318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1038" y="2617444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76056" y="2689452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592" y="57137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S5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shows 1-D PCA-LDA scores plot of IR and Raman spectra respectively comparing glioblastoma multiforme (WHO grade IV glioma) to normal brain tissue with the corresponding loadings plots; and, 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showing top 6 discriminating </a:t>
            </a:r>
            <a:r>
              <a:rPr lang="en-GB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wavenumbers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000" dirty="0"/>
          </a:p>
        </p:txBody>
      </p:sp>
      <p:pic>
        <p:nvPicPr>
          <p:cNvPr id="2" name="Picture 2" descr="C:\Users\ketan\Documents\Preston\OTHER PROJECTS\brain project\Brain project data\glioma new analysis 10312\n VS gbm LABEL.tif"/>
          <p:cNvPicPr>
            <a:picLocks noChangeAspect="1" noChangeArrowheads="1"/>
          </p:cNvPicPr>
          <p:nvPr/>
        </p:nvPicPr>
        <p:blipFill>
          <a:blip r:embed="rId7" cstate="print"/>
          <a:srcRect l="38188" t="65428" r="27163" b="24287"/>
          <a:stretch>
            <a:fillRect/>
          </a:stretch>
        </p:blipFill>
        <p:spPr bwMode="auto">
          <a:xfrm>
            <a:off x="3275856" y="5281740"/>
            <a:ext cx="3168352" cy="432048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tan\Desktop\new figures SD\n vs mets.tif"/>
          <p:cNvPicPr>
            <a:picLocks noChangeAspect="1" noChangeArrowheads="1"/>
          </p:cNvPicPr>
          <p:nvPr/>
        </p:nvPicPr>
        <p:blipFill>
          <a:blip r:embed="rId3" cstate="print"/>
          <a:srcRect l="9323" r="7662"/>
          <a:stretch>
            <a:fillRect/>
          </a:stretch>
        </p:blipFill>
        <p:spPr bwMode="auto">
          <a:xfrm>
            <a:off x="473030" y="611396"/>
            <a:ext cx="4096924" cy="2088232"/>
          </a:xfrm>
          <a:prstGeom prst="rect">
            <a:avLst/>
          </a:prstGeom>
          <a:noFill/>
        </p:spPr>
      </p:pic>
      <p:pic>
        <p:nvPicPr>
          <p:cNvPr id="4100" name="Picture 4" descr="C:\Users\ketan\Desktop\new figures SD\n vs mets ram.tif"/>
          <p:cNvPicPr>
            <a:picLocks noChangeAspect="1" noChangeArrowheads="1"/>
          </p:cNvPicPr>
          <p:nvPr/>
        </p:nvPicPr>
        <p:blipFill>
          <a:blip r:embed="rId4" cstate="print"/>
          <a:srcRect l="11813" r="6832"/>
          <a:stretch>
            <a:fillRect/>
          </a:stretch>
        </p:blipFill>
        <p:spPr bwMode="auto">
          <a:xfrm>
            <a:off x="539552" y="2996952"/>
            <a:ext cx="4032448" cy="2097315"/>
          </a:xfrm>
          <a:prstGeom prst="rect">
            <a:avLst/>
          </a:prstGeom>
          <a:noFill/>
        </p:spPr>
      </p:pic>
      <p:pic>
        <p:nvPicPr>
          <p:cNvPr id="7172" name="Picture 4" descr="C:\Users\ketan\Documents\Preston\brain project\final figures\Figure 3 - 1D scores plot IR spectroscopy PCA LDA\matlab file\Normal vs Mets IR Loadings_v22.tif"/>
          <p:cNvPicPr>
            <a:picLocks noChangeAspect="1" noChangeArrowheads="1"/>
          </p:cNvPicPr>
          <p:nvPr/>
        </p:nvPicPr>
        <p:blipFill>
          <a:blip r:embed="rId5" cstate="print"/>
          <a:srcRect l="6832" t="3141" r="6832" b="3141"/>
          <a:stretch>
            <a:fillRect/>
          </a:stretch>
        </p:blipFill>
        <p:spPr bwMode="auto">
          <a:xfrm>
            <a:off x="4824536" y="602639"/>
            <a:ext cx="4211960" cy="20249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9331" y="2492896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168845" y="1395976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55420" y="3872479"/>
            <a:ext cx="22644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Raman Spectroscopy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39536" y="1182372"/>
            <a:ext cx="26448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ATR-FTIR Spectroscopy</a:t>
            </a:r>
          </a:p>
        </p:txBody>
      </p:sp>
      <p:pic>
        <p:nvPicPr>
          <p:cNvPr id="7174" name="Picture 6" descr="C:\Users\ketan\Documents\Preston\brain project\final figures\Figure 4 -1D scores plot Raman spectorscopy PCA LDA\matlab file\normal vs mets raman loadings_V22.tif"/>
          <p:cNvPicPr>
            <a:picLocks noChangeAspect="1" noChangeArrowheads="1"/>
          </p:cNvPicPr>
          <p:nvPr/>
        </p:nvPicPr>
        <p:blipFill>
          <a:blip r:embed="rId6" cstate="print"/>
          <a:srcRect l="4342" t="5016" r="11813" b="3141"/>
          <a:stretch>
            <a:fillRect/>
          </a:stretch>
        </p:blipFill>
        <p:spPr bwMode="auto">
          <a:xfrm>
            <a:off x="4846806" y="3015489"/>
            <a:ext cx="4117682" cy="199768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4962654"/>
            <a:ext cx="193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Wavenumber (cm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18322" y="3797338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2230" y="26064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40821" y="26064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3046" y="2564904"/>
            <a:ext cx="38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76056" y="2636912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5616" y="5714672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S6 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shows 1-D PCA-LDA scores plot of IR and Raman spectra respectively comparing metastatic brain tumours to normal brain tissue with the corresponding loadings plots; and, (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showing top 6 discriminating </a:t>
            </a:r>
            <a:r>
              <a:rPr lang="en-GB" sz="1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wavenumbers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000" dirty="0"/>
          </a:p>
        </p:txBody>
      </p:sp>
      <p:pic>
        <p:nvPicPr>
          <p:cNvPr id="2" name="Picture 2" descr="C:\Users\ketan\Documents\Preston\OTHER PROJECTS\brain project\Brain project data\glioma new analysis 10312\N V METS LABEL.tif"/>
          <p:cNvPicPr>
            <a:picLocks noChangeAspect="1" noChangeArrowheads="1"/>
          </p:cNvPicPr>
          <p:nvPr/>
        </p:nvPicPr>
        <p:blipFill>
          <a:blip r:embed="rId7" cstate="print"/>
          <a:srcRect l="38975" t="63713" r="30313" b="24288"/>
          <a:stretch>
            <a:fillRect/>
          </a:stretch>
        </p:blipFill>
        <p:spPr bwMode="auto">
          <a:xfrm>
            <a:off x="3563888" y="5229200"/>
            <a:ext cx="2808312" cy="504056"/>
          </a:xfrm>
          <a:prstGeom prst="rect">
            <a:avLst/>
          </a:prstGeom>
          <a:noFill/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76" y="548680"/>
            <a:ext cx="3886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Ratio of phospholipids (1,745 cm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to proteins (1,335 cm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in Raman spectra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620688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11678" y="7647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3395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51838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928771" y="1982162"/>
            <a:ext cx="2699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Wave number intensity ratio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96979" y="2060848"/>
          <a:ext cx="3075421" cy="1944216"/>
        </p:xfrm>
        <a:graphic>
          <a:graphicData uri="http://schemas.openxmlformats.org/drawingml/2006/table">
            <a:tbl>
              <a:tblPr/>
              <a:tblGrid>
                <a:gridCol w="2232248"/>
                <a:gridCol w="843173"/>
              </a:tblGrid>
              <a:tr h="32403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Tumour type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-value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Men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AA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&gt;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GBM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Mets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&lt;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48064" y="165028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Ratio of 1,745 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/1,335 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434594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S7</a:t>
            </a:r>
            <a:r>
              <a:rPr lang="en-GB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Wavenumber intensity ratio of phospholipids (1,745 cm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) to proteins (1,335 cm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Raman spectra of all brain tissues.</a:t>
            </a:r>
            <a:endParaRPr lang="en-GB" sz="1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26" y="593973"/>
            <a:ext cx="3905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Ratio of cholesterol esters (1,670 cm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to phenylalanine (1,001 cm</a:t>
            </a:r>
            <a:r>
              <a:rPr lang="en-GB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in Raman spectra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7622" y="1403484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7635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16195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79830" y="148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**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81638" y="1935802"/>
            <a:ext cx="2647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Wavenumber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intensity ratio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36096" y="1988840"/>
          <a:ext cx="2952328" cy="1944216"/>
        </p:xfrm>
        <a:graphic>
          <a:graphicData uri="http://schemas.openxmlformats.org/drawingml/2006/table">
            <a:tbl>
              <a:tblPr/>
              <a:tblGrid>
                <a:gridCol w="2020013"/>
                <a:gridCol w="932315"/>
              </a:tblGrid>
              <a:tr h="324036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Tumour type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-value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Men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AA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&gt;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GBM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Normal </a:t>
                      </a:r>
                      <a:r>
                        <a:rPr lang="en-GB" sz="14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vs.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Mets</a:t>
                      </a:r>
                      <a:endParaRPr lang="en-GB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&lt;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28592" y="157827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sz="1600" b="1" dirty="0" smtClean="0">
                <a:latin typeface="Times New Roman" pitchFamily="18" charset="0"/>
                <a:cs typeface="Times New Roman" pitchFamily="18" charset="0"/>
              </a:rPr>
              <a:t>Ratio of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1,670 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to 1,001 cm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3933056"/>
            <a:ext cx="4392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 S8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Wavenumber intensity ratio of cholesterol esters (1,670 cm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) to phenylalanine (1,001 cm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Raman spectra of all brain tissues.</a:t>
            </a:r>
            <a:endParaRPr lang="en-GB" sz="1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881</Words>
  <Application>Microsoft Office PowerPoint</Application>
  <PresentationFormat>On-screen Show (4:3)</PresentationFormat>
  <Paragraphs>149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segregation of human brain tumours using Fourier-transform infrared and/or Raman spectroscopy coupled with discriminant analysis</dc:title>
  <dc:creator>ketan</dc:creator>
  <cp:lastModifiedBy>Windows User</cp:lastModifiedBy>
  <cp:revision>352</cp:revision>
  <dcterms:created xsi:type="dcterms:W3CDTF">2012-02-15T12:04:09Z</dcterms:created>
  <dcterms:modified xsi:type="dcterms:W3CDTF">2012-07-29T18:02:14Z</dcterms:modified>
</cp:coreProperties>
</file>