
<file path=[Content_Types].xml><?xml version="1.0" encoding="utf-8"?>
<Types xmlns="http://schemas.openxmlformats.org/package/2006/content-types">
  <Default Extension="bin" ContentType="application/vnd.openxmlformats-officedocument.oleObject"/>
  <Default Extension="emf" ContentType="image/x-emf"/>
  <Default Extension="rels" ContentType="application/vnd.openxmlformats-package.relationships+xml"/>
  <Default Extension="xml" ContentType="application/xml"/>
  <Default Extension="fntdata" ContentType="application/x-fontdata"/>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0" r:id="rId1"/>
    <p:sldMasterId id="2147485282" r:id="rId2"/>
  </p:sldMasterIdLst>
  <p:notesMasterIdLst>
    <p:notesMasterId r:id="rId99"/>
  </p:notesMasterIdLst>
  <p:sldIdLst>
    <p:sldId id="256" r:id="rId3"/>
    <p:sldId id="949" r:id="rId4"/>
    <p:sldId id="928" r:id="rId5"/>
    <p:sldId id="946" r:id="rId6"/>
    <p:sldId id="1088" r:id="rId7"/>
    <p:sldId id="960" r:id="rId8"/>
    <p:sldId id="1089" r:id="rId9"/>
    <p:sldId id="961" r:id="rId10"/>
    <p:sldId id="962" r:id="rId11"/>
    <p:sldId id="963" r:id="rId12"/>
    <p:sldId id="964" r:id="rId13"/>
    <p:sldId id="965" r:id="rId14"/>
    <p:sldId id="966" r:id="rId15"/>
    <p:sldId id="967" r:id="rId16"/>
    <p:sldId id="1041" r:id="rId17"/>
    <p:sldId id="1042" r:id="rId18"/>
    <p:sldId id="1043" r:id="rId19"/>
    <p:sldId id="1044" r:id="rId20"/>
    <p:sldId id="1045" r:id="rId21"/>
    <p:sldId id="1046" r:id="rId22"/>
    <p:sldId id="1047" r:id="rId23"/>
    <p:sldId id="1048" r:id="rId24"/>
    <p:sldId id="1049" r:id="rId25"/>
    <p:sldId id="1050" r:id="rId26"/>
    <p:sldId id="1051" r:id="rId27"/>
    <p:sldId id="1052" r:id="rId28"/>
    <p:sldId id="1053" r:id="rId29"/>
    <p:sldId id="1054" r:id="rId30"/>
    <p:sldId id="1055" r:id="rId31"/>
    <p:sldId id="1056" r:id="rId32"/>
    <p:sldId id="1057" r:id="rId33"/>
    <p:sldId id="1058" r:id="rId34"/>
    <p:sldId id="1059" r:id="rId35"/>
    <p:sldId id="1060" r:id="rId36"/>
    <p:sldId id="1061" r:id="rId37"/>
    <p:sldId id="1062" r:id="rId38"/>
    <p:sldId id="1063" r:id="rId39"/>
    <p:sldId id="1065" r:id="rId40"/>
    <p:sldId id="1066" r:id="rId41"/>
    <p:sldId id="1067" r:id="rId42"/>
    <p:sldId id="1068" r:id="rId43"/>
    <p:sldId id="950" r:id="rId44"/>
    <p:sldId id="968" r:id="rId45"/>
    <p:sldId id="1069" r:id="rId46"/>
    <p:sldId id="1070" r:id="rId47"/>
    <p:sldId id="1071" r:id="rId48"/>
    <p:sldId id="1072" r:id="rId49"/>
    <p:sldId id="1073" r:id="rId50"/>
    <p:sldId id="1074" r:id="rId51"/>
    <p:sldId id="1000" r:id="rId52"/>
    <p:sldId id="1001" r:id="rId53"/>
    <p:sldId id="1004" r:id="rId54"/>
    <p:sldId id="1005" r:id="rId55"/>
    <p:sldId id="1006" r:id="rId56"/>
    <p:sldId id="1009" r:id="rId57"/>
    <p:sldId id="1010" r:id="rId58"/>
    <p:sldId id="1011" r:id="rId59"/>
    <p:sldId id="1012" r:id="rId60"/>
    <p:sldId id="1013" r:id="rId61"/>
    <p:sldId id="1014" r:id="rId62"/>
    <p:sldId id="1007" r:id="rId63"/>
    <p:sldId id="1090" r:id="rId64"/>
    <p:sldId id="1016" r:id="rId65"/>
    <p:sldId id="1017" r:id="rId66"/>
    <p:sldId id="1018" r:id="rId67"/>
    <p:sldId id="1019" r:id="rId68"/>
    <p:sldId id="1008" r:id="rId69"/>
    <p:sldId id="1023" r:id="rId70"/>
    <p:sldId id="1024" r:id="rId71"/>
    <p:sldId id="1034" r:id="rId72"/>
    <p:sldId id="1025" r:id="rId73"/>
    <p:sldId id="1027" r:id="rId74"/>
    <p:sldId id="1028" r:id="rId75"/>
    <p:sldId id="1029" r:id="rId76"/>
    <p:sldId id="1030" r:id="rId77"/>
    <p:sldId id="1031" r:id="rId78"/>
    <p:sldId id="1032" r:id="rId79"/>
    <p:sldId id="1035" r:id="rId80"/>
    <p:sldId id="1036" r:id="rId81"/>
    <p:sldId id="1037" r:id="rId82"/>
    <p:sldId id="1038" r:id="rId83"/>
    <p:sldId id="1075" r:id="rId84"/>
    <p:sldId id="1076" r:id="rId85"/>
    <p:sldId id="1077" r:id="rId86"/>
    <p:sldId id="1078" r:id="rId87"/>
    <p:sldId id="1079" r:id="rId88"/>
    <p:sldId id="1080" r:id="rId89"/>
    <p:sldId id="1081" r:id="rId90"/>
    <p:sldId id="1082" r:id="rId91"/>
    <p:sldId id="1083" r:id="rId92"/>
    <p:sldId id="1084" r:id="rId93"/>
    <p:sldId id="1085" r:id="rId94"/>
    <p:sldId id="1086" r:id="rId95"/>
    <p:sldId id="1087" r:id="rId96"/>
    <p:sldId id="1040" r:id="rId97"/>
    <p:sldId id="969" r:id="rId98"/>
  </p:sldIdLst>
  <p:sldSz cx="9144000" cy="6858000" type="screen4x3"/>
  <p:notesSz cx="6858000" cy="9144000"/>
  <p:embeddedFontLst>
    <p:embeddedFont>
      <p:font typeface="方正兰亭特黑简体" panose="02010600030101010101" charset="-122"/>
      <p:regular r:id="rId100"/>
    </p:embeddedFont>
    <p:embeddedFont>
      <p:font typeface="微软雅黑" panose="020B0503020204020204" pitchFamily="34" charset="-122"/>
      <p:regular r:id="rId101"/>
      <p:bold r:id="rId102"/>
    </p:embeddedFont>
    <p:embeddedFont>
      <p:font typeface="宋体" panose="02010600030101010101" pitchFamily="2" charset="-122"/>
      <p:regular r:id="rId103"/>
    </p:embeddedFont>
    <p:embeddedFont>
      <p:font typeface="黑体" panose="020B0604020202020204" charset="-122"/>
      <p:regular r:id="rId104"/>
    </p:embeddedFont>
    <p:embeddedFont>
      <p:font typeface="方正粗宋简体" panose="02010600030101010101" charset="-122"/>
      <p:regular r:id="rId105"/>
    </p:embeddedFont>
    <p:embeddedFont>
      <p:font typeface="方正兰亭粗黑简体" panose="02010600030101010101" charset="-122"/>
      <p:regular r:id="rId106"/>
    </p:embeddedFont>
    <p:embeddedFont>
      <p:font typeface="Calibri" panose="020F0502020204030204" pitchFamily="34" charset="0"/>
      <p:regular r:id="rId107"/>
      <p:bold r:id="rId108"/>
      <p:italic r:id="rId109"/>
      <p:boldItalic r:id="rId110"/>
    </p:embeddedFont>
  </p:embeddedFontLst>
  <p:defaultTex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F6E1"/>
    <a:srgbClr val="FEE6B0"/>
    <a:srgbClr val="FBAC05"/>
    <a:srgbClr val="FCE088"/>
    <a:srgbClr val="F9C007"/>
    <a:srgbClr val="FF0F00"/>
    <a:srgbClr val="FF0000"/>
    <a:srgbClr val="DC3535"/>
    <a:srgbClr val="EB454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166" autoAdjust="0"/>
    <p:restoredTop sz="95882" autoAdjust="0"/>
  </p:normalViewPr>
  <p:slideViewPr>
    <p:cSldViewPr>
      <p:cViewPr varScale="1">
        <p:scale>
          <a:sx n="88" d="100"/>
          <a:sy n="88" d="100"/>
        </p:scale>
        <p:origin x="1584" y="14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12" Type="http://schemas.openxmlformats.org/officeDocument/2006/relationships/viewProps" Target="viewProps.xml"/><Relationship Id="rId16" Type="http://schemas.openxmlformats.org/officeDocument/2006/relationships/slide" Target="slides/slide14.xml"/><Relationship Id="rId107" Type="http://schemas.openxmlformats.org/officeDocument/2006/relationships/font" Target="fonts/font8.fntdata"/><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font" Target="fonts/font3.fntdata"/><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slide" Target="slides/slide93.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113" Type="http://schemas.openxmlformats.org/officeDocument/2006/relationships/theme" Target="theme/theme1.xml"/><Relationship Id="rId80" Type="http://schemas.openxmlformats.org/officeDocument/2006/relationships/slide" Target="slides/slide78.xml"/><Relationship Id="rId85" Type="http://schemas.openxmlformats.org/officeDocument/2006/relationships/slide" Target="slides/slide83.xml"/><Relationship Id="rId12" Type="http://schemas.openxmlformats.org/officeDocument/2006/relationships/slide" Target="slides/slide10.xml"/><Relationship Id="rId17" Type="http://schemas.openxmlformats.org/officeDocument/2006/relationships/slide" Target="slides/slide15.xml"/><Relationship Id="rId33" Type="http://schemas.openxmlformats.org/officeDocument/2006/relationships/slide" Target="slides/slide31.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font" Target="fonts/font4.fntdata"/><Relationship Id="rId108" Type="http://schemas.openxmlformats.org/officeDocument/2006/relationships/font" Target="fonts/font9.fntdata"/><Relationship Id="rId54" Type="http://schemas.openxmlformats.org/officeDocument/2006/relationships/slide" Target="slides/slide52.xml"/><Relationship Id="rId70" Type="http://schemas.openxmlformats.org/officeDocument/2006/relationships/slide" Target="slides/slide68.xml"/><Relationship Id="rId75" Type="http://schemas.openxmlformats.org/officeDocument/2006/relationships/slide" Target="slides/slide73.xml"/><Relationship Id="rId91" Type="http://schemas.openxmlformats.org/officeDocument/2006/relationships/slide" Target="slides/slide89.xml"/><Relationship Id="rId96" Type="http://schemas.openxmlformats.org/officeDocument/2006/relationships/slide" Target="slides/slide94.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6" Type="http://schemas.openxmlformats.org/officeDocument/2006/relationships/font" Target="fonts/font7.fntdata"/><Relationship Id="rId114" Type="http://schemas.openxmlformats.org/officeDocument/2006/relationships/tableStyles" Target="tableStyles.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notesMaster" Target="notesMasters/notesMaster1.xml"/><Relationship Id="rId101" Type="http://schemas.openxmlformats.org/officeDocument/2006/relationships/font" Target="fonts/font2.fntdata"/><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font" Target="fonts/font10.fntdata"/><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font" Target="fonts/font5.fntdata"/><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font" Target="fonts/font11.fntdata"/><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font" Target="fonts/font1.fntdata"/><Relationship Id="rId105" Type="http://schemas.openxmlformats.org/officeDocument/2006/relationships/font" Target="fonts/font6.fntdata"/><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3" Type="http://schemas.openxmlformats.org/officeDocument/2006/relationships/slide" Target="slides/slide1.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62" Type="http://schemas.openxmlformats.org/officeDocument/2006/relationships/slide" Target="slides/slide60.xml"/><Relationship Id="rId83" Type="http://schemas.openxmlformats.org/officeDocument/2006/relationships/slide" Target="slides/slide81.xml"/><Relationship Id="rId88" Type="http://schemas.openxmlformats.org/officeDocument/2006/relationships/slide" Target="slides/slide86.xml"/><Relationship Id="rId111"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15.v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image" Target="../media/image18.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image" Target="../media/image2.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26.e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28.e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29.e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30.emf"/></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31.emf"/></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32.emf"/></Relationships>
</file>

<file path=ppt/drawings/_rels/vmlDrawing29.vml.rels><?xml version="1.0" encoding="UTF-8" standalone="yes"?>
<Relationships xmlns="http://schemas.openxmlformats.org/package/2006/relationships"><Relationship Id="rId1" Type="http://schemas.openxmlformats.org/officeDocument/2006/relationships/image" Target="../media/image33.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30.vml.rels><?xml version="1.0" encoding="UTF-8" standalone="yes"?>
<Relationships xmlns="http://schemas.openxmlformats.org/package/2006/relationships"><Relationship Id="rId1" Type="http://schemas.openxmlformats.org/officeDocument/2006/relationships/image" Target="../media/image34.emf"/></Relationships>
</file>

<file path=ppt/drawings/_rels/vmlDrawing31.vml.rels><?xml version="1.0" encoding="UTF-8" standalone="yes"?>
<Relationships xmlns="http://schemas.openxmlformats.org/package/2006/relationships"><Relationship Id="rId1" Type="http://schemas.openxmlformats.org/officeDocument/2006/relationships/image" Target="../media/image35.emf"/></Relationships>
</file>

<file path=ppt/drawings/_rels/vmlDrawing32.vml.rels><?xml version="1.0" encoding="UTF-8" standalone="yes"?>
<Relationships xmlns="http://schemas.openxmlformats.org/package/2006/relationships"><Relationship Id="rId1" Type="http://schemas.openxmlformats.org/officeDocument/2006/relationships/image" Target="../media/image36.emf"/></Relationships>
</file>

<file path=ppt/drawings/_rels/vmlDrawing33.vml.rels><?xml version="1.0" encoding="UTF-8" standalone="yes"?>
<Relationships xmlns="http://schemas.openxmlformats.org/package/2006/relationships"><Relationship Id="rId1" Type="http://schemas.openxmlformats.org/officeDocument/2006/relationships/image" Target="../media/image37.emf"/></Relationships>
</file>

<file path=ppt/drawings/_rels/vmlDrawing34.vml.rels><?xml version="1.0" encoding="UTF-8" standalone="yes"?>
<Relationships xmlns="http://schemas.openxmlformats.org/package/2006/relationships"><Relationship Id="rId1" Type="http://schemas.openxmlformats.org/officeDocument/2006/relationships/image" Target="../media/image38.emf"/></Relationships>
</file>

<file path=ppt/drawings/_rels/vmlDrawing35.vml.rels><?xml version="1.0" encoding="UTF-8" standalone="yes"?>
<Relationships xmlns="http://schemas.openxmlformats.org/package/2006/relationships"><Relationship Id="rId1" Type="http://schemas.openxmlformats.org/officeDocument/2006/relationships/image" Target="../media/image39.emf"/></Relationships>
</file>

<file path=ppt/drawings/_rels/vmlDrawing36.vml.rels><?xml version="1.0" encoding="UTF-8" standalone="yes"?>
<Relationships xmlns="http://schemas.openxmlformats.org/package/2006/relationships"><Relationship Id="rId1" Type="http://schemas.openxmlformats.org/officeDocument/2006/relationships/image" Target="../media/image40.emf"/></Relationships>
</file>

<file path=ppt/drawings/_rels/vmlDrawing37.vml.rels><?xml version="1.0" encoding="UTF-8" standalone="yes"?>
<Relationships xmlns="http://schemas.openxmlformats.org/package/2006/relationships"><Relationship Id="rId1" Type="http://schemas.openxmlformats.org/officeDocument/2006/relationships/image" Target="../media/image41.emf"/></Relationships>
</file>

<file path=ppt/drawings/_rels/vmlDrawing38.vml.rels><?xml version="1.0" encoding="UTF-8" standalone="yes"?>
<Relationships xmlns="http://schemas.openxmlformats.org/package/2006/relationships"><Relationship Id="rId2" Type="http://schemas.openxmlformats.org/officeDocument/2006/relationships/image" Target="../media/image43.emf"/><Relationship Id="rId1" Type="http://schemas.openxmlformats.org/officeDocument/2006/relationships/image" Target="../media/image42.emf"/></Relationships>
</file>

<file path=ppt/drawings/_rels/vmlDrawing39.vml.rels><?xml version="1.0" encoding="UTF-8" standalone="yes"?>
<Relationships xmlns="http://schemas.openxmlformats.org/package/2006/relationships"><Relationship Id="rId1" Type="http://schemas.openxmlformats.org/officeDocument/2006/relationships/image" Target="../media/image44.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40.vml.rels><?xml version="1.0" encoding="UTF-8" standalone="yes"?>
<Relationships xmlns="http://schemas.openxmlformats.org/package/2006/relationships"><Relationship Id="rId1" Type="http://schemas.openxmlformats.org/officeDocument/2006/relationships/image" Target="../media/image45.emf"/></Relationships>
</file>

<file path=ppt/drawings/_rels/vmlDrawing41.vml.rels><?xml version="1.0" encoding="UTF-8" standalone="yes"?>
<Relationships xmlns="http://schemas.openxmlformats.org/package/2006/relationships"><Relationship Id="rId1" Type="http://schemas.openxmlformats.org/officeDocument/2006/relationships/image" Target="../media/image46.emf"/></Relationships>
</file>

<file path=ppt/drawings/_rels/vmlDrawing42.vml.rels><?xml version="1.0" encoding="UTF-8" standalone="yes"?>
<Relationships xmlns="http://schemas.openxmlformats.org/package/2006/relationships"><Relationship Id="rId1" Type="http://schemas.openxmlformats.org/officeDocument/2006/relationships/image" Target="../media/image47.emf"/></Relationships>
</file>

<file path=ppt/drawings/_rels/vmlDrawing43.vml.rels><?xml version="1.0" encoding="UTF-8" standalone="yes"?>
<Relationships xmlns="http://schemas.openxmlformats.org/package/2006/relationships"><Relationship Id="rId1" Type="http://schemas.openxmlformats.org/officeDocument/2006/relationships/image" Target="../media/image48.emf"/></Relationships>
</file>

<file path=ppt/drawings/_rels/vmlDrawing44.vml.rels><?xml version="1.0" encoding="UTF-8" standalone="yes"?>
<Relationships xmlns="http://schemas.openxmlformats.org/package/2006/relationships"><Relationship Id="rId1" Type="http://schemas.openxmlformats.org/officeDocument/2006/relationships/image" Target="../media/image49.emf"/></Relationships>
</file>

<file path=ppt/drawings/_rels/vmlDrawing45.vml.rels><?xml version="1.0" encoding="UTF-8" standalone="yes"?>
<Relationships xmlns="http://schemas.openxmlformats.org/package/2006/relationships"><Relationship Id="rId1" Type="http://schemas.openxmlformats.org/officeDocument/2006/relationships/image" Target="../media/image50.emf"/></Relationships>
</file>

<file path=ppt/drawings/_rels/vmlDrawing46.vml.rels><?xml version="1.0" encoding="UTF-8" standalone="yes"?>
<Relationships xmlns="http://schemas.openxmlformats.org/package/2006/relationships"><Relationship Id="rId1" Type="http://schemas.openxmlformats.org/officeDocument/2006/relationships/image" Target="../media/image51.emf"/></Relationships>
</file>

<file path=ppt/drawings/_rels/vmlDrawing47.vml.rels><?xml version="1.0" encoding="UTF-8" standalone="yes"?>
<Relationships xmlns="http://schemas.openxmlformats.org/package/2006/relationships"><Relationship Id="rId1" Type="http://schemas.openxmlformats.org/officeDocument/2006/relationships/image" Target="../media/image52.emf"/></Relationships>
</file>

<file path=ppt/drawings/_rels/vmlDrawing48.vml.rels><?xml version="1.0" encoding="UTF-8" standalone="yes"?>
<Relationships xmlns="http://schemas.openxmlformats.org/package/2006/relationships"><Relationship Id="rId1" Type="http://schemas.openxmlformats.org/officeDocument/2006/relationships/image" Target="../media/image53.emf"/></Relationships>
</file>

<file path=ppt/drawings/_rels/vmlDrawing49.vml.rels><?xml version="1.0" encoding="UTF-8" standalone="yes"?>
<Relationships xmlns="http://schemas.openxmlformats.org/package/2006/relationships"><Relationship Id="rId1" Type="http://schemas.openxmlformats.org/officeDocument/2006/relationships/image" Target="../media/image54.e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image" Target="../media/image6.emf"/></Relationships>
</file>

<file path=ppt/drawings/_rels/vmlDrawing50.vml.rels><?xml version="1.0" encoding="UTF-8" standalone="yes"?>
<Relationships xmlns="http://schemas.openxmlformats.org/package/2006/relationships"><Relationship Id="rId1" Type="http://schemas.openxmlformats.org/officeDocument/2006/relationships/image" Target="../media/image55.emf"/></Relationships>
</file>

<file path=ppt/drawings/_rels/vmlDrawing51.vml.rels><?xml version="1.0" encoding="UTF-8" standalone="yes"?>
<Relationships xmlns="http://schemas.openxmlformats.org/package/2006/relationships"><Relationship Id="rId1" Type="http://schemas.openxmlformats.org/officeDocument/2006/relationships/image" Target="../media/image56.emf"/></Relationships>
</file>

<file path=ppt/drawings/_rels/vmlDrawing52.vml.rels><?xml version="1.0" encoding="UTF-8" standalone="yes"?>
<Relationships xmlns="http://schemas.openxmlformats.org/package/2006/relationships"><Relationship Id="rId1" Type="http://schemas.openxmlformats.org/officeDocument/2006/relationships/image" Target="../media/image57.emf"/></Relationships>
</file>

<file path=ppt/drawings/_rels/vmlDrawing53.vml.rels><?xml version="1.0" encoding="UTF-8" standalone="yes"?>
<Relationships xmlns="http://schemas.openxmlformats.org/package/2006/relationships"><Relationship Id="rId1" Type="http://schemas.openxmlformats.org/officeDocument/2006/relationships/image" Target="../media/image58.emf"/></Relationships>
</file>

<file path=ppt/drawings/_rels/vmlDrawing54.vml.rels><?xml version="1.0" encoding="UTF-8" standalone="yes"?>
<Relationships xmlns="http://schemas.openxmlformats.org/package/2006/relationships"><Relationship Id="rId1" Type="http://schemas.openxmlformats.org/officeDocument/2006/relationships/image" Target="../media/image59.emf"/></Relationships>
</file>

<file path=ppt/drawings/_rels/vmlDrawing55.vml.rels><?xml version="1.0" encoding="UTF-8" standalone="yes"?>
<Relationships xmlns="http://schemas.openxmlformats.org/package/2006/relationships"><Relationship Id="rId1" Type="http://schemas.openxmlformats.org/officeDocument/2006/relationships/image" Target="../media/image60.emf"/></Relationships>
</file>

<file path=ppt/drawings/_rels/vmlDrawing56.vml.rels><?xml version="1.0" encoding="UTF-8" standalone="yes"?>
<Relationships xmlns="http://schemas.openxmlformats.org/package/2006/relationships"><Relationship Id="rId1" Type="http://schemas.openxmlformats.org/officeDocument/2006/relationships/image" Target="../media/image61.emf"/></Relationships>
</file>

<file path=ppt/drawings/_rels/vmlDrawing57.vml.rels><?xml version="1.0" encoding="UTF-8" standalone="yes"?>
<Relationships xmlns="http://schemas.openxmlformats.org/package/2006/relationships"><Relationship Id="rId1" Type="http://schemas.openxmlformats.org/officeDocument/2006/relationships/image" Target="../media/image62.emf"/></Relationships>
</file>

<file path=ppt/drawings/_rels/vmlDrawing58.vml.rels><?xml version="1.0" encoding="UTF-8" standalone="yes"?>
<Relationships xmlns="http://schemas.openxmlformats.org/package/2006/relationships"><Relationship Id="rId1" Type="http://schemas.openxmlformats.org/officeDocument/2006/relationships/image" Target="../media/image63.emf"/></Relationships>
</file>

<file path=ppt/drawings/_rels/vmlDrawing59.vml.rels><?xml version="1.0" encoding="UTF-8" standalone="yes"?>
<Relationships xmlns="http://schemas.openxmlformats.org/package/2006/relationships"><Relationship Id="rId1" Type="http://schemas.openxmlformats.org/officeDocument/2006/relationships/image" Target="../media/image64.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60.vml.rels><?xml version="1.0" encoding="UTF-8" standalone="yes"?>
<Relationships xmlns="http://schemas.openxmlformats.org/package/2006/relationships"><Relationship Id="rId1" Type="http://schemas.openxmlformats.org/officeDocument/2006/relationships/image" Target="../media/image65.emf"/></Relationships>
</file>

<file path=ppt/drawings/_rels/vmlDrawing61.vml.rels><?xml version="1.0" encoding="UTF-8" standalone="yes"?>
<Relationships xmlns="http://schemas.openxmlformats.org/package/2006/relationships"><Relationship Id="rId1" Type="http://schemas.openxmlformats.org/officeDocument/2006/relationships/image" Target="../media/image66.emf"/></Relationships>
</file>

<file path=ppt/drawings/_rels/vmlDrawing62.vml.rels><?xml version="1.0" encoding="UTF-8" standalone="yes"?>
<Relationships xmlns="http://schemas.openxmlformats.org/package/2006/relationships"><Relationship Id="rId1" Type="http://schemas.openxmlformats.org/officeDocument/2006/relationships/image" Target="../media/image67.emf"/></Relationships>
</file>

<file path=ppt/drawings/_rels/vmlDrawing63.vml.rels><?xml version="1.0" encoding="UTF-8" standalone="yes"?>
<Relationships xmlns="http://schemas.openxmlformats.org/package/2006/relationships"><Relationship Id="rId1" Type="http://schemas.openxmlformats.org/officeDocument/2006/relationships/image" Target="../media/image68.emf"/></Relationships>
</file>

<file path=ppt/drawings/_rels/vmlDrawing64.vml.rels><?xml version="1.0" encoding="UTF-8" standalone="yes"?>
<Relationships xmlns="http://schemas.openxmlformats.org/package/2006/relationships"><Relationship Id="rId1" Type="http://schemas.openxmlformats.org/officeDocument/2006/relationships/image" Target="../media/image69.emf"/></Relationships>
</file>

<file path=ppt/drawings/_rels/vmlDrawing65.vml.rels><?xml version="1.0" encoding="UTF-8" standalone="yes"?>
<Relationships xmlns="http://schemas.openxmlformats.org/package/2006/relationships"><Relationship Id="rId1" Type="http://schemas.openxmlformats.org/officeDocument/2006/relationships/image" Target="../media/image70.emf"/></Relationships>
</file>

<file path=ppt/drawings/_rels/vmlDrawing66.vml.rels><?xml version="1.0" encoding="UTF-8" standalone="yes"?>
<Relationships xmlns="http://schemas.openxmlformats.org/package/2006/relationships"><Relationship Id="rId1" Type="http://schemas.openxmlformats.org/officeDocument/2006/relationships/image" Target="../media/image71.emf"/></Relationships>
</file>

<file path=ppt/drawings/_rels/vmlDrawing67.vml.rels><?xml version="1.0" encoding="UTF-8" standalone="yes"?>
<Relationships xmlns="http://schemas.openxmlformats.org/package/2006/relationships"><Relationship Id="rId1" Type="http://schemas.openxmlformats.org/officeDocument/2006/relationships/image" Target="../media/image72.emf"/></Relationships>
</file>

<file path=ppt/drawings/_rels/vmlDrawing68.vml.rels><?xml version="1.0" encoding="UTF-8" standalone="yes"?>
<Relationships xmlns="http://schemas.openxmlformats.org/package/2006/relationships"><Relationship Id="rId1" Type="http://schemas.openxmlformats.org/officeDocument/2006/relationships/image" Target="../media/image73.emf"/></Relationships>
</file>

<file path=ppt/drawings/_rels/vmlDrawing69.vml.rels><?xml version="1.0" encoding="UTF-8" standalone="yes"?>
<Relationships xmlns="http://schemas.openxmlformats.org/package/2006/relationships"><Relationship Id="rId1" Type="http://schemas.openxmlformats.org/officeDocument/2006/relationships/image" Target="../media/image74.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70.vml.rels><?xml version="1.0" encoding="UTF-8" standalone="yes"?>
<Relationships xmlns="http://schemas.openxmlformats.org/package/2006/relationships"><Relationship Id="rId1" Type="http://schemas.openxmlformats.org/officeDocument/2006/relationships/image" Target="../media/image75.emf"/></Relationships>
</file>

<file path=ppt/drawings/_rels/vmlDrawing71.vml.rels><?xml version="1.0" encoding="UTF-8" standalone="yes"?>
<Relationships xmlns="http://schemas.openxmlformats.org/package/2006/relationships"><Relationship Id="rId1" Type="http://schemas.openxmlformats.org/officeDocument/2006/relationships/image" Target="../media/image76.emf"/></Relationships>
</file>

<file path=ppt/drawings/_rels/vmlDrawing72.vml.rels><?xml version="1.0" encoding="UTF-8" standalone="yes"?>
<Relationships xmlns="http://schemas.openxmlformats.org/package/2006/relationships"><Relationship Id="rId1" Type="http://schemas.openxmlformats.org/officeDocument/2006/relationships/image" Target="../media/image77.emf"/></Relationships>
</file>

<file path=ppt/drawings/_rels/vmlDrawing73.vml.rels><?xml version="1.0" encoding="UTF-8" standalone="yes"?>
<Relationships xmlns="http://schemas.openxmlformats.org/package/2006/relationships"><Relationship Id="rId1" Type="http://schemas.openxmlformats.org/officeDocument/2006/relationships/image" Target="../media/image78.emf"/></Relationships>
</file>

<file path=ppt/drawings/_rels/vmlDrawing74.vml.rels><?xml version="1.0" encoding="UTF-8" standalone="yes"?>
<Relationships xmlns="http://schemas.openxmlformats.org/package/2006/relationships"><Relationship Id="rId1" Type="http://schemas.openxmlformats.org/officeDocument/2006/relationships/image" Target="../media/image79.emf"/></Relationships>
</file>

<file path=ppt/drawings/_rels/vmlDrawing75.vml.rels><?xml version="1.0" encoding="UTF-8" standalone="yes"?>
<Relationships xmlns="http://schemas.openxmlformats.org/package/2006/relationships"><Relationship Id="rId1" Type="http://schemas.openxmlformats.org/officeDocument/2006/relationships/image" Target="../media/image80.emf"/></Relationships>
</file>

<file path=ppt/drawings/_rels/vmlDrawing76.vml.rels><?xml version="1.0" encoding="UTF-8" standalone="yes"?>
<Relationships xmlns="http://schemas.openxmlformats.org/package/2006/relationships"><Relationship Id="rId1" Type="http://schemas.openxmlformats.org/officeDocument/2006/relationships/image" Target="../media/image81.emf"/></Relationships>
</file>

<file path=ppt/drawings/_rels/vmlDrawing77.vml.rels><?xml version="1.0" encoding="UTF-8" standalone="yes"?>
<Relationships xmlns="http://schemas.openxmlformats.org/package/2006/relationships"><Relationship Id="rId1" Type="http://schemas.openxmlformats.org/officeDocument/2006/relationships/image" Target="../media/image82.emf"/></Relationships>
</file>

<file path=ppt/drawings/_rels/vmlDrawing78.vml.rels><?xml version="1.0" encoding="UTF-8" standalone="yes"?>
<Relationships xmlns="http://schemas.openxmlformats.org/package/2006/relationships"><Relationship Id="rId1" Type="http://schemas.openxmlformats.org/officeDocument/2006/relationships/image" Target="../media/image83.emf"/></Relationships>
</file>

<file path=ppt/drawings/_rels/vmlDrawing79.vml.rels><?xml version="1.0" encoding="UTF-8" standalone="yes"?>
<Relationships xmlns="http://schemas.openxmlformats.org/package/2006/relationships"><Relationship Id="rId1" Type="http://schemas.openxmlformats.org/officeDocument/2006/relationships/image" Target="../media/image84.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80.vml.rels><?xml version="1.0" encoding="UTF-8" standalone="yes"?>
<Relationships xmlns="http://schemas.openxmlformats.org/package/2006/relationships"><Relationship Id="rId1" Type="http://schemas.openxmlformats.org/officeDocument/2006/relationships/image" Target="../media/image85.emf"/></Relationships>
</file>

<file path=ppt/drawings/_rels/vmlDrawing81.vml.rels><?xml version="1.0" encoding="UTF-8" standalone="yes"?>
<Relationships xmlns="http://schemas.openxmlformats.org/package/2006/relationships"><Relationship Id="rId1" Type="http://schemas.openxmlformats.org/officeDocument/2006/relationships/image" Target="../media/image86.emf"/></Relationships>
</file>

<file path=ppt/drawings/_rels/vmlDrawing82.vml.rels><?xml version="1.0" encoding="UTF-8" standalone="yes"?>
<Relationships xmlns="http://schemas.openxmlformats.org/package/2006/relationships"><Relationship Id="rId1" Type="http://schemas.openxmlformats.org/officeDocument/2006/relationships/image" Target="../media/image87.emf"/></Relationships>
</file>

<file path=ppt/drawings/_rels/vmlDrawing83.vml.rels><?xml version="1.0" encoding="UTF-8" standalone="yes"?>
<Relationships xmlns="http://schemas.openxmlformats.org/package/2006/relationships"><Relationship Id="rId1" Type="http://schemas.openxmlformats.org/officeDocument/2006/relationships/image" Target="../media/image88.emf"/></Relationships>
</file>

<file path=ppt/drawings/_rels/vmlDrawing84.vml.rels><?xml version="1.0" encoding="UTF-8" standalone="yes"?>
<Relationships xmlns="http://schemas.openxmlformats.org/package/2006/relationships"><Relationship Id="rId1" Type="http://schemas.openxmlformats.org/officeDocument/2006/relationships/image" Target="../media/image89.emf"/></Relationships>
</file>

<file path=ppt/drawings/_rels/vmlDrawing85.vml.rels><?xml version="1.0" encoding="UTF-8" standalone="yes"?>
<Relationships xmlns="http://schemas.openxmlformats.org/package/2006/relationships"><Relationship Id="rId1" Type="http://schemas.openxmlformats.org/officeDocument/2006/relationships/image" Target="../media/image90.emf"/></Relationships>
</file>

<file path=ppt/drawings/_rels/vmlDrawing86.vml.rels><?xml version="1.0" encoding="UTF-8" standalone="yes"?>
<Relationships xmlns="http://schemas.openxmlformats.org/package/2006/relationships"><Relationship Id="rId1" Type="http://schemas.openxmlformats.org/officeDocument/2006/relationships/image" Target="../media/image91.emf"/></Relationships>
</file>

<file path=ppt/drawings/_rels/vmlDrawing87.vml.rels><?xml version="1.0" encoding="UTF-8" standalone="yes"?>
<Relationships xmlns="http://schemas.openxmlformats.org/package/2006/relationships"><Relationship Id="rId1" Type="http://schemas.openxmlformats.org/officeDocument/2006/relationships/image" Target="../media/image92.emf"/></Relationships>
</file>

<file path=ppt/drawings/_rels/vmlDrawing88.vml.rels><?xml version="1.0" encoding="UTF-8" standalone="yes"?>
<Relationships xmlns="http://schemas.openxmlformats.org/package/2006/relationships"><Relationship Id="rId1" Type="http://schemas.openxmlformats.org/officeDocument/2006/relationships/image" Target="../media/image93.e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image" Target="../media/image1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5B421C38-F2E7-4939-8ED1-ED2792DD8FE0}" type="datetimeFigureOut">
              <a:rPr lang="zh-CN" altLang="en-US"/>
              <a:pPr>
                <a:defRPr/>
              </a:pPr>
              <a:t>2020/1/13</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595DE429-DB00-4B55-9685-C5A0962F3AC3}" type="slidenum">
              <a:rPr lang="zh-CN" altLang="en-US"/>
              <a:pPr>
                <a:defRPr/>
              </a:pPr>
              <a:t>‹#›</a:t>
            </a:fld>
            <a:endParaRPr lang="zh-CN" altLang="en-US"/>
          </a:p>
        </p:txBody>
      </p:sp>
    </p:spTree>
    <p:extLst>
      <p:ext uri="{BB962C8B-B14F-4D97-AF65-F5344CB8AC3E}">
        <p14:creationId xmlns:p14="http://schemas.microsoft.com/office/powerpoint/2010/main" val="243919831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5475"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zh-CN">
              <a:latin typeface="Arial" charset="0"/>
            </a:endParaRPr>
          </a:p>
        </p:txBody>
      </p:sp>
    </p:spTree>
    <p:extLst>
      <p:ext uri="{BB962C8B-B14F-4D97-AF65-F5344CB8AC3E}">
        <p14:creationId xmlns:p14="http://schemas.microsoft.com/office/powerpoint/2010/main" val="13222419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931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D5D590E6-003D-4539-A21D-C3C6C9A50220}" type="slidenum">
              <a:rPr lang="zh-CN" altLang="en-US">
                <a:solidFill>
                  <a:srgbClr val="000000"/>
                </a:solidFill>
              </a:rPr>
              <a:pPr eaLnBrk="1" hangingPunct="1"/>
              <a:t>10</a:t>
            </a:fld>
            <a:endParaRPr lang="en-US" altLang="zh-CN">
              <a:solidFill>
                <a:srgbClr val="000000"/>
              </a:solidFill>
            </a:endParaRPr>
          </a:p>
        </p:txBody>
      </p:sp>
    </p:spTree>
    <p:extLst>
      <p:ext uri="{BB962C8B-B14F-4D97-AF65-F5344CB8AC3E}">
        <p14:creationId xmlns:p14="http://schemas.microsoft.com/office/powerpoint/2010/main" val="1758998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931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D5D590E6-003D-4539-A21D-C3C6C9A50220}" type="slidenum">
              <a:rPr lang="zh-CN" altLang="en-US">
                <a:solidFill>
                  <a:srgbClr val="000000"/>
                </a:solidFill>
              </a:rPr>
              <a:pPr eaLnBrk="1" hangingPunct="1"/>
              <a:t>11</a:t>
            </a:fld>
            <a:endParaRPr lang="en-US" altLang="zh-CN">
              <a:solidFill>
                <a:srgbClr val="000000"/>
              </a:solidFill>
            </a:endParaRPr>
          </a:p>
        </p:txBody>
      </p:sp>
    </p:spTree>
    <p:extLst>
      <p:ext uri="{BB962C8B-B14F-4D97-AF65-F5344CB8AC3E}">
        <p14:creationId xmlns:p14="http://schemas.microsoft.com/office/powerpoint/2010/main" val="42189585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931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D5D590E6-003D-4539-A21D-C3C6C9A50220}" type="slidenum">
              <a:rPr lang="zh-CN" altLang="en-US">
                <a:solidFill>
                  <a:srgbClr val="000000"/>
                </a:solidFill>
              </a:rPr>
              <a:pPr eaLnBrk="1" hangingPunct="1"/>
              <a:t>12</a:t>
            </a:fld>
            <a:endParaRPr lang="en-US" altLang="zh-CN">
              <a:solidFill>
                <a:srgbClr val="000000"/>
              </a:solidFill>
            </a:endParaRPr>
          </a:p>
        </p:txBody>
      </p:sp>
    </p:spTree>
    <p:extLst>
      <p:ext uri="{BB962C8B-B14F-4D97-AF65-F5344CB8AC3E}">
        <p14:creationId xmlns:p14="http://schemas.microsoft.com/office/powerpoint/2010/main" val="24913943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931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D5D590E6-003D-4539-A21D-C3C6C9A50220}" type="slidenum">
              <a:rPr lang="zh-CN" altLang="en-US">
                <a:solidFill>
                  <a:srgbClr val="000000"/>
                </a:solidFill>
              </a:rPr>
              <a:pPr eaLnBrk="1" hangingPunct="1"/>
              <a:t>13</a:t>
            </a:fld>
            <a:endParaRPr lang="en-US" altLang="zh-CN">
              <a:solidFill>
                <a:srgbClr val="000000"/>
              </a:solidFill>
            </a:endParaRPr>
          </a:p>
        </p:txBody>
      </p:sp>
    </p:spTree>
    <p:extLst>
      <p:ext uri="{BB962C8B-B14F-4D97-AF65-F5344CB8AC3E}">
        <p14:creationId xmlns:p14="http://schemas.microsoft.com/office/powerpoint/2010/main" val="320277482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931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D5D590E6-003D-4539-A21D-C3C6C9A50220}" type="slidenum">
              <a:rPr lang="zh-CN" altLang="en-US">
                <a:solidFill>
                  <a:srgbClr val="000000"/>
                </a:solidFill>
              </a:rPr>
              <a:pPr eaLnBrk="1" hangingPunct="1"/>
              <a:t>14</a:t>
            </a:fld>
            <a:endParaRPr lang="en-US" altLang="zh-CN">
              <a:solidFill>
                <a:srgbClr val="000000"/>
              </a:solidFill>
            </a:endParaRPr>
          </a:p>
        </p:txBody>
      </p:sp>
    </p:spTree>
    <p:extLst>
      <p:ext uri="{BB962C8B-B14F-4D97-AF65-F5344CB8AC3E}">
        <p14:creationId xmlns:p14="http://schemas.microsoft.com/office/powerpoint/2010/main" val="20471602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931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D5D590E6-003D-4539-A21D-C3C6C9A50220}" type="slidenum">
              <a:rPr lang="zh-CN" altLang="en-US">
                <a:solidFill>
                  <a:srgbClr val="000000"/>
                </a:solidFill>
              </a:rPr>
              <a:pPr eaLnBrk="1" hangingPunct="1"/>
              <a:t>15</a:t>
            </a:fld>
            <a:endParaRPr lang="en-US" altLang="zh-CN">
              <a:solidFill>
                <a:srgbClr val="000000"/>
              </a:solidFill>
            </a:endParaRPr>
          </a:p>
        </p:txBody>
      </p:sp>
    </p:spTree>
    <p:extLst>
      <p:ext uri="{BB962C8B-B14F-4D97-AF65-F5344CB8AC3E}">
        <p14:creationId xmlns:p14="http://schemas.microsoft.com/office/powerpoint/2010/main" val="24997040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931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D5D590E6-003D-4539-A21D-C3C6C9A50220}" type="slidenum">
              <a:rPr lang="zh-CN" altLang="en-US">
                <a:solidFill>
                  <a:srgbClr val="000000"/>
                </a:solidFill>
              </a:rPr>
              <a:pPr eaLnBrk="1" hangingPunct="1"/>
              <a:t>16</a:t>
            </a:fld>
            <a:endParaRPr lang="en-US" altLang="zh-CN">
              <a:solidFill>
                <a:srgbClr val="000000"/>
              </a:solidFill>
            </a:endParaRPr>
          </a:p>
        </p:txBody>
      </p:sp>
    </p:spTree>
    <p:extLst>
      <p:ext uri="{BB962C8B-B14F-4D97-AF65-F5344CB8AC3E}">
        <p14:creationId xmlns:p14="http://schemas.microsoft.com/office/powerpoint/2010/main" val="372037972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931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D5D590E6-003D-4539-A21D-C3C6C9A50220}" type="slidenum">
              <a:rPr lang="zh-CN" altLang="en-US">
                <a:solidFill>
                  <a:srgbClr val="000000"/>
                </a:solidFill>
              </a:rPr>
              <a:pPr eaLnBrk="1" hangingPunct="1"/>
              <a:t>17</a:t>
            </a:fld>
            <a:endParaRPr lang="en-US" altLang="zh-CN">
              <a:solidFill>
                <a:srgbClr val="000000"/>
              </a:solidFill>
            </a:endParaRPr>
          </a:p>
        </p:txBody>
      </p:sp>
    </p:spTree>
    <p:extLst>
      <p:ext uri="{BB962C8B-B14F-4D97-AF65-F5344CB8AC3E}">
        <p14:creationId xmlns:p14="http://schemas.microsoft.com/office/powerpoint/2010/main" val="13519545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931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D5D590E6-003D-4539-A21D-C3C6C9A50220}" type="slidenum">
              <a:rPr lang="zh-CN" altLang="en-US">
                <a:solidFill>
                  <a:srgbClr val="000000"/>
                </a:solidFill>
              </a:rPr>
              <a:pPr eaLnBrk="1" hangingPunct="1"/>
              <a:t>18</a:t>
            </a:fld>
            <a:endParaRPr lang="en-US" altLang="zh-CN">
              <a:solidFill>
                <a:srgbClr val="000000"/>
              </a:solidFill>
            </a:endParaRPr>
          </a:p>
        </p:txBody>
      </p:sp>
    </p:spTree>
    <p:extLst>
      <p:ext uri="{BB962C8B-B14F-4D97-AF65-F5344CB8AC3E}">
        <p14:creationId xmlns:p14="http://schemas.microsoft.com/office/powerpoint/2010/main" val="6556258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931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D5D590E6-003D-4539-A21D-C3C6C9A50220}" type="slidenum">
              <a:rPr lang="zh-CN" altLang="en-US">
                <a:solidFill>
                  <a:srgbClr val="000000"/>
                </a:solidFill>
              </a:rPr>
              <a:pPr eaLnBrk="1" hangingPunct="1"/>
              <a:t>19</a:t>
            </a:fld>
            <a:endParaRPr lang="en-US" altLang="zh-CN">
              <a:solidFill>
                <a:srgbClr val="000000"/>
              </a:solidFill>
            </a:endParaRPr>
          </a:p>
        </p:txBody>
      </p:sp>
    </p:spTree>
    <p:extLst>
      <p:ext uri="{BB962C8B-B14F-4D97-AF65-F5344CB8AC3E}">
        <p14:creationId xmlns:p14="http://schemas.microsoft.com/office/powerpoint/2010/main" val="9495896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931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D5D590E6-003D-4539-A21D-C3C6C9A50220}" type="slidenum">
              <a:rPr lang="zh-CN" altLang="en-US">
                <a:solidFill>
                  <a:srgbClr val="000000"/>
                </a:solidFill>
              </a:rPr>
              <a:pPr eaLnBrk="1" hangingPunct="1"/>
              <a:t>2</a:t>
            </a:fld>
            <a:endParaRPr lang="en-US" altLang="zh-CN">
              <a:solidFill>
                <a:srgbClr val="000000"/>
              </a:solidFill>
            </a:endParaRPr>
          </a:p>
        </p:txBody>
      </p:sp>
    </p:spTree>
    <p:extLst>
      <p:ext uri="{BB962C8B-B14F-4D97-AF65-F5344CB8AC3E}">
        <p14:creationId xmlns:p14="http://schemas.microsoft.com/office/powerpoint/2010/main" val="295969686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931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D5D590E6-003D-4539-A21D-C3C6C9A50220}" type="slidenum">
              <a:rPr lang="zh-CN" altLang="en-US">
                <a:solidFill>
                  <a:srgbClr val="000000"/>
                </a:solidFill>
              </a:rPr>
              <a:pPr eaLnBrk="1" hangingPunct="1"/>
              <a:t>20</a:t>
            </a:fld>
            <a:endParaRPr lang="en-US" altLang="zh-CN">
              <a:solidFill>
                <a:srgbClr val="000000"/>
              </a:solidFill>
            </a:endParaRPr>
          </a:p>
        </p:txBody>
      </p:sp>
    </p:spTree>
    <p:extLst>
      <p:ext uri="{BB962C8B-B14F-4D97-AF65-F5344CB8AC3E}">
        <p14:creationId xmlns:p14="http://schemas.microsoft.com/office/powerpoint/2010/main" val="134205796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931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D5D590E6-003D-4539-A21D-C3C6C9A50220}" type="slidenum">
              <a:rPr lang="zh-CN" altLang="en-US">
                <a:solidFill>
                  <a:srgbClr val="000000"/>
                </a:solidFill>
              </a:rPr>
              <a:pPr eaLnBrk="1" hangingPunct="1"/>
              <a:t>21</a:t>
            </a:fld>
            <a:endParaRPr lang="en-US" altLang="zh-CN">
              <a:solidFill>
                <a:srgbClr val="000000"/>
              </a:solidFill>
            </a:endParaRPr>
          </a:p>
        </p:txBody>
      </p:sp>
    </p:spTree>
    <p:extLst>
      <p:ext uri="{BB962C8B-B14F-4D97-AF65-F5344CB8AC3E}">
        <p14:creationId xmlns:p14="http://schemas.microsoft.com/office/powerpoint/2010/main" val="238447507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931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D5D590E6-003D-4539-A21D-C3C6C9A50220}" type="slidenum">
              <a:rPr lang="zh-CN" altLang="en-US">
                <a:solidFill>
                  <a:srgbClr val="000000"/>
                </a:solidFill>
              </a:rPr>
              <a:pPr eaLnBrk="1" hangingPunct="1"/>
              <a:t>22</a:t>
            </a:fld>
            <a:endParaRPr lang="en-US" altLang="zh-CN">
              <a:solidFill>
                <a:srgbClr val="000000"/>
              </a:solidFill>
            </a:endParaRPr>
          </a:p>
        </p:txBody>
      </p:sp>
    </p:spTree>
    <p:extLst>
      <p:ext uri="{BB962C8B-B14F-4D97-AF65-F5344CB8AC3E}">
        <p14:creationId xmlns:p14="http://schemas.microsoft.com/office/powerpoint/2010/main" val="296620782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931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D5D590E6-003D-4539-A21D-C3C6C9A50220}" type="slidenum">
              <a:rPr lang="zh-CN" altLang="en-US">
                <a:solidFill>
                  <a:srgbClr val="000000"/>
                </a:solidFill>
              </a:rPr>
              <a:pPr eaLnBrk="1" hangingPunct="1"/>
              <a:t>23</a:t>
            </a:fld>
            <a:endParaRPr lang="en-US" altLang="zh-CN">
              <a:solidFill>
                <a:srgbClr val="000000"/>
              </a:solidFill>
            </a:endParaRPr>
          </a:p>
        </p:txBody>
      </p:sp>
    </p:spTree>
    <p:extLst>
      <p:ext uri="{BB962C8B-B14F-4D97-AF65-F5344CB8AC3E}">
        <p14:creationId xmlns:p14="http://schemas.microsoft.com/office/powerpoint/2010/main" val="52789160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931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D5D590E6-003D-4539-A21D-C3C6C9A50220}" type="slidenum">
              <a:rPr lang="zh-CN" altLang="en-US">
                <a:solidFill>
                  <a:srgbClr val="000000"/>
                </a:solidFill>
              </a:rPr>
              <a:pPr eaLnBrk="1" hangingPunct="1"/>
              <a:t>24</a:t>
            </a:fld>
            <a:endParaRPr lang="en-US" altLang="zh-CN">
              <a:solidFill>
                <a:srgbClr val="000000"/>
              </a:solidFill>
            </a:endParaRPr>
          </a:p>
        </p:txBody>
      </p:sp>
    </p:spTree>
    <p:extLst>
      <p:ext uri="{BB962C8B-B14F-4D97-AF65-F5344CB8AC3E}">
        <p14:creationId xmlns:p14="http://schemas.microsoft.com/office/powerpoint/2010/main" val="92615180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931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D5D590E6-003D-4539-A21D-C3C6C9A50220}" type="slidenum">
              <a:rPr lang="zh-CN" altLang="en-US">
                <a:solidFill>
                  <a:srgbClr val="000000"/>
                </a:solidFill>
              </a:rPr>
              <a:pPr eaLnBrk="1" hangingPunct="1"/>
              <a:t>25</a:t>
            </a:fld>
            <a:endParaRPr lang="en-US" altLang="zh-CN">
              <a:solidFill>
                <a:srgbClr val="000000"/>
              </a:solidFill>
            </a:endParaRPr>
          </a:p>
        </p:txBody>
      </p:sp>
    </p:spTree>
    <p:extLst>
      <p:ext uri="{BB962C8B-B14F-4D97-AF65-F5344CB8AC3E}">
        <p14:creationId xmlns:p14="http://schemas.microsoft.com/office/powerpoint/2010/main" val="334188940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931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D5D590E6-003D-4539-A21D-C3C6C9A50220}" type="slidenum">
              <a:rPr lang="zh-CN" altLang="en-US">
                <a:solidFill>
                  <a:srgbClr val="000000"/>
                </a:solidFill>
              </a:rPr>
              <a:pPr eaLnBrk="1" hangingPunct="1"/>
              <a:t>26</a:t>
            </a:fld>
            <a:endParaRPr lang="en-US" altLang="zh-CN">
              <a:solidFill>
                <a:srgbClr val="000000"/>
              </a:solidFill>
            </a:endParaRPr>
          </a:p>
        </p:txBody>
      </p:sp>
    </p:spTree>
    <p:extLst>
      <p:ext uri="{BB962C8B-B14F-4D97-AF65-F5344CB8AC3E}">
        <p14:creationId xmlns:p14="http://schemas.microsoft.com/office/powerpoint/2010/main" val="355649687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931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D5D590E6-003D-4539-A21D-C3C6C9A50220}" type="slidenum">
              <a:rPr lang="zh-CN" altLang="en-US">
                <a:solidFill>
                  <a:srgbClr val="000000"/>
                </a:solidFill>
              </a:rPr>
              <a:pPr eaLnBrk="1" hangingPunct="1"/>
              <a:t>27</a:t>
            </a:fld>
            <a:endParaRPr lang="en-US" altLang="zh-CN">
              <a:solidFill>
                <a:srgbClr val="000000"/>
              </a:solidFill>
            </a:endParaRPr>
          </a:p>
        </p:txBody>
      </p:sp>
    </p:spTree>
    <p:extLst>
      <p:ext uri="{BB962C8B-B14F-4D97-AF65-F5344CB8AC3E}">
        <p14:creationId xmlns:p14="http://schemas.microsoft.com/office/powerpoint/2010/main" val="144730882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931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D5D590E6-003D-4539-A21D-C3C6C9A50220}" type="slidenum">
              <a:rPr lang="zh-CN" altLang="en-US">
                <a:solidFill>
                  <a:srgbClr val="000000"/>
                </a:solidFill>
              </a:rPr>
              <a:pPr eaLnBrk="1" hangingPunct="1"/>
              <a:t>28</a:t>
            </a:fld>
            <a:endParaRPr lang="en-US" altLang="zh-CN">
              <a:solidFill>
                <a:srgbClr val="000000"/>
              </a:solidFill>
            </a:endParaRPr>
          </a:p>
        </p:txBody>
      </p:sp>
    </p:spTree>
    <p:extLst>
      <p:ext uri="{BB962C8B-B14F-4D97-AF65-F5344CB8AC3E}">
        <p14:creationId xmlns:p14="http://schemas.microsoft.com/office/powerpoint/2010/main" val="404662625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931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D5D590E6-003D-4539-A21D-C3C6C9A50220}" type="slidenum">
              <a:rPr lang="zh-CN" altLang="en-US">
                <a:solidFill>
                  <a:srgbClr val="000000"/>
                </a:solidFill>
              </a:rPr>
              <a:pPr eaLnBrk="1" hangingPunct="1"/>
              <a:t>29</a:t>
            </a:fld>
            <a:endParaRPr lang="en-US" altLang="zh-CN">
              <a:solidFill>
                <a:srgbClr val="000000"/>
              </a:solidFill>
            </a:endParaRPr>
          </a:p>
        </p:txBody>
      </p:sp>
    </p:spTree>
    <p:extLst>
      <p:ext uri="{BB962C8B-B14F-4D97-AF65-F5344CB8AC3E}">
        <p14:creationId xmlns:p14="http://schemas.microsoft.com/office/powerpoint/2010/main" val="20646747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931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D5D590E6-003D-4539-A21D-C3C6C9A50220}" type="slidenum">
              <a:rPr lang="zh-CN" altLang="en-US">
                <a:solidFill>
                  <a:srgbClr val="000000"/>
                </a:solidFill>
              </a:rPr>
              <a:pPr eaLnBrk="1" hangingPunct="1"/>
              <a:t>3</a:t>
            </a:fld>
            <a:endParaRPr lang="en-US" altLang="zh-CN">
              <a:solidFill>
                <a:srgbClr val="000000"/>
              </a:solidFill>
            </a:endParaRPr>
          </a:p>
        </p:txBody>
      </p:sp>
    </p:spTree>
    <p:extLst>
      <p:ext uri="{BB962C8B-B14F-4D97-AF65-F5344CB8AC3E}">
        <p14:creationId xmlns:p14="http://schemas.microsoft.com/office/powerpoint/2010/main" val="27381781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931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D5D590E6-003D-4539-A21D-C3C6C9A50220}" type="slidenum">
              <a:rPr lang="zh-CN" altLang="en-US">
                <a:solidFill>
                  <a:srgbClr val="000000"/>
                </a:solidFill>
              </a:rPr>
              <a:pPr eaLnBrk="1" hangingPunct="1"/>
              <a:t>30</a:t>
            </a:fld>
            <a:endParaRPr lang="en-US" altLang="zh-CN">
              <a:solidFill>
                <a:srgbClr val="000000"/>
              </a:solidFill>
            </a:endParaRPr>
          </a:p>
        </p:txBody>
      </p:sp>
    </p:spTree>
    <p:extLst>
      <p:ext uri="{BB962C8B-B14F-4D97-AF65-F5344CB8AC3E}">
        <p14:creationId xmlns:p14="http://schemas.microsoft.com/office/powerpoint/2010/main" val="71224963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931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D5D590E6-003D-4539-A21D-C3C6C9A50220}" type="slidenum">
              <a:rPr lang="zh-CN" altLang="en-US">
                <a:solidFill>
                  <a:srgbClr val="000000"/>
                </a:solidFill>
              </a:rPr>
              <a:pPr eaLnBrk="1" hangingPunct="1"/>
              <a:t>31</a:t>
            </a:fld>
            <a:endParaRPr lang="en-US" altLang="zh-CN">
              <a:solidFill>
                <a:srgbClr val="000000"/>
              </a:solidFill>
            </a:endParaRPr>
          </a:p>
        </p:txBody>
      </p:sp>
    </p:spTree>
    <p:extLst>
      <p:ext uri="{BB962C8B-B14F-4D97-AF65-F5344CB8AC3E}">
        <p14:creationId xmlns:p14="http://schemas.microsoft.com/office/powerpoint/2010/main" val="65460656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931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D5D590E6-003D-4539-A21D-C3C6C9A50220}" type="slidenum">
              <a:rPr lang="zh-CN" altLang="en-US">
                <a:solidFill>
                  <a:srgbClr val="000000"/>
                </a:solidFill>
              </a:rPr>
              <a:pPr eaLnBrk="1" hangingPunct="1"/>
              <a:t>32</a:t>
            </a:fld>
            <a:endParaRPr lang="en-US" altLang="zh-CN">
              <a:solidFill>
                <a:srgbClr val="000000"/>
              </a:solidFill>
            </a:endParaRPr>
          </a:p>
        </p:txBody>
      </p:sp>
    </p:spTree>
    <p:extLst>
      <p:ext uri="{BB962C8B-B14F-4D97-AF65-F5344CB8AC3E}">
        <p14:creationId xmlns:p14="http://schemas.microsoft.com/office/powerpoint/2010/main" val="296124311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931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D5D590E6-003D-4539-A21D-C3C6C9A50220}" type="slidenum">
              <a:rPr lang="zh-CN" altLang="en-US">
                <a:solidFill>
                  <a:srgbClr val="000000"/>
                </a:solidFill>
              </a:rPr>
              <a:pPr eaLnBrk="1" hangingPunct="1"/>
              <a:t>33</a:t>
            </a:fld>
            <a:endParaRPr lang="en-US" altLang="zh-CN">
              <a:solidFill>
                <a:srgbClr val="000000"/>
              </a:solidFill>
            </a:endParaRPr>
          </a:p>
        </p:txBody>
      </p:sp>
    </p:spTree>
    <p:extLst>
      <p:ext uri="{BB962C8B-B14F-4D97-AF65-F5344CB8AC3E}">
        <p14:creationId xmlns:p14="http://schemas.microsoft.com/office/powerpoint/2010/main" val="60951762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931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D5D590E6-003D-4539-A21D-C3C6C9A50220}" type="slidenum">
              <a:rPr lang="zh-CN" altLang="en-US">
                <a:solidFill>
                  <a:srgbClr val="000000"/>
                </a:solidFill>
              </a:rPr>
              <a:pPr eaLnBrk="1" hangingPunct="1"/>
              <a:t>34</a:t>
            </a:fld>
            <a:endParaRPr lang="en-US" altLang="zh-CN">
              <a:solidFill>
                <a:srgbClr val="000000"/>
              </a:solidFill>
            </a:endParaRPr>
          </a:p>
        </p:txBody>
      </p:sp>
    </p:spTree>
    <p:extLst>
      <p:ext uri="{BB962C8B-B14F-4D97-AF65-F5344CB8AC3E}">
        <p14:creationId xmlns:p14="http://schemas.microsoft.com/office/powerpoint/2010/main" val="206548336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931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D5D590E6-003D-4539-A21D-C3C6C9A50220}" type="slidenum">
              <a:rPr lang="zh-CN" altLang="en-US">
                <a:solidFill>
                  <a:srgbClr val="000000"/>
                </a:solidFill>
              </a:rPr>
              <a:pPr eaLnBrk="1" hangingPunct="1"/>
              <a:t>35</a:t>
            </a:fld>
            <a:endParaRPr lang="en-US" altLang="zh-CN">
              <a:solidFill>
                <a:srgbClr val="000000"/>
              </a:solidFill>
            </a:endParaRPr>
          </a:p>
        </p:txBody>
      </p:sp>
    </p:spTree>
    <p:extLst>
      <p:ext uri="{BB962C8B-B14F-4D97-AF65-F5344CB8AC3E}">
        <p14:creationId xmlns:p14="http://schemas.microsoft.com/office/powerpoint/2010/main" val="290453025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931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D5D590E6-003D-4539-A21D-C3C6C9A50220}" type="slidenum">
              <a:rPr lang="zh-CN" altLang="en-US">
                <a:solidFill>
                  <a:srgbClr val="000000"/>
                </a:solidFill>
              </a:rPr>
              <a:pPr eaLnBrk="1" hangingPunct="1"/>
              <a:t>36</a:t>
            </a:fld>
            <a:endParaRPr lang="en-US" altLang="zh-CN">
              <a:solidFill>
                <a:srgbClr val="000000"/>
              </a:solidFill>
            </a:endParaRPr>
          </a:p>
        </p:txBody>
      </p:sp>
    </p:spTree>
    <p:extLst>
      <p:ext uri="{BB962C8B-B14F-4D97-AF65-F5344CB8AC3E}">
        <p14:creationId xmlns:p14="http://schemas.microsoft.com/office/powerpoint/2010/main" val="2311836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931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D5D590E6-003D-4539-A21D-C3C6C9A50220}" type="slidenum">
              <a:rPr lang="zh-CN" altLang="en-US">
                <a:solidFill>
                  <a:srgbClr val="000000"/>
                </a:solidFill>
              </a:rPr>
              <a:pPr eaLnBrk="1" hangingPunct="1"/>
              <a:t>37</a:t>
            </a:fld>
            <a:endParaRPr lang="en-US" altLang="zh-CN">
              <a:solidFill>
                <a:srgbClr val="000000"/>
              </a:solidFill>
            </a:endParaRPr>
          </a:p>
        </p:txBody>
      </p:sp>
    </p:spTree>
    <p:extLst>
      <p:ext uri="{BB962C8B-B14F-4D97-AF65-F5344CB8AC3E}">
        <p14:creationId xmlns:p14="http://schemas.microsoft.com/office/powerpoint/2010/main" val="180929510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931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D5D590E6-003D-4539-A21D-C3C6C9A50220}" type="slidenum">
              <a:rPr lang="zh-CN" altLang="en-US">
                <a:solidFill>
                  <a:srgbClr val="000000"/>
                </a:solidFill>
              </a:rPr>
              <a:pPr eaLnBrk="1" hangingPunct="1"/>
              <a:t>38</a:t>
            </a:fld>
            <a:endParaRPr lang="en-US" altLang="zh-CN">
              <a:solidFill>
                <a:srgbClr val="000000"/>
              </a:solidFill>
            </a:endParaRPr>
          </a:p>
        </p:txBody>
      </p:sp>
    </p:spTree>
    <p:extLst>
      <p:ext uri="{BB962C8B-B14F-4D97-AF65-F5344CB8AC3E}">
        <p14:creationId xmlns:p14="http://schemas.microsoft.com/office/powerpoint/2010/main" val="177142729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931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D5D590E6-003D-4539-A21D-C3C6C9A50220}" type="slidenum">
              <a:rPr lang="zh-CN" altLang="en-US">
                <a:solidFill>
                  <a:srgbClr val="000000"/>
                </a:solidFill>
              </a:rPr>
              <a:pPr eaLnBrk="1" hangingPunct="1"/>
              <a:t>39</a:t>
            </a:fld>
            <a:endParaRPr lang="en-US" altLang="zh-CN">
              <a:solidFill>
                <a:srgbClr val="000000"/>
              </a:solidFill>
            </a:endParaRPr>
          </a:p>
        </p:txBody>
      </p:sp>
    </p:spTree>
    <p:extLst>
      <p:ext uri="{BB962C8B-B14F-4D97-AF65-F5344CB8AC3E}">
        <p14:creationId xmlns:p14="http://schemas.microsoft.com/office/powerpoint/2010/main" val="26018912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931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D5D590E6-003D-4539-A21D-C3C6C9A50220}" type="slidenum">
              <a:rPr lang="zh-CN" altLang="en-US">
                <a:solidFill>
                  <a:srgbClr val="000000"/>
                </a:solidFill>
              </a:rPr>
              <a:pPr eaLnBrk="1" hangingPunct="1"/>
              <a:t>4</a:t>
            </a:fld>
            <a:endParaRPr lang="en-US" altLang="zh-CN">
              <a:solidFill>
                <a:srgbClr val="000000"/>
              </a:solidFill>
            </a:endParaRPr>
          </a:p>
        </p:txBody>
      </p:sp>
    </p:spTree>
    <p:extLst>
      <p:ext uri="{BB962C8B-B14F-4D97-AF65-F5344CB8AC3E}">
        <p14:creationId xmlns:p14="http://schemas.microsoft.com/office/powerpoint/2010/main" val="208361425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931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D5D590E6-003D-4539-A21D-C3C6C9A50220}" type="slidenum">
              <a:rPr lang="zh-CN" altLang="en-US">
                <a:solidFill>
                  <a:srgbClr val="000000"/>
                </a:solidFill>
              </a:rPr>
              <a:pPr eaLnBrk="1" hangingPunct="1"/>
              <a:t>40</a:t>
            </a:fld>
            <a:endParaRPr lang="en-US" altLang="zh-CN">
              <a:solidFill>
                <a:srgbClr val="000000"/>
              </a:solidFill>
            </a:endParaRPr>
          </a:p>
        </p:txBody>
      </p:sp>
    </p:spTree>
    <p:extLst>
      <p:ext uri="{BB962C8B-B14F-4D97-AF65-F5344CB8AC3E}">
        <p14:creationId xmlns:p14="http://schemas.microsoft.com/office/powerpoint/2010/main" val="199277839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931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D5D590E6-003D-4539-A21D-C3C6C9A50220}" type="slidenum">
              <a:rPr lang="zh-CN" altLang="en-US">
                <a:solidFill>
                  <a:srgbClr val="000000"/>
                </a:solidFill>
              </a:rPr>
              <a:pPr eaLnBrk="1" hangingPunct="1"/>
              <a:t>41</a:t>
            </a:fld>
            <a:endParaRPr lang="en-US" altLang="zh-CN">
              <a:solidFill>
                <a:srgbClr val="000000"/>
              </a:solidFill>
            </a:endParaRPr>
          </a:p>
        </p:txBody>
      </p:sp>
    </p:spTree>
    <p:extLst>
      <p:ext uri="{BB962C8B-B14F-4D97-AF65-F5344CB8AC3E}">
        <p14:creationId xmlns:p14="http://schemas.microsoft.com/office/powerpoint/2010/main" val="107457059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931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D5D590E6-003D-4539-A21D-C3C6C9A50220}" type="slidenum">
              <a:rPr lang="zh-CN" altLang="en-US">
                <a:solidFill>
                  <a:srgbClr val="000000"/>
                </a:solidFill>
              </a:rPr>
              <a:pPr eaLnBrk="1" hangingPunct="1"/>
              <a:t>42</a:t>
            </a:fld>
            <a:endParaRPr lang="en-US" altLang="zh-CN">
              <a:solidFill>
                <a:srgbClr val="000000"/>
              </a:solidFill>
            </a:endParaRPr>
          </a:p>
        </p:txBody>
      </p:sp>
    </p:spTree>
    <p:extLst>
      <p:ext uri="{BB962C8B-B14F-4D97-AF65-F5344CB8AC3E}">
        <p14:creationId xmlns:p14="http://schemas.microsoft.com/office/powerpoint/2010/main" val="95270201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931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D5D590E6-003D-4539-A21D-C3C6C9A50220}" type="slidenum">
              <a:rPr lang="zh-CN" altLang="en-US">
                <a:solidFill>
                  <a:srgbClr val="000000"/>
                </a:solidFill>
              </a:rPr>
              <a:pPr eaLnBrk="1" hangingPunct="1"/>
              <a:t>43</a:t>
            </a:fld>
            <a:endParaRPr lang="en-US" altLang="zh-CN">
              <a:solidFill>
                <a:srgbClr val="000000"/>
              </a:solidFill>
            </a:endParaRPr>
          </a:p>
        </p:txBody>
      </p:sp>
    </p:spTree>
    <p:extLst>
      <p:ext uri="{BB962C8B-B14F-4D97-AF65-F5344CB8AC3E}">
        <p14:creationId xmlns:p14="http://schemas.microsoft.com/office/powerpoint/2010/main" val="121519291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931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D5D590E6-003D-4539-A21D-C3C6C9A50220}" type="slidenum">
              <a:rPr lang="zh-CN" altLang="en-US">
                <a:solidFill>
                  <a:srgbClr val="000000"/>
                </a:solidFill>
              </a:rPr>
              <a:pPr eaLnBrk="1" hangingPunct="1"/>
              <a:t>44</a:t>
            </a:fld>
            <a:endParaRPr lang="en-US" altLang="zh-CN">
              <a:solidFill>
                <a:srgbClr val="000000"/>
              </a:solidFill>
            </a:endParaRPr>
          </a:p>
        </p:txBody>
      </p:sp>
    </p:spTree>
    <p:extLst>
      <p:ext uri="{BB962C8B-B14F-4D97-AF65-F5344CB8AC3E}">
        <p14:creationId xmlns:p14="http://schemas.microsoft.com/office/powerpoint/2010/main" val="219313892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931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D5D590E6-003D-4539-A21D-C3C6C9A50220}" type="slidenum">
              <a:rPr lang="zh-CN" altLang="en-US">
                <a:solidFill>
                  <a:srgbClr val="000000"/>
                </a:solidFill>
              </a:rPr>
              <a:pPr eaLnBrk="1" hangingPunct="1"/>
              <a:t>45</a:t>
            </a:fld>
            <a:endParaRPr lang="en-US" altLang="zh-CN">
              <a:solidFill>
                <a:srgbClr val="000000"/>
              </a:solidFill>
            </a:endParaRPr>
          </a:p>
        </p:txBody>
      </p:sp>
    </p:spTree>
    <p:extLst>
      <p:ext uri="{BB962C8B-B14F-4D97-AF65-F5344CB8AC3E}">
        <p14:creationId xmlns:p14="http://schemas.microsoft.com/office/powerpoint/2010/main" val="53785475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931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D5D590E6-003D-4539-A21D-C3C6C9A50220}" type="slidenum">
              <a:rPr lang="zh-CN" altLang="en-US">
                <a:solidFill>
                  <a:srgbClr val="000000"/>
                </a:solidFill>
              </a:rPr>
              <a:pPr eaLnBrk="1" hangingPunct="1"/>
              <a:t>46</a:t>
            </a:fld>
            <a:endParaRPr lang="en-US" altLang="zh-CN">
              <a:solidFill>
                <a:srgbClr val="000000"/>
              </a:solidFill>
            </a:endParaRPr>
          </a:p>
        </p:txBody>
      </p:sp>
    </p:spTree>
    <p:extLst>
      <p:ext uri="{BB962C8B-B14F-4D97-AF65-F5344CB8AC3E}">
        <p14:creationId xmlns:p14="http://schemas.microsoft.com/office/powerpoint/2010/main" val="36195765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931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D5D590E6-003D-4539-A21D-C3C6C9A50220}" type="slidenum">
              <a:rPr lang="zh-CN" altLang="en-US">
                <a:solidFill>
                  <a:srgbClr val="000000"/>
                </a:solidFill>
              </a:rPr>
              <a:pPr eaLnBrk="1" hangingPunct="1"/>
              <a:t>47</a:t>
            </a:fld>
            <a:endParaRPr lang="en-US" altLang="zh-CN">
              <a:solidFill>
                <a:srgbClr val="000000"/>
              </a:solidFill>
            </a:endParaRPr>
          </a:p>
        </p:txBody>
      </p:sp>
    </p:spTree>
    <p:extLst>
      <p:ext uri="{BB962C8B-B14F-4D97-AF65-F5344CB8AC3E}">
        <p14:creationId xmlns:p14="http://schemas.microsoft.com/office/powerpoint/2010/main" val="224066458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931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D5D590E6-003D-4539-A21D-C3C6C9A50220}" type="slidenum">
              <a:rPr lang="zh-CN" altLang="en-US">
                <a:solidFill>
                  <a:srgbClr val="000000"/>
                </a:solidFill>
              </a:rPr>
              <a:pPr eaLnBrk="1" hangingPunct="1"/>
              <a:t>48</a:t>
            </a:fld>
            <a:endParaRPr lang="en-US" altLang="zh-CN">
              <a:solidFill>
                <a:srgbClr val="000000"/>
              </a:solidFill>
            </a:endParaRPr>
          </a:p>
        </p:txBody>
      </p:sp>
    </p:spTree>
    <p:extLst>
      <p:ext uri="{BB962C8B-B14F-4D97-AF65-F5344CB8AC3E}">
        <p14:creationId xmlns:p14="http://schemas.microsoft.com/office/powerpoint/2010/main" val="161393447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931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D5D590E6-003D-4539-A21D-C3C6C9A50220}" type="slidenum">
              <a:rPr lang="zh-CN" altLang="en-US">
                <a:solidFill>
                  <a:srgbClr val="000000"/>
                </a:solidFill>
              </a:rPr>
              <a:pPr eaLnBrk="1" hangingPunct="1"/>
              <a:t>49</a:t>
            </a:fld>
            <a:endParaRPr lang="en-US" altLang="zh-CN">
              <a:solidFill>
                <a:srgbClr val="000000"/>
              </a:solidFill>
            </a:endParaRPr>
          </a:p>
        </p:txBody>
      </p:sp>
    </p:spTree>
    <p:extLst>
      <p:ext uri="{BB962C8B-B14F-4D97-AF65-F5344CB8AC3E}">
        <p14:creationId xmlns:p14="http://schemas.microsoft.com/office/powerpoint/2010/main" val="7839902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931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D5D590E6-003D-4539-A21D-C3C6C9A50220}" type="slidenum">
              <a:rPr lang="zh-CN" altLang="en-US">
                <a:solidFill>
                  <a:srgbClr val="000000"/>
                </a:solidFill>
              </a:rPr>
              <a:pPr eaLnBrk="1" hangingPunct="1"/>
              <a:t>5</a:t>
            </a:fld>
            <a:endParaRPr lang="en-US" altLang="zh-CN">
              <a:solidFill>
                <a:srgbClr val="000000"/>
              </a:solidFill>
            </a:endParaRPr>
          </a:p>
        </p:txBody>
      </p:sp>
    </p:spTree>
    <p:extLst>
      <p:ext uri="{BB962C8B-B14F-4D97-AF65-F5344CB8AC3E}">
        <p14:creationId xmlns:p14="http://schemas.microsoft.com/office/powerpoint/2010/main" val="406011452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931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D5D590E6-003D-4539-A21D-C3C6C9A50220}" type="slidenum">
              <a:rPr lang="zh-CN" altLang="en-US">
                <a:solidFill>
                  <a:srgbClr val="000000"/>
                </a:solidFill>
              </a:rPr>
              <a:pPr eaLnBrk="1" hangingPunct="1"/>
              <a:t>50</a:t>
            </a:fld>
            <a:endParaRPr lang="en-US" altLang="zh-CN">
              <a:solidFill>
                <a:srgbClr val="000000"/>
              </a:solidFill>
            </a:endParaRPr>
          </a:p>
        </p:txBody>
      </p:sp>
    </p:spTree>
    <p:extLst>
      <p:ext uri="{BB962C8B-B14F-4D97-AF65-F5344CB8AC3E}">
        <p14:creationId xmlns:p14="http://schemas.microsoft.com/office/powerpoint/2010/main" val="209191509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931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D5D590E6-003D-4539-A21D-C3C6C9A50220}" type="slidenum">
              <a:rPr lang="zh-CN" altLang="en-US">
                <a:solidFill>
                  <a:srgbClr val="000000"/>
                </a:solidFill>
              </a:rPr>
              <a:pPr eaLnBrk="1" hangingPunct="1"/>
              <a:t>51</a:t>
            </a:fld>
            <a:endParaRPr lang="en-US" altLang="zh-CN">
              <a:solidFill>
                <a:srgbClr val="000000"/>
              </a:solidFill>
            </a:endParaRPr>
          </a:p>
        </p:txBody>
      </p:sp>
    </p:spTree>
    <p:extLst>
      <p:ext uri="{BB962C8B-B14F-4D97-AF65-F5344CB8AC3E}">
        <p14:creationId xmlns:p14="http://schemas.microsoft.com/office/powerpoint/2010/main" val="112156752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931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D5D590E6-003D-4539-A21D-C3C6C9A50220}" type="slidenum">
              <a:rPr lang="zh-CN" altLang="en-US">
                <a:solidFill>
                  <a:srgbClr val="000000"/>
                </a:solidFill>
              </a:rPr>
              <a:pPr eaLnBrk="1" hangingPunct="1"/>
              <a:t>52</a:t>
            </a:fld>
            <a:endParaRPr lang="en-US" altLang="zh-CN">
              <a:solidFill>
                <a:srgbClr val="000000"/>
              </a:solidFill>
            </a:endParaRPr>
          </a:p>
        </p:txBody>
      </p:sp>
    </p:spTree>
    <p:extLst>
      <p:ext uri="{BB962C8B-B14F-4D97-AF65-F5344CB8AC3E}">
        <p14:creationId xmlns:p14="http://schemas.microsoft.com/office/powerpoint/2010/main" val="399186033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931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D5D590E6-003D-4539-A21D-C3C6C9A50220}" type="slidenum">
              <a:rPr lang="zh-CN" altLang="en-US">
                <a:solidFill>
                  <a:srgbClr val="000000"/>
                </a:solidFill>
              </a:rPr>
              <a:pPr eaLnBrk="1" hangingPunct="1"/>
              <a:t>53</a:t>
            </a:fld>
            <a:endParaRPr lang="en-US" altLang="zh-CN">
              <a:solidFill>
                <a:srgbClr val="000000"/>
              </a:solidFill>
            </a:endParaRPr>
          </a:p>
        </p:txBody>
      </p:sp>
    </p:spTree>
    <p:extLst>
      <p:ext uri="{BB962C8B-B14F-4D97-AF65-F5344CB8AC3E}">
        <p14:creationId xmlns:p14="http://schemas.microsoft.com/office/powerpoint/2010/main" val="160774072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931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D5D590E6-003D-4539-A21D-C3C6C9A50220}" type="slidenum">
              <a:rPr lang="zh-CN" altLang="en-US">
                <a:solidFill>
                  <a:srgbClr val="000000"/>
                </a:solidFill>
              </a:rPr>
              <a:pPr eaLnBrk="1" hangingPunct="1"/>
              <a:t>54</a:t>
            </a:fld>
            <a:endParaRPr lang="en-US" altLang="zh-CN">
              <a:solidFill>
                <a:srgbClr val="000000"/>
              </a:solidFill>
            </a:endParaRPr>
          </a:p>
        </p:txBody>
      </p:sp>
    </p:spTree>
    <p:extLst>
      <p:ext uri="{BB962C8B-B14F-4D97-AF65-F5344CB8AC3E}">
        <p14:creationId xmlns:p14="http://schemas.microsoft.com/office/powerpoint/2010/main" val="294531350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931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D5D590E6-003D-4539-A21D-C3C6C9A50220}" type="slidenum">
              <a:rPr lang="zh-CN" altLang="en-US">
                <a:solidFill>
                  <a:srgbClr val="000000"/>
                </a:solidFill>
              </a:rPr>
              <a:pPr eaLnBrk="1" hangingPunct="1"/>
              <a:t>55</a:t>
            </a:fld>
            <a:endParaRPr lang="en-US" altLang="zh-CN">
              <a:solidFill>
                <a:srgbClr val="000000"/>
              </a:solidFill>
            </a:endParaRPr>
          </a:p>
        </p:txBody>
      </p:sp>
    </p:spTree>
    <p:extLst>
      <p:ext uri="{BB962C8B-B14F-4D97-AF65-F5344CB8AC3E}">
        <p14:creationId xmlns:p14="http://schemas.microsoft.com/office/powerpoint/2010/main" val="297459802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931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D5D590E6-003D-4539-A21D-C3C6C9A50220}" type="slidenum">
              <a:rPr lang="zh-CN" altLang="en-US">
                <a:solidFill>
                  <a:srgbClr val="000000"/>
                </a:solidFill>
              </a:rPr>
              <a:pPr eaLnBrk="1" hangingPunct="1"/>
              <a:t>56</a:t>
            </a:fld>
            <a:endParaRPr lang="en-US" altLang="zh-CN">
              <a:solidFill>
                <a:srgbClr val="000000"/>
              </a:solidFill>
            </a:endParaRPr>
          </a:p>
        </p:txBody>
      </p:sp>
    </p:spTree>
    <p:extLst>
      <p:ext uri="{BB962C8B-B14F-4D97-AF65-F5344CB8AC3E}">
        <p14:creationId xmlns:p14="http://schemas.microsoft.com/office/powerpoint/2010/main" val="284126911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931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D5D590E6-003D-4539-A21D-C3C6C9A50220}" type="slidenum">
              <a:rPr lang="zh-CN" altLang="en-US">
                <a:solidFill>
                  <a:srgbClr val="000000"/>
                </a:solidFill>
              </a:rPr>
              <a:pPr eaLnBrk="1" hangingPunct="1"/>
              <a:t>57</a:t>
            </a:fld>
            <a:endParaRPr lang="en-US" altLang="zh-CN">
              <a:solidFill>
                <a:srgbClr val="000000"/>
              </a:solidFill>
            </a:endParaRPr>
          </a:p>
        </p:txBody>
      </p:sp>
    </p:spTree>
    <p:extLst>
      <p:ext uri="{BB962C8B-B14F-4D97-AF65-F5344CB8AC3E}">
        <p14:creationId xmlns:p14="http://schemas.microsoft.com/office/powerpoint/2010/main" val="134617413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931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D5D590E6-003D-4539-A21D-C3C6C9A50220}" type="slidenum">
              <a:rPr lang="zh-CN" altLang="en-US">
                <a:solidFill>
                  <a:srgbClr val="000000"/>
                </a:solidFill>
              </a:rPr>
              <a:pPr eaLnBrk="1" hangingPunct="1"/>
              <a:t>58</a:t>
            </a:fld>
            <a:endParaRPr lang="en-US" altLang="zh-CN">
              <a:solidFill>
                <a:srgbClr val="000000"/>
              </a:solidFill>
            </a:endParaRPr>
          </a:p>
        </p:txBody>
      </p:sp>
    </p:spTree>
    <p:extLst>
      <p:ext uri="{BB962C8B-B14F-4D97-AF65-F5344CB8AC3E}">
        <p14:creationId xmlns:p14="http://schemas.microsoft.com/office/powerpoint/2010/main" val="2850413946"/>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931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D5D590E6-003D-4539-A21D-C3C6C9A50220}" type="slidenum">
              <a:rPr lang="zh-CN" altLang="en-US">
                <a:solidFill>
                  <a:srgbClr val="000000"/>
                </a:solidFill>
              </a:rPr>
              <a:pPr eaLnBrk="1" hangingPunct="1"/>
              <a:t>59</a:t>
            </a:fld>
            <a:endParaRPr lang="en-US" altLang="zh-CN">
              <a:solidFill>
                <a:srgbClr val="000000"/>
              </a:solidFill>
            </a:endParaRPr>
          </a:p>
        </p:txBody>
      </p:sp>
    </p:spTree>
    <p:extLst>
      <p:ext uri="{BB962C8B-B14F-4D97-AF65-F5344CB8AC3E}">
        <p14:creationId xmlns:p14="http://schemas.microsoft.com/office/powerpoint/2010/main" val="13025441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a:p>
        </p:txBody>
      </p:sp>
      <p:sp>
        <p:nvSpPr>
          <p:cNvPr id="931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D5D590E6-003D-4539-A21D-C3C6C9A50220}" type="slidenum">
              <a:rPr lang="zh-CN" altLang="en-US">
                <a:solidFill>
                  <a:srgbClr val="000000"/>
                </a:solidFill>
              </a:rPr>
              <a:pPr eaLnBrk="1" hangingPunct="1"/>
              <a:t>6</a:t>
            </a:fld>
            <a:endParaRPr lang="en-US" altLang="zh-CN">
              <a:solidFill>
                <a:srgbClr val="000000"/>
              </a:solidFill>
            </a:endParaRPr>
          </a:p>
        </p:txBody>
      </p:sp>
    </p:spTree>
    <p:extLst>
      <p:ext uri="{BB962C8B-B14F-4D97-AF65-F5344CB8AC3E}">
        <p14:creationId xmlns:p14="http://schemas.microsoft.com/office/powerpoint/2010/main" val="149449270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931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D5D590E6-003D-4539-A21D-C3C6C9A50220}" type="slidenum">
              <a:rPr lang="zh-CN" altLang="en-US">
                <a:solidFill>
                  <a:srgbClr val="000000"/>
                </a:solidFill>
              </a:rPr>
              <a:pPr eaLnBrk="1" hangingPunct="1"/>
              <a:t>60</a:t>
            </a:fld>
            <a:endParaRPr lang="en-US" altLang="zh-CN">
              <a:solidFill>
                <a:srgbClr val="000000"/>
              </a:solidFill>
            </a:endParaRPr>
          </a:p>
        </p:txBody>
      </p:sp>
    </p:spTree>
    <p:extLst>
      <p:ext uri="{BB962C8B-B14F-4D97-AF65-F5344CB8AC3E}">
        <p14:creationId xmlns:p14="http://schemas.microsoft.com/office/powerpoint/2010/main" val="420993110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931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D5D590E6-003D-4539-A21D-C3C6C9A50220}" type="slidenum">
              <a:rPr lang="zh-CN" altLang="en-US">
                <a:solidFill>
                  <a:srgbClr val="000000"/>
                </a:solidFill>
              </a:rPr>
              <a:pPr eaLnBrk="1" hangingPunct="1"/>
              <a:t>61</a:t>
            </a:fld>
            <a:endParaRPr lang="en-US" altLang="zh-CN">
              <a:solidFill>
                <a:srgbClr val="000000"/>
              </a:solidFill>
            </a:endParaRPr>
          </a:p>
        </p:txBody>
      </p:sp>
    </p:spTree>
    <p:extLst>
      <p:ext uri="{BB962C8B-B14F-4D97-AF65-F5344CB8AC3E}">
        <p14:creationId xmlns:p14="http://schemas.microsoft.com/office/powerpoint/2010/main" val="599085543"/>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931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D5D590E6-003D-4539-A21D-C3C6C9A50220}" type="slidenum">
              <a:rPr lang="zh-CN" altLang="en-US">
                <a:solidFill>
                  <a:srgbClr val="000000"/>
                </a:solidFill>
              </a:rPr>
              <a:pPr eaLnBrk="1" hangingPunct="1"/>
              <a:t>62</a:t>
            </a:fld>
            <a:endParaRPr lang="en-US" altLang="zh-CN">
              <a:solidFill>
                <a:srgbClr val="000000"/>
              </a:solidFill>
            </a:endParaRPr>
          </a:p>
        </p:txBody>
      </p:sp>
    </p:spTree>
    <p:extLst>
      <p:ext uri="{BB962C8B-B14F-4D97-AF65-F5344CB8AC3E}">
        <p14:creationId xmlns:p14="http://schemas.microsoft.com/office/powerpoint/2010/main" val="390988166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931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D5D590E6-003D-4539-A21D-C3C6C9A50220}" type="slidenum">
              <a:rPr lang="zh-CN" altLang="en-US">
                <a:solidFill>
                  <a:srgbClr val="000000"/>
                </a:solidFill>
              </a:rPr>
              <a:pPr eaLnBrk="1" hangingPunct="1"/>
              <a:t>63</a:t>
            </a:fld>
            <a:endParaRPr lang="en-US" altLang="zh-CN">
              <a:solidFill>
                <a:srgbClr val="000000"/>
              </a:solidFill>
            </a:endParaRPr>
          </a:p>
        </p:txBody>
      </p:sp>
    </p:spTree>
    <p:extLst>
      <p:ext uri="{BB962C8B-B14F-4D97-AF65-F5344CB8AC3E}">
        <p14:creationId xmlns:p14="http://schemas.microsoft.com/office/powerpoint/2010/main" val="133724336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931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D5D590E6-003D-4539-A21D-C3C6C9A50220}" type="slidenum">
              <a:rPr lang="zh-CN" altLang="en-US">
                <a:solidFill>
                  <a:srgbClr val="000000"/>
                </a:solidFill>
              </a:rPr>
              <a:pPr eaLnBrk="1" hangingPunct="1"/>
              <a:t>64</a:t>
            </a:fld>
            <a:endParaRPr lang="en-US" altLang="zh-CN">
              <a:solidFill>
                <a:srgbClr val="000000"/>
              </a:solidFill>
            </a:endParaRPr>
          </a:p>
        </p:txBody>
      </p:sp>
    </p:spTree>
    <p:extLst>
      <p:ext uri="{BB962C8B-B14F-4D97-AF65-F5344CB8AC3E}">
        <p14:creationId xmlns:p14="http://schemas.microsoft.com/office/powerpoint/2010/main" val="59911768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931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D5D590E6-003D-4539-A21D-C3C6C9A50220}" type="slidenum">
              <a:rPr lang="zh-CN" altLang="en-US">
                <a:solidFill>
                  <a:srgbClr val="000000"/>
                </a:solidFill>
              </a:rPr>
              <a:pPr eaLnBrk="1" hangingPunct="1"/>
              <a:t>65</a:t>
            </a:fld>
            <a:endParaRPr lang="en-US" altLang="zh-CN">
              <a:solidFill>
                <a:srgbClr val="000000"/>
              </a:solidFill>
            </a:endParaRPr>
          </a:p>
        </p:txBody>
      </p:sp>
    </p:spTree>
    <p:extLst>
      <p:ext uri="{BB962C8B-B14F-4D97-AF65-F5344CB8AC3E}">
        <p14:creationId xmlns:p14="http://schemas.microsoft.com/office/powerpoint/2010/main" val="3977926542"/>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931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D5D590E6-003D-4539-A21D-C3C6C9A50220}" type="slidenum">
              <a:rPr lang="zh-CN" altLang="en-US">
                <a:solidFill>
                  <a:srgbClr val="000000"/>
                </a:solidFill>
              </a:rPr>
              <a:pPr eaLnBrk="1" hangingPunct="1"/>
              <a:t>66</a:t>
            </a:fld>
            <a:endParaRPr lang="en-US" altLang="zh-CN">
              <a:solidFill>
                <a:srgbClr val="000000"/>
              </a:solidFill>
            </a:endParaRPr>
          </a:p>
        </p:txBody>
      </p:sp>
    </p:spTree>
    <p:extLst>
      <p:ext uri="{BB962C8B-B14F-4D97-AF65-F5344CB8AC3E}">
        <p14:creationId xmlns:p14="http://schemas.microsoft.com/office/powerpoint/2010/main" val="2853069242"/>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931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D5D590E6-003D-4539-A21D-C3C6C9A50220}" type="slidenum">
              <a:rPr lang="zh-CN" altLang="en-US">
                <a:solidFill>
                  <a:srgbClr val="000000"/>
                </a:solidFill>
              </a:rPr>
              <a:pPr eaLnBrk="1" hangingPunct="1"/>
              <a:t>67</a:t>
            </a:fld>
            <a:endParaRPr lang="en-US" altLang="zh-CN">
              <a:solidFill>
                <a:srgbClr val="000000"/>
              </a:solidFill>
            </a:endParaRPr>
          </a:p>
        </p:txBody>
      </p:sp>
    </p:spTree>
    <p:extLst>
      <p:ext uri="{BB962C8B-B14F-4D97-AF65-F5344CB8AC3E}">
        <p14:creationId xmlns:p14="http://schemas.microsoft.com/office/powerpoint/2010/main" val="1039918180"/>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931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D5D590E6-003D-4539-A21D-C3C6C9A50220}" type="slidenum">
              <a:rPr lang="zh-CN" altLang="en-US">
                <a:solidFill>
                  <a:srgbClr val="000000"/>
                </a:solidFill>
              </a:rPr>
              <a:pPr eaLnBrk="1" hangingPunct="1"/>
              <a:t>68</a:t>
            </a:fld>
            <a:endParaRPr lang="en-US" altLang="zh-CN">
              <a:solidFill>
                <a:srgbClr val="000000"/>
              </a:solidFill>
            </a:endParaRPr>
          </a:p>
        </p:txBody>
      </p:sp>
    </p:spTree>
    <p:extLst>
      <p:ext uri="{BB962C8B-B14F-4D97-AF65-F5344CB8AC3E}">
        <p14:creationId xmlns:p14="http://schemas.microsoft.com/office/powerpoint/2010/main" val="187450600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931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D5D590E6-003D-4539-A21D-C3C6C9A50220}" type="slidenum">
              <a:rPr lang="zh-CN" altLang="en-US">
                <a:solidFill>
                  <a:srgbClr val="000000"/>
                </a:solidFill>
              </a:rPr>
              <a:pPr eaLnBrk="1" hangingPunct="1"/>
              <a:t>69</a:t>
            </a:fld>
            <a:endParaRPr lang="en-US" altLang="zh-CN">
              <a:solidFill>
                <a:srgbClr val="000000"/>
              </a:solidFill>
            </a:endParaRPr>
          </a:p>
        </p:txBody>
      </p:sp>
    </p:spTree>
    <p:extLst>
      <p:ext uri="{BB962C8B-B14F-4D97-AF65-F5344CB8AC3E}">
        <p14:creationId xmlns:p14="http://schemas.microsoft.com/office/powerpoint/2010/main" val="4432352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a:p>
        </p:txBody>
      </p:sp>
      <p:sp>
        <p:nvSpPr>
          <p:cNvPr id="931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D5D590E6-003D-4539-A21D-C3C6C9A50220}" type="slidenum">
              <a:rPr lang="zh-CN" altLang="en-US">
                <a:solidFill>
                  <a:srgbClr val="000000"/>
                </a:solidFill>
              </a:rPr>
              <a:pPr eaLnBrk="1" hangingPunct="1"/>
              <a:t>7</a:t>
            </a:fld>
            <a:endParaRPr lang="en-US" altLang="zh-CN">
              <a:solidFill>
                <a:srgbClr val="000000"/>
              </a:solidFill>
            </a:endParaRPr>
          </a:p>
        </p:txBody>
      </p:sp>
    </p:spTree>
    <p:extLst>
      <p:ext uri="{BB962C8B-B14F-4D97-AF65-F5344CB8AC3E}">
        <p14:creationId xmlns:p14="http://schemas.microsoft.com/office/powerpoint/2010/main" val="4118993595"/>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931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D5D590E6-003D-4539-A21D-C3C6C9A50220}" type="slidenum">
              <a:rPr lang="zh-CN" altLang="en-US">
                <a:solidFill>
                  <a:srgbClr val="000000"/>
                </a:solidFill>
              </a:rPr>
              <a:pPr eaLnBrk="1" hangingPunct="1"/>
              <a:t>70</a:t>
            </a:fld>
            <a:endParaRPr lang="en-US" altLang="zh-CN">
              <a:solidFill>
                <a:srgbClr val="000000"/>
              </a:solidFill>
            </a:endParaRPr>
          </a:p>
        </p:txBody>
      </p:sp>
    </p:spTree>
    <p:extLst>
      <p:ext uri="{BB962C8B-B14F-4D97-AF65-F5344CB8AC3E}">
        <p14:creationId xmlns:p14="http://schemas.microsoft.com/office/powerpoint/2010/main" val="2520081569"/>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931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D5D590E6-003D-4539-A21D-C3C6C9A50220}" type="slidenum">
              <a:rPr lang="zh-CN" altLang="en-US">
                <a:solidFill>
                  <a:srgbClr val="000000"/>
                </a:solidFill>
              </a:rPr>
              <a:pPr eaLnBrk="1" hangingPunct="1"/>
              <a:t>71</a:t>
            </a:fld>
            <a:endParaRPr lang="en-US" altLang="zh-CN">
              <a:solidFill>
                <a:srgbClr val="000000"/>
              </a:solidFill>
            </a:endParaRPr>
          </a:p>
        </p:txBody>
      </p:sp>
    </p:spTree>
    <p:extLst>
      <p:ext uri="{BB962C8B-B14F-4D97-AF65-F5344CB8AC3E}">
        <p14:creationId xmlns:p14="http://schemas.microsoft.com/office/powerpoint/2010/main" val="3264675229"/>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931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D5D590E6-003D-4539-A21D-C3C6C9A50220}" type="slidenum">
              <a:rPr lang="zh-CN" altLang="en-US">
                <a:solidFill>
                  <a:srgbClr val="000000"/>
                </a:solidFill>
              </a:rPr>
              <a:pPr eaLnBrk="1" hangingPunct="1"/>
              <a:t>72</a:t>
            </a:fld>
            <a:endParaRPr lang="en-US" altLang="zh-CN">
              <a:solidFill>
                <a:srgbClr val="000000"/>
              </a:solidFill>
            </a:endParaRPr>
          </a:p>
        </p:txBody>
      </p:sp>
    </p:spTree>
    <p:extLst>
      <p:ext uri="{BB962C8B-B14F-4D97-AF65-F5344CB8AC3E}">
        <p14:creationId xmlns:p14="http://schemas.microsoft.com/office/powerpoint/2010/main" val="3448787508"/>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931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D5D590E6-003D-4539-A21D-C3C6C9A50220}" type="slidenum">
              <a:rPr lang="zh-CN" altLang="en-US">
                <a:solidFill>
                  <a:srgbClr val="000000"/>
                </a:solidFill>
              </a:rPr>
              <a:pPr eaLnBrk="1" hangingPunct="1"/>
              <a:t>73</a:t>
            </a:fld>
            <a:endParaRPr lang="en-US" altLang="zh-CN">
              <a:solidFill>
                <a:srgbClr val="000000"/>
              </a:solidFill>
            </a:endParaRPr>
          </a:p>
        </p:txBody>
      </p:sp>
    </p:spTree>
    <p:extLst>
      <p:ext uri="{BB962C8B-B14F-4D97-AF65-F5344CB8AC3E}">
        <p14:creationId xmlns:p14="http://schemas.microsoft.com/office/powerpoint/2010/main" val="2531373275"/>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931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D5D590E6-003D-4539-A21D-C3C6C9A50220}" type="slidenum">
              <a:rPr lang="zh-CN" altLang="en-US">
                <a:solidFill>
                  <a:srgbClr val="000000"/>
                </a:solidFill>
              </a:rPr>
              <a:pPr eaLnBrk="1" hangingPunct="1"/>
              <a:t>74</a:t>
            </a:fld>
            <a:endParaRPr lang="en-US" altLang="zh-CN">
              <a:solidFill>
                <a:srgbClr val="000000"/>
              </a:solidFill>
            </a:endParaRPr>
          </a:p>
        </p:txBody>
      </p:sp>
    </p:spTree>
    <p:extLst>
      <p:ext uri="{BB962C8B-B14F-4D97-AF65-F5344CB8AC3E}">
        <p14:creationId xmlns:p14="http://schemas.microsoft.com/office/powerpoint/2010/main" val="2126060592"/>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931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D5D590E6-003D-4539-A21D-C3C6C9A50220}" type="slidenum">
              <a:rPr lang="zh-CN" altLang="en-US">
                <a:solidFill>
                  <a:srgbClr val="000000"/>
                </a:solidFill>
              </a:rPr>
              <a:pPr eaLnBrk="1" hangingPunct="1"/>
              <a:t>75</a:t>
            </a:fld>
            <a:endParaRPr lang="en-US" altLang="zh-CN">
              <a:solidFill>
                <a:srgbClr val="000000"/>
              </a:solidFill>
            </a:endParaRPr>
          </a:p>
        </p:txBody>
      </p:sp>
    </p:spTree>
    <p:extLst>
      <p:ext uri="{BB962C8B-B14F-4D97-AF65-F5344CB8AC3E}">
        <p14:creationId xmlns:p14="http://schemas.microsoft.com/office/powerpoint/2010/main" val="2260828625"/>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931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D5D590E6-003D-4539-A21D-C3C6C9A50220}" type="slidenum">
              <a:rPr lang="zh-CN" altLang="en-US">
                <a:solidFill>
                  <a:srgbClr val="000000"/>
                </a:solidFill>
              </a:rPr>
              <a:pPr eaLnBrk="1" hangingPunct="1"/>
              <a:t>76</a:t>
            </a:fld>
            <a:endParaRPr lang="en-US" altLang="zh-CN">
              <a:solidFill>
                <a:srgbClr val="000000"/>
              </a:solidFill>
            </a:endParaRPr>
          </a:p>
        </p:txBody>
      </p:sp>
    </p:spTree>
    <p:extLst>
      <p:ext uri="{BB962C8B-B14F-4D97-AF65-F5344CB8AC3E}">
        <p14:creationId xmlns:p14="http://schemas.microsoft.com/office/powerpoint/2010/main" val="1476917608"/>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931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D5D590E6-003D-4539-A21D-C3C6C9A50220}" type="slidenum">
              <a:rPr lang="zh-CN" altLang="en-US">
                <a:solidFill>
                  <a:srgbClr val="000000"/>
                </a:solidFill>
              </a:rPr>
              <a:pPr eaLnBrk="1" hangingPunct="1"/>
              <a:t>77</a:t>
            </a:fld>
            <a:endParaRPr lang="en-US" altLang="zh-CN">
              <a:solidFill>
                <a:srgbClr val="000000"/>
              </a:solidFill>
            </a:endParaRPr>
          </a:p>
        </p:txBody>
      </p:sp>
    </p:spTree>
    <p:extLst>
      <p:ext uri="{BB962C8B-B14F-4D97-AF65-F5344CB8AC3E}">
        <p14:creationId xmlns:p14="http://schemas.microsoft.com/office/powerpoint/2010/main" val="1571066870"/>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931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D5D590E6-003D-4539-A21D-C3C6C9A50220}" type="slidenum">
              <a:rPr lang="zh-CN" altLang="en-US">
                <a:solidFill>
                  <a:srgbClr val="000000"/>
                </a:solidFill>
              </a:rPr>
              <a:pPr eaLnBrk="1" hangingPunct="1"/>
              <a:t>78</a:t>
            </a:fld>
            <a:endParaRPr lang="en-US" altLang="zh-CN">
              <a:solidFill>
                <a:srgbClr val="000000"/>
              </a:solidFill>
            </a:endParaRPr>
          </a:p>
        </p:txBody>
      </p:sp>
    </p:spTree>
    <p:extLst>
      <p:ext uri="{BB962C8B-B14F-4D97-AF65-F5344CB8AC3E}">
        <p14:creationId xmlns:p14="http://schemas.microsoft.com/office/powerpoint/2010/main" val="338125388"/>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931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D5D590E6-003D-4539-A21D-C3C6C9A50220}" type="slidenum">
              <a:rPr lang="zh-CN" altLang="en-US">
                <a:solidFill>
                  <a:srgbClr val="000000"/>
                </a:solidFill>
              </a:rPr>
              <a:pPr eaLnBrk="1" hangingPunct="1"/>
              <a:t>79</a:t>
            </a:fld>
            <a:endParaRPr lang="en-US" altLang="zh-CN">
              <a:solidFill>
                <a:srgbClr val="000000"/>
              </a:solidFill>
            </a:endParaRPr>
          </a:p>
        </p:txBody>
      </p:sp>
    </p:spTree>
    <p:extLst>
      <p:ext uri="{BB962C8B-B14F-4D97-AF65-F5344CB8AC3E}">
        <p14:creationId xmlns:p14="http://schemas.microsoft.com/office/powerpoint/2010/main" val="40511823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931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D5D590E6-003D-4539-A21D-C3C6C9A50220}" type="slidenum">
              <a:rPr lang="zh-CN" altLang="en-US">
                <a:solidFill>
                  <a:srgbClr val="000000"/>
                </a:solidFill>
              </a:rPr>
              <a:pPr eaLnBrk="1" hangingPunct="1"/>
              <a:t>8</a:t>
            </a:fld>
            <a:endParaRPr lang="en-US" altLang="zh-CN">
              <a:solidFill>
                <a:srgbClr val="000000"/>
              </a:solidFill>
            </a:endParaRPr>
          </a:p>
        </p:txBody>
      </p:sp>
    </p:spTree>
    <p:extLst>
      <p:ext uri="{BB962C8B-B14F-4D97-AF65-F5344CB8AC3E}">
        <p14:creationId xmlns:p14="http://schemas.microsoft.com/office/powerpoint/2010/main" val="195550054"/>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931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D5D590E6-003D-4539-A21D-C3C6C9A50220}" type="slidenum">
              <a:rPr lang="zh-CN" altLang="en-US">
                <a:solidFill>
                  <a:srgbClr val="000000"/>
                </a:solidFill>
              </a:rPr>
              <a:pPr eaLnBrk="1" hangingPunct="1"/>
              <a:t>80</a:t>
            </a:fld>
            <a:endParaRPr lang="en-US" altLang="zh-CN">
              <a:solidFill>
                <a:srgbClr val="000000"/>
              </a:solidFill>
            </a:endParaRPr>
          </a:p>
        </p:txBody>
      </p:sp>
    </p:spTree>
    <p:extLst>
      <p:ext uri="{BB962C8B-B14F-4D97-AF65-F5344CB8AC3E}">
        <p14:creationId xmlns:p14="http://schemas.microsoft.com/office/powerpoint/2010/main" val="2259874555"/>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931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D5D590E6-003D-4539-A21D-C3C6C9A50220}" type="slidenum">
              <a:rPr lang="zh-CN" altLang="en-US">
                <a:solidFill>
                  <a:srgbClr val="000000"/>
                </a:solidFill>
              </a:rPr>
              <a:pPr eaLnBrk="1" hangingPunct="1"/>
              <a:t>81</a:t>
            </a:fld>
            <a:endParaRPr lang="en-US" altLang="zh-CN">
              <a:solidFill>
                <a:srgbClr val="000000"/>
              </a:solidFill>
            </a:endParaRPr>
          </a:p>
        </p:txBody>
      </p:sp>
    </p:spTree>
    <p:extLst>
      <p:ext uri="{BB962C8B-B14F-4D97-AF65-F5344CB8AC3E}">
        <p14:creationId xmlns:p14="http://schemas.microsoft.com/office/powerpoint/2010/main" val="3467975310"/>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931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D5D590E6-003D-4539-A21D-C3C6C9A50220}" type="slidenum">
              <a:rPr lang="zh-CN" altLang="en-US">
                <a:solidFill>
                  <a:srgbClr val="000000"/>
                </a:solidFill>
              </a:rPr>
              <a:pPr eaLnBrk="1" hangingPunct="1"/>
              <a:t>82</a:t>
            </a:fld>
            <a:endParaRPr lang="en-US" altLang="zh-CN">
              <a:solidFill>
                <a:srgbClr val="000000"/>
              </a:solidFill>
            </a:endParaRPr>
          </a:p>
        </p:txBody>
      </p:sp>
    </p:spTree>
    <p:extLst>
      <p:ext uri="{BB962C8B-B14F-4D97-AF65-F5344CB8AC3E}">
        <p14:creationId xmlns:p14="http://schemas.microsoft.com/office/powerpoint/2010/main" val="608096524"/>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931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D5D590E6-003D-4539-A21D-C3C6C9A50220}" type="slidenum">
              <a:rPr lang="zh-CN" altLang="en-US">
                <a:solidFill>
                  <a:srgbClr val="000000"/>
                </a:solidFill>
              </a:rPr>
              <a:pPr eaLnBrk="1" hangingPunct="1"/>
              <a:t>83</a:t>
            </a:fld>
            <a:endParaRPr lang="en-US" altLang="zh-CN">
              <a:solidFill>
                <a:srgbClr val="000000"/>
              </a:solidFill>
            </a:endParaRPr>
          </a:p>
        </p:txBody>
      </p:sp>
    </p:spTree>
    <p:extLst>
      <p:ext uri="{BB962C8B-B14F-4D97-AF65-F5344CB8AC3E}">
        <p14:creationId xmlns:p14="http://schemas.microsoft.com/office/powerpoint/2010/main" val="4054394969"/>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931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D5D590E6-003D-4539-A21D-C3C6C9A50220}" type="slidenum">
              <a:rPr lang="zh-CN" altLang="en-US">
                <a:solidFill>
                  <a:srgbClr val="000000"/>
                </a:solidFill>
              </a:rPr>
              <a:pPr eaLnBrk="1" hangingPunct="1"/>
              <a:t>84</a:t>
            </a:fld>
            <a:endParaRPr lang="en-US" altLang="zh-CN">
              <a:solidFill>
                <a:srgbClr val="000000"/>
              </a:solidFill>
            </a:endParaRPr>
          </a:p>
        </p:txBody>
      </p:sp>
    </p:spTree>
    <p:extLst>
      <p:ext uri="{BB962C8B-B14F-4D97-AF65-F5344CB8AC3E}">
        <p14:creationId xmlns:p14="http://schemas.microsoft.com/office/powerpoint/2010/main" val="2789687411"/>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931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D5D590E6-003D-4539-A21D-C3C6C9A50220}" type="slidenum">
              <a:rPr lang="zh-CN" altLang="en-US">
                <a:solidFill>
                  <a:srgbClr val="000000"/>
                </a:solidFill>
              </a:rPr>
              <a:pPr eaLnBrk="1" hangingPunct="1"/>
              <a:t>85</a:t>
            </a:fld>
            <a:endParaRPr lang="en-US" altLang="zh-CN">
              <a:solidFill>
                <a:srgbClr val="000000"/>
              </a:solidFill>
            </a:endParaRPr>
          </a:p>
        </p:txBody>
      </p:sp>
    </p:spTree>
    <p:extLst>
      <p:ext uri="{BB962C8B-B14F-4D97-AF65-F5344CB8AC3E}">
        <p14:creationId xmlns:p14="http://schemas.microsoft.com/office/powerpoint/2010/main" val="3115321337"/>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931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D5D590E6-003D-4539-A21D-C3C6C9A50220}" type="slidenum">
              <a:rPr lang="zh-CN" altLang="en-US">
                <a:solidFill>
                  <a:srgbClr val="000000"/>
                </a:solidFill>
              </a:rPr>
              <a:pPr eaLnBrk="1" hangingPunct="1"/>
              <a:t>86</a:t>
            </a:fld>
            <a:endParaRPr lang="en-US" altLang="zh-CN">
              <a:solidFill>
                <a:srgbClr val="000000"/>
              </a:solidFill>
            </a:endParaRPr>
          </a:p>
        </p:txBody>
      </p:sp>
    </p:spTree>
    <p:extLst>
      <p:ext uri="{BB962C8B-B14F-4D97-AF65-F5344CB8AC3E}">
        <p14:creationId xmlns:p14="http://schemas.microsoft.com/office/powerpoint/2010/main" val="31837657"/>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931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D5D590E6-003D-4539-A21D-C3C6C9A50220}" type="slidenum">
              <a:rPr lang="zh-CN" altLang="en-US">
                <a:solidFill>
                  <a:srgbClr val="000000"/>
                </a:solidFill>
              </a:rPr>
              <a:pPr eaLnBrk="1" hangingPunct="1"/>
              <a:t>87</a:t>
            </a:fld>
            <a:endParaRPr lang="en-US" altLang="zh-CN">
              <a:solidFill>
                <a:srgbClr val="000000"/>
              </a:solidFill>
            </a:endParaRPr>
          </a:p>
        </p:txBody>
      </p:sp>
    </p:spTree>
    <p:extLst>
      <p:ext uri="{BB962C8B-B14F-4D97-AF65-F5344CB8AC3E}">
        <p14:creationId xmlns:p14="http://schemas.microsoft.com/office/powerpoint/2010/main" val="2590124016"/>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931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D5D590E6-003D-4539-A21D-C3C6C9A50220}" type="slidenum">
              <a:rPr lang="zh-CN" altLang="en-US">
                <a:solidFill>
                  <a:srgbClr val="000000"/>
                </a:solidFill>
              </a:rPr>
              <a:pPr eaLnBrk="1" hangingPunct="1"/>
              <a:t>88</a:t>
            </a:fld>
            <a:endParaRPr lang="en-US" altLang="zh-CN">
              <a:solidFill>
                <a:srgbClr val="000000"/>
              </a:solidFill>
            </a:endParaRPr>
          </a:p>
        </p:txBody>
      </p:sp>
    </p:spTree>
    <p:extLst>
      <p:ext uri="{BB962C8B-B14F-4D97-AF65-F5344CB8AC3E}">
        <p14:creationId xmlns:p14="http://schemas.microsoft.com/office/powerpoint/2010/main" val="1132729135"/>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931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D5D590E6-003D-4539-A21D-C3C6C9A50220}" type="slidenum">
              <a:rPr lang="zh-CN" altLang="en-US">
                <a:solidFill>
                  <a:srgbClr val="000000"/>
                </a:solidFill>
              </a:rPr>
              <a:pPr eaLnBrk="1" hangingPunct="1"/>
              <a:t>89</a:t>
            </a:fld>
            <a:endParaRPr lang="en-US" altLang="zh-CN">
              <a:solidFill>
                <a:srgbClr val="000000"/>
              </a:solidFill>
            </a:endParaRPr>
          </a:p>
        </p:txBody>
      </p:sp>
    </p:spTree>
    <p:extLst>
      <p:ext uri="{BB962C8B-B14F-4D97-AF65-F5344CB8AC3E}">
        <p14:creationId xmlns:p14="http://schemas.microsoft.com/office/powerpoint/2010/main" val="37409731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931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D5D590E6-003D-4539-A21D-C3C6C9A50220}" type="slidenum">
              <a:rPr lang="zh-CN" altLang="en-US">
                <a:solidFill>
                  <a:srgbClr val="000000"/>
                </a:solidFill>
              </a:rPr>
              <a:pPr eaLnBrk="1" hangingPunct="1"/>
              <a:t>9</a:t>
            </a:fld>
            <a:endParaRPr lang="en-US" altLang="zh-CN">
              <a:solidFill>
                <a:srgbClr val="000000"/>
              </a:solidFill>
            </a:endParaRPr>
          </a:p>
        </p:txBody>
      </p:sp>
    </p:spTree>
    <p:extLst>
      <p:ext uri="{BB962C8B-B14F-4D97-AF65-F5344CB8AC3E}">
        <p14:creationId xmlns:p14="http://schemas.microsoft.com/office/powerpoint/2010/main" val="3504566178"/>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931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D5D590E6-003D-4539-A21D-C3C6C9A50220}" type="slidenum">
              <a:rPr lang="zh-CN" altLang="en-US">
                <a:solidFill>
                  <a:srgbClr val="000000"/>
                </a:solidFill>
              </a:rPr>
              <a:pPr eaLnBrk="1" hangingPunct="1"/>
              <a:t>90</a:t>
            </a:fld>
            <a:endParaRPr lang="en-US" altLang="zh-CN">
              <a:solidFill>
                <a:srgbClr val="000000"/>
              </a:solidFill>
            </a:endParaRPr>
          </a:p>
        </p:txBody>
      </p:sp>
    </p:spTree>
    <p:extLst>
      <p:ext uri="{BB962C8B-B14F-4D97-AF65-F5344CB8AC3E}">
        <p14:creationId xmlns:p14="http://schemas.microsoft.com/office/powerpoint/2010/main" val="3154742314"/>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931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D5D590E6-003D-4539-A21D-C3C6C9A50220}" type="slidenum">
              <a:rPr lang="zh-CN" altLang="en-US">
                <a:solidFill>
                  <a:srgbClr val="000000"/>
                </a:solidFill>
              </a:rPr>
              <a:pPr eaLnBrk="1" hangingPunct="1"/>
              <a:t>91</a:t>
            </a:fld>
            <a:endParaRPr lang="en-US" altLang="zh-CN">
              <a:solidFill>
                <a:srgbClr val="000000"/>
              </a:solidFill>
            </a:endParaRPr>
          </a:p>
        </p:txBody>
      </p:sp>
    </p:spTree>
    <p:extLst>
      <p:ext uri="{BB962C8B-B14F-4D97-AF65-F5344CB8AC3E}">
        <p14:creationId xmlns:p14="http://schemas.microsoft.com/office/powerpoint/2010/main" val="487562643"/>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931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D5D590E6-003D-4539-A21D-C3C6C9A50220}" type="slidenum">
              <a:rPr lang="zh-CN" altLang="en-US">
                <a:solidFill>
                  <a:srgbClr val="000000"/>
                </a:solidFill>
              </a:rPr>
              <a:pPr eaLnBrk="1" hangingPunct="1"/>
              <a:t>92</a:t>
            </a:fld>
            <a:endParaRPr lang="en-US" altLang="zh-CN">
              <a:solidFill>
                <a:srgbClr val="000000"/>
              </a:solidFill>
            </a:endParaRPr>
          </a:p>
        </p:txBody>
      </p:sp>
    </p:spTree>
    <p:extLst>
      <p:ext uri="{BB962C8B-B14F-4D97-AF65-F5344CB8AC3E}">
        <p14:creationId xmlns:p14="http://schemas.microsoft.com/office/powerpoint/2010/main" val="1994838807"/>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931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D5D590E6-003D-4539-A21D-C3C6C9A50220}" type="slidenum">
              <a:rPr lang="zh-CN" altLang="en-US">
                <a:solidFill>
                  <a:srgbClr val="000000"/>
                </a:solidFill>
              </a:rPr>
              <a:pPr eaLnBrk="1" hangingPunct="1"/>
              <a:t>93</a:t>
            </a:fld>
            <a:endParaRPr lang="en-US" altLang="zh-CN">
              <a:solidFill>
                <a:srgbClr val="000000"/>
              </a:solidFill>
            </a:endParaRPr>
          </a:p>
        </p:txBody>
      </p:sp>
    </p:spTree>
    <p:extLst>
      <p:ext uri="{BB962C8B-B14F-4D97-AF65-F5344CB8AC3E}">
        <p14:creationId xmlns:p14="http://schemas.microsoft.com/office/powerpoint/2010/main" val="1172107873"/>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931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D5D590E6-003D-4539-A21D-C3C6C9A50220}" type="slidenum">
              <a:rPr lang="zh-CN" altLang="en-US">
                <a:solidFill>
                  <a:srgbClr val="000000"/>
                </a:solidFill>
              </a:rPr>
              <a:pPr eaLnBrk="1" hangingPunct="1"/>
              <a:t>94</a:t>
            </a:fld>
            <a:endParaRPr lang="en-US" altLang="zh-CN">
              <a:solidFill>
                <a:srgbClr val="000000"/>
              </a:solidFill>
            </a:endParaRPr>
          </a:p>
        </p:txBody>
      </p:sp>
    </p:spTree>
    <p:extLst>
      <p:ext uri="{BB962C8B-B14F-4D97-AF65-F5344CB8AC3E}">
        <p14:creationId xmlns:p14="http://schemas.microsoft.com/office/powerpoint/2010/main" val="940006855"/>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931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D5D590E6-003D-4539-A21D-C3C6C9A50220}" type="slidenum">
              <a:rPr lang="zh-CN" altLang="en-US">
                <a:solidFill>
                  <a:srgbClr val="000000"/>
                </a:solidFill>
              </a:rPr>
              <a:pPr eaLnBrk="1" hangingPunct="1"/>
              <a:t>95</a:t>
            </a:fld>
            <a:endParaRPr lang="en-US" altLang="zh-CN">
              <a:solidFill>
                <a:srgbClr val="000000"/>
              </a:solidFill>
            </a:endParaRPr>
          </a:p>
        </p:txBody>
      </p:sp>
    </p:spTree>
    <p:extLst>
      <p:ext uri="{BB962C8B-B14F-4D97-AF65-F5344CB8AC3E}">
        <p14:creationId xmlns:p14="http://schemas.microsoft.com/office/powerpoint/2010/main" val="820326574"/>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931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D5D590E6-003D-4539-A21D-C3C6C9A50220}" type="slidenum">
              <a:rPr lang="zh-CN" altLang="en-US">
                <a:solidFill>
                  <a:srgbClr val="000000"/>
                </a:solidFill>
              </a:rPr>
              <a:pPr eaLnBrk="1" hangingPunct="1"/>
              <a:t>96</a:t>
            </a:fld>
            <a:endParaRPr lang="en-US" altLang="zh-CN">
              <a:solidFill>
                <a:srgbClr val="000000"/>
              </a:solidFill>
            </a:endParaRPr>
          </a:p>
        </p:txBody>
      </p:sp>
    </p:spTree>
    <p:extLst>
      <p:ext uri="{BB962C8B-B14F-4D97-AF65-F5344CB8AC3E}">
        <p14:creationId xmlns:p14="http://schemas.microsoft.com/office/powerpoint/2010/main" val="30259549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2" name="Rectangle 1"/>
          <p:cNvSpPr>
            <a:spLocks noChangeArrowheads="1"/>
          </p:cNvSpPr>
          <p:nvPr userDrawn="1"/>
        </p:nvSpPr>
        <p:spPr bwMode="auto">
          <a:xfrm>
            <a:off x="0" y="393700"/>
            <a:ext cx="5287963" cy="339725"/>
          </a:xfrm>
          <a:prstGeom prst="rect">
            <a:avLst/>
          </a:prstGeom>
          <a:solidFill>
            <a:srgbClr val="00B0F0"/>
          </a:solidFill>
          <a:ln w="12700" cap="sq">
            <a:noFill/>
            <a:miter lim="800000"/>
            <a:headEnd type="none" w="sm" len="sm"/>
            <a:tailEnd type="none" w="sm" len="sm"/>
          </a:ln>
          <a:effectLst>
            <a:outerShdw blurRad="63500" sx="102000" sy="102000" algn="ctr" rotWithShape="0">
              <a:prstClr val="black">
                <a:alpha val="40000"/>
              </a:prstClr>
            </a:outerShdw>
          </a:effectLst>
        </p:spPr>
        <p:txBody>
          <a:bodyPr anchor="ctr">
            <a:spAutoFit/>
          </a:bodyPr>
          <a:lstStyle/>
          <a:p>
            <a:pPr algn="ctr">
              <a:defRPr/>
            </a:pPr>
            <a:endParaRPr lang="zh-CN" altLang="en-US" sz="1600" dirty="0">
              <a:solidFill>
                <a:srgbClr val="FFFFFF"/>
              </a:solidFill>
              <a:latin typeface="微软雅黑" pitchFamily="34" charset="-122"/>
              <a:ea typeface="微软雅黑" pitchFamily="34" charset="-122"/>
            </a:endParaRPr>
          </a:p>
        </p:txBody>
      </p:sp>
      <p:grpSp>
        <p:nvGrpSpPr>
          <p:cNvPr id="3" name="组合 7"/>
          <p:cNvGrpSpPr>
            <a:grpSpLocks/>
          </p:cNvGrpSpPr>
          <p:nvPr userDrawn="1"/>
        </p:nvGrpSpPr>
        <p:grpSpPr bwMode="auto">
          <a:xfrm>
            <a:off x="0" y="0"/>
            <a:ext cx="523875" cy="6858000"/>
            <a:chOff x="-122" y="0"/>
            <a:chExt cx="523345" cy="6858000"/>
          </a:xfrm>
        </p:grpSpPr>
        <p:sp>
          <p:nvSpPr>
            <p:cNvPr id="4" name="TextBox 3"/>
            <p:cNvSpPr txBox="1"/>
            <p:nvPr/>
          </p:nvSpPr>
          <p:spPr bwMode="auto">
            <a:xfrm>
              <a:off x="-122" y="0"/>
              <a:ext cx="399645" cy="1666875"/>
            </a:xfrm>
            <a:prstGeom prst="rect">
              <a:avLst/>
            </a:prstGeom>
            <a:solidFill>
              <a:srgbClr val="8A8700"/>
            </a:solidFill>
            <a:effectLst>
              <a:outerShdw blurRad="50800" dist="38100" dir="2700000" algn="tl" rotWithShape="0">
                <a:prstClr val="black">
                  <a:alpha val="40000"/>
                </a:prstClr>
              </a:outerShdw>
            </a:effectLst>
          </p:spPr>
          <p:txBody>
            <a:bodyPr vert="eaVert">
              <a:spAutoFit/>
            </a:bodyPr>
            <a:lstStyle/>
            <a:p>
              <a:pPr algn="ctr" fontAlgn="auto">
                <a:spcBef>
                  <a:spcPts val="0"/>
                </a:spcBef>
                <a:spcAft>
                  <a:spcPts val="0"/>
                </a:spcAft>
                <a:defRPr/>
              </a:pPr>
              <a:r>
                <a:rPr lang="zh-CN" altLang="en-US" sz="1400" b="1" dirty="0">
                  <a:solidFill>
                    <a:prstClr val="white"/>
                  </a:solidFill>
                  <a:latin typeface="方正粗宋简体" pitchFamily="65" charset="-122"/>
                  <a:ea typeface="方正粗宋简体" pitchFamily="65" charset="-122"/>
                </a:rPr>
                <a:t>创新三期完成情况</a:t>
              </a:r>
            </a:p>
          </p:txBody>
        </p:sp>
        <p:grpSp>
          <p:nvGrpSpPr>
            <p:cNvPr id="5" name="组合 9"/>
            <p:cNvGrpSpPr>
              <a:grpSpLocks/>
            </p:cNvGrpSpPr>
            <p:nvPr/>
          </p:nvGrpSpPr>
          <p:grpSpPr bwMode="auto">
            <a:xfrm>
              <a:off x="-122" y="4364038"/>
              <a:ext cx="399645" cy="2493962"/>
              <a:chOff x="-122" y="4364037"/>
              <a:chExt cx="399645" cy="2493962"/>
            </a:xfrm>
          </p:grpSpPr>
          <p:sp>
            <p:nvSpPr>
              <p:cNvPr id="8" name="TextBox 7"/>
              <p:cNvSpPr txBox="1"/>
              <p:nvPr/>
            </p:nvSpPr>
            <p:spPr bwMode="auto">
              <a:xfrm>
                <a:off x="-122" y="4364037"/>
                <a:ext cx="399645" cy="1641475"/>
              </a:xfrm>
              <a:prstGeom prst="rect">
                <a:avLst/>
              </a:prstGeom>
              <a:solidFill>
                <a:srgbClr val="009900"/>
              </a:solidFill>
              <a:effectLst>
                <a:outerShdw blurRad="50800" dist="38100" dir="2700000" algn="tl" rotWithShape="0">
                  <a:prstClr val="black">
                    <a:alpha val="40000"/>
                  </a:prstClr>
                </a:outerShdw>
              </a:effectLst>
            </p:spPr>
            <p:txBody>
              <a:bodyPr vert="eaVert">
                <a:spAutoFit/>
              </a:bodyPr>
              <a:lstStyle/>
              <a:p>
                <a:pPr algn="ctr" fontAlgn="auto">
                  <a:spcBef>
                    <a:spcPts val="0"/>
                  </a:spcBef>
                  <a:spcAft>
                    <a:spcPts val="0"/>
                  </a:spcAft>
                  <a:defRPr/>
                </a:pPr>
                <a:r>
                  <a:rPr lang="zh-CN" altLang="en-US" sz="1400" b="1" dirty="0">
                    <a:solidFill>
                      <a:prstClr val="white"/>
                    </a:solidFill>
                    <a:latin typeface="方正粗宋简体" pitchFamily="65" charset="-122"/>
                    <a:ea typeface="方正粗宋简体" pitchFamily="65" charset="-122"/>
                  </a:rPr>
                  <a:t>战略重点（一三五）</a:t>
                </a:r>
              </a:p>
            </p:txBody>
          </p:sp>
          <p:sp>
            <p:nvSpPr>
              <p:cNvPr id="9" name="TextBox 8"/>
              <p:cNvSpPr txBox="1"/>
              <p:nvPr/>
            </p:nvSpPr>
            <p:spPr bwMode="auto">
              <a:xfrm>
                <a:off x="-122" y="5995987"/>
                <a:ext cx="399645" cy="862012"/>
              </a:xfrm>
              <a:prstGeom prst="rect">
                <a:avLst/>
              </a:prstGeom>
              <a:solidFill>
                <a:srgbClr val="008000"/>
              </a:solidFill>
              <a:effectLst>
                <a:outerShdw blurRad="50800" dist="38100" dir="2700000" algn="tl" rotWithShape="0">
                  <a:prstClr val="black">
                    <a:alpha val="40000"/>
                  </a:prstClr>
                </a:outerShdw>
              </a:effectLst>
            </p:spPr>
            <p:txBody>
              <a:bodyPr vert="eaVert">
                <a:spAutoFit/>
              </a:bodyPr>
              <a:lstStyle/>
              <a:p>
                <a:pPr algn="ctr" fontAlgn="auto">
                  <a:spcBef>
                    <a:spcPts val="0"/>
                  </a:spcBef>
                  <a:spcAft>
                    <a:spcPts val="0"/>
                  </a:spcAft>
                  <a:defRPr/>
                </a:pPr>
                <a:r>
                  <a:rPr lang="zh-CN" altLang="en-US" sz="1400" b="1" dirty="0">
                    <a:solidFill>
                      <a:prstClr val="white"/>
                    </a:solidFill>
                    <a:latin typeface="方正粗宋简体" pitchFamily="65" charset="-122"/>
                    <a:ea typeface="方正粗宋简体" pitchFamily="65" charset="-122"/>
                  </a:rPr>
                  <a:t>重要举措</a:t>
                </a:r>
              </a:p>
            </p:txBody>
          </p:sp>
        </p:grpSp>
        <p:sp>
          <p:nvSpPr>
            <p:cNvPr id="6" name="TextBox 5"/>
            <p:cNvSpPr txBox="1"/>
            <p:nvPr/>
          </p:nvSpPr>
          <p:spPr bwMode="auto">
            <a:xfrm>
              <a:off x="-122" y="1666875"/>
              <a:ext cx="399645" cy="1249363"/>
            </a:xfrm>
            <a:prstGeom prst="rect">
              <a:avLst/>
            </a:prstGeom>
            <a:solidFill>
              <a:srgbClr val="79A400"/>
            </a:solidFill>
            <a:effectLst>
              <a:outerShdw blurRad="50800" dist="38100" dir="2700000" algn="tl" rotWithShape="0">
                <a:prstClr val="black">
                  <a:alpha val="40000"/>
                </a:prstClr>
              </a:outerShdw>
            </a:effectLst>
          </p:spPr>
          <p:txBody>
            <a:bodyPr vert="eaVert">
              <a:spAutoFit/>
            </a:bodyPr>
            <a:lstStyle/>
            <a:p>
              <a:pPr algn="ctr" fontAlgn="auto">
                <a:spcBef>
                  <a:spcPts val="0"/>
                </a:spcBef>
                <a:spcAft>
                  <a:spcPts val="0"/>
                </a:spcAft>
                <a:defRPr/>
              </a:pPr>
              <a:r>
                <a:rPr lang="zh-CN" altLang="en-US" sz="1400" b="1" dirty="0">
                  <a:solidFill>
                    <a:prstClr val="white"/>
                  </a:solidFill>
                  <a:latin typeface="方正粗宋简体" pitchFamily="65" charset="-122"/>
                  <a:ea typeface="方正粗宋简体" pitchFamily="65" charset="-122"/>
                </a:rPr>
                <a:t>规划制定过程</a:t>
              </a:r>
            </a:p>
          </p:txBody>
        </p:sp>
        <p:sp>
          <p:nvSpPr>
            <p:cNvPr id="7" name="TextBox 6"/>
            <p:cNvSpPr txBox="1"/>
            <p:nvPr/>
          </p:nvSpPr>
          <p:spPr bwMode="auto">
            <a:xfrm>
              <a:off x="-122" y="2916238"/>
              <a:ext cx="523345" cy="1447800"/>
            </a:xfrm>
            <a:prstGeom prst="rect">
              <a:avLst/>
            </a:prstGeom>
            <a:solidFill>
              <a:srgbClr val="FF6600"/>
            </a:solidFill>
            <a:effectLst>
              <a:outerShdw blurRad="50800" dist="38100" dir="2700000" algn="tl" rotWithShape="0">
                <a:prstClr val="black">
                  <a:alpha val="40000"/>
                </a:prstClr>
              </a:outerShdw>
            </a:effectLst>
          </p:spPr>
          <p:txBody>
            <a:bodyPr vert="eaVert" anchor="ctr">
              <a:spAutoFit/>
            </a:bodyPr>
            <a:lstStyle>
              <a:defPPr>
                <a:defRPr lang="zh-CN"/>
              </a:defPPr>
              <a:lvl1pPr algn="ctr" fontAlgn="auto">
                <a:spcBef>
                  <a:spcPts val="0"/>
                </a:spcBef>
                <a:spcAft>
                  <a:spcPts val="0"/>
                </a:spcAft>
                <a:defRPr kumimoji="0" b="1">
                  <a:solidFill>
                    <a:prstClr val="white"/>
                  </a:solidFill>
                  <a:latin typeface="方正报宋简体" pitchFamily="65" charset="-122"/>
                  <a:ea typeface="方正报宋简体" pitchFamily="65" charset="-122"/>
                </a:defRPr>
              </a:lvl1pPr>
              <a:lvl2pPr>
                <a:defRPr kumimoji="1" sz="2400">
                  <a:latin typeface="Times New Roman" pitchFamily="18" charset="0"/>
                  <a:ea typeface="宋体" charset="-122"/>
                </a:defRPr>
              </a:lvl2pPr>
              <a:lvl3pPr>
                <a:defRPr kumimoji="1" sz="2400">
                  <a:latin typeface="Times New Roman" pitchFamily="18" charset="0"/>
                  <a:ea typeface="宋体" charset="-122"/>
                </a:defRPr>
              </a:lvl3pPr>
              <a:lvl4pPr>
                <a:defRPr kumimoji="1" sz="2400">
                  <a:latin typeface="Times New Roman" pitchFamily="18" charset="0"/>
                  <a:ea typeface="宋体" charset="-122"/>
                </a:defRPr>
              </a:lvl4pPr>
              <a:lvl5pPr>
                <a:defRPr kumimoji="1" sz="2400">
                  <a:latin typeface="Times New Roman" pitchFamily="18" charset="0"/>
                  <a:ea typeface="宋体" charset="-122"/>
                </a:defRPr>
              </a:lvl5pPr>
              <a:lvl6pPr>
                <a:defRPr kumimoji="1" sz="2400">
                  <a:latin typeface="Times New Roman" pitchFamily="18" charset="0"/>
                  <a:ea typeface="宋体" charset="-122"/>
                </a:defRPr>
              </a:lvl6pPr>
              <a:lvl7pPr>
                <a:defRPr kumimoji="1" sz="2400">
                  <a:latin typeface="Times New Roman" pitchFamily="18" charset="0"/>
                  <a:ea typeface="宋体" charset="-122"/>
                </a:defRPr>
              </a:lvl7pPr>
              <a:lvl8pPr>
                <a:defRPr kumimoji="1" sz="2400">
                  <a:latin typeface="Times New Roman" pitchFamily="18" charset="0"/>
                  <a:ea typeface="宋体" charset="-122"/>
                </a:defRPr>
              </a:lvl8pPr>
              <a:lvl9pPr>
                <a:defRPr kumimoji="1" sz="2400">
                  <a:latin typeface="Times New Roman" pitchFamily="18" charset="0"/>
                  <a:ea typeface="宋体" charset="-122"/>
                </a:defRPr>
              </a:lvl9pPr>
            </a:lstStyle>
            <a:p>
              <a:pPr>
                <a:defRPr/>
              </a:pPr>
              <a:r>
                <a:rPr lang="zh-CN" altLang="en-US" sz="2200" dirty="0">
                  <a:latin typeface="方正粗宋简体" pitchFamily="65" charset="-122"/>
                  <a:ea typeface="方正粗宋简体" pitchFamily="65" charset="-122"/>
                </a:rPr>
                <a:t>总体思路</a:t>
              </a:r>
            </a:p>
          </p:txBody>
        </p:sp>
      </p:grpSp>
    </p:spTree>
    <p:extLst>
      <p:ext uri="{BB962C8B-B14F-4D97-AF65-F5344CB8AC3E}">
        <p14:creationId xmlns:p14="http://schemas.microsoft.com/office/powerpoint/2010/main" val="1833535906"/>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p:cNvSpPr>
            <a:spLocks noGrp="1" noChangeArrowheads="1"/>
          </p:cNvSpPr>
          <p:nvPr>
            <p:ph type="dt" sz="half" idx="10"/>
          </p:nvPr>
        </p:nvSpPr>
        <p:spPr/>
        <p:txBody>
          <a:bodyPr/>
          <a:lstStyle>
            <a:lvl1pPr fontAlgn="auto">
              <a:spcBef>
                <a:spcPts val="0"/>
              </a:spcBef>
              <a:spcAft>
                <a:spcPts val="0"/>
              </a:spcAft>
              <a:defRPr kumimoji="1"/>
            </a:lvl1pPr>
          </a:lstStyle>
          <a:p>
            <a:pPr>
              <a:defRPr/>
            </a:pPr>
            <a:fld id="{F36F474A-38D1-4A3A-9E02-67F6994A191B}" type="datetime1">
              <a:rPr lang="zh-CN" altLang="en-US"/>
              <a:pPr>
                <a:defRPr/>
              </a:pPr>
              <a:t>2020/1/13</a:t>
            </a:fld>
            <a:endParaRPr lang="en-US" altLang="zh-CN"/>
          </a:p>
        </p:txBody>
      </p:sp>
      <p:sp>
        <p:nvSpPr>
          <p:cNvPr id="5" name="Rectangle 5"/>
          <p:cNvSpPr>
            <a:spLocks noGrp="1" noChangeArrowheads="1"/>
          </p:cNvSpPr>
          <p:nvPr>
            <p:ph type="ftr" sz="quarter" idx="11"/>
          </p:nvPr>
        </p:nvSpPr>
        <p:spPr/>
        <p:txBody>
          <a:bodyPr/>
          <a:lstStyle>
            <a:lvl1pPr fontAlgn="auto">
              <a:spcBef>
                <a:spcPts val="0"/>
              </a:spcBef>
              <a:spcAft>
                <a:spcPts val="0"/>
              </a:spcAft>
              <a:defRPr kumimoji="1"/>
            </a:lvl1pPr>
          </a:lstStyle>
          <a:p>
            <a:pPr>
              <a:defRPr/>
            </a:pPr>
            <a:endParaRPr lang="en-US" altLang="zh-CN"/>
          </a:p>
        </p:txBody>
      </p:sp>
      <p:sp>
        <p:nvSpPr>
          <p:cNvPr id="6" name="Rectangle 6"/>
          <p:cNvSpPr>
            <a:spLocks noGrp="1" noChangeArrowheads="1"/>
          </p:cNvSpPr>
          <p:nvPr>
            <p:ph type="sldNum" sz="quarter" idx="12"/>
          </p:nvPr>
        </p:nvSpPr>
        <p:spPr/>
        <p:txBody>
          <a:bodyPr/>
          <a:lstStyle>
            <a:lvl1pPr fontAlgn="auto">
              <a:spcBef>
                <a:spcPts val="0"/>
              </a:spcBef>
              <a:spcAft>
                <a:spcPts val="0"/>
              </a:spcAft>
              <a:defRPr kumimoji="1"/>
            </a:lvl1pPr>
          </a:lstStyle>
          <a:p>
            <a:pPr>
              <a:defRPr/>
            </a:pPr>
            <a:fld id="{522D6A81-A3A3-490F-A9E1-6A3EC8A44FDB}" type="slidenum">
              <a:rPr lang="en-US" altLang="zh-CN"/>
              <a:pPr>
                <a:defRPr/>
              </a:pPr>
              <a:t>‹#›</a:t>
            </a:fld>
            <a:endParaRPr lang="en-US" altLang="zh-CN"/>
          </a:p>
        </p:txBody>
      </p:sp>
    </p:spTree>
    <p:extLst>
      <p:ext uri="{BB962C8B-B14F-4D97-AF65-F5344CB8AC3E}">
        <p14:creationId xmlns:p14="http://schemas.microsoft.com/office/powerpoint/2010/main" val="2332229366"/>
      </p:ext>
    </p:extLst>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40"/>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40"/>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p:cNvSpPr>
            <a:spLocks noGrp="1" noChangeArrowheads="1"/>
          </p:cNvSpPr>
          <p:nvPr>
            <p:ph type="dt" sz="half" idx="10"/>
          </p:nvPr>
        </p:nvSpPr>
        <p:spPr/>
        <p:txBody>
          <a:bodyPr/>
          <a:lstStyle>
            <a:lvl1pPr fontAlgn="auto">
              <a:spcBef>
                <a:spcPts val="0"/>
              </a:spcBef>
              <a:spcAft>
                <a:spcPts val="0"/>
              </a:spcAft>
              <a:defRPr kumimoji="1"/>
            </a:lvl1pPr>
          </a:lstStyle>
          <a:p>
            <a:pPr>
              <a:defRPr/>
            </a:pPr>
            <a:fld id="{F6A257D9-0391-44F6-A442-4D99D873FFE8}" type="datetime1">
              <a:rPr lang="zh-CN" altLang="en-US"/>
              <a:pPr>
                <a:defRPr/>
              </a:pPr>
              <a:t>2020/1/13</a:t>
            </a:fld>
            <a:endParaRPr lang="en-US" altLang="zh-CN"/>
          </a:p>
        </p:txBody>
      </p:sp>
      <p:sp>
        <p:nvSpPr>
          <p:cNvPr id="5" name="Rectangle 5"/>
          <p:cNvSpPr>
            <a:spLocks noGrp="1" noChangeArrowheads="1"/>
          </p:cNvSpPr>
          <p:nvPr>
            <p:ph type="ftr" sz="quarter" idx="11"/>
          </p:nvPr>
        </p:nvSpPr>
        <p:spPr/>
        <p:txBody>
          <a:bodyPr/>
          <a:lstStyle>
            <a:lvl1pPr fontAlgn="auto">
              <a:spcBef>
                <a:spcPts val="0"/>
              </a:spcBef>
              <a:spcAft>
                <a:spcPts val="0"/>
              </a:spcAft>
              <a:defRPr kumimoji="1"/>
            </a:lvl1pPr>
          </a:lstStyle>
          <a:p>
            <a:pPr>
              <a:defRPr/>
            </a:pPr>
            <a:endParaRPr lang="en-US" altLang="zh-CN"/>
          </a:p>
        </p:txBody>
      </p:sp>
      <p:sp>
        <p:nvSpPr>
          <p:cNvPr id="6" name="Rectangle 6"/>
          <p:cNvSpPr>
            <a:spLocks noGrp="1" noChangeArrowheads="1"/>
          </p:cNvSpPr>
          <p:nvPr>
            <p:ph type="sldNum" sz="quarter" idx="12"/>
          </p:nvPr>
        </p:nvSpPr>
        <p:spPr/>
        <p:txBody>
          <a:bodyPr/>
          <a:lstStyle>
            <a:lvl1pPr fontAlgn="auto">
              <a:spcBef>
                <a:spcPts val="0"/>
              </a:spcBef>
              <a:spcAft>
                <a:spcPts val="0"/>
              </a:spcAft>
              <a:defRPr kumimoji="1"/>
            </a:lvl1pPr>
          </a:lstStyle>
          <a:p>
            <a:pPr>
              <a:defRPr/>
            </a:pPr>
            <a:fld id="{6095AB4D-5FE8-46B5-8936-D0558A20E4E1}" type="slidenum">
              <a:rPr lang="en-US" altLang="zh-CN"/>
              <a:pPr>
                <a:defRPr/>
              </a:pPr>
              <a:t>‹#›</a:t>
            </a:fld>
            <a:endParaRPr lang="en-US" altLang="zh-CN"/>
          </a:p>
        </p:txBody>
      </p:sp>
    </p:spTree>
    <p:extLst>
      <p:ext uri="{BB962C8B-B14F-4D97-AF65-F5344CB8AC3E}">
        <p14:creationId xmlns:p14="http://schemas.microsoft.com/office/powerpoint/2010/main" val="1248592107"/>
      </p:ext>
    </p:extLst>
  </p:cSld>
  <p:clrMapOvr>
    <a:masterClrMapping/>
  </p:clrMapOvr>
  <p:transition spd="slow"/>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457203" y="274640"/>
            <a:ext cx="8229600" cy="585152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Rectangle 4"/>
          <p:cNvSpPr>
            <a:spLocks noGrp="1" noChangeArrowheads="1"/>
          </p:cNvSpPr>
          <p:nvPr>
            <p:ph type="dt" sz="half" idx="10"/>
          </p:nvPr>
        </p:nvSpPr>
        <p:spPr/>
        <p:txBody>
          <a:bodyPr/>
          <a:lstStyle>
            <a:lvl1pPr fontAlgn="auto">
              <a:spcBef>
                <a:spcPts val="0"/>
              </a:spcBef>
              <a:spcAft>
                <a:spcPts val="0"/>
              </a:spcAft>
              <a:defRPr kumimoji="1"/>
            </a:lvl1pPr>
          </a:lstStyle>
          <a:p>
            <a:pPr>
              <a:defRPr/>
            </a:pPr>
            <a:fld id="{0BFC87C9-5F77-4C68-9424-DC702F8BFEF2}" type="datetime1">
              <a:rPr lang="zh-CN" altLang="en-US"/>
              <a:pPr>
                <a:defRPr/>
              </a:pPr>
              <a:t>2020/1/13</a:t>
            </a:fld>
            <a:endParaRPr lang="en-US" altLang="zh-CN"/>
          </a:p>
        </p:txBody>
      </p:sp>
      <p:sp>
        <p:nvSpPr>
          <p:cNvPr id="4" name="Rectangle 5"/>
          <p:cNvSpPr>
            <a:spLocks noGrp="1" noChangeArrowheads="1"/>
          </p:cNvSpPr>
          <p:nvPr>
            <p:ph type="ftr" sz="quarter" idx="11"/>
          </p:nvPr>
        </p:nvSpPr>
        <p:spPr/>
        <p:txBody>
          <a:bodyPr/>
          <a:lstStyle>
            <a:lvl1pPr fontAlgn="auto">
              <a:spcBef>
                <a:spcPts val="0"/>
              </a:spcBef>
              <a:spcAft>
                <a:spcPts val="0"/>
              </a:spcAft>
              <a:defRPr kumimoji="1"/>
            </a:lvl1pPr>
          </a:lstStyle>
          <a:p>
            <a:pPr>
              <a:defRPr/>
            </a:pPr>
            <a:endParaRPr lang="en-US" altLang="zh-CN"/>
          </a:p>
        </p:txBody>
      </p:sp>
      <p:sp>
        <p:nvSpPr>
          <p:cNvPr id="5" name="Rectangle 6"/>
          <p:cNvSpPr>
            <a:spLocks noGrp="1" noChangeArrowheads="1"/>
          </p:cNvSpPr>
          <p:nvPr>
            <p:ph type="sldNum" sz="quarter" idx="12"/>
          </p:nvPr>
        </p:nvSpPr>
        <p:spPr/>
        <p:txBody>
          <a:bodyPr/>
          <a:lstStyle>
            <a:lvl1pPr fontAlgn="auto">
              <a:spcBef>
                <a:spcPts val="0"/>
              </a:spcBef>
              <a:spcAft>
                <a:spcPts val="0"/>
              </a:spcAft>
              <a:defRPr kumimoji="1"/>
            </a:lvl1pPr>
          </a:lstStyle>
          <a:p>
            <a:pPr>
              <a:defRPr/>
            </a:pPr>
            <a:fld id="{F15111CF-3285-435E-B4E9-1002A3CAD1B7}" type="slidenum">
              <a:rPr lang="en-US" altLang="zh-CN"/>
              <a:pPr>
                <a:defRPr/>
              </a:pPr>
              <a:t>‹#›</a:t>
            </a:fld>
            <a:endParaRPr lang="en-US" altLang="zh-CN"/>
          </a:p>
        </p:txBody>
      </p:sp>
    </p:spTree>
    <p:extLst>
      <p:ext uri="{BB962C8B-B14F-4D97-AF65-F5344CB8AC3E}">
        <p14:creationId xmlns:p14="http://schemas.microsoft.com/office/powerpoint/2010/main" val="1057636894"/>
      </p:ext>
    </p:extLst>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lvl1pPr fontAlgn="auto">
              <a:spcBef>
                <a:spcPts val="0"/>
              </a:spcBef>
              <a:spcAft>
                <a:spcPts val="0"/>
              </a:spcAft>
              <a:defRPr kumimoji="0"/>
            </a:lvl1pPr>
          </a:lstStyle>
          <a:p>
            <a:pPr>
              <a:defRPr/>
            </a:pPr>
            <a:fld id="{23425706-A85F-40DF-B032-E423E192D06F}" type="datetime1">
              <a:rPr lang="zh-CN" altLang="en-US"/>
              <a:pPr>
                <a:defRPr/>
              </a:pPr>
              <a:t>2020/1/13</a:t>
            </a:fld>
            <a:endParaRPr lang="zh-CN" altLang="en-US"/>
          </a:p>
        </p:txBody>
      </p:sp>
      <p:sp>
        <p:nvSpPr>
          <p:cNvPr id="5" name="页脚占位符 4"/>
          <p:cNvSpPr>
            <a:spLocks noGrp="1"/>
          </p:cNvSpPr>
          <p:nvPr>
            <p:ph type="ftr" sz="quarter" idx="11"/>
          </p:nvPr>
        </p:nvSpPr>
        <p:spPr/>
        <p:txBody>
          <a:bodyPr/>
          <a:lstStyle>
            <a:lvl1pPr fontAlgn="auto">
              <a:spcBef>
                <a:spcPts val="0"/>
              </a:spcBef>
              <a:spcAft>
                <a:spcPts val="0"/>
              </a:spcAft>
              <a:defRPr kumimoji="0"/>
            </a:lvl1pPr>
          </a:lstStyle>
          <a:p>
            <a:pPr>
              <a:defRPr/>
            </a:pPr>
            <a:endParaRPr lang="zh-CN" altLang="en-US"/>
          </a:p>
        </p:txBody>
      </p:sp>
      <p:sp>
        <p:nvSpPr>
          <p:cNvPr id="6" name="灯片编号占位符 5"/>
          <p:cNvSpPr>
            <a:spLocks noGrp="1"/>
          </p:cNvSpPr>
          <p:nvPr>
            <p:ph type="sldNum" sz="quarter" idx="12"/>
          </p:nvPr>
        </p:nvSpPr>
        <p:spPr/>
        <p:txBody>
          <a:bodyPr/>
          <a:lstStyle>
            <a:lvl1pPr fontAlgn="auto">
              <a:spcBef>
                <a:spcPts val="0"/>
              </a:spcBef>
              <a:spcAft>
                <a:spcPts val="0"/>
              </a:spcAft>
              <a:defRPr kumimoji="0"/>
            </a:lvl1pPr>
          </a:lstStyle>
          <a:p>
            <a:pPr>
              <a:defRPr/>
            </a:pPr>
            <a:fld id="{9D7AC27F-61C0-470E-ACC8-BF6E10F813A2}" type="slidenum">
              <a:rPr lang="zh-CN" altLang="en-US"/>
              <a:pPr>
                <a:defRPr/>
              </a:pPr>
              <a:t>‹#›</a:t>
            </a:fld>
            <a:endParaRPr lang="zh-CN" altLang="en-US"/>
          </a:p>
        </p:txBody>
      </p:sp>
    </p:spTree>
    <p:extLst>
      <p:ext uri="{BB962C8B-B14F-4D97-AF65-F5344CB8AC3E}">
        <p14:creationId xmlns:p14="http://schemas.microsoft.com/office/powerpoint/2010/main" val="3199983372"/>
      </p:ext>
    </p:extLst>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fontAlgn="auto">
              <a:spcBef>
                <a:spcPts val="0"/>
              </a:spcBef>
              <a:spcAft>
                <a:spcPts val="0"/>
              </a:spcAft>
              <a:defRPr kumimoji="0"/>
            </a:lvl1pPr>
          </a:lstStyle>
          <a:p>
            <a:pPr>
              <a:defRPr/>
            </a:pPr>
            <a:fld id="{713269A4-B10A-48DB-AA00-77BE9CC3D16C}" type="datetime1">
              <a:rPr lang="zh-CN" altLang="en-US"/>
              <a:pPr>
                <a:defRPr/>
              </a:pPr>
              <a:t>2020/1/13</a:t>
            </a:fld>
            <a:endParaRPr lang="zh-CN" altLang="en-US"/>
          </a:p>
        </p:txBody>
      </p:sp>
      <p:sp>
        <p:nvSpPr>
          <p:cNvPr id="5" name="页脚占位符 4"/>
          <p:cNvSpPr>
            <a:spLocks noGrp="1"/>
          </p:cNvSpPr>
          <p:nvPr>
            <p:ph type="ftr" sz="quarter" idx="11"/>
          </p:nvPr>
        </p:nvSpPr>
        <p:spPr/>
        <p:txBody>
          <a:bodyPr/>
          <a:lstStyle>
            <a:lvl1pPr fontAlgn="auto">
              <a:spcBef>
                <a:spcPts val="0"/>
              </a:spcBef>
              <a:spcAft>
                <a:spcPts val="0"/>
              </a:spcAft>
              <a:defRPr kumimoji="0"/>
            </a:lvl1pPr>
          </a:lstStyle>
          <a:p>
            <a:pPr>
              <a:defRPr/>
            </a:pPr>
            <a:endParaRPr lang="zh-CN" altLang="en-US"/>
          </a:p>
        </p:txBody>
      </p:sp>
      <p:sp>
        <p:nvSpPr>
          <p:cNvPr id="6" name="灯片编号占位符 5"/>
          <p:cNvSpPr>
            <a:spLocks noGrp="1"/>
          </p:cNvSpPr>
          <p:nvPr>
            <p:ph type="sldNum" sz="quarter" idx="12"/>
          </p:nvPr>
        </p:nvSpPr>
        <p:spPr/>
        <p:txBody>
          <a:bodyPr/>
          <a:lstStyle>
            <a:lvl1pPr fontAlgn="auto">
              <a:spcBef>
                <a:spcPts val="0"/>
              </a:spcBef>
              <a:spcAft>
                <a:spcPts val="0"/>
              </a:spcAft>
              <a:defRPr kumimoji="0"/>
            </a:lvl1pPr>
          </a:lstStyle>
          <a:p>
            <a:pPr>
              <a:defRPr/>
            </a:pPr>
            <a:fld id="{3DFC411E-0886-4668-8C6C-7F895BB08C6A}" type="slidenum">
              <a:rPr lang="zh-CN" altLang="en-US"/>
              <a:pPr>
                <a:defRPr/>
              </a:pPr>
              <a:t>‹#›</a:t>
            </a:fld>
            <a:endParaRPr lang="zh-CN" altLang="en-US"/>
          </a:p>
        </p:txBody>
      </p:sp>
    </p:spTree>
    <p:extLst>
      <p:ext uri="{BB962C8B-B14F-4D97-AF65-F5344CB8AC3E}">
        <p14:creationId xmlns:p14="http://schemas.microsoft.com/office/powerpoint/2010/main" val="2680495682"/>
      </p:ext>
    </p:extLst>
  </p:cSld>
  <p:clrMapOvr>
    <a:masterClrMapping/>
  </p:clrMapOvr>
  <p:transition spd="slow"/>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fontAlgn="auto">
              <a:spcBef>
                <a:spcPts val="0"/>
              </a:spcBef>
              <a:spcAft>
                <a:spcPts val="0"/>
              </a:spcAft>
              <a:defRPr kumimoji="0"/>
            </a:lvl1pPr>
          </a:lstStyle>
          <a:p>
            <a:pPr>
              <a:defRPr/>
            </a:pPr>
            <a:fld id="{023A611D-0C00-4984-B66A-3EE9EA78A90A}" type="datetime1">
              <a:rPr lang="zh-CN" altLang="en-US"/>
              <a:pPr>
                <a:defRPr/>
              </a:pPr>
              <a:t>2020/1/13</a:t>
            </a:fld>
            <a:endParaRPr lang="zh-CN" altLang="en-US"/>
          </a:p>
        </p:txBody>
      </p:sp>
      <p:sp>
        <p:nvSpPr>
          <p:cNvPr id="5" name="页脚占位符 4"/>
          <p:cNvSpPr>
            <a:spLocks noGrp="1"/>
          </p:cNvSpPr>
          <p:nvPr>
            <p:ph type="ftr" sz="quarter" idx="11"/>
          </p:nvPr>
        </p:nvSpPr>
        <p:spPr/>
        <p:txBody>
          <a:bodyPr/>
          <a:lstStyle>
            <a:lvl1pPr fontAlgn="auto">
              <a:spcBef>
                <a:spcPts val="0"/>
              </a:spcBef>
              <a:spcAft>
                <a:spcPts val="0"/>
              </a:spcAft>
              <a:defRPr kumimoji="0"/>
            </a:lvl1pPr>
          </a:lstStyle>
          <a:p>
            <a:pPr>
              <a:defRPr/>
            </a:pPr>
            <a:endParaRPr lang="zh-CN" altLang="en-US"/>
          </a:p>
        </p:txBody>
      </p:sp>
      <p:sp>
        <p:nvSpPr>
          <p:cNvPr id="6" name="灯片编号占位符 5"/>
          <p:cNvSpPr>
            <a:spLocks noGrp="1"/>
          </p:cNvSpPr>
          <p:nvPr>
            <p:ph type="sldNum" sz="quarter" idx="12"/>
          </p:nvPr>
        </p:nvSpPr>
        <p:spPr/>
        <p:txBody>
          <a:bodyPr/>
          <a:lstStyle>
            <a:lvl1pPr fontAlgn="auto">
              <a:spcBef>
                <a:spcPts val="0"/>
              </a:spcBef>
              <a:spcAft>
                <a:spcPts val="0"/>
              </a:spcAft>
              <a:defRPr kumimoji="0"/>
            </a:lvl1pPr>
          </a:lstStyle>
          <a:p>
            <a:pPr>
              <a:defRPr/>
            </a:pPr>
            <a:fld id="{6317387D-8861-405C-8765-6651912A2643}" type="slidenum">
              <a:rPr lang="zh-CN" altLang="en-US"/>
              <a:pPr>
                <a:defRPr/>
              </a:pPr>
              <a:t>‹#›</a:t>
            </a:fld>
            <a:endParaRPr lang="zh-CN" altLang="en-US"/>
          </a:p>
        </p:txBody>
      </p:sp>
    </p:spTree>
    <p:extLst>
      <p:ext uri="{BB962C8B-B14F-4D97-AF65-F5344CB8AC3E}">
        <p14:creationId xmlns:p14="http://schemas.microsoft.com/office/powerpoint/2010/main" val="2416798405"/>
      </p:ext>
    </p:extLst>
  </p:cSld>
  <p:clrMapOvr>
    <a:masterClrMapping/>
  </p:clrMapOvr>
  <p:transition spd="slow"/>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p:cNvSpPr>
            <a:spLocks noGrp="1"/>
          </p:cNvSpPr>
          <p:nvPr>
            <p:ph type="dt" sz="half" idx="10"/>
          </p:nvPr>
        </p:nvSpPr>
        <p:spPr/>
        <p:txBody>
          <a:bodyPr/>
          <a:lstStyle>
            <a:lvl1pPr fontAlgn="auto">
              <a:spcBef>
                <a:spcPts val="0"/>
              </a:spcBef>
              <a:spcAft>
                <a:spcPts val="0"/>
              </a:spcAft>
              <a:defRPr kumimoji="0"/>
            </a:lvl1pPr>
          </a:lstStyle>
          <a:p>
            <a:pPr>
              <a:defRPr/>
            </a:pPr>
            <a:fld id="{E930C21F-682D-47FE-8CC0-C1AC92D66D6F}" type="datetime1">
              <a:rPr lang="zh-CN" altLang="en-US"/>
              <a:pPr>
                <a:defRPr/>
              </a:pPr>
              <a:t>2020/1/13</a:t>
            </a:fld>
            <a:endParaRPr lang="zh-CN" altLang="en-US"/>
          </a:p>
        </p:txBody>
      </p:sp>
      <p:sp>
        <p:nvSpPr>
          <p:cNvPr id="6" name="页脚占位符 4"/>
          <p:cNvSpPr>
            <a:spLocks noGrp="1"/>
          </p:cNvSpPr>
          <p:nvPr>
            <p:ph type="ftr" sz="quarter" idx="11"/>
          </p:nvPr>
        </p:nvSpPr>
        <p:spPr/>
        <p:txBody>
          <a:bodyPr/>
          <a:lstStyle>
            <a:lvl1pPr fontAlgn="auto">
              <a:spcBef>
                <a:spcPts val="0"/>
              </a:spcBef>
              <a:spcAft>
                <a:spcPts val="0"/>
              </a:spcAft>
              <a:defRPr kumimoji="0"/>
            </a:lvl1pPr>
          </a:lstStyle>
          <a:p>
            <a:pPr>
              <a:defRPr/>
            </a:pPr>
            <a:endParaRPr lang="zh-CN" altLang="en-US"/>
          </a:p>
        </p:txBody>
      </p:sp>
      <p:sp>
        <p:nvSpPr>
          <p:cNvPr id="7" name="灯片编号占位符 5"/>
          <p:cNvSpPr>
            <a:spLocks noGrp="1"/>
          </p:cNvSpPr>
          <p:nvPr>
            <p:ph type="sldNum" sz="quarter" idx="12"/>
          </p:nvPr>
        </p:nvSpPr>
        <p:spPr/>
        <p:txBody>
          <a:bodyPr/>
          <a:lstStyle>
            <a:lvl1pPr fontAlgn="auto">
              <a:spcBef>
                <a:spcPts val="0"/>
              </a:spcBef>
              <a:spcAft>
                <a:spcPts val="0"/>
              </a:spcAft>
              <a:defRPr kumimoji="0"/>
            </a:lvl1pPr>
          </a:lstStyle>
          <a:p>
            <a:pPr>
              <a:defRPr/>
            </a:pPr>
            <a:fld id="{CAAADA63-69C0-44E5-AA68-1388373C0472}" type="slidenum">
              <a:rPr lang="zh-CN" altLang="en-US"/>
              <a:pPr>
                <a:defRPr/>
              </a:pPr>
              <a:t>‹#›</a:t>
            </a:fld>
            <a:endParaRPr lang="zh-CN" altLang="en-US"/>
          </a:p>
        </p:txBody>
      </p:sp>
    </p:spTree>
    <p:extLst>
      <p:ext uri="{BB962C8B-B14F-4D97-AF65-F5344CB8AC3E}">
        <p14:creationId xmlns:p14="http://schemas.microsoft.com/office/powerpoint/2010/main" val="1658878272"/>
      </p:ext>
    </p:extLst>
  </p:cSld>
  <p:clrMapOvr>
    <a:masterClrMapping/>
  </p:clrMapOvr>
  <p:transition spd="slow"/>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p:cNvSpPr>
            <a:spLocks noGrp="1"/>
          </p:cNvSpPr>
          <p:nvPr>
            <p:ph type="dt" sz="half" idx="10"/>
          </p:nvPr>
        </p:nvSpPr>
        <p:spPr/>
        <p:txBody>
          <a:bodyPr/>
          <a:lstStyle>
            <a:lvl1pPr fontAlgn="auto">
              <a:spcBef>
                <a:spcPts val="0"/>
              </a:spcBef>
              <a:spcAft>
                <a:spcPts val="0"/>
              </a:spcAft>
              <a:defRPr kumimoji="0"/>
            </a:lvl1pPr>
          </a:lstStyle>
          <a:p>
            <a:pPr>
              <a:defRPr/>
            </a:pPr>
            <a:fld id="{D60F4844-E7B7-4345-984E-022D94A6597E}" type="datetime1">
              <a:rPr lang="zh-CN" altLang="en-US"/>
              <a:pPr>
                <a:defRPr/>
              </a:pPr>
              <a:t>2020/1/13</a:t>
            </a:fld>
            <a:endParaRPr lang="zh-CN" altLang="en-US"/>
          </a:p>
        </p:txBody>
      </p:sp>
      <p:sp>
        <p:nvSpPr>
          <p:cNvPr id="8" name="页脚占位符 4"/>
          <p:cNvSpPr>
            <a:spLocks noGrp="1"/>
          </p:cNvSpPr>
          <p:nvPr>
            <p:ph type="ftr" sz="quarter" idx="11"/>
          </p:nvPr>
        </p:nvSpPr>
        <p:spPr/>
        <p:txBody>
          <a:bodyPr/>
          <a:lstStyle>
            <a:lvl1pPr fontAlgn="auto">
              <a:spcBef>
                <a:spcPts val="0"/>
              </a:spcBef>
              <a:spcAft>
                <a:spcPts val="0"/>
              </a:spcAft>
              <a:defRPr kumimoji="0"/>
            </a:lvl1pPr>
          </a:lstStyle>
          <a:p>
            <a:pPr>
              <a:defRPr/>
            </a:pPr>
            <a:endParaRPr lang="zh-CN" altLang="en-US"/>
          </a:p>
        </p:txBody>
      </p:sp>
      <p:sp>
        <p:nvSpPr>
          <p:cNvPr id="9" name="灯片编号占位符 5"/>
          <p:cNvSpPr>
            <a:spLocks noGrp="1"/>
          </p:cNvSpPr>
          <p:nvPr>
            <p:ph type="sldNum" sz="quarter" idx="12"/>
          </p:nvPr>
        </p:nvSpPr>
        <p:spPr/>
        <p:txBody>
          <a:bodyPr/>
          <a:lstStyle>
            <a:lvl1pPr fontAlgn="auto">
              <a:spcBef>
                <a:spcPts val="0"/>
              </a:spcBef>
              <a:spcAft>
                <a:spcPts val="0"/>
              </a:spcAft>
              <a:defRPr kumimoji="0"/>
            </a:lvl1pPr>
          </a:lstStyle>
          <a:p>
            <a:pPr>
              <a:defRPr/>
            </a:pPr>
            <a:fld id="{869FB448-569C-4C08-A014-E838BC0A6F92}" type="slidenum">
              <a:rPr lang="zh-CN" altLang="en-US"/>
              <a:pPr>
                <a:defRPr/>
              </a:pPr>
              <a:t>‹#›</a:t>
            </a:fld>
            <a:endParaRPr lang="zh-CN" altLang="en-US"/>
          </a:p>
        </p:txBody>
      </p:sp>
    </p:spTree>
    <p:extLst>
      <p:ext uri="{BB962C8B-B14F-4D97-AF65-F5344CB8AC3E}">
        <p14:creationId xmlns:p14="http://schemas.microsoft.com/office/powerpoint/2010/main" val="2169727217"/>
      </p:ext>
    </p:extLst>
  </p:cSld>
  <p:clrMapOvr>
    <a:masterClrMapping/>
  </p:clrMapOvr>
  <p:transition spd="slow"/>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3"/>
          <p:cNvSpPr>
            <a:spLocks noGrp="1"/>
          </p:cNvSpPr>
          <p:nvPr>
            <p:ph type="dt" sz="half" idx="10"/>
          </p:nvPr>
        </p:nvSpPr>
        <p:spPr/>
        <p:txBody>
          <a:bodyPr/>
          <a:lstStyle>
            <a:lvl1pPr fontAlgn="auto">
              <a:spcBef>
                <a:spcPts val="0"/>
              </a:spcBef>
              <a:spcAft>
                <a:spcPts val="0"/>
              </a:spcAft>
              <a:defRPr kumimoji="0"/>
            </a:lvl1pPr>
          </a:lstStyle>
          <a:p>
            <a:pPr>
              <a:defRPr/>
            </a:pPr>
            <a:fld id="{060B2180-4602-4535-B2A6-2BBE102F8A08}" type="datetime1">
              <a:rPr lang="zh-CN" altLang="en-US"/>
              <a:pPr>
                <a:defRPr/>
              </a:pPr>
              <a:t>2020/1/13</a:t>
            </a:fld>
            <a:endParaRPr lang="zh-CN" altLang="en-US"/>
          </a:p>
        </p:txBody>
      </p:sp>
      <p:sp>
        <p:nvSpPr>
          <p:cNvPr id="4" name="页脚占位符 4"/>
          <p:cNvSpPr>
            <a:spLocks noGrp="1"/>
          </p:cNvSpPr>
          <p:nvPr>
            <p:ph type="ftr" sz="quarter" idx="11"/>
          </p:nvPr>
        </p:nvSpPr>
        <p:spPr/>
        <p:txBody>
          <a:bodyPr/>
          <a:lstStyle>
            <a:lvl1pPr fontAlgn="auto">
              <a:spcBef>
                <a:spcPts val="0"/>
              </a:spcBef>
              <a:spcAft>
                <a:spcPts val="0"/>
              </a:spcAft>
              <a:defRPr kumimoji="0"/>
            </a:lvl1pPr>
          </a:lstStyle>
          <a:p>
            <a:pPr>
              <a:defRPr/>
            </a:pPr>
            <a:endParaRPr lang="zh-CN" altLang="en-US"/>
          </a:p>
        </p:txBody>
      </p:sp>
      <p:sp>
        <p:nvSpPr>
          <p:cNvPr id="5" name="灯片编号占位符 5"/>
          <p:cNvSpPr>
            <a:spLocks noGrp="1"/>
          </p:cNvSpPr>
          <p:nvPr>
            <p:ph type="sldNum" sz="quarter" idx="12"/>
          </p:nvPr>
        </p:nvSpPr>
        <p:spPr/>
        <p:txBody>
          <a:bodyPr/>
          <a:lstStyle>
            <a:lvl1pPr fontAlgn="auto">
              <a:spcBef>
                <a:spcPts val="0"/>
              </a:spcBef>
              <a:spcAft>
                <a:spcPts val="0"/>
              </a:spcAft>
              <a:defRPr kumimoji="0"/>
            </a:lvl1pPr>
          </a:lstStyle>
          <a:p>
            <a:pPr>
              <a:defRPr/>
            </a:pPr>
            <a:fld id="{B946F9D2-F509-4722-A01E-388D6015094D}" type="slidenum">
              <a:rPr lang="zh-CN" altLang="en-US"/>
              <a:pPr>
                <a:defRPr/>
              </a:pPr>
              <a:t>‹#›</a:t>
            </a:fld>
            <a:endParaRPr lang="zh-CN" altLang="en-US"/>
          </a:p>
        </p:txBody>
      </p:sp>
    </p:spTree>
    <p:extLst>
      <p:ext uri="{BB962C8B-B14F-4D97-AF65-F5344CB8AC3E}">
        <p14:creationId xmlns:p14="http://schemas.microsoft.com/office/powerpoint/2010/main" val="3384702102"/>
      </p:ext>
    </p:extLst>
  </p:cSld>
  <p:clrMapOvr>
    <a:masterClrMapping/>
  </p:clrMapOvr>
  <p:transition spd="slow"/>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fontAlgn="auto">
              <a:spcBef>
                <a:spcPts val="0"/>
              </a:spcBef>
              <a:spcAft>
                <a:spcPts val="0"/>
              </a:spcAft>
              <a:defRPr kumimoji="0"/>
            </a:lvl1pPr>
          </a:lstStyle>
          <a:p>
            <a:pPr>
              <a:defRPr/>
            </a:pPr>
            <a:fld id="{1A9045C3-B1E2-4358-A0B3-C0AEFAA505A4}" type="datetime1">
              <a:rPr lang="zh-CN" altLang="en-US"/>
              <a:pPr>
                <a:defRPr/>
              </a:pPr>
              <a:t>2020/1/13</a:t>
            </a:fld>
            <a:endParaRPr lang="zh-CN" altLang="en-US"/>
          </a:p>
        </p:txBody>
      </p:sp>
      <p:sp>
        <p:nvSpPr>
          <p:cNvPr id="3" name="页脚占位符 4"/>
          <p:cNvSpPr>
            <a:spLocks noGrp="1"/>
          </p:cNvSpPr>
          <p:nvPr>
            <p:ph type="ftr" sz="quarter" idx="11"/>
          </p:nvPr>
        </p:nvSpPr>
        <p:spPr/>
        <p:txBody>
          <a:bodyPr/>
          <a:lstStyle>
            <a:lvl1pPr fontAlgn="auto">
              <a:spcBef>
                <a:spcPts val="0"/>
              </a:spcBef>
              <a:spcAft>
                <a:spcPts val="0"/>
              </a:spcAft>
              <a:defRPr kumimoji="0"/>
            </a:lvl1pPr>
          </a:lstStyle>
          <a:p>
            <a:pPr>
              <a:defRPr/>
            </a:pPr>
            <a:endParaRPr lang="zh-CN" altLang="en-US"/>
          </a:p>
        </p:txBody>
      </p:sp>
      <p:sp>
        <p:nvSpPr>
          <p:cNvPr id="4" name="灯片编号占位符 5"/>
          <p:cNvSpPr>
            <a:spLocks noGrp="1"/>
          </p:cNvSpPr>
          <p:nvPr>
            <p:ph type="sldNum" sz="quarter" idx="12"/>
          </p:nvPr>
        </p:nvSpPr>
        <p:spPr/>
        <p:txBody>
          <a:bodyPr/>
          <a:lstStyle>
            <a:lvl1pPr fontAlgn="auto">
              <a:spcBef>
                <a:spcPts val="0"/>
              </a:spcBef>
              <a:spcAft>
                <a:spcPts val="0"/>
              </a:spcAft>
              <a:defRPr kumimoji="0"/>
            </a:lvl1pPr>
          </a:lstStyle>
          <a:p>
            <a:pPr>
              <a:defRPr/>
            </a:pPr>
            <a:fld id="{AAA46CE2-7BA0-4B78-9AF0-1A3BF35A52D6}" type="slidenum">
              <a:rPr lang="zh-CN" altLang="en-US"/>
              <a:pPr>
                <a:defRPr/>
              </a:pPr>
              <a:t>‹#›</a:t>
            </a:fld>
            <a:endParaRPr lang="zh-CN" altLang="en-US"/>
          </a:p>
        </p:txBody>
      </p:sp>
    </p:spTree>
    <p:extLst>
      <p:ext uri="{BB962C8B-B14F-4D97-AF65-F5344CB8AC3E}">
        <p14:creationId xmlns:p14="http://schemas.microsoft.com/office/powerpoint/2010/main" val="2327382357"/>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Rectangle 1"/>
          <p:cNvSpPr>
            <a:spLocks noChangeArrowheads="1"/>
          </p:cNvSpPr>
          <p:nvPr userDrawn="1"/>
        </p:nvSpPr>
        <p:spPr bwMode="auto">
          <a:xfrm>
            <a:off x="0" y="223838"/>
            <a:ext cx="5287963" cy="338137"/>
          </a:xfrm>
          <a:prstGeom prst="rect">
            <a:avLst/>
          </a:prstGeom>
          <a:solidFill>
            <a:srgbClr val="00B0F0"/>
          </a:solidFill>
          <a:ln w="12700" cap="sq">
            <a:noFill/>
            <a:miter lim="800000"/>
            <a:headEnd type="none" w="sm" len="sm"/>
            <a:tailEnd type="none" w="sm" len="sm"/>
          </a:ln>
          <a:effectLst>
            <a:outerShdw blurRad="63500" sx="102000" sy="102000" algn="ctr" rotWithShape="0">
              <a:prstClr val="black">
                <a:alpha val="40000"/>
              </a:prstClr>
            </a:outerShdw>
          </a:effectLst>
        </p:spPr>
        <p:txBody>
          <a:bodyPr anchor="ctr">
            <a:spAutoFit/>
          </a:bodyPr>
          <a:lstStyle/>
          <a:p>
            <a:pPr algn="ctr">
              <a:defRPr/>
            </a:pPr>
            <a:endParaRPr lang="zh-CN" altLang="en-US" sz="1600" dirty="0">
              <a:solidFill>
                <a:srgbClr val="FFFFFF"/>
              </a:solidFill>
              <a:latin typeface="微软雅黑" pitchFamily="34" charset="-122"/>
              <a:ea typeface="微软雅黑" pitchFamily="34" charset="-122"/>
            </a:endParaRPr>
          </a:p>
        </p:txBody>
      </p:sp>
      <p:sp>
        <p:nvSpPr>
          <p:cNvPr id="3" name="矩形 2"/>
          <p:cNvSpPr/>
          <p:nvPr userDrawn="1"/>
        </p:nvSpPr>
        <p:spPr bwMode="auto">
          <a:xfrm>
            <a:off x="0" y="5921375"/>
            <a:ext cx="9144000" cy="936625"/>
          </a:xfrm>
          <a:prstGeom prst="rect">
            <a:avLst/>
          </a:prstGeom>
          <a:solidFill>
            <a:srgbClr val="FF6600"/>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FFFFFF"/>
              </a:solidFill>
            </a:endParaRPr>
          </a:p>
        </p:txBody>
      </p:sp>
      <p:grpSp>
        <p:nvGrpSpPr>
          <p:cNvPr id="4" name="组合 8"/>
          <p:cNvGrpSpPr>
            <a:grpSpLocks/>
          </p:cNvGrpSpPr>
          <p:nvPr userDrawn="1"/>
        </p:nvGrpSpPr>
        <p:grpSpPr bwMode="auto">
          <a:xfrm>
            <a:off x="0" y="0"/>
            <a:ext cx="523875" cy="6858000"/>
            <a:chOff x="-122" y="0"/>
            <a:chExt cx="523345" cy="6858000"/>
          </a:xfrm>
        </p:grpSpPr>
        <p:sp>
          <p:nvSpPr>
            <p:cNvPr id="5" name="TextBox 4"/>
            <p:cNvSpPr txBox="1"/>
            <p:nvPr/>
          </p:nvSpPr>
          <p:spPr bwMode="auto">
            <a:xfrm>
              <a:off x="-122" y="0"/>
              <a:ext cx="399645" cy="1666875"/>
            </a:xfrm>
            <a:prstGeom prst="rect">
              <a:avLst/>
            </a:prstGeom>
            <a:solidFill>
              <a:srgbClr val="8A8700"/>
            </a:solidFill>
            <a:effectLst>
              <a:outerShdw blurRad="50800" dist="38100" dir="2700000" algn="tl" rotWithShape="0">
                <a:prstClr val="black">
                  <a:alpha val="40000"/>
                </a:prstClr>
              </a:outerShdw>
            </a:effectLst>
          </p:spPr>
          <p:txBody>
            <a:bodyPr vert="eaVert">
              <a:spAutoFit/>
            </a:bodyPr>
            <a:lstStyle/>
            <a:p>
              <a:pPr algn="ctr" fontAlgn="auto">
                <a:spcBef>
                  <a:spcPts val="0"/>
                </a:spcBef>
                <a:spcAft>
                  <a:spcPts val="0"/>
                </a:spcAft>
                <a:defRPr/>
              </a:pPr>
              <a:r>
                <a:rPr lang="zh-CN" altLang="en-US" sz="1400" b="1" dirty="0">
                  <a:solidFill>
                    <a:prstClr val="white"/>
                  </a:solidFill>
                  <a:latin typeface="方正粗宋简体" pitchFamily="65" charset="-122"/>
                  <a:ea typeface="方正粗宋简体" pitchFamily="65" charset="-122"/>
                </a:rPr>
                <a:t>创新三期完成情况</a:t>
              </a:r>
            </a:p>
          </p:txBody>
        </p:sp>
        <p:grpSp>
          <p:nvGrpSpPr>
            <p:cNvPr id="6" name="组合 10"/>
            <p:cNvGrpSpPr>
              <a:grpSpLocks/>
            </p:cNvGrpSpPr>
            <p:nvPr/>
          </p:nvGrpSpPr>
          <p:grpSpPr bwMode="auto">
            <a:xfrm>
              <a:off x="-122" y="4364038"/>
              <a:ext cx="399645" cy="2493962"/>
              <a:chOff x="-122" y="4364037"/>
              <a:chExt cx="399645" cy="2493962"/>
            </a:xfrm>
          </p:grpSpPr>
          <p:sp>
            <p:nvSpPr>
              <p:cNvPr id="9" name="TextBox 8"/>
              <p:cNvSpPr txBox="1"/>
              <p:nvPr/>
            </p:nvSpPr>
            <p:spPr bwMode="auto">
              <a:xfrm>
                <a:off x="-122" y="4364037"/>
                <a:ext cx="399645" cy="1641475"/>
              </a:xfrm>
              <a:prstGeom prst="rect">
                <a:avLst/>
              </a:prstGeom>
              <a:solidFill>
                <a:srgbClr val="009900"/>
              </a:solidFill>
              <a:effectLst>
                <a:outerShdw blurRad="50800" dist="38100" dir="2700000" algn="tl" rotWithShape="0">
                  <a:prstClr val="black">
                    <a:alpha val="40000"/>
                  </a:prstClr>
                </a:outerShdw>
              </a:effectLst>
            </p:spPr>
            <p:txBody>
              <a:bodyPr vert="eaVert">
                <a:spAutoFit/>
              </a:bodyPr>
              <a:lstStyle/>
              <a:p>
                <a:pPr algn="ctr" fontAlgn="auto">
                  <a:spcBef>
                    <a:spcPts val="0"/>
                  </a:spcBef>
                  <a:spcAft>
                    <a:spcPts val="0"/>
                  </a:spcAft>
                  <a:defRPr/>
                </a:pPr>
                <a:r>
                  <a:rPr lang="zh-CN" altLang="en-US" sz="1400" b="1" dirty="0">
                    <a:solidFill>
                      <a:prstClr val="white"/>
                    </a:solidFill>
                    <a:latin typeface="方正粗宋简体" pitchFamily="65" charset="-122"/>
                    <a:ea typeface="方正粗宋简体" pitchFamily="65" charset="-122"/>
                  </a:rPr>
                  <a:t>战略重点（一三五）</a:t>
                </a:r>
              </a:p>
            </p:txBody>
          </p:sp>
          <p:sp>
            <p:nvSpPr>
              <p:cNvPr id="10" name="TextBox 9"/>
              <p:cNvSpPr txBox="1"/>
              <p:nvPr/>
            </p:nvSpPr>
            <p:spPr bwMode="auto">
              <a:xfrm>
                <a:off x="-122" y="5995987"/>
                <a:ext cx="399645" cy="862012"/>
              </a:xfrm>
              <a:prstGeom prst="rect">
                <a:avLst/>
              </a:prstGeom>
              <a:solidFill>
                <a:srgbClr val="008000"/>
              </a:solidFill>
              <a:effectLst>
                <a:outerShdw blurRad="50800" dist="38100" dir="2700000" algn="tl" rotWithShape="0">
                  <a:prstClr val="black">
                    <a:alpha val="40000"/>
                  </a:prstClr>
                </a:outerShdw>
              </a:effectLst>
            </p:spPr>
            <p:txBody>
              <a:bodyPr vert="eaVert">
                <a:spAutoFit/>
              </a:bodyPr>
              <a:lstStyle/>
              <a:p>
                <a:pPr algn="ctr" fontAlgn="auto">
                  <a:spcBef>
                    <a:spcPts val="0"/>
                  </a:spcBef>
                  <a:spcAft>
                    <a:spcPts val="0"/>
                  </a:spcAft>
                  <a:defRPr/>
                </a:pPr>
                <a:r>
                  <a:rPr lang="zh-CN" altLang="en-US" sz="1400" b="1" dirty="0">
                    <a:solidFill>
                      <a:prstClr val="white"/>
                    </a:solidFill>
                    <a:latin typeface="方正粗宋简体" pitchFamily="65" charset="-122"/>
                    <a:ea typeface="方正粗宋简体" pitchFamily="65" charset="-122"/>
                  </a:rPr>
                  <a:t>重要举措</a:t>
                </a:r>
              </a:p>
            </p:txBody>
          </p:sp>
        </p:grpSp>
        <p:sp>
          <p:nvSpPr>
            <p:cNvPr id="7" name="TextBox 6"/>
            <p:cNvSpPr txBox="1"/>
            <p:nvPr/>
          </p:nvSpPr>
          <p:spPr bwMode="auto">
            <a:xfrm>
              <a:off x="-122" y="1666875"/>
              <a:ext cx="399645" cy="1249363"/>
            </a:xfrm>
            <a:prstGeom prst="rect">
              <a:avLst/>
            </a:prstGeom>
            <a:solidFill>
              <a:srgbClr val="79A400"/>
            </a:solidFill>
            <a:effectLst>
              <a:outerShdw blurRad="50800" dist="38100" dir="2700000" algn="tl" rotWithShape="0">
                <a:prstClr val="black">
                  <a:alpha val="40000"/>
                </a:prstClr>
              </a:outerShdw>
            </a:effectLst>
          </p:spPr>
          <p:txBody>
            <a:bodyPr vert="eaVert">
              <a:spAutoFit/>
            </a:bodyPr>
            <a:lstStyle/>
            <a:p>
              <a:pPr algn="ctr" fontAlgn="auto">
                <a:spcBef>
                  <a:spcPts val="0"/>
                </a:spcBef>
                <a:spcAft>
                  <a:spcPts val="0"/>
                </a:spcAft>
                <a:defRPr/>
              </a:pPr>
              <a:r>
                <a:rPr lang="zh-CN" altLang="en-US" sz="1400" b="1" dirty="0">
                  <a:solidFill>
                    <a:prstClr val="white"/>
                  </a:solidFill>
                  <a:latin typeface="方正粗宋简体" pitchFamily="65" charset="-122"/>
                  <a:ea typeface="方正粗宋简体" pitchFamily="65" charset="-122"/>
                </a:rPr>
                <a:t>规划制定过程</a:t>
              </a:r>
            </a:p>
          </p:txBody>
        </p:sp>
        <p:sp>
          <p:nvSpPr>
            <p:cNvPr id="8" name="TextBox 7"/>
            <p:cNvSpPr txBox="1"/>
            <p:nvPr/>
          </p:nvSpPr>
          <p:spPr bwMode="auto">
            <a:xfrm>
              <a:off x="-122" y="2916238"/>
              <a:ext cx="523345" cy="1447800"/>
            </a:xfrm>
            <a:prstGeom prst="rect">
              <a:avLst/>
            </a:prstGeom>
            <a:solidFill>
              <a:srgbClr val="FF6600"/>
            </a:solidFill>
            <a:effectLst>
              <a:outerShdw blurRad="50800" dist="38100" dir="2700000" algn="tl" rotWithShape="0">
                <a:prstClr val="black">
                  <a:alpha val="40000"/>
                </a:prstClr>
              </a:outerShdw>
            </a:effectLst>
          </p:spPr>
          <p:txBody>
            <a:bodyPr vert="eaVert" anchor="ctr">
              <a:spAutoFit/>
            </a:bodyPr>
            <a:lstStyle>
              <a:defPPr>
                <a:defRPr lang="zh-CN"/>
              </a:defPPr>
              <a:lvl1pPr algn="ctr" fontAlgn="auto">
                <a:spcBef>
                  <a:spcPts val="0"/>
                </a:spcBef>
                <a:spcAft>
                  <a:spcPts val="0"/>
                </a:spcAft>
                <a:defRPr kumimoji="0" b="1">
                  <a:solidFill>
                    <a:prstClr val="white"/>
                  </a:solidFill>
                  <a:latin typeface="方正报宋简体" pitchFamily="65" charset="-122"/>
                  <a:ea typeface="方正报宋简体" pitchFamily="65" charset="-122"/>
                </a:defRPr>
              </a:lvl1pPr>
              <a:lvl2pPr>
                <a:defRPr kumimoji="1" sz="2400">
                  <a:latin typeface="Times New Roman" pitchFamily="18" charset="0"/>
                  <a:ea typeface="宋体" charset="-122"/>
                </a:defRPr>
              </a:lvl2pPr>
              <a:lvl3pPr>
                <a:defRPr kumimoji="1" sz="2400">
                  <a:latin typeface="Times New Roman" pitchFamily="18" charset="0"/>
                  <a:ea typeface="宋体" charset="-122"/>
                </a:defRPr>
              </a:lvl3pPr>
              <a:lvl4pPr>
                <a:defRPr kumimoji="1" sz="2400">
                  <a:latin typeface="Times New Roman" pitchFamily="18" charset="0"/>
                  <a:ea typeface="宋体" charset="-122"/>
                </a:defRPr>
              </a:lvl4pPr>
              <a:lvl5pPr>
                <a:defRPr kumimoji="1" sz="2400">
                  <a:latin typeface="Times New Roman" pitchFamily="18" charset="0"/>
                  <a:ea typeface="宋体" charset="-122"/>
                </a:defRPr>
              </a:lvl5pPr>
              <a:lvl6pPr>
                <a:defRPr kumimoji="1" sz="2400">
                  <a:latin typeface="Times New Roman" pitchFamily="18" charset="0"/>
                  <a:ea typeface="宋体" charset="-122"/>
                </a:defRPr>
              </a:lvl6pPr>
              <a:lvl7pPr>
                <a:defRPr kumimoji="1" sz="2400">
                  <a:latin typeface="Times New Roman" pitchFamily="18" charset="0"/>
                  <a:ea typeface="宋体" charset="-122"/>
                </a:defRPr>
              </a:lvl7pPr>
              <a:lvl8pPr>
                <a:defRPr kumimoji="1" sz="2400">
                  <a:latin typeface="Times New Roman" pitchFamily="18" charset="0"/>
                  <a:ea typeface="宋体" charset="-122"/>
                </a:defRPr>
              </a:lvl8pPr>
              <a:lvl9pPr>
                <a:defRPr kumimoji="1" sz="2400">
                  <a:latin typeface="Times New Roman" pitchFamily="18" charset="0"/>
                  <a:ea typeface="宋体" charset="-122"/>
                </a:defRPr>
              </a:lvl9pPr>
            </a:lstStyle>
            <a:p>
              <a:pPr>
                <a:defRPr/>
              </a:pPr>
              <a:r>
                <a:rPr lang="zh-CN" altLang="en-US" sz="2200" dirty="0">
                  <a:latin typeface="方正粗宋简体" pitchFamily="65" charset="-122"/>
                  <a:ea typeface="方正粗宋简体" pitchFamily="65" charset="-122"/>
                </a:rPr>
                <a:t>总体思路</a:t>
              </a:r>
            </a:p>
          </p:txBody>
        </p:sp>
      </p:grpSp>
    </p:spTree>
    <p:extLst>
      <p:ext uri="{BB962C8B-B14F-4D97-AF65-F5344CB8AC3E}">
        <p14:creationId xmlns:p14="http://schemas.microsoft.com/office/powerpoint/2010/main" val="3903256657"/>
      </p:ext>
    </p:extLst>
  </p:cSld>
  <p:clrMapOvr>
    <a:masterClrMapping/>
  </p:clrMapOvr>
  <p:transition spd="slow"/>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fontAlgn="auto">
              <a:spcBef>
                <a:spcPts val="0"/>
              </a:spcBef>
              <a:spcAft>
                <a:spcPts val="0"/>
              </a:spcAft>
              <a:defRPr kumimoji="0"/>
            </a:lvl1pPr>
          </a:lstStyle>
          <a:p>
            <a:pPr>
              <a:defRPr/>
            </a:pPr>
            <a:fld id="{1390D24A-ACE6-4A27-857D-B826D2A69753}" type="datetime1">
              <a:rPr lang="zh-CN" altLang="en-US"/>
              <a:pPr>
                <a:defRPr/>
              </a:pPr>
              <a:t>2020/1/13</a:t>
            </a:fld>
            <a:endParaRPr lang="zh-CN" altLang="en-US"/>
          </a:p>
        </p:txBody>
      </p:sp>
      <p:sp>
        <p:nvSpPr>
          <p:cNvPr id="6" name="页脚占位符 4"/>
          <p:cNvSpPr>
            <a:spLocks noGrp="1"/>
          </p:cNvSpPr>
          <p:nvPr>
            <p:ph type="ftr" sz="quarter" idx="11"/>
          </p:nvPr>
        </p:nvSpPr>
        <p:spPr/>
        <p:txBody>
          <a:bodyPr/>
          <a:lstStyle>
            <a:lvl1pPr fontAlgn="auto">
              <a:spcBef>
                <a:spcPts val="0"/>
              </a:spcBef>
              <a:spcAft>
                <a:spcPts val="0"/>
              </a:spcAft>
              <a:defRPr kumimoji="0"/>
            </a:lvl1pPr>
          </a:lstStyle>
          <a:p>
            <a:pPr>
              <a:defRPr/>
            </a:pPr>
            <a:endParaRPr lang="zh-CN" altLang="en-US"/>
          </a:p>
        </p:txBody>
      </p:sp>
      <p:sp>
        <p:nvSpPr>
          <p:cNvPr id="7" name="灯片编号占位符 5"/>
          <p:cNvSpPr>
            <a:spLocks noGrp="1"/>
          </p:cNvSpPr>
          <p:nvPr>
            <p:ph type="sldNum" sz="quarter" idx="12"/>
          </p:nvPr>
        </p:nvSpPr>
        <p:spPr/>
        <p:txBody>
          <a:bodyPr/>
          <a:lstStyle>
            <a:lvl1pPr fontAlgn="auto">
              <a:spcBef>
                <a:spcPts val="0"/>
              </a:spcBef>
              <a:spcAft>
                <a:spcPts val="0"/>
              </a:spcAft>
              <a:defRPr kumimoji="0"/>
            </a:lvl1pPr>
          </a:lstStyle>
          <a:p>
            <a:pPr>
              <a:defRPr/>
            </a:pPr>
            <a:fld id="{A9C62A0A-5313-43F0-A748-1C3B9DB44D40}" type="slidenum">
              <a:rPr lang="zh-CN" altLang="en-US"/>
              <a:pPr>
                <a:defRPr/>
              </a:pPr>
              <a:t>‹#›</a:t>
            </a:fld>
            <a:endParaRPr lang="zh-CN" altLang="en-US"/>
          </a:p>
        </p:txBody>
      </p:sp>
    </p:spTree>
    <p:extLst>
      <p:ext uri="{BB962C8B-B14F-4D97-AF65-F5344CB8AC3E}">
        <p14:creationId xmlns:p14="http://schemas.microsoft.com/office/powerpoint/2010/main" val="1733263822"/>
      </p:ext>
    </p:extLst>
  </p:cSld>
  <p:clrMapOvr>
    <a:masterClrMapping/>
  </p:clrMapOvr>
  <p:transition spd="slow"/>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fontAlgn="auto">
              <a:spcBef>
                <a:spcPts val="0"/>
              </a:spcBef>
              <a:spcAft>
                <a:spcPts val="0"/>
              </a:spcAft>
              <a:defRPr kumimoji="0"/>
            </a:lvl1pPr>
          </a:lstStyle>
          <a:p>
            <a:pPr>
              <a:defRPr/>
            </a:pPr>
            <a:fld id="{D58B93B8-BFA9-43E2-9C87-8204050B3CEF}" type="datetime1">
              <a:rPr lang="zh-CN" altLang="en-US"/>
              <a:pPr>
                <a:defRPr/>
              </a:pPr>
              <a:t>2020/1/13</a:t>
            </a:fld>
            <a:endParaRPr lang="zh-CN" altLang="en-US"/>
          </a:p>
        </p:txBody>
      </p:sp>
      <p:sp>
        <p:nvSpPr>
          <p:cNvPr id="6" name="页脚占位符 4"/>
          <p:cNvSpPr>
            <a:spLocks noGrp="1"/>
          </p:cNvSpPr>
          <p:nvPr>
            <p:ph type="ftr" sz="quarter" idx="11"/>
          </p:nvPr>
        </p:nvSpPr>
        <p:spPr/>
        <p:txBody>
          <a:bodyPr/>
          <a:lstStyle>
            <a:lvl1pPr fontAlgn="auto">
              <a:spcBef>
                <a:spcPts val="0"/>
              </a:spcBef>
              <a:spcAft>
                <a:spcPts val="0"/>
              </a:spcAft>
              <a:defRPr kumimoji="0"/>
            </a:lvl1pPr>
          </a:lstStyle>
          <a:p>
            <a:pPr>
              <a:defRPr/>
            </a:pPr>
            <a:endParaRPr lang="zh-CN" altLang="en-US"/>
          </a:p>
        </p:txBody>
      </p:sp>
      <p:sp>
        <p:nvSpPr>
          <p:cNvPr id="7" name="灯片编号占位符 5"/>
          <p:cNvSpPr>
            <a:spLocks noGrp="1"/>
          </p:cNvSpPr>
          <p:nvPr>
            <p:ph type="sldNum" sz="quarter" idx="12"/>
          </p:nvPr>
        </p:nvSpPr>
        <p:spPr/>
        <p:txBody>
          <a:bodyPr/>
          <a:lstStyle>
            <a:lvl1pPr fontAlgn="auto">
              <a:spcBef>
                <a:spcPts val="0"/>
              </a:spcBef>
              <a:spcAft>
                <a:spcPts val="0"/>
              </a:spcAft>
              <a:defRPr kumimoji="0"/>
            </a:lvl1pPr>
          </a:lstStyle>
          <a:p>
            <a:pPr>
              <a:defRPr/>
            </a:pPr>
            <a:fld id="{35E8489A-5AF2-49DB-AA84-5490AE64A4A7}" type="slidenum">
              <a:rPr lang="zh-CN" altLang="en-US"/>
              <a:pPr>
                <a:defRPr/>
              </a:pPr>
              <a:t>‹#›</a:t>
            </a:fld>
            <a:endParaRPr lang="zh-CN" altLang="en-US"/>
          </a:p>
        </p:txBody>
      </p:sp>
    </p:spTree>
    <p:extLst>
      <p:ext uri="{BB962C8B-B14F-4D97-AF65-F5344CB8AC3E}">
        <p14:creationId xmlns:p14="http://schemas.microsoft.com/office/powerpoint/2010/main" val="813508899"/>
      </p:ext>
    </p:extLst>
  </p:cSld>
  <p:clrMapOvr>
    <a:masterClrMapping/>
  </p:clrMapOvr>
  <p:transition spd="slow"/>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fontAlgn="auto">
              <a:spcBef>
                <a:spcPts val="0"/>
              </a:spcBef>
              <a:spcAft>
                <a:spcPts val="0"/>
              </a:spcAft>
              <a:defRPr kumimoji="0"/>
            </a:lvl1pPr>
          </a:lstStyle>
          <a:p>
            <a:pPr>
              <a:defRPr/>
            </a:pPr>
            <a:fld id="{983AE55C-9B3B-460E-AD44-1FE91965C511}" type="datetime1">
              <a:rPr lang="zh-CN" altLang="en-US"/>
              <a:pPr>
                <a:defRPr/>
              </a:pPr>
              <a:t>2020/1/13</a:t>
            </a:fld>
            <a:endParaRPr lang="zh-CN" altLang="en-US"/>
          </a:p>
        </p:txBody>
      </p:sp>
      <p:sp>
        <p:nvSpPr>
          <p:cNvPr id="5" name="页脚占位符 4"/>
          <p:cNvSpPr>
            <a:spLocks noGrp="1"/>
          </p:cNvSpPr>
          <p:nvPr>
            <p:ph type="ftr" sz="quarter" idx="11"/>
          </p:nvPr>
        </p:nvSpPr>
        <p:spPr/>
        <p:txBody>
          <a:bodyPr/>
          <a:lstStyle>
            <a:lvl1pPr fontAlgn="auto">
              <a:spcBef>
                <a:spcPts val="0"/>
              </a:spcBef>
              <a:spcAft>
                <a:spcPts val="0"/>
              </a:spcAft>
              <a:defRPr kumimoji="0"/>
            </a:lvl1pPr>
          </a:lstStyle>
          <a:p>
            <a:pPr>
              <a:defRPr/>
            </a:pPr>
            <a:endParaRPr lang="zh-CN" altLang="en-US"/>
          </a:p>
        </p:txBody>
      </p:sp>
      <p:sp>
        <p:nvSpPr>
          <p:cNvPr id="6" name="灯片编号占位符 5"/>
          <p:cNvSpPr>
            <a:spLocks noGrp="1"/>
          </p:cNvSpPr>
          <p:nvPr>
            <p:ph type="sldNum" sz="quarter" idx="12"/>
          </p:nvPr>
        </p:nvSpPr>
        <p:spPr/>
        <p:txBody>
          <a:bodyPr/>
          <a:lstStyle>
            <a:lvl1pPr fontAlgn="auto">
              <a:spcBef>
                <a:spcPts val="0"/>
              </a:spcBef>
              <a:spcAft>
                <a:spcPts val="0"/>
              </a:spcAft>
              <a:defRPr kumimoji="0"/>
            </a:lvl1pPr>
          </a:lstStyle>
          <a:p>
            <a:pPr>
              <a:defRPr/>
            </a:pPr>
            <a:fld id="{B8D3C982-273A-420E-994F-B14C76E192E9}" type="slidenum">
              <a:rPr lang="zh-CN" altLang="en-US"/>
              <a:pPr>
                <a:defRPr/>
              </a:pPr>
              <a:t>‹#›</a:t>
            </a:fld>
            <a:endParaRPr lang="zh-CN" altLang="en-US"/>
          </a:p>
        </p:txBody>
      </p:sp>
    </p:spTree>
    <p:extLst>
      <p:ext uri="{BB962C8B-B14F-4D97-AF65-F5344CB8AC3E}">
        <p14:creationId xmlns:p14="http://schemas.microsoft.com/office/powerpoint/2010/main" val="1827714318"/>
      </p:ext>
    </p:extLst>
  </p:cSld>
  <p:clrMapOvr>
    <a:masterClrMapping/>
  </p:clrMapOvr>
  <p:transition spd="slow"/>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fontAlgn="auto">
              <a:spcBef>
                <a:spcPts val="0"/>
              </a:spcBef>
              <a:spcAft>
                <a:spcPts val="0"/>
              </a:spcAft>
              <a:defRPr kumimoji="0"/>
            </a:lvl1pPr>
          </a:lstStyle>
          <a:p>
            <a:pPr>
              <a:defRPr/>
            </a:pPr>
            <a:fld id="{399D158A-C8EE-480E-B8BA-E09445A5F76F}" type="datetime1">
              <a:rPr lang="zh-CN" altLang="en-US"/>
              <a:pPr>
                <a:defRPr/>
              </a:pPr>
              <a:t>2020/1/13</a:t>
            </a:fld>
            <a:endParaRPr lang="zh-CN" altLang="en-US"/>
          </a:p>
        </p:txBody>
      </p:sp>
      <p:sp>
        <p:nvSpPr>
          <p:cNvPr id="5" name="页脚占位符 4"/>
          <p:cNvSpPr>
            <a:spLocks noGrp="1"/>
          </p:cNvSpPr>
          <p:nvPr>
            <p:ph type="ftr" sz="quarter" idx="11"/>
          </p:nvPr>
        </p:nvSpPr>
        <p:spPr/>
        <p:txBody>
          <a:bodyPr/>
          <a:lstStyle>
            <a:lvl1pPr fontAlgn="auto">
              <a:spcBef>
                <a:spcPts val="0"/>
              </a:spcBef>
              <a:spcAft>
                <a:spcPts val="0"/>
              </a:spcAft>
              <a:defRPr kumimoji="0"/>
            </a:lvl1pPr>
          </a:lstStyle>
          <a:p>
            <a:pPr>
              <a:defRPr/>
            </a:pPr>
            <a:endParaRPr lang="zh-CN" altLang="en-US"/>
          </a:p>
        </p:txBody>
      </p:sp>
      <p:sp>
        <p:nvSpPr>
          <p:cNvPr id="6" name="灯片编号占位符 5"/>
          <p:cNvSpPr>
            <a:spLocks noGrp="1"/>
          </p:cNvSpPr>
          <p:nvPr>
            <p:ph type="sldNum" sz="quarter" idx="12"/>
          </p:nvPr>
        </p:nvSpPr>
        <p:spPr/>
        <p:txBody>
          <a:bodyPr/>
          <a:lstStyle>
            <a:lvl1pPr fontAlgn="auto">
              <a:spcBef>
                <a:spcPts val="0"/>
              </a:spcBef>
              <a:spcAft>
                <a:spcPts val="0"/>
              </a:spcAft>
              <a:defRPr kumimoji="0"/>
            </a:lvl1pPr>
          </a:lstStyle>
          <a:p>
            <a:pPr>
              <a:defRPr/>
            </a:pPr>
            <a:fld id="{874466A4-DC6A-4DDB-A331-359C6BC17B7F}" type="slidenum">
              <a:rPr lang="zh-CN" altLang="en-US"/>
              <a:pPr>
                <a:defRPr/>
              </a:pPr>
              <a:t>‹#›</a:t>
            </a:fld>
            <a:endParaRPr lang="zh-CN" altLang="en-US"/>
          </a:p>
        </p:txBody>
      </p:sp>
    </p:spTree>
    <p:extLst>
      <p:ext uri="{BB962C8B-B14F-4D97-AF65-F5344CB8AC3E}">
        <p14:creationId xmlns:p14="http://schemas.microsoft.com/office/powerpoint/2010/main" val="1216727044"/>
      </p:ext>
    </p:extLst>
  </p:cSld>
  <p:clrMapOvr>
    <a:masterClrMapping/>
  </p:clrMapOvr>
  <p:transition spd="slow"/>
</p:sldLayout>
</file>

<file path=ppt/slideLayouts/slideLayout24.xml><?xml version="1.0" encoding="utf-8"?>
<p:sldLayout xmlns:a="http://schemas.openxmlformats.org/drawingml/2006/main" xmlns:r="http://schemas.openxmlformats.org/officeDocument/2006/relationships" xmlns:p="http://schemas.openxmlformats.org/presentationml/2006/main" type="txAndTwoObj">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685800" y="609600"/>
            <a:ext cx="7772400" cy="1143000"/>
          </a:xfrm>
        </p:spPr>
        <p:txBody>
          <a:bodyPr/>
          <a:lstStyle/>
          <a:p>
            <a:r>
              <a:rPr lang="zh-CN" altLang="en-US"/>
              <a:t>单击此处编辑母版标题样式</a:t>
            </a:r>
          </a:p>
        </p:txBody>
      </p:sp>
      <p:sp>
        <p:nvSpPr>
          <p:cNvPr id="3" name="文本占位符 2"/>
          <p:cNvSpPr>
            <a:spLocks noGrp="1"/>
          </p:cNvSpPr>
          <p:nvPr>
            <p:ph type="body" sz="half" idx="1"/>
          </p:nvPr>
        </p:nvSpPr>
        <p:spPr>
          <a:xfrm>
            <a:off x="685800" y="1981200"/>
            <a:ext cx="3810000" cy="41148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4648200" y="1981200"/>
            <a:ext cx="3810000" cy="19812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4648200" y="4114800"/>
            <a:ext cx="3810000" cy="19812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Rectangle 4"/>
          <p:cNvSpPr>
            <a:spLocks noGrp="1" noChangeArrowheads="1"/>
          </p:cNvSpPr>
          <p:nvPr>
            <p:ph type="dt" sz="half" idx="10"/>
          </p:nvPr>
        </p:nvSpPr>
        <p:spPr/>
        <p:txBody>
          <a:bodyPr/>
          <a:lstStyle>
            <a:lvl1pPr fontAlgn="auto">
              <a:spcBef>
                <a:spcPts val="0"/>
              </a:spcBef>
              <a:spcAft>
                <a:spcPts val="0"/>
              </a:spcAft>
              <a:defRPr kumimoji="0"/>
            </a:lvl1pPr>
          </a:lstStyle>
          <a:p>
            <a:pPr>
              <a:defRPr/>
            </a:pPr>
            <a:fld id="{63082E9B-DFAC-44D5-941F-7B61CF68A831}" type="datetime1">
              <a:rPr lang="zh-CN" altLang="en-US"/>
              <a:pPr>
                <a:defRPr/>
              </a:pPr>
              <a:t>2020/1/13</a:t>
            </a:fld>
            <a:endParaRPr lang="en-US" altLang="zh-CN"/>
          </a:p>
        </p:txBody>
      </p:sp>
      <p:sp>
        <p:nvSpPr>
          <p:cNvPr id="7" name="Rectangle 5"/>
          <p:cNvSpPr>
            <a:spLocks noGrp="1" noChangeArrowheads="1"/>
          </p:cNvSpPr>
          <p:nvPr>
            <p:ph type="ftr" sz="quarter" idx="11"/>
          </p:nvPr>
        </p:nvSpPr>
        <p:spPr/>
        <p:txBody>
          <a:bodyPr/>
          <a:lstStyle>
            <a:lvl1pPr fontAlgn="auto">
              <a:spcBef>
                <a:spcPts val="0"/>
              </a:spcBef>
              <a:spcAft>
                <a:spcPts val="0"/>
              </a:spcAft>
              <a:defRPr kumimoji="0"/>
            </a:lvl1pPr>
          </a:lstStyle>
          <a:p>
            <a:pPr>
              <a:defRPr/>
            </a:pPr>
            <a:endParaRPr lang="en-US" altLang="zh-CN"/>
          </a:p>
        </p:txBody>
      </p:sp>
      <p:sp>
        <p:nvSpPr>
          <p:cNvPr id="8" name="Rectangle 6"/>
          <p:cNvSpPr>
            <a:spLocks noGrp="1" noChangeArrowheads="1"/>
          </p:cNvSpPr>
          <p:nvPr>
            <p:ph type="sldNum" sz="quarter" idx="12"/>
          </p:nvPr>
        </p:nvSpPr>
        <p:spPr/>
        <p:txBody>
          <a:bodyPr/>
          <a:lstStyle>
            <a:lvl1pPr fontAlgn="auto">
              <a:spcBef>
                <a:spcPts val="0"/>
              </a:spcBef>
              <a:spcAft>
                <a:spcPts val="0"/>
              </a:spcAft>
              <a:defRPr kumimoji="0"/>
            </a:lvl1pPr>
          </a:lstStyle>
          <a:p>
            <a:pPr>
              <a:defRPr/>
            </a:pPr>
            <a:fld id="{1E815888-66AB-426F-A41B-89B035C84D18}" type="slidenum">
              <a:rPr lang="en-US" altLang="zh-CN"/>
              <a:pPr>
                <a:defRPr/>
              </a:pPr>
              <a:t>‹#›</a:t>
            </a:fld>
            <a:endParaRPr lang="en-US" altLang="zh-CN"/>
          </a:p>
        </p:txBody>
      </p:sp>
    </p:spTree>
    <p:extLst>
      <p:ext uri="{BB962C8B-B14F-4D97-AF65-F5344CB8AC3E}">
        <p14:creationId xmlns:p14="http://schemas.microsoft.com/office/powerpoint/2010/main" val="1254213089"/>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2" name="Rectangle 1"/>
          <p:cNvSpPr>
            <a:spLocks noChangeArrowheads="1"/>
          </p:cNvSpPr>
          <p:nvPr userDrawn="1"/>
        </p:nvSpPr>
        <p:spPr bwMode="auto">
          <a:xfrm>
            <a:off x="200025" y="196850"/>
            <a:ext cx="6897688" cy="401638"/>
          </a:xfrm>
          <a:prstGeom prst="rect">
            <a:avLst/>
          </a:prstGeom>
          <a:solidFill>
            <a:srgbClr val="00B0F0"/>
          </a:solidFill>
          <a:ln w="12700" cap="sq">
            <a:noFill/>
            <a:miter lim="800000"/>
            <a:headEnd type="none" w="sm" len="sm"/>
            <a:tailEnd type="none" w="sm" len="sm"/>
          </a:ln>
          <a:effectLst>
            <a:outerShdw blurRad="63500" sx="102000" sy="102000" algn="ctr" rotWithShape="0">
              <a:prstClr val="black">
                <a:alpha val="40000"/>
              </a:prstClr>
            </a:outerShdw>
          </a:effectLst>
        </p:spPr>
        <p:txBody>
          <a:bodyPr anchor="ctr">
            <a:spAutoFit/>
          </a:bodyPr>
          <a:lstStyle/>
          <a:p>
            <a:pPr algn="ctr">
              <a:defRPr/>
            </a:pPr>
            <a:r>
              <a:rPr lang="zh-CN" altLang="en-US" sz="2000" dirty="0">
                <a:solidFill>
                  <a:srgbClr val="FFFFFF"/>
                </a:solidFill>
                <a:latin typeface="微软雅黑" pitchFamily="34" charset="-122"/>
                <a:ea typeface="微软雅黑" pitchFamily="34" charset="-122"/>
              </a:rPr>
              <a:t>有机所“十二五” 战略重点（一三五）</a:t>
            </a:r>
          </a:p>
        </p:txBody>
      </p:sp>
      <p:grpSp>
        <p:nvGrpSpPr>
          <p:cNvPr id="3" name="组合 7"/>
          <p:cNvGrpSpPr>
            <a:grpSpLocks/>
          </p:cNvGrpSpPr>
          <p:nvPr userDrawn="1"/>
        </p:nvGrpSpPr>
        <p:grpSpPr bwMode="auto">
          <a:xfrm>
            <a:off x="4219575" y="1249363"/>
            <a:ext cx="2613025" cy="965200"/>
            <a:chOff x="4208463" y="2286000"/>
            <a:chExt cx="2613025" cy="965200"/>
          </a:xfrm>
        </p:grpSpPr>
        <p:sp>
          <p:nvSpPr>
            <p:cNvPr id="4" name="矩形 3"/>
            <p:cNvSpPr/>
            <p:nvPr/>
          </p:nvSpPr>
          <p:spPr>
            <a:xfrm>
              <a:off x="4208463" y="2286000"/>
              <a:ext cx="2613025" cy="400050"/>
            </a:xfrm>
            <a:prstGeom prst="rect">
              <a:avLst/>
            </a:prstGeom>
            <a:solidFill>
              <a:srgbClr val="FF7111"/>
            </a:solidFill>
            <a:effectLst>
              <a:outerShdw blurRad="63500" sx="102000" sy="102000" algn="ctr" rotWithShape="0">
                <a:prstClr val="black">
                  <a:alpha val="40000"/>
                </a:prstClr>
              </a:outerShdw>
            </a:effectLst>
          </p:spPr>
          <p:txBody>
            <a:bodyPr>
              <a:spAutoFit/>
            </a:bodyPr>
            <a:lstStyle/>
            <a:p>
              <a:pPr algn="ctr">
                <a:defRPr/>
              </a:pPr>
              <a:r>
                <a:rPr lang="zh-CN" altLang="en-US" sz="2000" dirty="0">
                  <a:solidFill>
                    <a:srgbClr val="FFFFFF"/>
                  </a:solidFill>
                  <a:latin typeface="微软雅黑" pitchFamily="34" charset="-122"/>
                  <a:ea typeface="微软雅黑" pitchFamily="34" charset="-122"/>
                </a:rPr>
                <a:t>三个重大突破</a:t>
              </a:r>
            </a:p>
          </p:txBody>
        </p:sp>
        <p:sp>
          <p:nvSpPr>
            <p:cNvPr id="5" name="等腰三角形 39"/>
            <p:cNvSpPr/>
            <p:nvPr/>
          </p:nvSpPr>
          <p:spPr>
            <a:xfrm rot="10800000">
              <a:off x="4745038" y="2776537"/>
              <a:ext cx="1541463" cy="474663"/>
            </a:xfrm>
            <a:custGeom>
              <a:avLst/>
              <a:gdLst>
                <a:gd name="connsiteX0" fmla="*/ 0 w 4125191"/>
                <a:gd name="connsiteY0" fmla="*/ 955964 h 955964"/>
                <a:gd name="connsiteX1" fmla="*/ 2062596 w 4125191"/>
                <a:gd name="connsiteY1" fmla="*/ 0 h 955964"/>
                <a:gd name="connsiteX2" fmla="*/ 4125191 w 4125191"/>
                <a:gd name="connsiteY2" fmla="*/ 955964 h 955964"/>
                <a:gd name="connsiteX3" fmla="*/ 0 w 4125191"/>
                <a:gd name="connsiteY3" fmla="*/ 955964 h 955964"/>
                <a:gd name="connsiteX0" fmla="*/ 0 w 4229100"/>
                <a:gd name="connsiteY0" fmla="*/ 955964 h 1174173"/>
                <a:gd name="connsiteX1" fmla="*/ 2062596 w 4229100"/>
                <a:gd name="connsiteY1" fmla="*/ 0 h 1174173"/>
                <a:gd name="connsiteX2" fmla="*/ 4229100 w 4229100"/>
                <a:gd name="connsiteY2" fmla="*/ 1174173 h 1174173"/>
                <a:gd name="connsiteX3" fmla="*/ 0 w 4229100"/>
                <a:gd name="connsiteY3" fmla="*/ 955964 h 1174173"/>
                <a:gd name="connsiteX0" fmla="*/ 0 w 4353791"/>
                <a:gd name="connsiteY0" fmla="*/ 1174173 h 1174173"/>
                <a:gd name="connsiteX1" fmla="*/ 2187287 w 4353791"/>
                <a:gd name="connsiteY1" fmla="*/ 0 h 1174173"/>
                <a:gd name="connsiteX2" fmla="*/ 4353791 w 4353791"/>
                <a:gd name="connsiteY2" fmla="*/ 1174173 h 1174173"/>
                <a:gd name="connsiteX3" fmla="*/ 0 w 4353791"/>
                <a:gd name="connsiteY3" fmla="*/ 1174173 h 1174173"/>
                <a:gd name="connsiteX0" fmla="*/ 0 w 4353791"/>
                <a:gd name="connsiteY0" fmla="*/ 1250399 h 1250399"/>
                <a:gd name="connsiteX1" fmla="*/ 2222040 w 4353791"/>
                <a:gd name="connsiteY1" fmla="*/ 0 h 1250399"/>
                <a:gd name="connsiteX2" fmla="*/ 4353791 w 4353791"/>
                <a:gd name="connsiteY2" fmla="*/ 1250399 h 1250399"/>
                <a:gd name="connsiteX3" fmla="*/ 0 w 4353791"/>
                <a:gd name="connsiteY3" fmla="*/ 1250399 h 1250399"/>
                <a:gd name="connsiteX0" fmla="*/ 0 w 4326541"/>
                <a:gd name="connsiteY0" fmla="*/ 1250399 h 1294635"/>
                <a:gd name="connsiteX1" fmla="*/ 2222040 w 4326541"/>
                <a:gd name="connsiteY1" fmla="*/ 0 h 1294635"/>
                <a:gd name="connsiteX2" fmla="*/ 4326541 w 4326541"/>
                <a:gd name="connsiteY2" fmla="*/ 1294635 h 1294635"/>
                <a:gd name="connsiteX3" fmla="*/ 0 w 4326541"/>
                <a:gd name="connsiteY3" fmla="*/ 1250399 h 1294635"/>
                <a:gd name="connsiteX0" fmla="*/ 0 w 4281449"/>
                <a:gd name="connsiteY0" fmla="*/ 1236224 h 1294635"/>
                <a:gd name="connsiteX1" fmla="*/ 2176948 w 4281449"/>
                <a:gd name="connsiteY1" fmla="*/ 0 h 1294635"/>
                <a:gd name="connsiteX2" fmla="*/ 4281449 w 4281449"/>
                <a:gd name="connsiteY2" fmla="*/ 1294635 h 1294635"/>
                <a:gd name="connsiteX3" fmla="*/ 0 w 4281449"/>
                <a:gd name="connsiteY3" fmla="*/ 1236224 h 1294635"/>
                <a:gd name="connsiteX0" fmla="*/ 0 w 4275529"/>
                <a:gd name="connsiteY0" fmla="*/ 1253854 h 1294635"/>
                <a:gd name="connsiteX1" fmla="*/ 2171028 w 4275529"/>
                <a:gd name="connsiteY1" fmla="*/ 0 h 1294635"/>
                <a:gd name="connsiteX2" fmla="*/ 4275529 w 4275529"/>
                <a:gd name="connsiteY2" fmla="*/ 1294635 h 1294635"/>
                <a:gd name="connsiteX3" fmla="*/ 0 w 4275529"/>
                <a:gd name="connsiteY3" fmla="*/ 1253854 h 1294635"/>
                <a:gd name="connsiteX0" fmla="*/ 0 w 4275529"/>
                <a:gd name="connsiteY0" fmla="*/ 1261024 h 1301805"/>
                <a:gd name="connsiteX1" fmla="*/ 2186631 w 4275529"/>
                <a:gd name="connsiteY1" fmla="*/ 0 h 1301805"/>
                <a:gd name="connsiteX2" fmla="*/ 4275529 w 4275529"/>
                <a:gd name="connsiteY2" fmla="*/ 1301805 h 1301805"/>
                <a:gd name="connsiteX3" fmla="*/ 0 w 4275529"/>
                <a:gd name="connsiteY3" fmla="*/ 1261024 h 1301805"/>
                <a:gd name="connsiteX0" fmla="*/ 0 w 4285829"/>
                <a:gd name="connsiteY0" fmla="*/ 1261024 h 1294164"/>
                <a:gd name="connsiteX1" fmla="*/ 2186631 w 4285829"/>
                <a:gd name="connsiteY1" fmla="*/ 0 h 1294164"/>
                <a:gd name="connsiteX2" fmla="*/ 4285829 w 4285829"/>
                <a:gd name="connsiteY2" fmla="*/ 1294164 h 1294164"/>
                <a:gd name="connsiteX3" fmla="*/ 0 w 4285829"/>
                <a:gd name="connsiteY3" fmla="*/ 1261024 h 1294164"/>
                <a:gd name="connsiteX0" fmla="*/ 0 w 4365513"/>
                <a:gd name="connsiteY0" fmla="*/ 1261024 h 1261025"/>
                <a:gd name="connsiteX1" fmla="*/ 2186631 w 4365513"/>
                <a:gd name="connsiteY1" fmla="*/ 0 h 1261025"/>
                <a:gd name="connsiteX2" fmla="*/ 4365512 w 4365513"/>
                <a:gd name="connsiteY2" fmla="*/ 1230922 h 1261025"/>
                <a:gd name="connsiteX3" fmla="*/ 0 w 4365513"/>
                <a:gd name="connsiteY3" fmla="*/ 1261024 h 1261025"/>
                <a:gd name="connsiteX0" fmla="*/ 0 w 4443092"/>
                <a:gd name="connsiteY0" fmla="*/ 1261024 h 1261025"/>
                <a:gd name="connsiteX1" fmla="*/ 2186631 w 4443092"/>
                <a:gd name="connsiteY1" fmla="*/ 0 h 1261025"/>
                <a:gd name="connsiteX2" fmla="*/ 4443092 w 4443092"/>
                <a:gd name="connsiteY2" fmla="*/ 1247526 h 1261025"/>
                <a:gd name="connsiteX3" fmla="*/ 0 w 4443092"/>
                <a:gd name="connsiteY3" fmla="*/ 1261024 h 1261025"/>
                <a:gd name="connsiteX0" fmla="*/ 0 w 4483848"/>
                <a:gd name="connsiteY0" fmla="*/ 1261024 h 1270142"/>
                <a:gd name="connsiteX1" fmla="*/ 2186631 w 4483848"/>
                <a:gd name="connsiteY1" fmla="*/ 0 h 1270142"/>
                <a:gd name="connsiteX2" fmla="*/ 4483847 w 4483848"/>
                <a:gd name="connsiteY2" fmla="*/ 1270142 h 1270142"/>
                <a:gd name="connsiteX3" fmla="*/ 0 w 4483848"/>
                <a:gd name="connsiteY3" fmla="*/ 1261024 h 1270142"/>
                <a:gd name="connsiteX0" fmla="*/ 0 w 4578404"/>
                <a:gd name="connsiteY0" fmla="*/ 1317078 h 1317078"/>
                <a:gd name="connsiteX1" fmla="*/ 2281187 w 4578404"/>
                <a:gd name="connsiteY1" fmla="*/ 0 h 1317078"/>
                <a:gd name="connsiteX2" fmla="*/ 4578403 w 4578404"/>
                <a:gd name="connsiteY2" fmla="*/ 1270142 h 1317078"/>
                <a:gd name="connsiteX3" fmla="*/ 0 w 4578404"/>
                <a:gd name="connsiteY3" fmla="*/ 1317078 h 1317078"/>
                <a:gd name="connsiteX0" fmla="*/ 0 w 4566590"/>
                <a:gd name="connsiteY0" fmla="*/ 1317078 h 1317078"/>
                <a:gd name="connsiteX1" fmla="*/ 2281187 w 4566590"/>
                <a:gd name="connsiteY1" fmla="*/ 0 h 1317078"/>
                <a:gd name="connsiteX2" fmla="*/ 4566590 w 4566590"/>
                <a:gd name="connsiteY2" fmla="*/ 1288084 h 1317078"/>
                <a:gd name="connsiteX3" fmla="*/ 0 w 4566590"/>
                <a:gd name="connsiteY3" fmla="*/ 1317078 h 1317078"/>
                <a:gd name="connsiteX0" fmla="*/ 0 w 4581934"/>
                <a:gd name="connsiteY0" fmla="*/ 1317078 h 1317078"/>
                <a:gd name="connsiteX1" fmla="*/ 2281187 w 4581934"/>
                <a:gd name="connsiteY1" fmla="*/ 0 h 1317078"/>
                <a:gd name="connsiteX2" fmla="*/ 4581935 w 4581934"/>
                <a:gd name="connsiteY2" fmla="*/ 1296927 h 1317078"/>
                <a:gd name="connsiteX3" fmla="*/ 0 w 4581934"/>
                <a:gd name="connsiteY3" fmla="*/ 1317078 h 1317078"/>
              </a:gdLst>
              <a:ahLst/>
              <a:cxnLst>
                <a:cxn ang="0">
                  <a:pos x="connsiteX0" y="connsiteY0"/>
                </a:cxn>
                <a:cxn ang="0">
                  <a:pos x="connsiteX1" y="connsiteY1"/>
                </a:cxn>
                <a:cxn ang="0">
                  <a:pos x="connsiteX2" y="connsiteY2"/>
                </a:cxn>
                <a:cxn ang="0">
                  <a:pos x="connsiteX3" y="connsiteY3"/>
                </a:cxn>
              </a:cxnLst>
              <a:rect l="l" t="t" r="r" b="b"/>
              <a:pathLst>
                <a:path w="4581934" h="1317078">
                  <a:moveTo>
                    <a:pt x="0" y="1317078"/>
                  </a:moveTo>
                  <a:lnTo>
                    <a:pt x="2281187" y="0"/>
                  </a:lnTo>
                  <a:lnTo>
                    <a:pt x="4581935" y="1296927"/>
                  </a:lnTo>
                  <a:lnTo>
                    <a:pt x="0" y="1317078"/>
                  </a:lnTo>
                  <a:close/>
                </a:path>
              </a:pathLst>
            </a:custGeom>
            <a:solidFill>
              <a:srgbClr val="FF8A3B"/>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050">
                <a:solidFill>
                  <a:srgbClr val="FFFFFF"/>
                </a:solidFill>
              </a:endParaRPr>
            </a:p>
          </p:txBody>
        </p:sp>
      </p:grpSp>
      <p:grpSp>
        <p:nvGrpSpPr>
          <p:cNvPr id="6" name="组合 10"/>
          <p:cNvGrpSpPr>
            <a:grpSpLocks/>
          </p:cNvGrpSpPr>
          <p:nvPr userDrawn="1"/>
        </p:nvGrpSpPr>
        <p:grpSpPr bwMode="auto">
          <a:xfrm>
            <a:off x="0" y="0"/>
            <a:ext cx="492125" cy="6858000"/>
            <a:chOff x="-372" y="0"/>
            <a:chExt cx="492824" cy="6857999"/>
          </a:xfrm>
        </p:grpSpPr>
        <p:sp>
          <p:nvSpPr>
            <p:cNvPr id="7" name="TextBox 6"/>
            <p:cNvSpPr txBox="1"/>
            <p:nvPr/>
          </p:nvSpPr>
          <p:spPr bwMode="auto">
            <a:xfrm>
              <a:off x="-372" y="0"/>
              <a:ext cx="400618" cy="1666875"/>
            </a:xfrm>
            <a:prstGeom prst="rect">
              <a:avLst/>
            </a:prstGeom>
            <a:solidFill>
              <a:srgbClr val="8A8700"/>
            </a:solidFill>
            <a:effectLst>
              <a:outerShdw blurRad="50800" dist="38100" dir="2700000" algn="tl" rotWithShape="0">
                <a:prstClr val="black">
                  <a:alpha val="40000"/>
                </a:prstClr>
              </a:outerShdw>
            </a:effectLst>
          </p:spPr>
          <p:txBody>
            <a:bodyPr vert="eaVert">
              <a:spAutoFit/>
            </a:bodyPr>
            <a:lstStyle/>
            <a:p>
              <a:pPr algn="ctr" fontAlgn="auto">
                <a:spcBef>
                  <a:spcPts val="0"/>
                </a:spcBef>
                <a:spcAft>
                  <a:spcPts val="0"/>
                </a:spcAft>
                <a:defRPr/>
              </a:pPr>
              <a:r>
                <a:rPr lang="zh-CN" altLang="en-US" sz="1400" b="1" dirty="0">
                  <a:solidFill>
                    <a:prstClr val="white"/>
                  </a:solidFill>
                  <a:latin typeface="方正粗宋简体" pitchFamily="65" charset="-122"/>
                  <a:ea typeface="方正粗宋简体" pitchFamily="65" charset="-122"/>
                </a:rPr>
                <a:t>创新三期完成情况</a:t>
              </a:r>
            </a:p>
          </p:txBody>
        </p:sp>
        <p:sp>
          <p:nvSpPr>
            <p:cNvPr id="8" name="TextBox 7"/>
            <p:cNvSpPr txBox="1"/>
            <p:nvPr/>
          </p:nvSpPr>
          <p:spPr bwMode="auto">
            <a:xfrm>
              <a:off x="-372" y="5995987"/>
              <a:ext cx="400618" cy="862012"/>
            </a:xfrm>
            <a:prstGeom prst="rect">
              <a:avLst/>
            </a:prstGeom>
            <a:solidFill>
              <a:srgbClr val="008000"/>
            </a:solidFill>
            <a:effectLst>
              <a:outerShdw blurRad="50800" dist="38100" dir="2700000" algn="tl" rotWithShape="0">
                <a:prstClr val="black">
                  <a:alpha val="40000"/>
                </a:prstClr>
              </a:outerShdw>
            </a:effectLst>
          </p:spPr>
          <p:txBody>
            <a:bodyPr vert="eaVert">
              <a:spAutoFit/>
            </a:bodyPr>
            <a:lstStyle/>
            <a:p>
              <a:pPr algn="ctr" fontAlgn="auto">
                <a:spcBef>
                  <a:spcPts val="0"/>
                </a:spcBef>
                <a:spcAft>
                  <a:spcPts val="0"/>
                </a:spcAft>
                <a:defRPr/>
              </a:pPr>
              <a:r>
                <a:rPr lang="zh-CN" altLang="en-US" sz="1400" b="1" dirty="0">
                  <a:solidFill>
                    <a:prstClr val="white"/>
                  </a:solidFill>
                  <a:latin typeface="方正粗宋简体" pitchFamily="65" charset="-122"/>
                  <a:ea typeface="方正粗宋简体" pitchFamily="65" charset="-122"/>
                </a:rPr>
                <a:t>重要举措</a:t>
              </a:r>
            </a:p>
          </p:txBody>
        </p:sp>
        <p:sp>
          <p:nvSpPr>
            <p:cNvPr id="9" name="TextBox 8"/>
            <p:cNvSpPr txBox="1"/>
            <p:nvPr/>
          </p:nvSpPr>
          <p:spPr bwMode="auto">
            <a:xfrm>
              <a:off x="-372" y="1666875"/>
              <a:ext cx="400618" cy="1249363"/>
            </a:xfrm>
            <a:prstGeom prst="rect">
              <a:avLst/>
            </a:prstGeom>
            <a:solidFill>
              <a:srgbClr val="79A400"/>
            </a:solidFill>
            <a:effectLst>
              <a:outerShdw blurRad="50800" dist="38100" dir="2700000" algn="tl" rotWithShape="0">
                <a:prstClr val="black">
                  <a:alpha val="40000"/>
                </a:prstClr>
              </a:outerShdw>
            </a:effectLst>
          </p:spPr>
          <p:txBody>
            <a:bodyPr vert="eaVert">
              <a:spAutoFit/>
            </a:bodyPr>
            <a:lstStyle/>
            <a:p>
              <a:pPr algn="ctr" fontAlgn="auto">
                <a:spcBef>
                  <a:spcPts val="0"/>
                </a:spcBef>
                <a:spcAft>
                  <a:spcPts val="0"/>
                </a:spcAft>
                <a:defRPr/>
              </a:pPr>
              <a:r>
                <a:rPr lang="zh-CN" altLang="en-US" sz="1400" b="1" dirty="0">
                  <a:solidFill>
                    <a:prstClr val="white"/>
                  </a:solidFill>
                  <a:latin typeface="方正粗宋简体" pitchFamily="65" charset="-122"/>
                  <a:ea typeface="方正粗宋简体" pitchFamily="65" charset="-122"/>
                </a:rPr>
                <a:t>规划制定过程</a:t>
              </a:r>
            </a:p>
          </p:txBody>
        </p:sp>
        <p:sp>
          <p:nvSpPr>
            <p:cNvPr id="10" name="TextBox 9"/>
            <p:cNvSpPr txBox="1"/>
            <p:nvPr/>
          </p:nvSpPr>
          <p:spPr bwMode="auto">
            <a:xfrm>
              <a:off x="-372" y="2916238"/>
              <a:ext cx="400618" cy="841375"/>
            </a:xfrm>
            <a:prstGeom prst="rect">
              <a:avLst/>
            </a:prstGeom>
            <a:solidFill>
              <a:srgbClr val="669900"/>
            </a:solidFill>
            <a:effectLst>
              <a:outerShdw blurRad="50800" dist="38100" dir="2700000" algn="tl" rotWithShape="0">
                <a:prstClr val="black">
                  <a:alpha val="40000"/>
                </a:prstClr>
              </a:outerShdw>
            </a:effectLst>
          </p:spPr>
          <p:txBody>
            <a:bodyPr vert="eaVert">
              <a:spAutoFit/>
            </a:bodyPr>
            <a:lstStyle/>
            <a:p>
              <a:pPr algn="ctr" fontAlgn="auto">
                <a:spcBef>
                  <a:spcPts val="0"/>
                </a:spcBef>
                <a:spcAft>
                  <a:spcPts val="0"/>
                </a:spcAft>
                <a:defRPr/>
              </a:pPr>
              <a:r>
                <a:rPr lang="zh-CN" altLang="en-US" sz="1400" b="1" dirty="0">
                  <a:solidFill>
                    <a:prstClr val="white"/>
                  </a:solidFill>
                  <a:latin typeface="方正粗宋简体" pitchFamily="65" charset="-122"/>
                  <a:ea typeface="方正粗宋简体" pitchFamily="65" charset="-122"/>
                </a:rPr>
                <a:t>总体思路</a:t>
              </a:r>
            </a:p>
          </p:txBody>
        </p:sp>
        <p:sp>
          <p:nvSpPr>
            <p:cNvPr id="11" name="TextBox 10"/>
            <p:cNvSpPr txBox="1"/>
            <p:nvPr/>
          </p:nvSpPr>
          <p:spPr bwMode="auto">
            <a:xfrm>
              <a:off x="-372" y="3757612"/>
              <a:ext cx="492824" cy="2238375"/>
            </a:xfrm>
            <a:prstGeom prst="rect">
              <a:avLst/>
            </a:prstGeom>
            <a:solidFill>
              <a:srgbClr val="FF6600"/>
            </a:solidFill>
            <a:effectLst>
              <a:outerShdw blurRad="50800" dist="38100" dir="2700000" algn="tl" rotWithShape="0">
                <a:prstClr val="black">
                  <a:alpha val="40000"/>
                </a:prstClr>
              </a:outerShdw>
            </a:effectLst>
          </p:spPr>
          <p:txBody>
            <a:bodyPr vert="eaVert" anchor="ctr">
              <a:spAutoFit/>
            </a:bodyPr>
            <a:lstStyle>
              <a:defPPr>
                <a:defRPr lang="zh-CN"/>
              </a:defPPr>
              <a:lvl1pPr algn="ctr" fontAlgn="auto">
                <a:spcBef>
                  <a:spcPts val="0"/>
                </a:spcBef>
                <a:spcAft>
                  <a:spcPts val="0"/>
                </a:spcAft>
                <a:defRPr kumimoji="0" b="1">
                  <a:solidFill>
                    <a:prstClr val="white"/>
                  </a:solidFill>
                  <a:latin typeface="方正报宋简体" pitchFamily="65" charset="-122"/>
                  <a:ea typeface="方正报宋简体" pitchFamily="65" charset="-122"/>
                </a:defRPr>
              </a:lvl1pPr>
              <a:lvl2pPr>
                <a:defRPr kumimoji="1" sz="2400">
                  <a:latin typeface="Times New Roman" pitchFamily="18" charset="0"/>
                  <a:ea typeface="宋体" charset="-122"/>
                </a:defRPr>
              </a:lvl2pPr>
              <a:lvl3pPr>
                <a:defRPr kumimoji="1" sz="2400">
                  <a:latin typeface="Times New Roman" pitchFamily="18" charset="0"/>
                  <a:ea typeface="宋体" charset="-122"/>
                </a:defRPr>
              </a:lvl3pPr>
              <a:lvl4pPr>
                <a:defRPr kumimoji="1" sz="2400">
                  <a:latin typeface="Times New Roman" pitchFamily="18" charset="0"/>
                  <a:ea typeface="宋体" charset="-122"/>
                </a:defRPr>
              </a:lvl4pPr>
              <a:lvl5pPr>
                <a:defRPr kumimoji="1" sz="2400">
                  <a:latin typeface="Times New Roman" pitchFamily="18" charset="0"/>
                  <a:ea typeface="宋体" charset="-122"/>
                </a:defRPr>
              </a:lvl5pPr>
              <a:lvl6pPr>
                <a:defRPr kumimoji="1" sz="2400">
                  <a:latin typeface="Times New Roman" pitchFamily="18" charset="0"/>
                  <a:ea typeface="宋体" charset="-122"/>
                </a:defRPr>
              </a:lvl6pPr>
              <a:lvl7pPr>
                <a:defRPr kumimoji="1" sz="2400">
                  <a:latin typeface="Times New Roman" pitchFamily="18" charset="0"/>
                  <a:ea typeface="宋体" charset="-122"/>
                </a:defRPr>
              </a:lvl7pPr>
              <a:lvl8pPr>
                <a:defRPr kumimoji="1" sz="2400">
                  <a:latin typeface="Times New Roman" pitchFamily="18" charset="0"/>
                  <a:ea typeface="宋体" charset="-122"/>
                </a:defRPr>
              </a:lvl8pPr>
              <a:lvl9pPr>
                <a:defRPr kumimoji="1" sz="2400">
                  <a:latin typeface="Times New Roman" pitchFamily="18" charset="0"/>
                  <a:ea typeface="宋体" charset="-122"/>
                </a:defRPr>
              </a:lvl9pPr>
            </a:lstStyle>
            <a:p>
              <a:pPr>
                <a:defRPr/>
              </a:pPr>
              <a:r>
                <a:rPr lang="zh-CN" altLang="en-US" sz="2000" dirty="0">
                  <a:latin typeface="方正粗宋简体" pitchFamily="65" charset="-122"/>
                  <a:ea typeface="方正粗宋简体" pitchFamily="65" charset="-122"/>
                </a:rPr>
                <a:t>战略重点 </a:t>
              </a:r>
              <a:r>
                <a:rPr lang="en-US" altLang="zh-CN" sz="2000" dirty="0">
                  <a:latin typeface="方正粗宋简体" pitchFamily="65" charset="-122"/>
                  <a:ea typeface="方正粗宋简体" pitchFamily="65" charset="-122"/>
                </a:rPr>
                <a:t>(</a:t>
              </a:r>
              <a:r>
                <a:rPr lang="zh-CN" altLang="en-US" sz="2000" dirty="0">
                  <a:latin typeface="方正粗宋简体" pitchFamily="65" charset="-122"/>
                  <a:ea typeface="方正粗宋简体" pitchFamily="65" charset="-122"/>
                </a:rPr>
                <a:t>一三五</a:t>
              </a:r>
              <a:r>
                <a:rPr lang="en-US" altLang="zh-CN" sz="2000" dirty="0">
                  <a:latin typeface="方正粗宋简体" pitchFamily="65" charset="-122"/>
                  <a:ea typeface="方正粗宋简体" pitchFamily="65" charset="-122"/>
                </a:rPr>
                <a:t>)</a:t>
              </a:r>
              <a:endParaRPr lang="zh-CN" altLang="en-US" sz="2000" dirty="0">
                <a:latin typeface="方正粗宋简体" pitchFamily="65" charset="-122"/>
                <a:ea typeface="方正粗宋简体" pitchFamily="65" charset="-122"/>
              </a:endParaRPr>
            </a:p>
          </p:txBody>
        </p:sp>
      </p:grpSp>
      <p:grpSp>
        <p:nvGrpSpPr>
          <p:cNvPr id="12" name="组合 2"/>
          <p:cNvGrpSpPr>
            <a:grpSpLocks/>
          </p:cNvGrpSpPr>
          <p:nvPr userDrawn="1"/>
        </p:nvGrpSpPr>
        <p:grpSpPr bwMode="auto">
          <a:xfrm>
            <a:off x="846138" y="893763"/>
            <a:ext cx="1614487" cy="1546225"/>
            <a:chOff x="1395973" y="1535735"/>
            <a:chExt cx="1614743" cy="1546819"/>
          </a:xfrm>
        </p:grpSpPr>
        <p:grpSp>
          <p:nvGrpSpPr>
            <p:cNvPr id="13" name="组合 50"/>
            <p:cNvGrpSpPr>
              <a:grpSpLocks/>
            </p:cNvGrpSpPr>
            <p:nvPr/>
          </p:nvGrpSpPr>
          <p:grpSpPr bwMode="auto">
            <a:xfrm rot="8880000">
              <a:off x="1385593" y="1535614"/>
              <a:ext cx="1614744" cy="1546049"/>
              <a:chOff x="4046150" y="2417240"/>
              <a:chExt cx="1614744" cy="1546049"/>
            </a:xfrm>
          </p:grpSpPr>
          <p:sp>
            <p:nvSpPr>
              <p:cNvPr id="15" name="等腰三角形 39"/>
              <p:cNvSpPr/>
              <p:nvPr/>
            </p:nvSpPr>
            <p:spPr>
              <a:xfrm>
                <a:off x="4056250" y="3379348"/>
                <a:ext cx="1614744" cy="395440"/>
              </a:xfrm>
              <a:custGeom>
                <a:avLst/>
                <a:gdLst>
                  <a:gd name="connsiteX0" fmla="*/ 0 w 4125191"/>
                  <a:gd name="connsiteY0" fmla="*/ 955964 h 955964"/>
                  <a:gd name="connsiteX1" fmla="*/ 2062596 w 4125191"/>
                  <a:gd name="connsiteY1" fmla="*/ 0 h 955964"/>
                  <a:gd name="connsiteX2" fmla="*/ 4125191 w 4125191"/>
                  <a:gd name="connsiteY2" fmla="*/ 955964 h 955964"/>
                  <a:gd name="connsiteX3" fmla="*/ 0 w 4125191"/>
                  <a:gd name="connsiteY3" fmla="*/ 955964 h 955964"/>
                  <a:gd name="connsiteX0" fmla="*/ 0 w 4229100"/>
                  <a:gd name="connsiteY0" fmla="*/ 955964 h 1174173"/>
                  <a:gd name="connsiteX1" fmla="*/ 2062596 w 4229100"/>
                  <a:gd name="connsiteY1" fmla="*/ 0 h 1174173"/>
                  <a:gd name="connsiteX2" fmla="*/ 4229100 w 4229100"/>
                  <a:gd name="connsiteY2" fmla="*/ 1174173 h 1174173"/>
                  <a:gd name="connsiteX3" fmla="*/ 0 w 4229100"/>
                  <a:gd name="connsiteY3" fmla="*/ 955964 h 1174173"/>
                  <a:gd name="connsiteX0" fmla="*/ 0 w 4353791"/>
                  <a:gd name="connsiteY0" fmla="*/ 1174173 h 1174173"/>
                  <a:gd name="connsiteX1" fmla="*/ 2187287 w 4353791"/>
                  <a:gd name="connsiteY1" fmla="*/ 0 h 1174173"/>
                  <a:gd name="connsiteX2" fmla="*/ 4353791 w 4353791"/>
                  <a:gd name="connsiteY2" fmla="*/ 1174173 h 1174173"/>
                  <a:gd name="connsiteX3" fmla="*/ 0 w 4353791"/>
                  <a:gd name="connsiteY3" fmla="*/ 1174173 h 1174173"/>
                  <a:gd name="connsiteX0" fmla="*/ 0 w 4382366"/>
                  <a:gd name="connsiteY0" fmla="*/ 1178935 h 1178935"/>
                  <a:gd name="connsiteX1" fmla="*/ 2215862 w 4382366"/>
                  <a:gd name="connsiteY1" fmla="*/ 0 h 1178935"/>
                  <a:gd name="connsiteX2" fmla="*/ 4382366 w 4382366"/>
                  <a:gd name="connsiteY2" fmla="*/ 1174173 h 1178935"/>
                  <a:gd name="connsiteX3" fmla="*/ 0 w 4382366"/>
                  <a:gd name="connsiteY3" fmla="*/ 1178935 h 1178935"/>
                  <a:gd name="connsiteX0" fmla="*/ 0 w 4432373"/>
                  <a:gd name="connsiteY0" fmla="*/ 1178935 h 1178935"/>
                  <a:gd name="connsiteX1" fmla="*/ 2215862 w 4432373"/>
                  <a:gd name="connsiteY1" fmla="*/ 0 h 1178935"/>
                  <a:gd name="connsiteX2" fmla="*/ 4432373 w 4432373"/>
                  <a:gd name="connsiteY2" fmla="*/ 1176555 h 1178935"/>
                  <a:gd name="connsiteX3" fmla="*/ 0 w 4432373"/>
                  <a:gd name="connsiteY3" fmla="*/ 1178935 h 1178935"/>
                  <a:gd name="connsiteX0" fmla="*/ 0 w 4491380"/>
                  <a:gd name="connsiteY0" fmla="*/ 1178935 h 1185566"/>
                  <a:gd name="connsiteX1" fmla="*/ 2215862 w 4491380"/>
                  <a:gd name="connsiteY1" fmla="*/ 0 h 1185566"/>
                  <a:gd name="connsiteX2" fmla="*/ 4491380 w 4491380"/>
                  <a:gd name="connsiteY2" fmla="*/ 1185566 h 1185566"/>
                  <a:gd name="connsiteX3" fmla="*/ 0 w 4491380"/>
                  <a:gd name="connsiteY3" fmla="*/ 1178935 h 1185566"/>
                </a:gdLst>
                <a:ahLst/>
                <a:cxnLst>
                  <a:cxn ang="0">
                    <a:pos x="connsiteX0" y="connsiteY0"/>
                  </a:cxn>
                  <a:cxn ang="0">
                    <a:pos x="connsiteX1" y="connsiteY1"/>
                  </a:cxn>
                  <a:cxn ang="0">
                    <a:pos x="connsiteX2" y="connsiteY2"/>
                  </a:cxn>
                  <a:cxn ang="0">
                    <a:pos x="connsiteX3" y="connsiteY3"/>
                  </a:cxn>
                </a:cxnLst>
                <a:rect l="l" t="t" r="r" b="b"/>
                <a:pathLst>
                  <a:path w="4491380" h="1185566">
                    <a:moveTo>
                      <a:pt x="0" y="1178935"/>
                    </a:moveTo>
                    <a:lnTo>
                      <a:pt x="2215862" y="0"/>
                    </a:lnTo>
                    <a:lnTo>
                      <a:pt x="4491380" y="1185566"/>
                    </a:lnTo>
                    <a:lnTo>
                      <a:pt x="0" y="1178935"/>
                    </a:lnTo>
                    <a:close/>
                  </a:path>
                </a:pathLst>
              </a:custGeom>
              <a:solidFill>
                <a:srgbClr val="66CCFF"/>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050">
                  <a:solidFill>
                    <a:srgbClr val="FFFFFF"/>
                  </a:solidFill>
                </a:endParaRPr>
              </a:p>
            </p:txBody>
          </p:sp>
          <p:grpSp>
            <p:nvGrpSpPr>
              <p:cNvPr id="16" name="组合 11"/>
              <p:cNvGrpSpPr>
                <a:grpSpLocks/>
              </p:cNvGrpSpPr>
              <p:nvPr/>
            </p:nvGrpSpPr>
            <p:grpSpPr bwMode="auto">
              <a:xfrm>
                <a:off x="4361402" y="2417240"/>
                <a:ext cx="489028" cy="1529350"/>
                <a:chOff x="4319051" y="2413666"/>
                <a:chExt cx="768501" cy="2403347"/>
              </a:xfrm>
            </p:grpSpPr>
            <p:sp>
              <p:nvSpPr>
                <p:cNvPr id="20" name="等腰三角形 39"/>
                <p:cNvSpPr/>
                <p:nvPr/>
              </p:nvSpPr>
              <p:spPr>
                <a:xfrm rot="7209115">
                  <a:off x="3536568" y="3231089"/>
                  <a:ext cx="2333469" cy="768501"/>
                </a:xfrm>
                <a:custGeom>
                  <a:avLst/>
                  <a:gdLst>
                    <a:gd name="connsiteX0" fmla="*/ 0 w 4125191"/>
                    <a:gd name="connsiteY0" fmla="*/ 955964 h 955964"/>
                    <a:gd name="connsiteX1" fmla="*/ 2062596 w 4125191"/>
                    <a:gd name="connsiteY1" fmla="*/ 0 h 955964"/>
                    <a:gd name="connsiteX2" fmla="*/ 4125191 w 4125191"/>
                    <a:gd name="connsiteY2" fmla="*/ 955964 h 955964"/>
                    <a:gd name="connsiteX3" fmla="*/ 0 w 4125191"/>
                    <a:gd name="connsiteY3" fmla="*/ 955964 h 955964"/>
                    <a:gd name="connsiteX0" fmla="*/ 0 w 4229100"/>
                    <a:gd name="connsiteY0" fmla="*/ 955964 h 1174173"/>
                    <a:gd name="connsiteX1" fmla="*/ 2062596 w 4229100"/>
                    <a:gd name="connsiteY1" fmla="*/ 0 h 1174173"/>
                    <a:gd name="connsiteX2" fmla="*/ 4229100 w 4229100"/>
                    <a:gd name="connsiteY2" fmla="*/ 1174173 h 1174173"/>
                    <a:gd name="connsiteX3" fmla="*/ 0 w 4229100"/>
                    <a:gd name="connsiteY3" fmla="*/ 955964 h 1174173"/>
                    <a:gd name="connsiteX0" fmla="*/ 0 w 4353791"/>
                    <a:gd name="connsiteY0" fmla="*/ 1174173 h 1174173"/>
                    <a:gd name="connsiteX1" fmla="*/ 2187287 w 4353791"/>
                    <a:gd name="connsiteY1" fmla="*/ 0 h 1174173"/>
                    <a:gd name="connsiteX2" fmla="*/ 4353791 w 4353791"/>
                    <a:gd name="connsiteY2" fmla="*/ 1174173 h 1174173"/>
                    <a:gd name="connsiteX3" fmla="*/ 0 w 4353791"/>
                    <a:gd name="connsiteY3" fmla="*/ 1174173 h 1174173"/>
                    <a:gd name="connsiteX0" fmla="*/ 0 w 4353791"/>
                    <a:gd name="connsiteY0" fmla="*/ 1250399 h 1250399"/>
                    <a:gd name="connsiteX1" fmla="*/ 2222040 w 4353791"/>
                    <a:gd name="connsiteY1" fmla="*/ 0 h 1250399"/>
                    <a:gd name="connsiteX2" fmla="*/ 4353791 w 4353791"/>
                    <a:gd name="connsiteY2" fmla="*/ 1250399 h 1250399"/>
                    <a:gd name="connsiteX3" fmla="*/ 0 w 4353791"/>
                    <a:gd name="connsiteY3" fmla="*/ 1250399 h 1250399"/>
                    <a:gd name="connsiteX0" fmla="*/ 0 w 4326541"/>
                    <a:gd name="connsiteY0" fmla="*/ 1250399 h 1294635"/>
                    <a:gd name="connsiteX1" fmla="*/ 2222040 w 4326541"/>
                    <a:gd name="connsiteY1" fmla="*/ 0 h 1294635"/>
                    <a:gd name="connsiteX2" fmla="*/ 4326541 w 4326541"/>
                    <a:gd name="connsiteY2" fmla="*/ 1294635 h 1294635"/>
                    <a:gd name="connsiteX3" fmla="*/ 0 w 4326541"/>
                    <a:gd name="connsiteY3" fmla="*/ 1250399 h 1294635"/>
                    <a:gd name="connsiteX0" fmla="*/ 0 w 4281449"/>
                    <a:gd name="connsiteY0" fmla="*/ 1236224 h 1294635"/>
                    <a:gd name="connsiteX1" fmla="*/ 2176948 w 4281449"/>
                    <a:gd name="connsiteY1" fmla="*/ 0 h 1294635"/>
                    <a:gd name="connsiteX2" fmla="*/ 4281449 w 4281449"/>
                    <a:gd name="connsiteY2" fmla="*/ 1294635 h 1294635"/>
                    <a:gd name="connsiteX3" fmla="*/ 0 w 4281449"/>
                    <a:gd name="connsiteY3" fmla="*/ 1236224 h 1294635"/>
                    <a:gd name="connsiteX0" fmla="*/ 0 w 4275529"/>
                    <a:gd name="connsiteY0" fmla="*/ 1253854 h 1294635"/>
                    <a:gd name="connsiteX1" fmla="*/ 2171028 w 4275529"/>
                    <a:gd name="connsiteY1" fmla="*/ 0 h 1294635"/>
                    <a:gd name="connsiteX2" fmla="*/ 4275529 w 4275529"/>
                    <a:gd name="connsiteY2" fmla="*/ 1294635 h 1294635"/>
                    <a:gd name="connsiteX3" fmla="*/ 0 w 4275529"/>
                    <a:gd name="connsiteY3" fmla="*/ 1253854 h 1294635"/>
                    <a:gd name="connsiteX0" fmla="*/ 0 w 4275529"/>
                    <a:gd name="connsiteY0" fmla="*/ 1261024 h 1301805"/>
                    <a:gd name="connsiteX1" fmla="*/ 2186631 w 4275529"/>
                    <a:gd name="connsiteY1" fmla="*/ 0 h 1301805"/>
                    <a:gd name="connsiteX2" fmla="*/ 4275529 w 4275529"/>
                    <a:gd name="connsiteY2" fmla="*/ 1301805 h 1301805"/>
                    <a:gd name="connsiteX3" fmla="*/ 0 w 4275529"/>
                    <a:gd name="connsiteY3" fmla="*/ 1261024 h 1301805"/>
                    <a:gd name="connsiteX0" fmla="*/ 0 w 4285829"/>
                    <a:gd name="connsiteY0" fmla="*/ 1261024 h 1294164"/>
                    <a:gd name="connsiteX1" fmla="*/ 2186631 w 4285829"/>
                    <a:gd name="connsiteY1" fmla="*/ 0 h 1294164"/>
                    <a:gd name="connsiteX2" fmla="*/ 4285829 w 4285829"/>
                    <a:gd name="connsiteY2" fmla="*/ 1294164 h 1294164"/>
                    <a:gd name="connsiteX3" fmla="*/ 0 w 4285829"/>
                    <a:gd name="connsiteY3" fmla="*/ 1261024 h 1294164"/>
                    <a:gd name="connsiteX0" fmla="*/ 0 w 4285829"/>
                    <a:gd name="connsiteY0" fmla="*/ 1273712 h 1306852"/>
                    <a:gd name="connsiteX1" fmla="*/ 2184767 w 4285829"/>
                    <a:gd name="connsiteY1" fmla="*/ 0 h 1306852"/>
                    <a:gd name="connsiteX2" fmla="*/ 4285829 w 4285829"/>
                    <a:gd name="connsiteY2" fmla="*/ 1306852 h 1306852"/>
                    <a:gd name="connsiteX3" fmla="*/ 0 w 4285829"/>
                    <a:gd name="connsiteY3" fmla="*/ 1273712 h 1306852"/>
                    <a:gd name="connsiteX0" fmla="*/ 0 w 4338774"/>
                    <a:gd name="connsiteY0" fmla="*/ 1273712 h 1317404"/>
                    <a:gd name="connsiteX1" fmla="*/ 2184767 w 4338774"/>
                    <a:gd name="connsiteY1" fmla="*/ 0 h 1317404"/>
                    <a:gd name="connsiteX2" fmla="*/ 4338774 w 4338774"/>
                    <a:gd name="connsiteY2" fmla="*/ 1317404 h 1317404"/>
                    <a:gd name="connsiteX3" fmla="*/ 0 w 4338774"/>
                    <a:gd name="connsiteY3" fmla="*/ 1273712 h 1317404"/>
                    <a:gd name="connsiteX0" fmla="*/ 0 w 4301710"/>
                    <a:gd name="connsiteY0" fmla="*/ 1252183 h 1317404"/>
                    <a:gd name="connsiteX1" fmla="*/ 2147703 w 4301710"/>
                    <a:gd name="connsiteY1" fmla="*/ 0 h 1317404"/>
                    <a:gd name="connsiteX2" fmla="*/ 4301710 w 4301710"/>
                    <a:gd name="connsiteY2" fmla="*/ 1317404 h 1317404"/>
                    <a:gd name="connsiteX3" fmla="*/ 0 w 4301710"/>
                    <a:gd name="connsiteY3" fmla="*/ 1252183 h 1317404"/>
                    <a:gd name="connsiteX0" fmla="*/ 0 w 4279060"/>
                    <a:gd name="connsiteY0" fmla="*/ 1239026 h 1317404"/>
                    <a:gd name="connsiteX1" fmla="*/ 2125053 w 4279060"/>
                    <a:gd name="connsiteY1" fmla="*/ 0 h 1317404"/>
                    <a:gd name="connsiteX2" fmla="*/ 4279060 w 4279060"/>
                    <a:gd name="connsiteY2" fmla="*/ 1317404 h 1317404"/>
                    <a:gd name="connsiteX3" fmla="*/ 0 w 4279060"/>
                    <a:gd name="connsiteY3" fmla="*/ 1239026 h 1317404"/>
                    <a:gd name="connsiteX0" fmla="*/ 0 w 4402782"/>
                    <a:gd name="connsiteY0" fmla="*/ 1204889 h 1317404"/>
                    <a:gd name="connsiteX1" fmla="*/ 2248775 w 4402782"/>
                    <a:gd name="connsiteY1" fmla="*/ 0 h 1317404"/>
                    <a:gd name="connsiteX2" fmla="*/ 4402782 w 4402782"/>
                    <a:gd name="connsiteY2" fmla="*/ 1317404 h 1317404"/>
                    <a:gd name="connsiteX3" fmla="*/ 0 w 4402782"/>
                    <a:gd name="connsiteY3" fmla="*/ 1204889 h 1317404"/>
                    <a:gd name="connsiteX0" fmla="*/ 0 w 4433183"/>
                    <a:gd name="connsiteY0" fmla="*/ 1214355 h 1317404"/>
                    <a:gd name="connsiteX1" fmla="*/ 2279176 w 4433183"/>
                    <a:gd name="connsiteY1" fmla="*/ 0 h 1317404"/>
                    <a:gd name="connsiteX2" fmla="*/ 4433183 w 4433183"/>
                    <a:gd name="connsiteY2" fmla="*/ 1317404 h 1317404"/>
                    <a:gd name="connsiteX3" fmla="*/ 0 w 4433183"/>
                    <a:gd name="connsiteY3" fmla="*/ 1214355 h 1317404"/>
                    <a:gd name="connsiteX0" fmla="*/ 1 w 4464662"/>
                    <a:gd name="connsiteY0" fmla="*/ 1202330 h 1317404"/>
                    <a:gd name="connsiteX1" fmla="*/ 2310655 w 4464662"/>
                    <a:gd name="connsiteY1" fmla="*/ 0 h 1317404"/>
                    <a:gd name="connsiteX2" fmla="*/ 4464662 w 4464662"/>
                    <a:gd name="connsiteY2" fmla="*/ 1317404 h 1317404"/>
                    <a:gd name="connsiteX3" fmla="*/ 1 w 4464662"/>
                    <a:gd name="connsiteY3" fmla="*/ 1202330 h 1317404"/>
                    <a:gd name="connsiteX0" fmla="*/ 0 w 4501098"/>
                    <a:gd name="connsiteY0" fmla="*/ 1207147 h 1317404"/>
                    <a:gd name="connsiteX1" fmla="*/ 2347091 w 4501098"/>
                    <a:gd name="connsiteY1" fmla="*/ 0 h 1317404"/>
                    <a:gd name="connsiteX2" fmla="*/ 4501098 w 4501098"/>
                    <a:gd name="connsiteY2" fmla="*/ 1317404 h 1317404"/>
                    <a:gd name="connsiteX3" fmla="*/ 0 w 4501098"/>
                    <a:gd name="connsiteY3" fmla="*/ 1207147 h 1317404"/>
                    <a:gd name="connsiteX0" fmla="*/ 0 w 4564055"/>
                    <a:gd name="connsiteY0" fmla="*/ 1207147 h 1341452"/>
                    <a:gd name="connsiteX1" fmla="*/ 2347091 w 4564055"/>
                    <a:gd name="connsiteY1" fmla="*/ 0 h 1341452"/>
                    <a:gd name="connsiteX2" fmla="*/ 4564055 w 4564055"/>
                    <a:gd name="connsiteY2" fmla="*/ 1341452 h 1341452"/>
                    <a:gd name="connsiteX3" fmla="*/ 0 w 4564055"/>
                    <a:gd name="connsiteY3" fmla="*/ 1207147 h 1341452"/>
                    <a:gd name="connsiteX0" fmla="*/ 0 w 4564055"/>
                    <a:gd name="connsiteY0" fmla="*/ 1223125 h 1357430"/>
                    <a:gd name="connsiteX1" fmla="*/ 2336786 w 4564055"/>
                    <a:gd name="connsiteY1" fmla="*/ 1 h 1357430"/>
                    <a:gd name="connsiteX2" fmla="*/ 4564055 w 4564055"/>
                    <a:gd name="connsiteY2" fmla="*/ 1357430 h 1357430"/>
                    <a:gd name="connsiteX3" fmla="*/ 0 w 4564055"/>
                    <a:gd name="connsiteY3" fmla="*/ 1223125 h 1357430"/>
                    <a:gd name="connsiteX0" fmla="*/ 0 w 4541052"/>
                    <a:gd name="connsiteY0" fmla="*/ 1234994 h 1357428"/>
                    <a:gd name="connsiteX1" fmla="*/ 2313783 w 4541052"/>
                    <a:gd name="connsiteY1" fmla="*/ -1 h 1357428"/>
                    <a:gd name="connsiteX2" fmla="*/ 4541052 w 4541052"/>
                    <a:gd name="connsiteY2" fmla="*/ 1357428 h 1357428"/>
                    <a:gd name="connsiteX3" fmla="*/ 0 w 4541052"/>
                    <a:gd name="connsiteY3" fmla="*/ 1234994 h 1357428"/>
                  </a:gdLst>
                  <a:ahLst/>
                  <a:cxnLst>
                    <a:cxn ang="0">
                      <a:pos x="connsiteX0" y="connsiteY0"/>
                    </a:cxn>
                    <a:cxn ang="0">
                      <a:pos x="connsiteX1" y="connsiteY1"/>
                    </a:cxn>
                    <a:cxn ang="0">
                      <a:pos x="connsiteX2" y="connsiteY2"/>
                    </a:cxn>
                    <a:cxn ang="0">
                      <a:pos x="connsiteX3" y="connsiteY3"/>
                    </a:cxn>
                  </a:cxnLst>
                  <a:rect l="l" t="t" r="r" b="b"/>
                  <a:pathLst>
                    <a:path w="4541052" h="1357428">
                      <a:moveTo>
                        <a:pt x="0" y="1234994"/>
                      </a:moveTo>
                      <a:lnTo>
                        <a:pt x="2313783" y="-1"/>
                      </a:lnTo>
                      <a:lnTo>
                        <a:pt x="4541052" y="1357428"/>
                      </a:lnTo>
                      <a:lnTo>
                        <a:pt x="0" y="1234994"/>
                      </a:lnTo>
                      <a:close/>
                    </a:path>
                  </a:pathLst>
                </a:custGeom>
                <a:solidFill>
                  <a:srgbClr val="FF9933"/>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050">
                    <a:solidFill>
                      <a:srgbClr val="FFFFFF"/>
                    </a:solidFill>
                  </a:endParaRPr>
                </a:p>
              </p:txBody>
            </p:sp>
            <p:sp>
              <p:nvSpPr>
                <p:cNvPr id="21" name="TextBox 146"/>
                <p:cNvSpPr txBox="1">
                  <a:spLocks noChangeArrowheads="1"/>
                </p:cNvSpPr>
                <p:nvPr/>
              </p:nvSpPr>
              <p:spPr bwMode="auto">
                <a:xfrm rot="12764486">
                  <a:off x="4339031" y="2683321"/>
                  <a:ext cx="509007" cy="1744485"/>
                </a:xfrm>
                <a:prstGeom prst="rect">
                  <a:avLst/>
                </a:prstGeom>
                <a:noFill/>
                <a:ln>
                  <a:noFill/>
                </a:ln>
              </p:spPr>
              <p:txBody>
                <a:bodyPr vert="eaVert">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kumimoji="1" lang="zh-CN" altLang="en-US" sz="900" dirty="0">
                      <a:solidFill>
                        <a:srgbClr val="FFFFFF"/>
                      </a:solidFill>
                      <a:latin typeface="黑体" pitchFamily="2" charset="-122"/>
                      <a:ea typeface="黑体" pitchFamily="2" charset="-122"/>
                    </a:rPr>
                    <a:t>三个重大突破</a:t>
                  </a:r>
                </a:p>
              </p:txBody>
            </p:sp>
          </p:grpSp>
          <p:grpSp>
            <p:nvGrpSpPr>
              <p:cNvPr id="17" name="组合 43"/>
              <p:cNvGrpSpPr>
                <a:grpSpLocks/>
              </p:cNvGrpSpPr>
              <p:nvPr/>
            </p:nvGrpSpPr>
            <p:grpSpPr bwMode="auto">
              <a:xfrm>
                <a:off x="4829560" y="2419647"/>
                <a:ext cx="498154" cy="1543642"/>
                <a:chOff x="4807331" y="1782793"/>
                <a:chExt cx="782842" cy="2425812"/>
              </a:xfrm>
            </p:grpSpPr>
            <p:sp>
              <p:nvSpPr>
                <p:cNvPr id="18" name="等腰三角形 39"/>
                <p:cNvSpPr/>
                <p:nvPr/>
              </p:nvSpPr>
              <p:spPr>
                <a:xfrm rot="14301969">
                  <a:off x="4021122" y="2750257"/>
                  <a:ext cx="2355934" cy="766006"/>
                </a:xfrm>
                <a:custGeom>
                  <a:avLst/>
                  <a:gdLst>
                    <a:gd name="connsiteX0" fmla="*/ 0 w 4125191"/>
                    <a:gd name="connsiteY0" fmla="*/ 955964 h 955964"/>
                    <a:gd name="connsiteX1" fmla="*/ 2062596 w 4125191"/>
                    <a:gd name="connsiteY1" fmla="*/ 0 h 955964"/>
                    <a:gd name="connsiteX2" fmla="*/ 4125191 w 4125191"/>
                    <a:gd name="connsiteY2" fmla="*/ 955964 h 955964"/>
                    <a:gd name="connsiteX3" fmla="*/ 0 w 4125191"/>
                    <a:gd name="connsiteY3" fmla="*/ 955964 h 955964"/>
                    <a:gd name="connsiteX0" fmla="*/ 0 w 4229100"/>
                    <a:gd name="connsiteY0" fmla="*/ 955964 h 1174173"/>
                    <a:gd name="connsiteX1" fmla="*/ 2062596 w 4229100"/>
                    <a:gd name="connsiteY1" fmla="*/ 0 h 1174173"/>
                    <a:gd name="connsiteX2" fmla="*/ 4229100 w 4229100"/>
                    <a:gd name="connsiteY2" fmla="*/ 1174173 h 1174173"/>
                    <a:gd name="connsiteX3" fmla="*/ 0 w 4229100"/>
                    <a:gd name="connsiteY3" fmla="*/ 955964 h 1174173"/>
                    <a:gd name="connsiteX0" fmla="*/ 0 w 4353791"/>
                    <a:gd name="connsiteY0" fmla="*/ 1174173 h 1174173"/>
                    <a:gd name="connsiteX1" fmla="*/ 2187287 w 4353791"/>
                    <a:gd name="connsiteY1" fmla="*/ 0 h 1174173"/>
                    <a:gd name="connsiteX2" fmla="*/ 4353791 w 4353791"/>
                    <a:gd name="connsiteY2" fmla="*/ 1174173 h 1174173"/>
                    <a:gd name="connsiteX3" fmla="*/ 0 w 4353791"/>
                    <a:gd name="connsiteY3" fmla="*/ 1174173 h 1174173"/>
                    <a:gd name="connsiteX0" fmla="*/ 0 w 4353791"/>
                    <a:gd name="connsiteY0" fmla="*/ 1250399 h 1250399"/>
                    <a:gd name="connsiteX1" fmla="*/ 2222040 w 4353791"/>
                    <a:gd name="connsiteY1" fmla="*/ 0 h 1250399"/>
                    <a:gd name="connsiteX2" fmla="*/ 4353791 w 4353791"/>
                    <a:gd name="connsiteY2" fmla="*/ 1250399 h 1250399"/>
                    <a:gd name="connsiteX3" fmla="*/ 0 w 4353791"/>
                    <a:gd name="connsiteY3" fmla="*/ 1250399 h 1250399"/>
                    <a:gd name="connsiteX0" fmla="*/ 0 w 4326541"/>
                    <a:gd name="connsiteY0" fmla="*/ 1250399 h 1294635"/>
                    <a:gd name="connsiteX1" fmla="*/ 2222040 w 4326541"/>
                    <a:gd name="connsiteY1" fmla="*/ 0 h 1294635"/>
                    <a:gd name="connsiteX2" fmla="*/ 4326541 w 4326541"/>
                    <a:gd name="connsiteY2" fmla="*/ 1294635 h 1294635"/>
                    <a:gd name="connsiteX3" fmla="*/ 0 w 4326541"/>
                    <a:gd name="connsiteY3" fmla="*/ 1250399 h 1294635"/>
                    <a:gd name="connsiteX0" fmla="*/ 0 w 4281449"/>
                    <a:gd name="connsiteY0" fmla="*/ 1236224 h 1294635"/>
                    <a:gd name="connsiteX1" fmla="*/ 2176948 w 4281449"/>
                    <a:gd name="connsiteY1" fmla="*/ 0 h 1294635"/>
                    <a:gd name="connsiteX2" fmla="*/ 4281449 w 4281449"/>
                    <a:gd name="connsiteY2" fmla="*/ 1294635 h 1294635"/>
                    <a:gd name="connsiteX3" fmla="*/ 0 w 4281449"/>
                    <a:gd name="connsiteY3" fmla="*/ 1236224 h 1294635"/>
                    <a:gd name="connsiteX0" fmla="*/ 0 w 4275529"/>
                    <a:gd name="connsiteY0" fmla="*/ 1253854 h 1294635"/>
                    <a:gd name="connsiteX1" fmla="*/ 2171028 w 4275529"/>
                    <a:gd name="connsiteY1" fmla="*/ 0 h 1294635"/>
                    <a:gd name="connsiteX2" fmla="*/ 4275529 w 4275529"/>
                    <a:gd name="connsiteY2" fmla="*/ 1294635 h 1294635"/>
                    <a:gd name="connsiteX3" fmla="*/ 0 w 4275529"/>
                    <a:gd name="connsiteY3" fmla="*/ 1253854 h 1294635"/>
                    <a:gd name="connsiteX0" fmla="*/ 0 w 4275529"/>
                    <a:gd name="connsiteY0" fmla="*/ 1261024 h 1301805"/>
                    <a:gd name="connsiteX1" fmla="*/ 2186631 w 4275529"/>
                    <a:gd name="connsiteY1" fmla="*/ 0 h 1301805"/>
                    <a:gd name="connsiteX2" fmla="*/ 4275529 w 4275529"/>
                    <a:gd name="connsiteY2" fmla="*/ 1301805 h 1301805"/>
                    <a:gd name="connsiteX3" fmla="*/ 0 w 4275529"/>
                    <a:gd name="connsiteY3" fmla="*/ 1261024 h 1301805"/>
                    <a:gd name="connsiteX0" fmla="*/ 0 w 4285829"/>
                    <a:gd name="connsiteY0" fmla="*/ 1261024 h 1294164"/>
                    <a:gd name="connsiteX1" fmla="*/ 2186631 w 4285829"/>
                    <a:gd name="connsiteY1" fmla="*/ 0 h 1294164"/>
                    <a:gd name="connsiteX2" fmla="*/ 4285829 w 4285829"/>
                    <a:gd name="connsiteY2" fmla="*/ 1294164 h 1294164"/>
                    <a:gd name="connsiteX3" fmla="*/ 0 w 4285829"/>
                    <a:gd name="connsiteY3" fmla="*/ 1261024 h 1294164"/>
                    <a:gd name="connsiteX0" fmla="*/ 0 w 4365513"/>
                    <a:gd name="connsiteY0" fmla="*/ 1261024 h 1261025"/>
                    <a:gd name="connsiteX1" fmla="*/ 2186631 w 4365513"/>
                    <a:gd name="connsiteY1" fmla="*/ 0 h 1261025"/>
                    <a:gd name="connsiteX2" fmla="*/ 4365512 w 4365513"/>
                    <a:gd name="connsiteY2" fmla="*/ 1230922 h 1261025"/>
                    <a:gd name="connsiteX3" fmla="*/ 0 w 4365513"/>
                    <a:gd name="connsiteY3" fmla="*/ 1261024 h 1261025"/>
                    <a:gd name="connsiteX0" fmla="*/ 0 w 4443092"/>
                    <a:gd name="connsiteY0" fmla="*/ 1261024 h 1261025"/>
                    <a:gd name="connsiteX1" fmla="*/ 2186631 w 4443092"/>
                    <a:gd name="connsiteY1" fmla="*/ 0 h 1261025"/>
                    <a:gd name="connsiteX2" fmla="*/ 4443092 w 4443092"/>
                    <a:gd name="connsiteY2" fmla="*/ 1247526 h 1261025"/>
                    <a:gd name="connsiteX3" fmla="*/ 0 w 4443092"/>
                    <a:gd name="connsiteY3" fmla="*/ 1261024 h 1261025"/>
                    <a:gd name="connsiteX0" fmla="*/ 0 w 4483848"/>
                    <a:gd name="connsiteY0" fmla="*/ 1261024 h 1270142"/>
                    <a:gd name="connsiteX1" fmla="*/ 2186631 w 4483848"/>
                    <a:gd name="connsiteY1" fmla="*/ 0 h 1270142"/>
                    <a:gd name="connsiteX2" fmla="*/ 4483847 w 4483848"/>
                    <a:gd name="connsiteY2" fmla="*/ 1270142 h 1270142"/>
                    <a:gd name="connsiteX3" fmla="*/ 0 w 4483848"/>
                    <a:gd name="connsiteY3" fmla="*/ 1261024 h 1270142"/>
                    <a:gd name="connsiteX0" fmla="*/ 0 w 4578404"/>
                    <a:gd name="connsiteY0" fmla="*/ 1317078 h 1317078"/>
                    <a:gd name="connsiteX1" fmla="*/ 2281187 w 4578404"/>
                    <a:gd name="connsiteY1" fmla="*/ 0 h 1317078"/>
                    <a:gd name="connsiteX2" fmla="*/ 4578403 w 4578404"/>
                    <a:gd name="connsiteY2" fmla="*/ 1270142 h 1317078"/>
                    <a:gd name="connsiteX3" fmla="*/ 0 w 4578404"/>
                    <a:gd name="connsiteY3" fmla="*/ 1317078 h 1317078"/>
                    <a:gd name="connsiteX0" fmla="*/ 0 w 4566590"/>
                    <a:gd name="connsiteY0" fmla="*/ 1317078 h 1317078"/>
                    <a:gd name="connsiteX1" fmla="*/ 2281187 w 4566590"/>
                    <a:gd name="connsiteY1" fmla="*/ 0 h 1317078"/>
                    <a:gd name="connsiteX2" fmla="*/ 4566590 w 4566590"/>
                    <a:gd name="connsiteY2" fmla="*/ 1288084 h 1317078"/>
                    <a:gd name="connsiteX3" fmla="*/ 0 w 4566590"/>
                    <a:gd name="connsiteY3" fmla="*/ 1317078 h 1317078"/>
                    <a:gd name="connsiteX0" fmla="*/ 0 w 4581934"/>
                    <a:gd name="connsiteY0" fmla="*/ 1317078 h 1317078"/>
                    <a:gd name="connsiteX1" fmla="*/ 2281187 w 4581934"/>
                    <a:gd name="connsiteY1" fmla="*/ 0 h 1317078"/>
                    <a:gd name="connsiteX2" fmla="*/ 4581935 w 4581934"/>
                    <a:gd name="connsiteY2" fmla="*/ 1296927 h 1317078"/>
                    <a:gd name="connsiteX3" fmla="*/ 0 w 4581934"/>
                    <a:gd name="connsiteY3" fmla="*/ 1317078 h 1317078"/>
                  </a:gdLst>
                  <a:ahLst/>
                  <a:cxnLst>
                    <a:cxn ang="0">
                      <a:pos x="connsiteX0" y="connsiteY0"/>
                    </a:cxn>
                    <a:cxn ang="0">
                      <a:pos x="connsiteX1" y="connsiteY1"/>
                    </a:cxn>
                    <a:cxn ang="0">
                      <a:pos x="connsiteX2" y="connsiteY2"/>
                    </a:cxn>
                    <a:cxn ang="0">
                      <a:pos x="connsiteX3" y="connsiteY3"/>
                    </a:cxn>
                  </a:cxnLst>
                  <a:rect l="l" t="t" r="r" b="b"/>
                  <a:pathLst>
                    <a:path w="4581934" h="1317078">
                      <a:moveTo>
                        <a:pt x="0" y="1317078"/>
                      </a:moveTo>
                      <a:lnTo>
                        <a:pt x="2281187" y="0"/>
                      </a:lnTo>
                      <a:lnTo>
                        <a:pt x="4581935" y="1296927"/>
                      </a:lnTo>
                      <a:lnTo>
                        <a:pt x="0" y="1317078"/>
                      </a:lnTo>
                      <a:close/>
                    </a:path>
                  </a:pathLst>
                </a:custGeom>
                <a:solidFill>
                  <a:srgbClr val="8EC00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050">
                    <a:solidFill>
                      <a:srgbClr val="FFFFFF"/>
                    </a:solidFill>
                  </a:endParaRPr>
                </a:p>
              </p:txBody>
            </p:sp>
            <p:sp>
              <p:nvSpPr>
                <p:cNvPr id="19" name="TextBox 138"/>
                <p:cNvSpPr txBox="1">
                  <a:spLocks noChangeArrowheads="1"/>
                </p:cNvSpPr>
                <p:nvPr/>
              </p:nvSpPr>
              <p:spPr bwMode="auto">
                <a:xfrm rot="8888046">
                  <a:off x="5076607" y="2433719"/>
                  <a:ext cx="523977" cy="1187950"/>
                </a:xfrm>
                <a:prstGeom prst="rect">
                  <a:avLst/>
                </a:prstGeom>
                <a:noFill/>
                <a:ln>
                  <a:noFill/>
                </a:ln>
              </p:spPr>
              <p:txBody>
                <a:bodyPr vert="eaVert"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defRPr/>
                  </a:pPr>
                  <a:r>
                    <a:rPr lang="zh-CN" altLang="en-US" sz="900" dirty="0">
                      <a:solidFill>
                        <a:srgbClr val="FFFFFF"/>
                      </a:solidFill>
                      <a:latin typeface="黑体" pitchFamily="2" charset="-122"/>
                      <a:ea typeface="黑体" pitchFamily="2" charset="-122"/>
                    </a:rPr>
                    <a:t>一个战略定位</a:t>
                  </a:r>
                </a:p>
              </p:txBody>
            </p:sp>
          </p:grpSp>
        </p:grpSp>
        <p:sp>
          <p:nvSpPr>
            <p:cNvPr id="14" name="TextBox 1"/>
            <p:cNvSpPr txBox="1">
              <a:spLocks noChangeArrowheads="1"/>
            </p:cNvSpPr>
            <p:nvPr/>
          </p:nvSpPr>
          <p:spPr bwMode="auto">
            <a:xfrm rot="14358314">
              <a:off x="1843682" y="1540588"/>
              <a:ext cx="322387" cy="785937"/>
            </a:xfrm>
            <a:prstGeom prst="rect">
              <a:avLst/>
            </a:prstGeom>
            <a:noFill/>
            <a:ln>
              <a:noFill/>
            </a:ln>
          </p:spPr>
          <p:txBody>
            <a:bodyPr vert="eaVert"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a:spcBef>
                  <a:spcPct val="50000"/>
                </a:spcBef>
                <a:defRPr/>
              </a:pPr>
              <a:r>
                <a:rPr kumimoji="1" lang="zh-CN" altLang="en-US" sz="900" dirty="0">
                  <a:solidFill>
                    <a:srgbClr val="FFFFFF"/>
                  </a:solidFill>
                  <a:latin typeface="黑体" pitchFamily="2" charset="-122"/>
                  <a:ea typeface="黑体" pitchFamily="2" charset="-122"/>
                </a:rPr>
                <a:t>五个培育重点</a:t>
              </a:r>
            </a:p>
          </p:txBody>
        </p:sp>
      </p:grpSp>
    </p:spTree>
    <p:extLst>
      <p:ext uri="{BB962C8B-B14F-4D97-AF65-F5344CB8AC3E}">
        <p14:creationId xmlns:p14="http://schemas.microsoft.com/office/powerpoint/2010/main" val="3580821032"/>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4"/>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4"/>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4"/>
          <p:cNvSpPr>
            <a:spLocks noGrp="1" noChangeArrowheads="1"/>
          </p:cNvSpPr>
          <p:nvPr>
            <p:ph type="dt" sz="half" idx="10"/>
          </p:nvPr>
        </p:nvSpPr>
        <p:spPr/>
        <p:txBody>
          <a:bodyPr/>
          <a:lstStyle>
            <a:lvl1pPr fontAlgn="auto">
              <a:spcBef>
                <a:spcPts val="0"/>
              </a:spcBef>
              <a:spcAft>
                <a:spcPts val="0"/>
              </a:spcAft>
              <a:defRPr kumimoji="1"/>
            </a:lvl1pPr>
          </a:lstStyle>
          <a:p>
            <a:pPr>
              <a:defRPr/>
            </a:pPr>
            <a:fld id="{0A0CEDD7-592C-4803-BDA1-503D065A098C}" type="datetime1">
              <a:rPr lang="zh-CN" altLang="en-US"/>
              <a:pPr>
                <a:defRPr/>
              </a:pPr>
              <a:t>2020/1/13</a:t>
            </a:fld>
            <a:endParaRPr lang="en-US" altLang="zh-CN"/>
          </a:p>
        </p:txBody>
      </p:sp>
      <p:sp>
        <p:nvSpPr>
          <p:cNvPr id="6" name="Rectangle 5"/>
          <p:cNvSpPr>
            <a:spLocks noGrp="1" noChangeArrowheads="1"/>
          </p:cNvSpPr>
          <p:nvPr>
            <p:ph type="ftr" sz="quarter" idx="11"/>
          </p:nvPr>
        </p:nvSpPr>
        <p:spPr/>
        <p:txBody>
          <a:bodyPr/>
          <a:lstStyle>
            <a:lvl1pPr fontAlgn="auto">
              <a:spcBef>
                <a:spcPts val="0"/>
              </a:spcBef>
              <a:spcAft>
                <a:spcPts val="0"/>
              </a:spcAft>
              <a:defRPr kumimoji="1"/>
            </a:lvl1pPr>
          </a:lstStyle>
          <a:p>
            <a:pPr>
              <a:defRPr/>
            </a:pPr>
            <a:endParaRPr lang="en-US" altLang="zh-CN"/>
          </a:p>
        </p:txBody>
      </p:sp>
      <p:sp>
        <p:nvSpPr>
          <p:cNvPr id="7" name="Rectangle 6"/>
          <p:cNvSpPr>
            <a:spLocks noGrp="1" noChangeArrowheads="1"/>
          </p:cNvSpPr>
          <p:nvPr>
            <p:ph type="sldNum" sz="quarter" idx="12"/>
          </p:nvPr>
        </p:nvSpPr>
        <p:spPr/>
        <p:txBody>
          <a:bodyPr/>
          <a:lstStyle>
            <a:lvl1pPr fontAlgn="auto">
              <a:spcBef>
                <a:spcPts val="0"/>
              </a:spcBef>
              <a:spcAft>
                <a:spcPts val="0"/>
              </a:spcAft>
              <a:defRPr kumimoji="1"/>
            </a:lvl1pPr>
          </a:lstStyle>
          <a:p>
            <a:pPr>
              <a:defRPr/>
            </a:pPr>
            <a:fld id="{0A9095BF-B1C7-44E9-BBD9-4F7698EA0830}" type="slidenum">
              <a:rPr lang="en-US" altLang="zh-CN"/>
              <a:pPr>
                <a:defRPr/>
              </a:pPr>
              <a:t>‹#›</a:t>
            </a:fld>
            <a:endParaRPr lang="en-US" altLang="zh-CN"/>
          </a:p>
        </p:txBody>
      </p:sp>
    </p:spTree>
    <p:extLst>
      <p:ext uri="{BB962C8B-B14F-4D97-AF65-F5344CB8AC3E}">
        <p14:creationId xmlns:p14="http://schemas.microsoft.com/office/powerpoint/2010/main" val="1822942749"/>
      </p:ext>
    </p:extLst>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4"/>
          <p:cNvSpPr>
            <a:spLocks noGrp="1" noChangeArrowheads="1"/>
          </p:cNvSpPr>
          <p:nvPr>
            <p:ph type="dt" sz="half" idx="10"/>
          </p:nvPr>
        </p:nvSpPr>
        <p:spPr/>
        <p:txBody>
          <a:bodyPr/>
          <a:lstStyle>
            <a:lvl1pPr fontAlgn="auto">
              <a:spcBef>
                <a:spcPts val="0"/>
              </a:spcBef>
              <a:spcAft>
                <a:spcPts val="0"/>
              </a:spcAft>
              <a:defRPr kumimoji="1"/>
            </a:lvl1pPr>
          </a:lstStyle>
          <a:p>
            <a:pPr>
              <a:defRPr/>
            </a:pPr>
            <a:fld id="{86FB2B04-B226-479A-9B2F-BE0CC5F81C33}" type="datetime1">
              <a:rPr lang="zh-CN" altLang="en-US"/>
              <a:pPr>
                <a:defRPr/>
              </a:pPr>
              <a:t>2020/1/13</a:t>
            </a:fld>
            <a:endParaRPr lang="en-US" altLang="zh-CN"/>
          </a:p>
        </p:txBody>
      </p:sp>
      <p:sp>
        <p:nvSpPr>
          <p:cNvPr id="8" name="Rectangle 5"/>
          <p:cNvSpPr>
            <a:spLocks noGrp="1" noChangeArrowheads="1"/>
          </p:cNvSpPr>
          <p:nvPr>
            <p:ph type="ftr" sz="quarter" idx="11"/>
          </p:nvPr>
        </p:nvSpPr>
        <p:spPr/>
        <p:txBody>
          <a:bodyPr/>
          <a:lstStyle>
            <a:lvl1pPr fontAlgn="auto">
              <a:spcBef>
                <a:spcPts val="0"/>
              </a:spcBef>
              <a:spcAft>
                <a:spcPts val="0"/>
              </a:spcAft>
              <a:defRPr kumimoji="1"/>
            </a:lvl1pPr>
          </a:lstStyle>
          <a:p>
            <a:pPr>
              <a:defRPr/>
            </a:pPr>
            <a:endParaRPr lang="en-US" altLang="zh-CN"/>
          </a:p>
        </p:txBody>
      </p:sp>
      <p:sp>
        <p:nvSpPr>
          <p:cNvPr id="9" name="Rectangle 6"/>
          <p:cNvSpPr>
            <a:spLocks noGrp="1" noChangeArrowheads="1"/>
          </p:cNvSpPr>
          <p:nvPr>
            <p:ph type="sldNum" sz="quarter" idx="12"/>
          </p:nvPr>
        </p:nvSpPr>
        <p:spPr/>
        <p:txBody>
          <a:bodyPr/>
          <a:lstStyle>
            <a:lvl1pPr fontAlgn="auto">
              <a:spcBef>
                <a:spcPts val="0"/>
              </a:spcBef>
              <a:spcAft>
                <a:spcPts val="0"/>
              </a:spcAft>
              <a:defRPr kumimoji="1"/>
            </a:lvl1pPr>
          </a:lstStyle>
          <a:p>
            <a:pPr>
              <a:defRPr/>
            </a:pPr>
            <a:fld id="{ADE99363-4FCF-4EE7-AB36-9A2254468E5D}" type="slidenum">
              <a:rPr lang="en-US" altLang="zh-CN"/>
              <a:pPr>
                <a:defRPr/>
              </a:pPr>
              <a:t>‹#›</a:t>
            </a:fld>
            <a:endParaRPr lang="en-US" altLang="zh-CN"/>
          </a:p>
        </p:txBody>
      </p:sp>
    </p:spTree>
    <p:extLst>
      <p:ext uri="{BB962C8B-B14F-4D97-AF65-F5344CB8AC3E}">
        <p14:creationId xmlns:p14="http://schemas.microsoft.com/office/powerpoint/2010/main" val="3129879826"/>
      </p:ext>
    </p:extLst>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4"/>
          <p:cNvSpPr>
            <a:spLocks noGrp="1" noChangeArrowheads="1"/>
          </p:cNvSpPr>
          <p:nvPr>
            <p:ph type="dt" sz="half" idx="10"/>
          </p:nvPr>
        </p:nvSpPr>
        <p:spPr/>
        <p:txBody>
          <a:bodyPr/>
          <a:lstStyle>
            <a:lvl1pPr fontAlgn="auto">
              <a:spcBef>
                <a:spcPts val="0"/>
              </a:spcBef>
              <a:spcAft>
                <a:spcPts val="0"/>
              </a:spcAft>
              <a:defRPr kumimoji="1"/>
            </a:lvl1pPr>
          </a:lstStyle>
          <a:p>
            <a:pPr>
              <a:defRPr/>
            </a:pPr>
            <a:fld id="{E9B1E0D1-8B96-44B6-B6B9-A564568FC1B4}" type="datetime1">
              <a:rPr lang="zh-CN" altLang="en-US"/>
              <a:pPr>
                <a:defRPr/>
              </a:pPr>
              <a:t>2020/1/13</a:t>
            </a:fld>
            <a:endParaRPr lang="en-US" altLang="zh-CN"/>
          </a:p>
        </p:txBody>
      </p:sp>
      <p:sp>
        <p:nvSpPr>
          <p:cNvPr id="4" name="Rectangle 5"/>
          <p:cNvSpPr>
            <a:spLocks noGrp="1" noChangeArrowheads="1"/>
          </p:cNvSpPr>
          <p:nvPr>
            <p:ph type="ftr" sz="quarter" idx="11"/>
          </p:nvPr>
        </p:nvSpPr>
        <p:spPr/>
        <p:txBody>
          <a:bodyPr/>
          <a:lstStyle>
            <a:lvl1pPr fontAlgn="auto">
              <a:spcBef>
                <a:spcPts val="0"/>
              </a:spcBef>
              <a:spcAft>
                <a:spcPts val="0"/>
              </a:spcAft>
              <a:defRPr kumimoji="1"/>
            </a:lvl1pPr>
          </a:lstStyle>
          <a:p>
            <a:pPr>
              <a:defRPr/>
            </a:pPr>
            <a:endParaRPr lang="en-US" altLang="zh-CN"/>
          </a:p>
        </p:txBody>
      </p:sp>
      <p:sp>
        <p:nvSpPr>
          <p:cNvPr id="5" name="Rectangle 6"/>
          <p:cNvSpPr>
            <a:spLocks noGrp="1" noChangeArrowheads="1"/>
          </p:cNvSpPr>
          <p:nvPr>
            <p:ph type="sldNum" sz="quarter" idx="12"/>
          </p:nvPr>
        </p:nvSpPr>
        <p:spPr/>
        <p:txBody>
          <a:bodyPr/>
          <a:lstStyle>
            <a:lvl1pPr fontAlgn="auto">
              <a:spcBef>
                <a:spcPts val="0"/>
              </a:spcBef>
              <a:spcAft>
                <a:spcPts val="0"/>
              </a:spcAft>
              <a:defRPr kumimoji="1"/>
            </a:lvl1pPr>
          </a:lstStyle>
          <a:p>
            <a:pPr>
              <a:defRPr/>
            </a:pPr>
            <a:fld id="{ED3B6E5D-FC1B-40B2-9CEC-74B289EB41D8}" type="slidenum">
              <a:rPr lang="en-US" altLang="zh-CN"/>
              <a:pPr>
                <a:defRPr/>
              </a:pPr>
              <a:t>‹#›</a:t>
            </a:fld>
            <a:endParaRPr lang="en-US" altLang="zh-CN"/>
          </a:p>
        </p:txBody>
      </p:sp>
    </p:spTree>
    <p:extLst>
      <p:ext uri="{BB962C8B-B14F-4D97-AF65-F5344CB8AC3E}">
        <p14:creationId xmlns:p14="http://schemas.microsoft.com/office/powerpoint/2010/main" val="1542184382"/>
      </p:ext>
    </p:extLst>
  </p:cSld>
  <p:clrMapOvr>
    <a:masterClrMapping/>
  </p:clrMapOvr>
  <p:transition spd="slow"/>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fontAlgn="auto">
              <a:spcBef>
                <a:spcPts val="0"/>
              </a:spcBef>
              <a:spcAft>
                <a:spcPts val="0"/>
              </a:spcAft>
              <a:defRPr kumimoji="1"/>
            </a:lvl1pPr>
          </a:lstStyle>
          <a:p>
            <a:pPr>
              <a:defRPr/>
            </a:pPr>
            <a:fld id="{79EA484D-7B68-41E9-A106-2E0968051EC5}" type="datetime1">
              <a:rPr lang="zh-CN" altLang="en-US"/>
              <a:pPr>
                <a:defRPr/>
              </a:pPr>
              <a:t>2020/1/13</a:t>
            </a:fld>
            <a:endParaRPr lang="en-US" altLang="zh-CN"/>
          </a:p>
        </p:txBody>
      </p:sp>
      <p:sp>
        <p:nvSpPr>
          <p:cNvPr id="3" name="Rectangle 5"/>
          <p:cNvSpPr>
            <a:spLocks noGrp="1" noChangeArrowheads="1"/>
          </p:cNvSpPr>
          <p:nvPr>
            <p:ph type="ftr" sz="quarter" idx="11"/>
          </p:nvPr>
        </p:nvSpPr>
        <p:spPr/>
        <p:txBody>
          <a:bodyPr/>
          <a:lstStyle>
            <a:lvl1pPr fontAlgn="auto">
              <a:spcBef>
                <a:spcPts val="0"/>
              </a:spcBef>
              <a:spcAft>
                <a:spcPts val="0"/>
              </a:spcAft>
              <a:defRPr kumimoji="1"/>
            </a:lvl1pPr>
          </a:lstStyle>
          <a:p>
            <a:pPr>
              <a:defRPr/>
            </a:pPr>
            <a:endParaRPr lang="en-US" altLang="zh-CN"/>
          </a:p>
        </p:txBody>
      </p:sp>
      <p:sp>
        <p:nvSpPr>
          <p:cNvPr id="4" name="Rectangle 6"/>
          <p:cNvSpPr>
            <a:spLocks noGrp="1" noChangeArrowheads="1"/>
          </p:cNvSpPr>
          <p:nvPr>
            <p:ph type="sldNum" sz="quarter" idx="12"/>
          </p:nvPr>
        </p:nvSpPr>
        <p:spPr/>
        <p:txBody>
          <a:bodyPr/>
          <a:lstStyle>
            <a:lvl1pPr fontAlgn="auto">
              <a:spcBef>
                <a:spcPts val="0"/>
              </a:spcBef>
              <a:spcAft>
                <a:spcPts val="0"/>
              </a:spcAft>
              <a:defRPr kumimoji="1"/>
            </a:lvl1pPr>
          </a:lstStyle>
          <a:p>
            <a:pPr>
              <a:defRPr/>
            </a:pPr>
            <a:fld id="{543D262F-5B82-492F-8028-CA1181F941D7}" type="slidenum">
              <a:rPr lang="en-US" altLang="zh-CN"/>
              <a:pPr>
                <a:defRPr/>
              </a:pPr>
              <a:t>‹#›</a:t>
            </a:fld>
            <a:endParaRPr lang="en-US" altLang="zh-CN"/>
          </a:p>
        </p:txBody>
      </p:sp>
    </p:spTree>
    <p:extLst>
      <p:ext uri="{BB962C8B-B14F-4D97-AF65-F5344CB8AC3E}">
        <p14:creationId xmlns:p14="http://schemas.microsoft.com/office/powerpoint/2010/main" val="460990081"/>
      </p:ext>
    </p:extLst>
  </p:cSld>
  <p:clrMapOvr>
    <a:masterClrMapping/>
  </p:clrMapOvr>
  <p:transition spd="slow"/>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3"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3"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p:cNvSpPr>
            <a:spLocks noGrp="1" noChangeArrowheads="1"/>
          </p:cNvSpPr>
          <p:nvPr>
            <p:ph type="dt" sz="half" idx="10"/>
          </p:nvPr>
        </p:nvSpPr>
        <p:spPr/>
        <p:txBody>
          <a:bodyPr/>
          <a:lstStyle>
            <a:lvl1pPr fontAlgn="auto">
              <a:spcBef>
                <a:spcPts val="0"/>
              </a:spcBef>
              <a:spcAft>
                <a:spcPts val="0"/>
              </a:spcAft>
              <a:defRPr kumimoji="1"/>
            </a:lvl1pPr>
          </a:lstStyle>
          <a:p>
            <a:pPr>
              <a:defRPr/>
            </a:pPr>
            <a:fld id="{24EF71F1-F5B5-4936-949B-CDAE83196A46}" type="datetime1">
              <a:rPr lang="zh-CN" altLang="en-US"/>
              <a:pPr>
                <a:defRPr/>
              </a:pPr>
              <a:t>2020/1/13</a:t>
            </a:fld>
            <a:endParaRPr lang="en-US" altLang="zh-CN"/>
          </a:p>
        </p:txBody>
      </p:sp>
      <p:sp>
        <p:nvSpPr>
          <p:cNvPr id="6" name="Rectangle 5"/>
          <p:cNvSpPr>
            <a:spLocks noGrp="1" noChangeArrowheads="1"/>
          </p:cNvSpPr>
          <p:nvPr>
            <p:ph type="ftr" sz="quarter" idx="11"/>
          </p:nvPr>
        </p:nvSpPr>
        <p:spPr/>
        <p:txBody>
          <a:bodyPr/>
          <a:lstStyle>
            <a:lvl1pPr fontAlgn="auto">
              <a:spcBef>
                <a:spcPts val="0"/>
              </a:spcBef>
              <a:spcAft>
                <a:spcPts val="0"/>
              </a:spcAft>
              <a:defRPr kumimoji="1"/>
            </a:lvl1pPr>
          </a:lstStyle>
          <a:p>
            <a:pPr>
              <a:defRPr/>
            </a:pPr>
            <a:endParaRPr lang="en-US" altLang="zh-CN"/>
          </a:p>
        </p:txBody>
      </p:sp>
      <p:sp>
        <p:nvSpPr>
          <p:cNvPr id="7" name="Rectangle 6"/>
          <p:cNvSpPr>
            <a:spLocks noGrp="1" noChangeArrowheads="1"/>
          </p:cNvSpPr>
          <p:nvPr>
            <p:ph type="sldNum" sz="quarter" idx="12"/>
          </p:nvPr>
        </p:nvSpPr>
        <p:spPr/>
        <p:txBody>
          <a:bodyPr/>
          <a:lstStyle>
            <a:lvl1pPr fontAlgn="auto">
              <a:spcBef>
                <a:spcPts val="0"/>
              </a:spcBef>
              <a:spcAft>
                <a:spcPts val="0"/>
              </a:spcAft>
              <a:defRPr kumimoji="1"/>
            </a:lvl1pPr>
          </a:lstStyle>
          <a:p>
            <a:pPr>
              <a:defRPr/>
            </a:pPr>
            <a:fld id="{6C7AE235-6E03-4B08-BA7E-355B5C7D05C0}" type="slidenum">
              <a:rPr lang="en-US" altLang="zh-CN"/>
              <a:pPr>
                <a:defRPr/>
              </a:pPr>
              <a:t>‹#›</a:t>
            </a:fld>
            <a:endParaRPr lang="en-US" altLang="zh-CN"/>
          </a:p>
        </p:txBody>
      </p:sp>
    </p:spTree>
    <p:extLst>
      <p:ext uri="{BB962C8B-B14F-4D97-AF65-F5344CB8AC3E}">
        <p14:creationId xmlns:p14="http://schemas.microsoft.com/office/powerpoint/2010/main" val="921692439"/>
      </p:ext>
    </p:extLst>
  </p:cSld>
  <p:clrMapOvr>
    <a:masterClrMapping/>
  </p:clrMapOvr>
  <p:transition spd="slow"/>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91"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91"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91"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p:cNvSpPr>
            <a:spLocks noGrp="1" noChangeArrowheads="1"/>
          </p:cNvSpPr>
          <p:nvPr>
            <p:ph type="dt" sz="half" idx="10"/>
          </p:nvPr>
        </p:nvSpPr>
        <p:spPr/>
        <p:txBody>
          <a:bodyPr/>
          <a:lstStyle>
            <a:lvl1pPr fontAlgn="auto">
              <a:spcBef>
                <a:spcPts val="0"/>
              </a:spcBef>
              <a:spcAft>
                <a:spcPts val="0"/>
              </a:spcAft>
              <a:defRPr kumimoji="1"/>
            </a:lvl1pPr>
          </a:lstStyle>
          <a:p>
            <a:pPr>
              <a:defRPr/>
            </a:pPr>
            <a:fld id="{1514A8B9-BC98-461D-83CB-49A29AC7659E}" type="datetime1">
              <a:rPr lang="zh-CN" altLang="en-US"/>
              <a:pPr>
                <a:defRPr/>
              </a:pPr>
              <a:t>2020/1/13</a:t>
            </a:fld>
            <a:endParaRPr lang="en-US" altLang="zh-CN"/>
          </a:p>
        </p:txBody>
      </p:sp>
      <p:sp>
        <p:nvSpPr>
          <p:cNvPr id="6" name="Rectangle 5"/>
          <p:cNvSpPr>
            <a:spLocks noGrp="1" noChangeArrowheads="1"/>
          </p:cNvSpPr>
          <p:nvPr>
            <p:ph type="ftr" sz="quarter" idx="11"/>
          </p:nvPr>
        </p:nvSpPr>
        <p:spPr/>
        <p:txBody>
          <a:bodyPr/>
          <a:lstStyle>
            <a:lvl1pPr fontAlgn="auto">
              <a:spcBef>
                <a:spcPts val="0"/>
              </a:spcBef>
              <a:spcAft>
                <a:spcPts val="0"/>
              </a:spcAft>
              <a:defRPr kumimoji="1"/>
            </a:lvl1pPr>
          </a:lstStyle>
          <a:p>
            <a:pPr>
              <a:defRPr/>
            </a:pPr>
            <a:endParaRPr lang="en-US" altLang="zh-CN"/>
          </a:p>
        </p:txBody>
      </p:sp>
      <p:sp>
        <p:nvSpPr>
          <p:cNvPr id="7" name="Rectangle 6"/>
          <p:cNvSpPr>
            <a:spLocks noGrp="1" noChangeArrowheads="1"/>
          </p:cNvSpPr>
          <p:nvPr>
            <p:ph type="sldNum" sz="quarter" idx="12"/>
          </p:nvPr>
        </p:nvSpPr>
        <p:spPr/>
        <p:txBody>
          <a:bodyPr/>
          <a:lstStyle>
            <a:lvl1pPr fontAlgn="auto">
              <a:spcBef>
                <a:spcPts val="0"/>
              </a:spcBef>
              <a:spcAft>
                <a:spcPts val="0"/>
              </a:spcAft>
              <a:defRPr kumimoji="1"/>
            </a:lvl1pPr>
          </a:lstStyle>
          <a:p>
            <a:pPr>
              <a:defRPr/>
            </a:pPr>
            <a:fld id="{85E41407-0818-465E-B448-8B017D24CB8B}" type="slidenum">
              <a:rPr lang="en-US" altLang="zh-CN"/>
              <a:pPr>
                <a:defRPr/>
              </a:pPr>
              <a:t>‹#›</a:t>
            </a:fld>
            <a:endParaRPr lang="en-US" altLang="zh-CN"/>
          </a:p>
        </p:txBody>
      </p:sp>
    </p:spTree>
    <p:extLst>
      <p:ext uri="{BB962C8B-B14F-4D97-AF65-F5344CB8AC3E}">
        <p14:creationId xmlns:p14="http://schemas.microsoft.com/office/powerpoint/2010/main" val="2057456594"/>
      </p:ext>
    </p:extLst>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kumimoji="0" sz="1400">
                <a:solidFill>
                  <a:srgbClr val="000000"/>
                </a:solidFill>
                <a:latin typeface="+mn-lt"/>
                <a:ea typeface="宋体" pitchFamily="2" charset="-122"/>
              </a:defRPr>
            </a:lvl1pPr>
          </a:lstStyle>
          <a:p>
            <a:pPr>
              <a:defRPr/>
            </a:pPr>
            <a:fld id="{EADBC3A6-62DD-4038-A998-21AEAD817F52}" type="datetime1">
              <a:rPr lang="zh-CN" altLang="en-US"/>
              <a:pPr>
                <a:defRPr/>
              </a:pPr>
              <a:t>2020/1/13</a:t>
            </a:fld>
            <a:endParaRPr lang="en-US" altLang="zh-CN"/>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kumimoji="0" sz="1400">
                <a:solidFill>
                  <a:srgbClr val="000000"/>
                </a:solidFill>
                <a:latin typeface="+mn-lt"/>
                <a:ea typeface="宋体" pitchFamily="2" charset="-122"/>
              </a:defRPr>
            </a:lvl1pPr>
          </a:lstStyle>
          <a:p>
            <a:pPr>
              <a:defRPr/>
            </a:pPr>
            <a:endParaRPr lang="en-US" altLang="zh-CN"/>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kumimoji="0" sz="1400">
                <a:solidFill>
                  <a:srgbClr val="000000"/>
                </a:solidFill>
                <a:latin typeface="+mn-lt"/>
                <a:ea typeface="宋体" pitchFamily="2" charset="-122"/>
              </a:defRPr>
            </a:lvl1pPr>
          </a:lstStyle>
          <a:p>
            <a:pPr>
              <a:defRPr/>
            </a:pPr>
            <a:fld id="{44F5EC18-6274-4E4E-91AA-FF8B53C10DA4}"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5233" r:id="rId1"/>
    <p:sldLayoutId id="2147485234" r:id="rId2"/>
    <p:sldLayoutId id="2147485235" r:id="rId3"/>
    <p:sldLayoutId id="2147485236" r:id="rId4"/>
    <p:sldLayoutId id="2147485237" r:id="rId5"/>
    <p:sldLayoutId id="2147485238" r:id="rId6"/>
    <p:sldLayoutId id="2147485239" r:id="rId7"/>
    <p:sldLayoutId id="2147485240" r:id="rId8"/>
    <p:sldLayoutId id="2147485241" r:id="rId9"/>
    <p:sldLayoutId id="2147485242" r:id="rId10"/>
    <p:sldLayoutId id="2147485243" r:id="rId11"/>
    <p:sldLayoutId id="2147485244" r:id="rId12"/>
  </p:sldLayoutIdLst>
  <p:transition spd="slow"/>
  <p:hf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ea typeface="宋体" pitchFamily="2" charset="-122"/>
        </a:defRPr>
      </a:lvl2pPr>
      <a:lvl3pPr algn="ctr" rtl="0" eaLnBrk="0" fontAlgn="base" hangingPunct="0">
        <a:spcBef>
          <a:spcPct val="0"/>
        </a:spcBef>
        <a:spcAft>
          <a:spcPct val="0"/>
        </a:spcAft>
        <a:defRPr sz="4400">
          <a:solidFill>
            <a:schemeClr val="tx2"/>
          </a:solidFill>
          <a:latin typeface="Arial" charset="0"/>
          <a:ea typeface="宋体" pitchFamily="2" charset="-122"/>
        </a:defRPr>
      </a:lvl3pPr>
      <a:lvl4pPr algn="ctr" rtl="0" eaLnBrk="0" fontAlgn="base" hangingPunct="0">
        <a:spcBef>
          <a:spcPct val="0"/>
        </a:spcBef>
        <a:spcAft>
          <a:spcPct val="0"/>
        </a:spcAft>
        <a:defRPr sz="4400">
          <a:solidFill>
            <a:schemeClr val="tx2"/>
          </a:solidFill>
          <a:latin typeface="Arial" charset="0"/>
          <a:ea typeface="宋体" pitchFamily="2" charset="-122"/>
        </a:defRPr>
      </a:lvl4pPr>
      <a:lvl5pPr algn="ctr" rtl="0" eaLnBrk="0" fontAlgn="base" hangingPunct="0">
        <a:spcBef>
          <a:spcPct val="0"/>
        </a:spcBef>
        <a:spcAft>
          <a:spcPct val="0"/>
        </a:spcAft>
        <a:defRPr sz="4400">
          <a:solidFill>
            <a:schemeClr val="tx2"/>
          </a:solidFill>
          <a:latin typeface="Arial" charset="0"/>
          <a:ea typeface="宋体" pitchFamily="2" charset="-122"/>
        </a:defRPr>
      </a:lvl5pPr>
      <a:lvl6pPr marL="457200" algn="ctr" rtl="0" fontAlgn="base">
        <a:spcBef>
          <a:spcPct val="0"/>
        </a:spcBef>
        <a:spcAft>
          <a:spcPct val="0"/>
        </a:spcAft>
        <a:defRPr sz="4400">
          <a:solidFill>
            <a:schemeClr val="tx2"/>
          </a:solidFill>
          <a:latin typeface="Arial" charset="0"/>
          <a:ea typeface="宋体" pitchFamily="2" charset="-122"/>
        </a:defRPr>
      </a:lvl6pPr>
      <a:lvl7pPr marL="914400" algn="ctr" rtl="0" fontAlgn="base">
        <a:spcBef>
          <a:spcPct val="0"/>
        </a:spcBef>
        <a:spcAft>
          <a:spcPct val="0"/>
        </a:spcAft>
        <a:defRPr sz="4400">
          <a:solidFill>
            <a:schemeClr val="tx2"/>
          </a:solidFill>
          <a:latin typeface="Arial" charset="0"/>
          <a:ea typeface="宋体" pitchFamily="2" charset="-122"/>
        </a:defRPr>
      </a:lvl7pPr>
      <a:lvl8pPr marL="1371600" algn="ctr" rtl="0" fontAlgn="base">
        <a:spcBef>
          <a:spcPct val="0"/>
        </a:spcBef>
        <a:spcAft>
          <a:spcPct val="0"/>
        </a:spcAft>
        <a:defRPr sz="4400">
          <a:solidFill>
            <a:schemeClr val="tx2"/>
          </a:solidFill>
          <a:latin typeface="Arial" charset="0"/>
          <a:ea typeface="宋体" pitchFamily="2" charset="-122"/>
        </a:defRPr>
      </a:lvl8pPr>
      <a:lvl9pPr marL="1828800" algn="ctr" rtl="0" fontAlgn="base">
        <a:spcBef>
          <a:spcPct val="0"/>
        </a:spcBef>
        <a:spcAft>
          <a:spcPct val="0"/>
        </a:spcAft>
        <a:defRPr sz="4400">
          <a:solidFill>
            <a:schemeClr val="tx2"/>
          </a:solidFill>
          <a:latin typeface="Arial"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050" name="标题占位符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2051" name="文本占位符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kumimoji="1" sz="1200">
                <a:solidFill>
                  <a:prstClr val="black">
                    <a:tint val="75000"/>
                  </a:prstClr>
                </a:solidFill>
                <a:latin typeface="Calibri"/>
                <a:ea typeface="宋体"/>
              </a:defRPr>
            </a:lvl1pPr>
          </a:lstStyle>
          <a:p>
            <a:pPr>
              <a:defRPr/>
            </a:pPr>
            <a:fld id="{4D4AB7DB-6B65-4C73-ACD0-20F5E39C1738}" type="datetime1">
              <a:rPr lang="zh-CN" altLang="en-US"/>
              <a:pPr>
                <a:defRPr/>
              </a:pPr>
              <a:t>2020/1/13</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kumimoji="1" sz="1200">
                <a:solidFill>
                  <a:prstClr val="black">
                    <a:tint val="75000"/>
                  </a:prstClr>
                </a:solidFill>
                <a:latin typeface="Calibri"/>
                <a:ea typeface="宋体"/>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kumimoji="1" sz="1200">
                <a:solidFill>
                  <a:prstClr val="black">
                    <a:tint val="75000"/>
                  </a:prstClr>
                </a:solidFill>
                <a:latin typeface="Calibri"/>
                <a:ea typeface="宋体"/>
              </a:defRPr>
            </a:lvl1pPr>
          </a:lstStyle>
          <a:p>
            <a:pPr>
              <a:defRPr/>
            </a:pPr>
            <a:fld id="{F6652955-230C-4FFF-9BB2-4AB3DDEEAD65}" type="slidenum">
              <a:rPr lang="zh-CN" altLang="en-US"/>
              <a:pPr>
                <a:defRPr/>
              </a:pPr>
              <a:t>‹#›</a:t>
            </a:fld>
            <a:endParaRPr lang="zh-CN" altLang="en-US"/>
          </a:p>
        </p:txBody>
      </p:sp>
    </p:spTree>
    <p:extLst>
      <p:ext uri="{BB962C8B-B14F-4D97-AF65-F5344CB8AC3E}">
        <p14:creationId xmlns:p14="http://schemas.microsoft.com/office/powerpoint/2010/main" val="744320939"/>
      </p:ext>
    </p:extLst>
  </p:cSld>
  <p:clrMap bg1="lt1" tx1="dk1" bg2="lt2" tx2="dk2" accent1="accent1" accent2="accent2" accent3="accent3" accent4="accent4" accent5="accent5" accent6="accent6" hlink="hlink" folHlink="folHlink"/>
  <p:sldLayoutIdLst>
    <p:sldLayoutId id="2147485283" r:id="rId1"/>
    <p:sldLayoutId id="2147485284" r:id="rId2"/>
    <p:sldLayoutId id="2147485285" r:id="rId3"/>
    <p:sldLayoutId id="2147485286" r:id="rId4"/>
    <p:sldLayoutId id="2147485287" r:id="rId5"/>
    <p:sldLayoutId id="2147485288" r:id="rId6"/>
    <p:sldLayoutId id="2147485289" r:id="rId7"/>
    <p:sldLayoutId id="2147485290" r:id="rId8"/>
    <p:sldLayoutId id="2147485291" r:id="rId9"/>
    <p:sldLayoutId id="2147485292" r:id="rId10"/>
    <p:sldLayoutId id="2147485293" r:id="rId11"/>
    <p:sldLayoutId id="2147485294" r:id="rId12"/>
  </p:sldLayoutIdLst>
  <p:transition spd="slow"/>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pitchFamily="2" charset="-122"/>
        </a:defRPr>
      </a:lvl2pPr>
      <a:lvl3pPr algn="ctr" rtl="0" eaLnBrk="0" fontAlgn="base" hangingPunct="0">
        <a:spcBef>
          <a:spcPct val="0"/>
        </a:spcBef>
        <a:spcAft>
          <a:spcPct val="0"/>
        </a:spcAft>
        <a:defRPr sz="4400">
          <a:solidFill>
            <a:schemeClr val="tx1"/>
          </a:solidFill>
          <a:latin typeface="Calibri" pitchFamily="34" charset="0"/>
          <a:ea typeface="宋体" pitchFamily="2" charset="-122"/>
        </a:defRPr>
      </a:lvl3pPr>
      <a:lvl4pPr algn="ctr" rtl="0" eaLnBrk="0" fontAlgn="base" hangingPunct="0">
        <a:spcBef>
          <a:spcPct val="0"/>
        </a:spcBef>
        <a:spcAft>
          <a:spcPct val="0"/>
        </a:spcAft>
        <a:defRPr sz="4400">
          <a:solidFill>
            <a:schemeClr val="tx1"/>
          </a:solidFill>
          <a:latin typeface="Calibri" pitchFamily="34" charset="0"/>
          <a:ea typeface="宋体" pitchFamily="2" charset="-122"/>
        </a:defRPr>
      </a:lvl4pPr>
      <a:lvl5pPr algn="ctr" rtl="0" eaLnBrk="0" fontAlgn="base" hangingPunct="0">
        <a:spcBef>
          <a:spcPct val="0"/>
        </a:spcBef>
        <a:spcAft>
          <a:spcPct val="0"/>
        </a:spcAft>
        <a:defRPr sz="4400">
          <a:solidFill>
            <a:schemeClr val="tx1"/>
          </a:solidFill>
          <a:latin typeface="Calibri" pitchFamily="34" charset="0"/>
          <a:ea typeface="宋体" pitchFamily="2" charset="-122"/>
        </a:defRPr>
      </a:lvl5pPr>
      <a:lvl6pPr marL="457200" algn="ctr" rtl="0" fontAlgn="base">
        <a:spcBef>
          <a:spcPct val="0"/>
        </a:spcBef>
        <a:spcAft>
          <a:spcPct val="0"/>
        </a:spcAft>
        <a:defRPr sz="4400">
          <a:solidFill>
            <a:schemeClr val="tx1"/>
          </a:solidFill>
          <a:latin typeface="Calibri" pitchFamily="34" charset="0"/>
          <a:ea typeface="宋体" pitchFamily="2" charset="-122"/>
        </a:defRPr>
      </a:lvl6pPr>
      <a:lvl7pPr marL="914400" algn="ctr" rtl="0" fontAlgn="base">
        <a:spcBef>
          <a:spcPct val="0"/>
        </a:spcBef>
        <a:spcAft>
          <a:spcPct val="0"/>
        </a:spcAft>
        <a:defRPr sz="4400">
          <a:solidFill>
            <a:schemeClr val="tx1"/>
          </a:solidFill>
          <a:latin typeface="Calibri" pitchFamily="34" charset="0"/>
          <a:ea typeface="宋体" pitchFamily="2" charset="-122"/>
        </a:defRPr>
      </a:lvl7pPr>
      <a:lvl8pPr marL="1371600" algn="ctr" rtl="0" fontAlgn="base">
        <a:spcBef>
          <a:spcPct val="0"/>
        </a:spcBef>
        <a:spcAft>
          <a:spcPct val="0"/>
        </a:spcAft>
        <a:defRPr sz="4400">
          <a:solidFill>
            <a:schemeClr val="tx1"/>
          </a:solidFill>
          <a:latin typeface="Calibri" pitchFamily="34" charset="0"/>
          <a:ea typeface="宋体" pitchFamily="2" charset="-122"/>
        </a:defRPr>
      </a:lvl8pPr>
      <a:lvl9pPr marL="1828800" algn="ctr" rtl="0" fontAlgn="base">
        <a:spcBef>
          <a:spcPct val="0"/>
        </a:spcBef>
        <a:spcAft>
          <a:spcPct val="0"/>
        </a:spcAft>
        <a:defRPr sz="4400">
          <a:solidFill>
            <a:schemeClr val="tx1"/>
          </a:solidFill>
          <a:latin typeface="Calibri" pitchFamily="34" charset="0"/>
          <a:ea typeface="宋体" pitchFamily="2" charset="-122"/>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9.xml"/><Relationship Id="rId1" Type="http://schemas.openxmlformats.org/officeDocument/2006/relationships/vmlDrawing" Target="../drawings/vmlDrawing7.vml"/><Relationship Id="rId5" Type="http://schemas.openxmlformats.org/officeDocument/2006/relationships/image" Target="../media/image9.emf"/><Relationship Id="rId4" Type="http://schemas.openxmlformats.org/officeDocument/2006/relationships/oleObject" Target="../embeddings/oleObject9.bin"/></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9.xml"/><Relationship Id="rId1" Type="http://schemas.openxmlformats.org/officeDocument/2006/relationships/vmlDrawing" Target="../drawings/vmlDrawing8.vml"/><Relationship Id="rId5" Type="http://schemas.openxmlformats.org/officeDocument/2006/relationships/image" Target="../media/image10.emf"/><Relationship Id="rId4" Type="http://schemas.openxmlformats.org/officeDocument/2006/relationships/oleObject" Target="../embeddings/oleObject10.bin"/></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7" Type="http://schemas.openxmlformats.org/officeDocument/2006/relationships/image" Target="../media/image12.emf"/><Relationship Id="rId2" Type="http://schemas.openxmlformats.org/officeDocument/2006/relationships/slideLayout" Target="../slideLayouts/slideLayout19.xml"/><Relationship Id="rId1" Type="http://schemas.openxmlformats.org/officeDocument/2006/relationships/vmlDrawing" Target="../drawings/vmlDrawing9.vml"/><Relationship Id="rId6" Type="http://schemas.openxmlformats.org/officeDocument/2006/relationships/oleObject" Target="../embeddings/oleObject12.bin"/><Relationship Id="rId5" Type="http://schemas.openxmlformats.org/officeDocument/2006/relationships/image" Target="../media/image11.emf"/><Relationship Id="rId4" Type="http://schemas.openxmlformats.org/officeDocument/2006/relationships/oleObject" Target="../embeddings/oleObject11.bin"/></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9.xml"/><Relationship Id="rId1" Type="http://schemas.openxmlformats.org/officeDocument/2006/relationships/vmlDrawing" Target="../drawings/vmlDrawing10.vml"/><Relationship Id="rId5" Type="http://schemas.openxmlformats.org/officeDocument/2006/relationships/image" Target="../media/image13.emf"/><Relationship Id="rId4" Type="http://schemas.openxmlformats.org/officeDocument/2006/relationships/oleObject" Target="../embeddings/oleObject13.bin"/></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9.xml"/><Relationship Id="rId1" Type="http://schemas.openxmlformats.org/officeDocument/2006/relationships/vmlDrawing" Target="../drawings/vmlDrawing11.vml"/><Relationship Id="rId5" Type="http://schemas.openxmlformats.org/officeDocument/2006/relationships/image" Target="../media/image14.emf"/><Relationship Id="rId4" Type="http://schemas.openxmlformats.org/officeDocument/2006/relationships/oleObject" Target="../embeddings/oleObject14.bin"/></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9.xml"/><Relationship Id="rId1" Type="http://schemas.openxmlformats.org/officeDocument/2006/relationships/vmlDrawing" Target="../drawings/vmlDrawing12.vml"/><Relationship Id="rId5" Type="http://schemas.openxmlformats.org/officeDocument/2006/relationships/image" Target="../media/image15.emf"/><Relationship Id="rId4" Type="http://schemas.openxmlformats.org/officeDocument/2006/relationships/oleObject" Target="../embeddings/oleObject15.bin"/></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9.xml"/><Relationship Id="rId1" Type="http://schemas.openxmlformats.org/officeDocument/2006/relationships/vmlDrawing" Target="../drawings/vmlDrawing13.vml"/><Relationship Id="rId5" Type="http://schemas.openxmlformats.org/officeDocument/2006/relationships/image" Target="../media/image16.emf"/><Relationship Id="rId4" Type="http://schemas.openxmlformats.org/officeDocument/2006/relationships/oleObject" Target="../embeddings/oleObject16.bin"/></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9.xml"/><Relationship Id="rId1" Type="http://schemas.openxmlformats.org/officeDocument/2006/relationships/vmlDrawing" Target="../drawings/vmlDrawing14.vml"/><Relationship Id="rId5" Type="http://schemas.openxmlformats.org/officeDocument/2006/relationships/image" Target="../media/image17.emf"/><Relationship Id="rId4" Type="http://schemas.openxmlformats.org/officeDocument/2006/relationships/oleObject" Target="../embeddings/oleObject17.bin"/></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7" Type="http://schemas.openxmlformats.org/officeDocument/2006/relationships/image" Target="../media/image19.emf"/><Relationship Id="rId2" Type="http://schemas.openxmlformats.org/officeDocument/2006/relationships/slideLayout" Target="../slideLayouts/slideLayout19.xml"/><Relationship Id="rId1" Type="http://schemas.openxmlformats.org/officeDocument/2006/relationships/vmlDrawing" Target="../drawings/vmlDrawing15.vml"/><Relationship Id="rId6" Type="http://schemas.openxmlformats.org/officeDocument/2006/relationships/oleObject" Target="../embeddings/oleObject19.bin"/><Relationship Id="rId5" Type="http://schemas.openxmlformats.org/officeDocument/2006/relationships/image" Target="../media/image18.emf"/><Relationship Id="rId4" Type="http://schemas.openxmlformats.org/officeDocument/2006/relationships/oleObject" Target="../embeddings/oleObject18.bin"/></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9.xml"/><Relationship Id="rId1" Type="http://schemas.openxmlformats.org/officeDocument/2006/relationships/vmlDrawing" Target="../drawings/vmlDrawing16.vml"/><Relationship Id="rId5" Type="http://schemas.openxmlformats.org/officeDocument/2006/relationships/image" Target="../media/image20.emf"/><Relationship Id="rId4" Type="http://schemas.openxmlformats.org/officeDocument/2006/relationships/oleObject" Target="../embeddings/oleObject20.bin"/></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9.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9.xml"/><Relationship Id="rId1" Type="http://schemas.openxmlformats.org/officeDocument/2006/relationships/vmlDrawing" Target="../drawings/vmlDrawing17.vml"/><Relationship Id="rId5" Type="http://schemas.openxmlformats.org/officeDocument/2006/relationships/image" Target="../media/image21.emf"/><Relationship Id="rId4" Type="http://schemas.openxmlformats.org/officeDocument/2006/relationships/oleObject" Target="../embeddings/oleObject21.bin"/></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9.xml"/><Relationship Id="rId1" Type="http://schemas.openxmlformats.org/officeDocument/2006/relationships/vmlDrawing" Target="../drawings/vmlDrawing18.vml"/><Relationship Id="rId5" Type="http://schemas.openxmlformats.org/officeDocument/2006/relationships/image" Target="../media/image22.emf"/><Relationship Id="rId4" Type="http://schemas.openxmlformats.org/officeDocument/2006/relationships/oleObject" Target="../embeddings/oleObject22.bin"/></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9.xml"/><Relationship Id="rId1" Type="http://schemas.openxmlformats.org/officeDocument/2006/relationships/vmlDrawing" Target="../drawings/vmlDrawing19.vml"/><Relationship Id="rId5" Type="http://schemas.openxmlformats.org/officeDocument/2006/relationships/image" Target="../media/image23.emf"/><Relationship Id="rId4" Type="http://schemas.openxmlformats.org/officeDocument/2006/relationships/oleObject" Target="../embeddings/oleObject23.bin"/></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9.xml"/><Relationship Id="rId1" Type="http://schemas.openxmlformats.org/officeDocument/2006/relationships/vmlDrawing" Target="../drawings/vmlDrawing20.vml"/><Relationship Id="rId5" Type="http://schemas.openxmlformats.org/officeDocument/2006/relationships/image" Target="../media/image24.emf"/><Relationship Id="rId4" Type="http://schemas.openxmlformats.org/officeDocument/2006/relationships/oleObject" Target="../embeddings/oleObject24.bin"/></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9.xml"/><Relationship Id="rId1" Type="http://schemas.openxmlformats.org/officeDocument/2006/relationships/vmlDrawing" Target="../drawings/vmlDrawing21.vml"/><Relationship Id="rId5" Type="http://schemas.openxmlformats.org/officeDocument/2006/relationships/image" Target="../media/image25.emf"/><Relationship Id="rId4" Type="http://schemas.openxmlformats.org/officeDocument/2006/relationships/oleObject" Target="../embeddings/oleObject25.bin"/></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9.xml"/><Relationship Id="rId1" Type="http://schemas.openxmlformats.org/officeDocument/2006/relationships/vmlDrawing" Target="../drawings/vmlDrawing22.vml"/><Relationship Id="rId5" Type="http://schemas.openxmlformats.org/officeDocument/2006/relationships/image" Target="../media/image26.emf"/><Relationship Id="rId4" Type="http://schemas.openxmlformats.org/officeDocument/2006/relationships/oleObject" Target="../embeddings/oleObject26.bin"/></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9.xml"/><Relationship Id="rId1" Type="http://schemas.openxmlformats.org/officeDocument/2006/relationships/vmlDrawing" Target="../drawings/vmlDrawing23.vml"/><Relationship Id="rId5" Type="http://schemas.openxmlformats.org/officeDocument/2006/relationships/image" Target="../media/image27.emf"/><Relationship Id="rId4" Type="http://schemas.openxmlformats.org/officeDocument/2006/relationships/oleObject" Target="../embeddings/oleObject27.bin"/></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9.xml"/><Relationship Id="rId1" Type="http://schemas.openxmlformats.org/officeDocument/2006/relationships/vmlDrawing" Target="../drawings/vmlDrawing24.vml"/><Relationship Id="rId5" Type="http://schemas.openxmlformats.org/officeDocument/2006/relationships/image" Target="../media/image28.emf"/><Relationship Id="rId4" Type="http://schemas.openxmlformats.org/officeDocument/2006/relationships/oleObject" Target="../embeddings/oleObject28.bin"/></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9.xml"/><Relationship Id="rId1" Type="http://schemas.openxmlformats.org/officeDocument/2006/relationships/vmlDrawing" Target="../drawings/vmlDrawing25.vml"/><Relationship Id="rId5" Type="http://schemas.openxmlformats.org/officeDocument/2006/relationships/image" Target="../media/image29.emf"/><Relationship Id="rId4" Type="http://schemas.openxmlformats.org/officeDocument/2006/relationships/oleObject" Target="../embeddings/oleObject29.bin"/></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9.xml"/><Relationship Id="rId1" Type="http://schemas.openxmlformats.org/officeDocument/2006/relationships/vmlDrawing" Target="../drawings/vmlDrawing26.vml"/><Relationship Id="rId5" Type="http://schemas.openxmlformats.org/officeDocument/2006/relationships/image" Target="../media/image30.emf"/><Relationship Id="rId4" Type="http://schemas.openxmlformats.org/officeDocument/2006/relationships/oleObject" Target="../embeddings/oleObject30.bin"/></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9.xml"/><Relationship Id="rId1" Type="http://schemas.openxmlformats.org/officeDocument/2006/relationships/vmlDrawing" Target="../drawings/vmlDrawing1.vml"/><Relationship Id="rId5" Type="http://schemas.openxmlformats.org/officeDocument/2006/relationships/image" Target="../media/image1.emf"/><Relationship Id="rId4" Type="http://schemas.openxmlformats.org/officeDocument/2006/relationships/oleObject" Target="../embeddings/oleObject1.bin"/></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9.xml"/><Relationship Id="rId1" Type="http://schemas.openxmlformats.org/officeDocument/2006/relationships/vmlDrawing" Target="../drawings/vmlDrawing27.vml"/><Relationship Id="rId5" Type="http://schemas.openxmlformats.org/officeDocument/2006/relationships/image" Target="../media/image31.emf"/><Relationship Id="rId4" Type="http://schemas.openxmlformats.org/officeDocument/2006/relationships/oleObject" Target="../embeddings/oleObject31.bin"/></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9.xml"/><Relationship Id="rId1" Type="http://schemas.openxmlformats.org/officeDocument/2006/relationships/vmlDrawing" Target="../drawings/vmlDrawing28.vml"/><Relationship Id="rId5" Type="http://schemas.openxmlformats.org/officeDocument/2006/relationships/image" Target="../media/image32.emf"/><Relationship Id="rId4" Type="http://schemas.openxmlformats.org/officeDocument/2006/relationships/oleObject" Target="../embeddings/oleObject32.bin"/></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9.xml"/><Relationship Id="rId1" Type="http://schemas.openxmlformats.org/officeDocument/2006/relationships/vmlDrawing" Target="../drawings/vmlDrawing29.vml"/><Relationship Id="rId5" Type="http://schemas.openxmlformats.org/officeDocument/2006/relationships/image" Target="../media/image33.emf"/><Relationship Id="rId4" Type="http://schemas.openxmlformats.org/officeDocument/2006/relationships/oleObject" Target="../embeddings/oleObject33.bin"/></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9.xml"/><Relationship Id="rId1" Type="http://schemas.openxmlformats.org/officeDocument/2006/relationships/vmlDrawing" Target="../drawings/vmlDrawing30.vml"/><Relationship Id="rId5" Type="http://schemas.openxmlformats.org/officeDocument/2006/relationships/image" Target="../media/image34.emf"/><Relationship Id="rId4" Type="http://schemas.openxmlformats.org/officeDocument/2006/relationships/oleObject" Target="../embeddings/oleObject34.bin"/></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9.xml"/><Relationship Id="rId1" Type="http://schemas.openxmlformats.org/officeDocument/2006/relationships/vmlDrawing" Target="../drawings/vmlDrawing31.vml"/><Relationship Id="rId5" Type="http://schemas.openxmlformats.org/officeDocument/2006/relationships/image" Target="../media/image35.emf"/><Relationship Id="rId4" Type="http://schemas.openxmlformats.org/officeDocument/2006/relationships/oleObject" Target="../embeddings/oleObject35.bin"/></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9.xml"/><Relationship Id="rId1" Type="http://schemas.openxmlformats.org/officeDocument/2006/relationships/vmlDrawing" Target="../drawings/vmlDrawing32.vml"/><Relationship Id="rId5" Type="http://schemas.openxmlformats.org/officeDocument/2006/relationships/image" Target="../media/image36.emf"/><Relationship Id="rId4" Type="http://schemas.openxmlformats.org/officeDocument/2006/relationships/oleObject" Target="../embeddings/oleObject36.bin"/></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9.xml"/><Relationship Id="rId1" Type="http://schemas.openxmlformats.org/officeDocument/2006/relationships/vmlDrawing" Target="../drawings/vmlDrawing33.vml"/><Relationship Id="rId5" Type="http://schemas.openxmlformats.org/officeDocument/2006/relationships/image" Target="../media/image37.emf"/><Relationship Id="rId4" Type="http://schemas.openxmlformats.org/officeDocument/2006/relationships/oleObject" Target="../embeddings/oleObject37.bin"/></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9.xml"/><Relationship Id="rId1" Type="http://schemas.openxmlformats.org/officeDocument/2006/relationships/vmlDrawing" Target="../drawings/vmlDrawing34.vml"/><Relationship Id="rId5" Type="http://schemas.openxmlformats.org/officeDocument/2006/relationships/image" Target="../media/image38.emf"/><Relationship Id="rId4" Type="http://schemas.openxmlformats.org/officeDocument/2006/relationships/oleObject" Target="../embeddings/oleObject38.bin"/></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9.xml"/><Relationship Id="rId1" Type="http://schemas.openxmlformats.org/officeDocument/2006/relationships/vmlDrawing" Target="../drawings/vmlDrawing35.vml"/><Relationship Id="rId5" Type="http://schemas.openxmlformats.org/officeDocument/2006/relationships/image" Target="../media/image39.emf"/><Relationship Id="rId4" Type="http://schemas.openxmlformats.org/officeDocument/2006/relationships/oleObject" Target="../embeddings/oleObject39.bin"/></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9.xml"/><Relationship Id="rId1" Type="http://schemas.openxmlformats.org/officeDocument/2006/relationships/vmlDrawing" Target="../drawings/vmlDrawing36.vml"/><Relationship Id="rId5" Type="http://schemas.openxmlformats.org/officeDocument/2006/relationships/image" Target="../media/image40.emf"/><Relationship Id="rId4" Type="http://schemas.openxmlformats.org/officeDocument/2006/relationships/oleObject" Target="../embeddings/oleObject40.bin"/></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7" Type="http://schemas.openxmlformats.org/officeDocument/2006/relationships/image" Target="../media/image3.emf"/><Relationship Id="rId2" Type="http://schemas.openxmlformats.org/officeDocument/2006/relationships/slideLayout" Target="../slideLayouts/slideLayout19.xml"/><Relationship Id="rId1" Type="http://schemas.openxmlformats.org/officeDocument/2006/relationships/vmlDrawing" Target="../drawings/vmlDrawing2.vml"/><Relationship Id="rId6" Type="http://schemas.openxmlformats.org/officeDocument/2006/relationships/oleObject" Target="../embeddings/oleObject3.bin"/><Relationship Id="rId5" Type="http://schemas.openxmlformats.org/officeDocument/2006/relationships/image" Target="../media/image2.emf"/><Relationship Id="rId4" Type="http://schemas.openxmlformats.org/officeDocument/2006/relationships/oleObject" Target="../embeddings/oleObject2.bin"/></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19.xml"/><Relationship Id="rId1" Type="http://schemas.openxmlformats.org/officeDocument/2006/relationships/vmlDrawing" Target="../drawings/vmlDrawing37.vml"/><Relationship Id="rId5" Type="http://schemas.openxmlformats.org/officeDocument/2006/relationships/image" Target="../media/image41.emf"/><Relationship Id="rId4" Type="http://schemas.openxmlformats.org/officeDocument/2006/relationships/oleObject" Target="../embeddings/oleObject41.bin"/></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7" Type="http://schemas.openxmlformats.org/officeDocument/2006/relationships/image" Target="../media/image43.emf"/><Relationship Id="rId2" Type="http://schemas.openxmlformats.org/officeDocument/2006/relationships/slideLayout" Target="../slideLayouts/slideLayout19.xml"/><Relationship Id="rId1" Type="http://schemas.openxmlformats.org/officeDocument/2006/relationships/vmlDrawing" Target="../drawings/vmlDrawing38.vml"/><Relationship Id="rId6" Type="http://schemas.openxmlformats.org/officeDocument/2006/relationships/oleObject" Target="../embeddings/oleObject43.bin"/><Relationship Id="rId5" Type="http://schemas.openxmlformats.org/officeDocument/2006/relationships/image" Target="../media/image42.emf"/><Relationship Id="rId4" Type="http://schemas.openxmlformats.org/officeDocument/2006/relationships/oleObject" Target="../embeddings/oleObject42.bin"/></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9.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19.xml"/><Relationship Id="rId1" Type="http://schemas.openxmlformats.org/officeDocument/2006/relationships/vmlDrawing" Target="../drawings/vmlDrawing39.vml"/><Relationship Id="rId5" Type="http://schemas.openxmlformats.org/officeDocument/2006/relationships/image" Target="../media/image44.emf"/><Relationship Id="rId4" Type="http://schemas.openxmlformats.org/officeDocument/2006/relationships/oleObject" Target="../embeddings/oleObject44.bin"/></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19.xml"/><Relationship Id="rId1" Type="http://schemas.openxmlformats.org/officeDocument/2006/relationships/vmlDrawing" Target="../drawings/vmlDrawing40.vml"/><Relationship Id="rId5" Type="http://schemas.openxmlformats.org/officeDocument/2006/relationships/image" Target="../media/image45.emf"/><Relationship Id="rId4" Type="http://schemas.openxmlformats.org/officeDocument/2006/relationships/oleObject" Target="../embeddings/oleObject45.bin"/></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19.xml"/><Relationship Id="rId1" Type="http://schemas.openxmlformats.org/officeDocument/2006/relationships/vmlDrawing" Target="../drawings/vmlDrawing41.vml"/><Relationship Id="rId5" Type="http://schemas.openxmlformats.org/officeDocument/2006/relationships/image" Target="../media/image46.emf"/><Relationship Id="rId4" Type="http://schemas.openxmlformats.org/officeDocument/2006/relationships/oleObject" Target="../embeddings/oleObject46.bin"/></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19.xml"/><Relationship Id="rId1" Type="http://schemas.openxmlformats.org/officeDocument/2006/relationships/vmlDrawing" Target="../drawings/vmlDrawing42.vml"/><Relationship Id="rId5" Type="http://schemas.openxmlformats.org/officeDocument/2006/relationships/image" Target="../media/image47.emf"/><Relationship Id="rId4" Type="http://schemas.openxmlformats.org/officeDocument/2006/relationships/oleObject" Target="../embeddings/oleObject47.bin"/></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19.xml"/><Relationship Id="rId1" Type="http://schemas.openxmlformats.org/officeDocument/2006/relationships/vmlDrawing" Target="../drawings/vmlDrawing43.vml"/><Relationship Id="rId5" Type="http://schemas.openxmlformats.org/officeDocument/2006/relationships/image" Target="../media/image48.emf"/><Relationship Id="rId4" Type="http://schemas.openxmlformats.org/officeDocument/2006/relationships/oleObject" Target="../embeddings/oleObject48.bin"/></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19.xml"/><Relationship Id="rId1" Type="http://schemas.openxmlformats.org/officeDocument/2006/relationships/vmlDrawing" Target="../drawings/vmlDrawing44.vml"/><Relationship Id="rId5" Type="http://schemas.openxmlformats.org/officeDocument/2006/relationships/image" Target="../media/image49.emf"/><Relationship Id="rId4" Type="http://schemas.openxmlformats.org/officeDocument/2006/relationships/oleObject" Target="../embeddings/oleObject49.bin"/></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19.xml"/><Relationship Id="rId1" Type="http://schemas.openxmlformats.org/officeDocument/2006/relationships/vmlDrawing" Target="../drawings/vmlDrawing45.vml"/><Relationship Id="rId5" Type="http://schemas.openxmlformats.org/officeDocument/2006/relationships/image" Target="../media/image50.emf"/><Relationship Id="rId4" Type="http://schemas.openxmlformats.org/officeDocument/2006/relationships/oleObject" Target="../embeddings/oleObject50.bin"/></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9.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9.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19.xml"/><Relationship Id="rId1" Type="http://schemas.openxmlformats.org/officeDocument/2006/relationships/vmlDrawing" Target="../drawings/vmlDrawing46.vml"/><Relationship Id="rId5" Type="http://schemas.openxmlformats.org/officeDocument/2006/relationships/image" Target="../media/image51.emf"/><Relationship Id="rId4" Type="http://schemas.openxmlformats.org/officeDocument/2006/relationships/oleObject" Target="../embeddings/oleObject51.bin"/></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19.xml"/><Relationship Id="rId1" Type="http://schemas.openxmlformats.org/officeDocument/2006/relationships/vmlDrawing" Target="../drawings/vmlDrawing47.vml"/><Relationship Id="rId5" Type="http://schemas.openxmlformats.org/officeDocument/2006/relationships/image" Target="../media/image52.emf"/><Relationship Id="rId4" Type="http://schemas.openxmlformats.org/officeDocument/2006/relationships/oleObject" Target="../embeddings/oleObject52.bin"/></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19.xml"/><Relationship Id="rId1" Type="http://schemas.openxmlformats.org/officeDocument/2006/relationships/vmlDrawing" Target="../drawings/vmlDrawing48.vml"/><Relationship Id="rId5" Type="http://schemas.openxmlformats.org/officeDocument/2006/relationships/image" Target="../media/image53.emf"/><Relationship Id="rId4" Type="http://schemas.openxmlformats.org/officeDocument/2006/relationships/oleObject" Target="../embeddings/oleObject53.bin"/></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19.xml"/><Relationship Id="rId1" Type="http://schemas.openxmlformats.org/officeDocument/2006/relationships/vmlDrawing" Target="../drawings/vmlDrawing49.vml"/><Relationship Id="rId5" Type="http://schemas.openxmlformats.org/officeDocument/2006/relationships/image" Target="../media/image54.emf"/><Relationship Id="rId4" Type="http://schemas.openxmlformats.org/officeDocument/2006/relationships/oleObject" Target="../embeddings/oleObject54.bin"/></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19.xml"/><Relationship Id="rId1" Type="http://schemas.openxmlformats.org/officeDocument/2006/relationships/vmlDrawing" Target="../drawings/vmlDrawing50.vml"/><Relationship Id="rId5" Type="http://schemas.openxmlformats.org/officeDocument/2006/relationships/image" Target="../media/image55.emf"/><Relationship Id="rId4" Type="http://schemas.openxmlformats.org/officeDocument/2006/relationships/oleObject" Target="../embeddings/oleObject55.bin"/></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19.xml"/><Relationship Id="rId1" Type="http://schemas.openxmlformats.org/officeDocument/2006/relationships/vmlDrawing" Target="../drawings/vmlDrawing51.vml"/><Relationship Id="rId5" Type="http://schemas.openxmlformats.org/officeDocument/2006/relationships/image" Target="../media/image56.emf"/><Relationship Id="rId4" Type="http://schemas.openxmlformats.org/officeDocument/2006/relationships/oleObject" Target="../embeddings/oleObject56.bin"/></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19.xml"/><Relationship Id="rId1" Type="http://schemas.openxmlformats.org/officeDocument/2006/relationships/vmlDrawing" Target="../drawings/vmlDrawing52.vml"/><Relationship Id="rId5" Type="http://schemas.openxmlformats.org/officeDocument/2006/relationships/image" Target="../media/image57.emf"/><Relationship Id="rId4" Type="http://schemas.openxmlformats.org/officeDocument/2006/relationships/oleObject" Target="../embeddings/oleObject57.bin"/></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19.xml"/><Relationship Id="rId1" Type="http://schemas.openxmlformats.org/officeDocument/2006/relationships/vmlDrawing" Target="../drawings/vmlDrawing53.vml"/><Relationship Id="rId5" Type="http://schemas.openxmlformats.org/officeDocument/2006/relationships/image" Target="../media/image58.emf"/><Relationship Id="rId4" Type="http://schemas.openxmlformats.org/officeDocument/2006/relationships/oleObject" Target="../embeddings/oleObject58.bin"/></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19.xml"/><Relationship Id="rId1" Type="http://schemas.openxmlformats.org/officeDocument/2006/relationships/vmlDrawing" Target="../drawings/vmlDrawing54.vml"/><Relationship Id="rId5" Type="http://schemas.openxmlformats.org/officeDocument/2006/relationships/image" Target="../media/image59.emf"/><Relationship Id="rId4" Type="http://schemas.openxmlformats.org/officeDocument/2006/relationships/oleObject" Target="../embeddings/oleObject59.bin"/></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9.xml"/><Relationship Id="rId1" Type="http://schemas.openxmlformats.org/officeDocument/2006/relationships/vmlDrawing" Target="../drawings/vmlDrawing3.vml"/><Relationship Id="rId5" Type="http://schemas.openxmlformats.org/officeDocument/2006/relationships/image" Target="../media/image4.emf"/><Relationship Id="rId4" Type="http://schemas.openxmlformats.org/officeDocument/2006/relationships/oleObject" Target="../embeddings/oleObject4.bin"/></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19.xml"/><Relationship Id="rId1" Type="http://schemas.openxmlformats.org/officeDocument/2006/relationships/vmlDrawing" Target="../drawings/vmlDrawing55.vml"/><Relationship Id="rId5" Type="http://schemas.openxmlformats.org/officeDocument/2006/relationships/image" Target="../media/image60.emf"/><Relationship Id="rId4" Type="http://schemas.openxmlformats.org/officeDocument/2006/relationships/oleObject" Target="../embeddings/oleObject60.bin"/></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19.xml"/><Relationship Id="rId1" Type="http://schemas.openxmlformats.org/officeDocument/2006/relationships/vmlDrawing" Target="../drawings/vmlDrawing56.vml"/><Relationship Id="rId5" Type="http://schemas.openxmlformats.org/officeDocument/2006/relationships/image" Target="../media/image61.emf"/><Relationship Id="rId4" Type="http://schemas.openxmlformats.org/officeDocument/2006/relationships/oleObject" Target="../embeddings/oleObject61.bin"/></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19.xml"/><Relationship Id="rId1" Type="http://schemas.openxmlformats.org/officeDocument/2006/relationships/vmlDrawing" Target="../drawings/vmlDrawing57.vml"/><Relationship Id="rId5" Type="http://schemas.openxmlformats.org/officeDocument/2006/relationships/image" Target="../media/image62.emf"/><Relationship Id="rId4" Type="http://schemas.openxmlformats.org/officeDocument/2006/relationships/oleObject" Target="../embeddings/oleObject62.bin"/></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19.xml"/><Relationship Id="rId1" Type="http://schemas.openxmlformats.org/officeDocument/2006/relationships/vmlDrawing" Target="../drawings/vmlDrawing58.vml"/><Relationship Id="rId5" Type="http://schemas.openxmlformats.org/officeDocument/2006/relationships/image" Target="../media/image63.emf"/><Relationship Id="rId4" Type="http://schemas.openxmlformats.org/officeDocument/2006/relationships/oleObject" Target="../embeddings/oleObject63.bin"/></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19.xml"/><Relationship Id="rId1" Type="http://schemas.openxmlformats.org/officeDocument/2006/relationships/vmlDrawing" Target="../drawings/vmlDrawing59.vml"/><Relationship Id="rId5" Type="http://schemas.openxmlformats.org/officeDocument/2006/relationships/image" Target="../media/image64.emf"/><Relationship Id="rId4" Type="http://schemas.openxmlformats.org/officeDocument/2006/relationships/oleObject" Target="../embeddings/oleObject64.bin"/></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19.xml"/><Relationship Id="rId1" Type="http://schemas.openxmlformats.org/officeDocument/2006/relationships/vmlDrawing" Target="../drawings/vmlDrawing60.vml"/><Relationship Id="rId5" Type="http://schemas.openxmlformats.org/officeDocument/2006/relationships/image" Target="../media/image65.emf"/><Relationship Id="rId4" Type="http://schemas.openxmlformats.org/officeDocument/2006/relationships/oleObject" Target="../embeddings/oleObject65.bin"/></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19.xml"/><Relationship Id="rId1" Type="http://schemas.openxmlformats.org/officeDocument/2006/relationships/vmlDrawing" Target="../drawings/vmlDrawing61.vml"/><Relationship Id="rId5" Type="http://schemas.openxmlformats.org/officeDocument/2006/relationships/image" Target="../media/image66.emf"/><Relationship Id="rId4" Type="http://schemas.openxmlformats.org/officeDocument/2006/relationships/oleObject" Target="../embeddings/oleObject66.bin"/></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19.xml"/><Relationship Id="rId1" Type="http://schemas.openxmlformats.org/officeDocument/2006/relationships/vmlDrawing" Target="../drawings/vmlDrawing62.vml"/><Relationship Id="rId5" Type="http://schemas.openxmlformats.org/officeDocument/2006/relationships/image" Target="../media/image67.emf"/><Relationship Id="rId4" Type="http://schemas.openxmlformats.org/officeDocument/2006/relationships/oleObject" Target="../embeddings/oleObject67.bin"/></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19.xml"/><Relationship Id="rId1" Type="http://schemas.openxmlformats.org/officeDocument/2006/relationships/vmlDrawing" Target="../drawings/vmlDrawing63.vml"/><Relationship Id="rId5" Type="http://schemas.openxmlformats.org/officeDocument/2006/relationships/image" Target="../media/image68.emf"/><Relationship Id="rId4" Type="http://schemas.openxmlformats.org/officeDocument/2006/relationships/oleObject" Target="../embeddings/oleObject68.bin"/></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19.xml"/><Relationship Id="rId1" Type="http://schemas.openxmlformats.org/officeDocument/2006/relationships/vmlDrawing" Target="../drawings/vmlDrawing64.vml"/><Relationship Id="rId5" Type="http://schemas.openxmlformats.org/officeDocument/2006/relationships/image" Target="../media/image69.emf"/><Relationship Id="rId4" Type="http://schemas.openxmlformats.org/officeDocument/2006/relationships/oleObject" Target="../embeddings/oleObject69.bin"/></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9.xml"/><Relationship Id="rId1" Type="http://schemas.openxmlformats.org/officeDocument/2006/relationships/vmlDrawing" Target="../drawings/vmlDrawing4.vml"/><Relationship Id="rId5" Type="http://schemas.openxmlformats.org/officeDocument/2006/relationships/image" Target="../media/image5.emf"/><Relationship Id="rId4" Type="http://schemas.openxmlformats.org/officeDocument/2006/relationships/oleObject" Target="../embeddings/oleObject5.bin"/></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19.xml"/><Relationship Id="rId1" Type="http://schemas.openxmlformats.org/officeDocument/2006/relationships/vmlDrawing" Target="../drawings/vmlDrawing65.vml"/><Relationship Id="rId5" Type="http://schemas.openxmlformats.org/officeDocument/2006/relationships/image" Target="../media/image70.emf"/><Relationship Id="rId4" Type="http://schemas.openxmlformats.org/officeDocument/2006/relationships/oleObject" Target="../embeddings/oleObject70.bin"/></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19.xml"/><Relationship Id="rId1" Type="http://schemas.openxmlformats.org/officeDocument/2006/relationships/vmlDrawing" Target="../drawings/vmlDrawing66.vml"/><Relationship Id="rId5" Type="http://schemas.openxmlformats.org/officeDocument/2006/relationships/image" Target="../media/image71.emf"/><Relationship Id="rId4" Type="http://schemas.openxmlformats.org/officeDocument/2006/relationships/oleObject" Target="../embeddings/oleObject71.bin"/></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72.xml"/><Relationship Id="rId2" Type="http://schemas.openxmlformats.org/officeDocument/2006/relationships/slideLayout" Target="../slideLayouts/slideLayout19.xml"/><Relationship Id="rId1" Type="http://schemas.openxmlformats.org/officeDocument/2006/relationships/vmlDrawing" Target="../drawings/vmlDrawing67.vml"/><Relationship Id="rId5" Type="http://schemas.openxmlformats.org/officeDocument/2006/relationships/image" Target="../media/image72.emf"/><Relationship Id="rId4" Type="http://schemas.openxmlformats.org/officeDocument/2006/relationships/oleObject" Target="../embeddings/oleObject72.bin"/></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73.xml"/><Relationship Id="rId2" Type="http://schemas.openxmlformats.org/officeDocument/2006/relationships/slideLayout" Target="../slideLayouts/slideLayout19.xml"/><Relationship Id="rId1" Type="http://schemas.openxmlformats.org/officeDocument/2006/relationships/vmlDrawing" Target="../drawings/vmlDrawing68.vml"/><Relationship Id="rId5" Type="http://schemas.openxmlformats.org/officeDocument/2006/relationships/image" Target="../media/image73.emf"/><Relationship Id="rId4" Type="http://schemas.openxmlformats.org/officeDocument/2006/relationships/oleObject" Target="../embeddings/oleObject73.bin"/></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74.xml"/><Relationship Id="rId2" Type="http://schemas.openxmlformats.org/officeDocument/2006/relationships/slideLayout" Target="../slideLayouts/slideLayout19.xml"/><Relationship Id="rId1" Type="http://schemas.openxmlformats.org/officeDocument/2006/relationships/vmlDrawing" Target="../drawings/vmlDrawing69.vml"/><Relationship Id="rId5" Type="http://schemas.openxmlformats.org/officeDocument/2006/relationships/image" Target="../media/image74.emf"/><Relationship Id="rId4" Type="http://schemas.openxmlformats.org/officeDocument/2006/relationships/oleObject" Target="../embeddings/oleObject74.bin"/></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75.xml"/><Relationship Id="rId2" Type="http://schemas.openxmlformats.org/officeDocument/2006/relationships/slideLayout" Target="../slideLayouts/slideLayout19.xml"/><Relationship Id="rId1" Type="http://schemas.openxmlformats.org/officeDocument/2006/relationships/vmlDrawing" Target="../drawings/vmlDrawing70.vml"/><Relationship Id="rId5" Type="http://schemas.openxmlformats.org/officeDocument/2006/relationships/image" Target="../media/image75.emf"/><Relationship Id="rId4" Type="http://schemas.openxmlformats.org/officeDocument/2006/relationships/oleObject" Target="../embeddings/oleObject75.bin"/></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76.xml"/><Relationship Id="rId2" Type="http://schemas.openxmlformats.org/officeDocument/2006/relationships/slideLayout" Target="../slideLayouts/slideLayout19.xml"/><Relationship Id="rId1" Type="http://schemas.openxmlformats.org/officeDocument/2006/relationships/vmlDrawing" Target="../drawings/vmlDrawing71.vml"/><Relationship Id="rId5" Type="http://schemas.openxmlformats.org/officeDocument/2006/relationships/image" Target="../media/image76.emf"/><Relationship Id="rId4" Type="http://schemas.openxmlformats.org/officeDocument/2006/relationships/oleObject" Target="../embeddings/oleObject76.bin"/></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77.xml"/><Relationship Id="rId2" Type="http://schemas.openxmlformats.org/officeDocument/2006/relationships/slideLayout" Target="../slideLayouts/slideLayout19.xml"/><Relationship Id="rId1" Type="http://schemas.openxmlformats.org/officeDocument/2006/relationships/vmlDrawing" Target="../drawings/vmlDrawing72.vml"/><Relationship Id="rId5" Type="http://schemas.openxmlformats.org/officeDocument/2006/relationships/image" Target="../media/image77.emf"/><Relationship Id="rId4" Type="http://schemas.openxmlformats.org/officeDocument/2006/relationships/oleObject" Target="../embeddings/oleObject77.bin"/></Relationships>
</file>

<file path=ppt/slides/_rels/slide78.xml.rels><?xml version="1.0" encoding="UTF-8" standalone="yes"?>
<Relationships xmlns="http://schemas.openxmlformats.org/package/2006/relationships"><Relationship Id="rId3" Type="http://schemas.openxmlformats.org/officeDocument/2006/relationships/notesSlide" Target="../notesSlides/notesSlide78.xml"/><Relationship Id="rId2" Type="http://schemas.openxmlformats.org/officeDocument/2006/relationships/slideLayout" Target="../slideLayouts/slideLayout19.xml"/><Relationship Id="rId1" Type="http://schemas.openxmlformats.org/officeDocument/2006/relationships/vmlDrawing" Target="../drawings/vmlDrawing73.vml"/><Relationship Id="rId5" Type="http://schemas.openxmlformats.org/officeDocument/2006/relationships/image" Target="../media/image78.emf"/><Relationship Id="rId4" Type="http://schemas.openxmlformats.org/officeDocument/2006/relationships/oleObject" Target="../embeddings/oleObject78.bin"/></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19.xml"/><Relationship Id="rId1" Type="http://schemas.openxmlformats.org/officeDocument/2006/relationships/vmlDrawing" Target="../drawings/vmlDrawing74.vml"/><Relationship Id="rId5" Type="http://schemas.openxmlformats.org/officeDocument/2006/relationships/image" Target="../media/image79.emf"/><Relationship Id="rId4" Type="http://schemas.openxmlformats.org/officeDocument/2006/relationships/oleObject" Target="../embeddings/oleObject79.bin"/></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7" Type="http://schemas.openxmlformats.org/officeDocument/2006/relationships/image" Target="../media/image7.emf"/><Relationship Id="rId2" Type="http://schemas.openxmlformats.org/officeDocument/2006/relationships/slideLayout" Target="../slideLayouts/slideLayout19.xml"/><Relationship Id="rId1" Type="http://schemas.openxmlformats.org/officeDocument/2006/relationships/vmlDrawing" Target="../drawings/vmlDrawing5.vml"/><Relationship Id="rId6" Type="http://schemas.openxmlformats.org/officeDocument/2006/relationships/oleObject" Target="../embeddings/oleObject7.bin"/><Relationship Id="rId5" Type="http://schemas.openxmlformats.org/officeDocument/2006/relationships/image" Target="../media/image6.emf"/><Relationship Id="rId4" Type="http://schemas.openxmlformats.org/officeDocument/2006/relationships/oleObject" Target="../embeddings/oleObject6.bin"/></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80.xml"/><Relationship Id="rId2" Type="http://schemas.openxmlformats.org/officeDocument/2006/relationships/slideLayout" Target="../slideLayouts/slideLayout19.xml"/><Relationship Id="rId1" Type="http://schemas.openxmlformats.org/officeDocument/2006/relationships/vmlDrawing" Target="../drawings/vmlDrawing75.vml"/><Relationship Id="rId5" Type="http://schemas.openxmlformats.org/officeDocument/2006/relationships/image" Target="../media/image80.emf"/><Relationship Id="rId4" Type="http://schemas.openxmlformats.org/officeDocument/2006/relationships/oleObject" Target="../embeddings/oleObject80.bin"/></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81.xml"/><Relationship Id="rId2" Type="http://schemas.openxmlformats.org/officeDocument/2006/relationships/slideLayout" Target="../slideLayouts/slideLayout19.xml"/><Relationship Id="rId1" Type="http://schemas.openxmlformats.org/officeDocument/2006/relationships/vmlDrawing" Target="../drawings/vmlDrawing76.vml"/><Relationship Id="rId5" Type="http://schemas.openxmlformats.org/officeDocument/2006/relationships/image" Target="../media/image81.emf"/><Relationship Id="rId4" Type="http://schemas.openxmlformats.org/officeDocument/2006/relationships/oleObject" Target="../embeddings/oleObject81.bin"/></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19.xml"/></Relationships>
</file>

<file path=ppt/slides/_rels/slide83.xml.rels><?xml version="1.0" encoding="UTF-8" standalone="yes"?>
<Relationships xmlns="http://schemas.openxmlformats.org/package/2006/relationships"><Relationship Id="rId3" Type="http://schemas.openxmlformats.org/officeDocument/2006/relationships/notesSlide" Target="../notesSlides/notesSlide83.xml"/><Relationship Id="rId2" Type="http://schemas.openxmlformats.org/officeDocument/2006/relationships/slideLayout" Target="../slideLayouts/slideLayout19.xml"/><Relationship Id="rId1" Type="http://schemas.openxmlformats.org/officeDocument/2006/relationships/vmlDrawing" Target="../drawings/vmlDrawing77.vml"/><Relationship Id="rId5" Type="http://schemas.openxmlformats.org/officeDocument/2006/relationships/image" Target="../media/image82.emf"/><Relationship Id="rId4" Type="http://schemas.openxmlformats.org/officeDocument/2006/relationships/oleObject" Target="../embeddings/oleObject82.bin"/></Relationships>
</file>

<file path=ppt/slides/_rels/slide84.xml.rels><?xml version="1.0" encoding="UTF-8" standalone="yes"?>
<Relationships xmlns="http://schemas.openxmlformats.org/package/2006/relationships"><Relationship Id="rId3" Type="http://schemas.openxmlformats.org/officeDocument/2006/relationships/notesSlide" Target="../notesSlides/notesSlide84.xml"/><Relationship Id="rId2" Type="http://schemas.openxmlformats.org/officeDocument/2006/relationships/slideLayout" Target="../slideLayouts/slideLayout19.xml"/><Relationship Id="rId1" Type="http://schemas.openxmlformats.org/officeDocument/2006/relationships/vmlDrawing" Target="../drawings/vmlDrawing78.vml"/><Relationship Id="rId5" Type="http://schemas.openxmlformats.org/officeDocument/2006/relationships/image" Target="../media/image83.emf"/><Relationship Id="rId4" Type="http://schemas.openxmlformats.org/officeDocument/2006/relationships/oleObject" Target="../embeddings/oleObject83.bin"/></Relationships>
</file>

<file path=ppt/slides/_rels/slide85.xml.rels><?xml version="1.0" encoding="UTF-8" standalone="yes"?>
<Relationships xmlns="http://schemas.openxmlformats.org/package/2006/relationships"><Relationship Id="rId3" Type="http://schemas.openxmlformats.org/officeDocument/2006/relationships/notesSlide" Target="../notesSlides/notesSlide85.xml"/><Relationship Id="rId2" Type="http://schemas.openxmlformats.org/officeDocument/2006/relationships/slideLayout" Target="../slideLayouts/slideLayout19.xml"/><Relationship Id="rId1" Type="http://schemas.openxmlformats.org/officeDocument/2006/relationships/vmlDrawing" Target="../drawings/vmlDrawing79.vml"/><Relationship Id="rId5" Type="http://schemas.openxmlformats.org/officeDocument/2006/relationships/image" Target="../media/image84.emf"/><Relationship Id="rId4" Type="http://schemas.openxmlformats.org/officeDocument/2006/relationships/oleObject" Target="../embeddings/oleObject84.bin"/></Relationships>
</file>

<file path=ppt/slides/_rels/slide86.xml.rels><?xml version="1.0" encoding="UTF-8" standalone="yes"?>
<Relationships xmlns="http://schemas.openxmlformats.org/package/2006/relationships"><Relationship Id="rId3" Type="http://schemas.openxmlformats.org/officeDocument/2006/relationships/notesSlide" Target="../notesSlides/notesSlide86.xml"/><Relationship Id="rId2" Type="http://schemas.openxmlformats.org/officeDocument/2006/relationships/slideLayout" Target="../slideLayouts/slideLayout19.xml"/><Relationship Id="rId1" Type="http://schemas.openxmlformats.org/officeDocument/2006/relationships/vmlDrawing" Target="../drawings/vmlDrawing80.vml"/><Relationship Id="rId5" Type="http://schemas.openxmlformats.org/officeDocument/2006/relationships/image" Target="../media/image85.emf"/><Relationship Id="rId4" Type="http://schemas.openxmlformats.org/officeDocument/2006/relationships/oleObject" Target="../embeddings/oleObject85.bin"/></Relationships>
</file>

<file path=ppt/slides/_rels/slide87.xml.rels><?xml version="1.0" encoding="UTF-8" standalone="yes"?>
<Relationships xmlns="http://schemas.openxmlformats.org/package/2006/relationships"><Relationship Id="rId3" Type="http://schemas.openxmlformats.org/officeDocument/2006/relationships/notesSlide" Target="../notesSlides/notesSlide87.xml"/><Relationship Id="rId2" Type="http://schemas.openxmlformats.org/officeDocument/2006/relationships/slideLayout" Target="../slideLayouts/slideLayout19.xml"/><Relationship Id="rId1" Type="http://schemas.openxmlformats.org/officeDocument/2006/relationships/vmlDrawing" Target="../drawings/vmlDrawing81.vml"/><Relationship Id="rId5" Type="http://schemas.openxmlformats.org/officeDocument/2006/relationships/image" Target="../media/image86.emf"/><Relationship Id="rId4" Type="http://schemas.openxmlformats.org/officeDocument/2006/relationships/oleObject" Target="../embeddings/oleObject86.bin"/></Relationships>
</file>

<file path=ppt/slides/_rels/slide88.xml.rels><?xml version="1.0" encoding="UTF-8" standalone="yes"?>
<Relationships xmlns="http://schemas.openxmlformats.org/package/2006/relationships"><Relationship Id="rId3" Type="http://schemas.openxmlformats.org/officeDocument/2006/relationships/notesSlide" Target="../notesSlides/notesSlide88.xml"/><Relationship Id="rId2" Type="http://schemas.openxmlformats.org/officeDocument/2006/relationships/slideLayout" Target="../slideLayouts/slideLayout19.xml"/><Relationship Id="rId1" Type="http://schemas.openxmlformats.org/officeDocument/2006/relationships/vmlDrawing" Target="../drawings/vmlDrawing82.vml"/><Relationship Id="rId5" Type="http://schemas.openxmlformats.org/officeDocument/2006/relationships/image" Target="../media/image87.emf"/><Relationship Id="rId4" Type="http://schemas.openxmlformats.org/officeDocument/2006/relationships/oleObject" Target="../embeddings/oleObject87.bin"/></Relationships>
</file>

<file path=ppt/slides/_rels/slide89.xml.rels><?xml version="1.0" encoding="UTF-8" standalone="yes"?>
<Relationships xmlns="http://schemas.openxmlformats.org/package/2006/relationships"><Relationship Id="rId3" Type="http://schemas.openxmlformats.org/officeDocument/2006/relationships/notesSlide" Target="../notesSlides/notesSlide89.xml"/><Relationship Id="rId2" Type="http://schemas.openxmlformats.org/officeDocument/2006/relationships/slideLayout" Target="../slideLayouts/slideLayout19.xml"/><Relationship Id="rId1" Type="http://schemas.openxmlformats.org/officeDocument/2006/relationships/vmlDrawing" Target="../drawings/vmlDrawing83.vml"/><Relationship Id="rId5" Type="http://schemas.openxmlformats.org/officeDocument/2006/relationships/image" Target="../media/image88.emf"/><Relationship Id="rId4" Type="http://schemas.openxmlformats.org/officeDocument/2006/relationships/oleObject" Target="../embeddings/oleObject88.bin"/></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9.xml"/><Relationship Id="rId1" Type="http://schemas.openxmlformats.org/officeDocument/2006/relationships/vmlDrawing" Target="../drawings/vmlDrawing6.vml"/><Relationship Id="rId5" Type="http://schemas.openxmlformats.org/officeDocument/2006/relationships/image" Target="../media/image8.emf"/><Relationship Id="rId4" Type="http://schemas.openxmlformats.org/officeDocument/2006/relationships/oleObject" Target="../embeddings/oleObject8.bin"/></Relationships>
</file>

<file path=ppt/slides/_rels/slide90.xml.rels><?xml version="1.0" encoding="UTF-8" standalone="yes"?>
<Relationships xmlns="http://schemas.openxmlformats.org/package/2006/relationships"><Relationship Id="rId3" Type="http://schemas.openxmlformats.org/officeDocument/2006/relationships/notesSlide" Target="../notesSlides/notesSlide90.xml"/><Relationship Id="rId2" Type="http://schemas.openxmlformats.org/officeDocument/2006/relationships/slideLayout" Target="../slideLayouts/slideLayout19.xml"/><Relationship Id="rId1" Type="http://schemas.openxmlformats.org/officeDocument/2006/relationships/vmlDrawing" Target="../drawings/vmlDrawing84.vml"/><Relationship Id="rId5" Type="http://schemas.openxmlformats.org/officeDocument/2006/relationships/image" Target="../media/image89.emf"/><Relationship Id="rId4" Type="http://schemas.openxmlformats.org/officeDocument/2006/relationships/oleObject" Target="../embeddings/oleObject89.bin"/></Relationships>
</file>

<file path=ppt/slides/_rels/slide91.xml.rels><?xml version="1.0" encoding="UTF-8" standalone="yes"?>
<Relationships xmlns="http://schemas.openxmlformats.org/package/2006/relationships"><Relationship Id="rId3" Type="http://schemas.openxmlformats.org/officeDocument/2006/relationships/notesSlide" Target="../notesSlides/notesSlide91.xml"/><Relationship Id="rId2" Type="http://schemas.openxmlformats.org/officeDocument/2006/relationships/slideLayout" Target="../slideLayouts/slideLayout19.xml"/><Relationship Id="rId1" Type="http://schemas.openxmlformats.org/officeDocument/2006/relationships/vmlDrawing" Target="../drawings/vmlDrawing85.vml"/><Relationship Id="rId5" Type="http://schemas.openxmlformats.org/officeDocument/2006/relationships/image" Target="../media/image90.emf"/><Relationship Id="rId4" Type="http://schemas.openxmlformats.org/officeDocument/2006/relationships/oleObject" Target="../embeddings/oleObject90.bin"/></Relationships>
</file>

<file path=ppt/slides/_rels/slide92.xml.rels><?xml version="1.0" encoding="UTF-8" standalone="yes"?>
<Relationships xmlns="http://schemas.openxmlformats.org/package/2006/relationships"><Relationship Id="rId3" Type="http://schemas.openxmlformats.org/officeDocument/2006/relationships/notesSlide" Target="../notesSlides/notesSlide92.xml"/><Relationship Id="rId2" Type="http://schemas.openxmlformats.org/officeDocument/2006/relationships/slideLayout" Target="../slideLayouts/slideLayout19.xml"/><Relationship Id="rId1" Type="http://schemas.openxmlformats.org/officeDocument/2006/relationships/vmlDrawing" Target="../drawings/vmlDrawing86.vml"/><Relationship Id="rId5" Type="http://schemas.openxmlformats.org/officeDocument/2006/relationships/image" Target="../media/image91.emf"/><Relationship Id="rId4" Type="http://schemas.openxmlformats.org/officeDocument/2006/relationships/oleObject" Target="../embeddings/oleObject91.bin"/></Relationships>
</file>

<file path=ppt/slides/_rels/slide93.xml.rels><?xml version="1.0" encoding="UTF-8" standalone="yes"?>
<Relationships xmlns="http://schemas.openxmlformats.org/package/2006/relationships"><Relationship Id="rId3" Type="http://schemas.openxmlformats.org/officeDocument/2006/relationships/notesSlide" Target="../notesSlides/notesSlide93.xml"/><Relationship Id="rId2" Type="http://schemas.openxmlformats.org/officeDocument/2006/relationships/slideLayout" Target="../slideLayouts/slideLayout19.xml"/><Relationship Id="rId1" Type="http://schemas.openxmlformats.org/officeDocument/2006/relationships/vmlDrawing" Target="../drawings/vmlDrawing87.vml"/><Relationship Id="rId5" Type="http://schemas.openxmlformats.org/officeDocument/2006/relationships/image" Target="../media/image92.emf"/><Relationship Id="rId4" Type="http://schemas.openxmlformats.org/officeDocument/2006/relationships/oleObject" Target="../embeddings/oleObject92.bin"/></Relationships>
</file>

<file path=ppt/slides/_rels/slide94.xml.rels><?xml version="1.0" encoding="UTF-8" standalone="yes"?>
<Relationships xmlns="http://schemas.openxmlformats.org/package/2006/relationships"><Relationship Id="rId3" Type="http://schemas.openxmlformats.org/officeDocument/2006/relationships/notesSlide" Target="../notesSlides/notesSlide94.xml"/><Relationship Id="rId2" Type="http://schemas.openxmlformats.org/officeDocument/2006/relationships/slideLayout" Target="../slideLayouts/slideLayout19.xml"/><Relationship Id="rId1" Type="http://schemas.openxmlformats.org/officeDocument/2006/relationships/vmlDrawing" Target="../drawings/vmlDrawing88.vml"/><Relationship Id="rId5" Type="http://schemas.openxmlformats.org/officeDocument/2006/relationships/image" Target="../media/image93.emf"/><Relationship Id="rId4" Type="http://schemas.openxmlformats.org/officeDocument/2006/relationships/oleObject" Target="../embeddings/oleObject93.bin"/></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19.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674" name="TextBox 3"/>
          <p:cNvSpPr txBox="1">
            <a:spLocks noChangeArrowheads="1"/>
          </p:cNvSpPr>
          <p:nvPr/>
        </p:nvSpPr>
        <p:spPr bwMode="auto">
          <a:xfrm>
            <a:off x="361696" y="1268760"/>
            <a:ext cx="8278070" cy="1532727"/>
          </a:xfrm>
          <a:prstGeom prst="rect">
            <a:avLst/>
          </a:prstGeom>
          <a:noFill/>
          <a:ln>
            <a:noFill/>
          </a:ln>
          <a:scene3d>
            <a:camera prst="orthographicFront"/>
            <a:lightRig rig="soft" dir="t"/>
          </a:scene3d>
          <a:sp3d prstMaterial="matte"/>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30000"/>
              </a:lnSpc>
              <a:defRPr/>
            </a:pPr>
            <a:r>
              <a:rPr lang="en-US" altLang="zh-CN" sz="2400" dirty="0" smtClean="0">
                <a:latin typeface="方正兰亭特黑简体" pitchFamily="2" charset="-122"/>
                <a:ea typeface="方正兰亭特黑简体" pitchFamily="2" charset="-122"/>
              </a:rPr>
              <a:t>Transition-Metal-Catalyzed </a:t>
            </a:r>
            <a:r>
              <a:rPr lang="en-US" altLang="zh-CN" sz="2400" dirty="0">
                <a:latin typeface="方正兰亭特黑简体" pitchFamily="2" charset="-122"/>
                <a:ea typeface="方正兰亭特黑简体" pitchFamily="2" charset="-122"/>
              </a:rPr>
              <a:t>Reactions Involving Reductive Elimination between Dative Ligands and Covalent Ligands</a:t>
            </a:r>
          </a:p>
        </p:txBody>
      </p:sp>
      <p:sp>
        <p:nvSpPr>
          <p:cNvPr id="27653" name="AutoShape 4" descr="data:image/jpg;base64,/9j/4AAQSkZJRgABAQAAAQABAAD/2wCEAAkGBhQSERQUEBQWFRQWGBgWGBYXGRgYHBscHBwYHyEdGhkdGyYhHBsjHBkXHy8gIygpLCwsGB4xNTAqNScrLCkBCQoKDgwOGg8PGjIkHyUsLCwvLjQpLy4sLCwvLywsLCkvLCwyLC8sLCwpLCwsLCwqLCwsLCwsLCwpLCwsLSwsLP/AABEIAOIA3wMBIgACEQEDEQH/xAAcAAACAwEBAQEAAAAAAAAAAAAABwQFBggDAgH/xABPEAACAQMCAwUDCAcEBwUJAQABAgMABBESIQUGMQcTIkFRYXGBFDJCUpGhsbIjMzVicnOCQ5KiwRUkNlN00fAXNFST0iVEY6OzwtPh8Rb/xAAaAQACAwEBAAAAAAAAAAAAAAADBAACBQEG/8QANBEAAQQABAIIBQMFAQAAAAAAAQACAxEEEiExQYETIjJRYXGR8AWhscHRM+HxFDRCYnKy/9oADAMBAAIRAxEAPwB03E5B29K8fljez7KnUYqKKN8oONhn/wDlC3LfV2qTRUUUf5Q31TXpFIT5Yr0oqKIor8Y0sW7VZwGj7iNpu8KqVLFcZxgKDljnbYjO3uob5Gs7Saw+ElxF9GLrfVM+io9jOzRoZF0OVUsmc6SQMj4HapFESxFGlR8S51tIHaOWYB16qFdiNs76VIzj8aznH+0rwx/IF7ws5Ql0frhcBRkEk6h93rVTz5FFLeNBb2xe5bTqkDMBkqDnSDpOFwSzYA881XcFspJrDNumuW2uhLpHVgyr09d1G3oKSfK8uLQvQwYLDtjZM8HhYJFa3R01q9rpWKcU4nczSQmZbeRI+90YCbbbZAY53HU7VtOQ+MPc2Uckp1PllLYAzgnBOPPGKV1zxUx35ltYmhckrolJY63BDatR23bbfyB9abfKnBfktrHCTllBLHy1MSTj2AnHwrsBJcdffBU+JMayFvVAJoigAdjm2vTbiVb1Scx82w2WjvtRL5wqjJwMZO5AwMiruoHFeCwXIAnjWTHTPUe4jcU0666u6xYjGHjpLy8a3WdHapZ//FH9H/I1rLa5WRFdDlWAZT6gjIP2Ur+F8Cgfi89vNAojCtoRcqoA0YbYjOpTnfzNNOKIKAqjAAAAHkB5UKFz3XmTmOigiyiIHUA6kHfbZfVFFFHWciioXFuMxWya53CL036k+gA3J91fHBeORXcfeQNqXJU5BBBGNiD7CD8a5mF0r9G/Lno138FYUUUV1URRRRUURRRRUURRRRUURRRULjHFUtoXmlzpQb4GSckAAe0kgVwmtV1rS4gDdTaKr+D8ehuk1wOG2GVz4lz5MPI/8qsKgN6hdc0tOVworG9qCT/JNUL6Ywf0wGxKnAG/1c9R55HpSps79oGWSBysmlgTgDTnI8JOc+HfOBgn2Zp+cY4YtxDJC+dLrgkdR6Ee0HB+FKvhPKzK11ZzwnvXQtDNpOnMeSMNjYNt558jSOIjcXgj2V6P4Xi42YdzHjY7aag6G++vovXhXDGt5rG5hue+NxKI5MZ88ZBJOWxvnUAQQDtTaFIzk7jMUE6SXJkZYwxjRRqAdticFgBt9u3pTI4H2hx3dyIYopMFWYu2nbHqoJwD0znqRV8PI2q7+CD8UwsxfdWGjV1VpZI9AqHtY4VGui4XUJXYRkj5pAVj4vPV0HtHuqZyTcM1ncCyiCaFCxueskujxF8nHztOPIAj3VtOI8MjnQpMiuh3ww8/X2H2ivS0s0iQJEoRF2CqMAfCi9F1y5InGg4YQkWQe/SvL5c0jOYZWOkXMk73SkiRJQAqL1AXc5zscjAx5U4uUboyWNu5OSY1BJ8yBg/eKr+L9n1tc3BnlMmWxqUNhTgAemRsANiK0NrbrGiogCqoAVR0AHlVYonMcSUbHYyKeFjGjUanuF8B4KHzG84tpDaDM2PB09RnAO2cZxnzxSmTmC+gdvlTXYBGN2KYPqNcbL9gFOrNGKvJGXmwaS+FxbYGlrow4H19Un+XOdbe2keVoppZZNmleRGbG2wGBtsPPyFNnh96JoklXOl1DjIwcEZGR618ScIhY5aGMn1KKf8AKpQHpXY2OZoT8lzGYiKchzGkHjrfkv2sF2gczXdpNEYWQRFehCtqbJzkHxYA07jA3O9SuMWfFZpXWKSKCHJClT4ivkSdJOfdjH3152PZvEhM15I904BYg5wcb9Mlm9xOPZVHl7uq0V4o2GZBCRJM4O/1Av8AAHzS6vONm6nEt8zlemIguw+qgY4A9u599OTlOGBbWM2ikRMNQznUSepbPVtvu22xXjy7xa2vrc93GBGDoMbquBjBHhGRggg1eIgUAKAANgBsAPZXIY8vWu7VviGL6UCLIWZeF6elbr6oorzluVUgMwBY4AJAyfQepplZK9KKKKiiKKKKiiKKKKii/CaxkfMkfE7a7hCFZFR8Rk5LYzpYe3UF28jj1FbNqTPGOWruxJuNZDtI41RAnCkElmOPDnOw+/YUCZzm1Q04rT+HwxylwLqdpl81L7PuYY7YldDEsHknf/dpGCVAHnvnPtdRTK4JzBDdprgbIBwQRhlPoR/0KRkhaOP9HLqEyAyhc+HxHCuSOucHrvkddqsLRm1zQ2UhWCRUMjyeHSgALa2HQBmZTj52wGc7qRTlgDffvvW1jfhzJnOlBonjw03vx10HEBPRWB6VV803/c2k8g6rG2Pedh95FffLtjHDbRJC2tAg0vnOoHfV7jnPxqVf2KTRtHKoZGGCp8/+jitA2Wry7crZNdQD6hKqDkh47S2uoo+/kJDyQlQ4ZG6AKR9XGf4s/RppWtnFCp0IkS4ydIVR8cbbVkubO0y2sAYYQJZlGkRocImNgHbyx9UZPupQcxc53V6T8olOjyiXwxj+nz97ZNMYbAOOo0C7jfiTpu1rqfnw5cE5eOdq9jb5CuZ3H0YcMPi5IX7CaxPFO3C4ba3gjjHq5Mh+7SB99LSitVmDjbvqsl07itTd9p3EZOtyV9iKi/gufvqvbnK+PW8uPhK4+4GqaimBEwbNHohl7jxV1HzpfDcXlx8ZXb7iTVjadqXEY/8A3jWPR0jb79IP31lKKhiYd2j0UD3DimhwvtzlXa5t0cfWiYof7ragftFbjgXabY3WAJe6c/Qm8B+DZ0n4HNc70Uu/BRu20RWzuG66yBoIrnLlntAu7IgRvriH9lJllx+75p8NvYacnKHaJb34Cg93P5xMdz7UPRx7t/UCs2XCvj13CaZK1yzs/CLvhl00llG01vIclAC2Nz4SBuCMnDY6HfNb/hXETNCkpjeMsN0cYYb46fDY+YxUyg0kyPIdNu5Pz4kzgZgMw48T5/lLa77X/E4jt8qMhGL4Od8Fl09PZnNZm2muri/iZmWaYFCCfHGmdxnRsAuckDbI3zvTFveYbae3n7iIXWj58IGkkZ3YAjJHU5AJyNt6Xl0umEPbu72RY5jyQ8LuMeMKw1ED5rE6T0PtTluxbr4+/ei38GY6cGRZDtrruPkT3aA9+lLa8qc7PLKtuyvOdTBrgKEQbEjwgdNsAkgnOceVbkUj+E8Pa7cR2dv3TKysJ9ch0KM7uc6SxOCNIXcYAx0dsSkKATkgDJ6ZPrTEDy4arK+JwRxSDJp3jS/PTTXuFbbL7ooophZaKKKp+aeZ4rGAzTZI1BQq41MT5DO2wyfcDXQCTQXCa1KuKjcSVjFIIwC5RguemrBxn2ZxULgHNNvepqtpA2PnL0Zf4lO49/T0Jq2qEEaFdB4hJWLh0tur2alHuLrQjRqQwjVST4mGwc5ztnSoJ8xVI1kqylS7NAJAjTIpwRnqB0JwCQM74zTo4VyhDBPLOuWklZmy2+kMckL7z5nfyqc/BIDE8RiQRuSWUAAEk5J288759g9KQOGsL0Y+MhjjQu6s7a8TyAAHqV9cO7qO3TuiohVAVOdtAGQcnyxvk0puf+1dpS0FgxWPo0w2Z/Yh+in73U+WB1r+0LnkSgWVkdNpEAhK/wBpp8s+aDH9R36YrBV6LC4SgHv9F5Kee3EN9UUUUVppNFFFFRRFFFbnkzste+iWdp0jiJYYUF3ypwQRsF6ep91UkkbGLcrNaXGgsNRVvzZwH5HdywZJCEaWPUqQCCcbZwcbeYNb7sl5Stbq1me5hWRhKVBbOQNCHAII8yapJM1jM/BdbGXOypVUVru1DhENtfd1bII0ESEqCx8RL5O5Pliqbl/lme9d0tkDMi6zkhRjIAGTtk+QPofSrNkaWZ9guFpDsqqq+kcggqSCDkEHBBHmD5H217X/AA+SBzHOjRuOqsCD7/aPaNqj1ewQq7Ju9n/avqK2/EG8RwqTnbPoJPIH9/ofPfc7/mXmBbOESujMpdVOnyBzkn2AA/HA865jprdlnaJulndtkHwwyMfsjYn7FPuX0rLxeE0L409h5wHASCx6fNenMkiXk4bhMcjSEN3ssYaNWBHQ5wMnzJxn2+Ws5K5YSOyKSwlXlBEqyYJPUAbdFx0HUZ9a1gFftY7YgHZitiXHOfEIWigPGzzOnLTRZvkfl+azhaOeRXGolFXJCg9dyB1O+Mbb+taSvlnAGScAdTWH5q7Wba2ylvi4m6YQ+AH95xnJz5Lk+6jxxE9VgSM0xe4yP3K3VFQ+EXxmgjkZGjLqGKOCGUkbgg+hqZXFVFKTnOWDil6lut0Iu4kMTRyDSr7jW0T7guMadLY+bt7WXx68kit5XgjMkqodCAZJby29M7n2A0iOcZLieWOW9sza/RkkjhYa8ndjqOCwHQFvjvs3hWW67r33IEx0pWXPnAI7K/gThnfRzSYICk4BYhVEbdd98jJA291aHhHanPayfJ+MQsrD+1Vd8dMlBs6nB8SenQ1muC8+S2ZQGRL63Q5UOCsse2PDrGpTg421rjYEVpOB8Ej4pxH5eJxLChDGF1KvGy/MQjdSmQW1A7ke00w8U2pRYA3439uaG069T0TTRsgH1+FLXtf51MKfI4GxJIuZWB3VD9H3t+X+IVu+P8ZS0tpZ5Okak49T0Cj2liB8a5m4jxB55XllOXkYsx9p9PYOgHoBQsHDndmOw+qvO/KKCjUUUVspFFFFFRRFW3LfLM19MIoF9rOfmoPVj+A6mqmtRyRz5Lw9yANcDHLx9DnpqQ+TY9dj94HIXBpybqzavrbKDzXytLYTmKXcHeOQDAdfUehHQjyPsIJZHYfJMIpkaNxCWDxyEYUtjDAE9dgp2yNjWygay4rBHJpSeMMGAYbq48mXyO+6nYj1FW9zdRwoWkZY41G7MQqge87CsqXEl7OjcNU4yINdmB0WZ5t7OIeITpLK7oVTQQmnxDJIySD0yfLzqy5a5TjsYmit3k0s+vxlWOcAHHhHUKKzXFu2mziJWFZJyPNQEX7W3PwWqj/t4Gf+5nH84f8A46oIp3Ny0aXc8YN8Vd84dlYvpmn+UMkhULgorLhenTSfvNWnZ9yZ/o6Blcq8rsWdlzjA2UDIzgDf3saqOEdtFnKQsyyQE+bAMv8AeXce8jFbq0vElQPE6ujbhlIYH3EVSR0rW5H7KzQwnMEie1rmX5Te92hzHb5QY83Pzz8CAv8ASfWsalq7IzqrFEwGYA4XVsMnoM+VPTmzsogu5BLEe4csDJpA0uPM6egf2+fmD1q9/wBEWdnZPEyolsFPea+jA7EuerMftOwHkKcZi2MY1rBqguhLnEkrmmipXFBF30nybWYdR7vX87T5Z/69M71FrSGoSifXZbzr8sgMUzZuIQASerp0D+/yb24P0qvecRd/JmPD2VZgQfEF3XzwW8II65Poa575c449ncxzx7lDuv1lOzL8R9+D5V0xZ3aTRJJGdSSKGU+oYZH3Vi4mLon5gND7pPxPztorni6S7vrgQfKGun31EOxiXHU5OF0jzYKB6Z2zqY+J2PBiYooWur9fC8jKVVWx0TIyBvtpGT9aonOkUVncmyCvbWcn6WV4xrklByQoJIHdo3gCdB1Oaj3XFZL65E3DrVg8aqpuZCCRoBAd2OIkfT1Laugximz1wL7NeXr+Ag7HxWs5H7QLiS+eDiP6JpFXuojG0eG3OBkZ8SnOWO+BjrTNpG8AuLG0uhccQu2urgHP6IPKit01NKf1hA6adh7dsOqwvkmjWSFg8bgMrDoRSOIYA62jTy05JiIkiiUve23iE0cECxFlikZhIVJGSANKkjyOXOPPTWT4RzRbcOSURSvfCVFURSI0UaddWtXLBifCPCPI7itlzxz1JbTvBLY9/alVyzBgrEjJ3KMjAbfEGqPl/m7giSCT5I0L/WZTKqn1XDNj3hRTEYPRAFpI8K18+KE/t3azdxxGNgr33C1hgkO0tussB9cpqJRzjJxjenLyXy1DZW+m3ZnSQ97rbGTqAx0A2CgeVK7i8fD7m6SIXV3MbiTXqj0mMNJIw092+CjBcDI8sHHlTsghCIqqMKoCgegAwKHiHdUDUeH8q8Q1JSo7b+PA91aq24/SyL65yE39niOPappT1cc38X+U3txNnIaQhf4V8K/4VB+NU9aeHjyRgJSR2ZxKKKK2nZnySL6cvMP9XiI1D67Honu8z7MDzokjxG0uKq1pcaC8+TuzS4vgJCe5gP8AaMMlv4F2yP3iQPfTO4b2RWEQ8cbTN9aR2/KulfurZxxhQAoAAGABsAB5AelReJcXht11TypGvq7Bc+7PX4ViyYmSQ6GvJPNia0Klfs14cRj5LH8NQ+8NWe4x2JWzgm2kkhbyBPeJ9h8X+KtFD2j8PZtIuo8+3Uo/vMAPvrQwzq6hkYMp3BUgg+4jY1TpJWcSrZWOXPjQ33A7kN83VtkZaKVR5Hpn44YZzt513NHN09/Jrnbwg+CIZ0J7h5n1Y7n2DauieOcEiu4XhnXUjD4g+TKfJh61zXx/gr2lxJBJ85DjPkwO6sPYQQfZ08q0cNK2U24dYJWVhYKB0VfRRRT6XRV3ytzfPYSa4GyhPjiPzH948m9GG/vG1UlFVc0OFFdBINhdP8t8xRXsCzQnY7FT1Vh1VvaPvBB86x3bRwSWW1WaN20QnMkefCQfp49V/An03w3ZTzKba9WNj+iuCIyPIP8AQb7Tp9zeyn6ygjBGQfI1iyNOHlsJ9p6Vmq5m4Xyfd3CF4YHKKC2sjSpAGfCWxqPsXNU1dKcf52s7PInmUOP7NfG/90dPjgVztxaWNp5WgDLEzsyK2MhScgHBI26dfStHDzPlJsUOCVljDNiolOrsU5g7y3e2Y+KE6k/gcn8G1f3hSVrWdl/Fu44lDk+GXMLf1/N/xhKtio88Z8NVyJ2VwTb7TJFjsJJu4imeMrp71A4XUyqWwfYfwzSqfisE8KNxC8mYdRZ20QjVMdBkgR/HBO/Wn5cQLIjI6hkYEMrDIIPUEHqKWU/FOAWjkpEsjgkYVHlwR6d4dAPxrNw79Kok+HvRNSDW7WNQC6jaHhvDAFbAM7lpXGCDnvWwkfTf2U2uziGOKySBJ453iJ7wxsHVWcltII9M/cayN12xGUGKysWkBGnDZOx2x3cYP5hXr2PcDu7Z5u/geOKRFwXwDqQnA0k6ujNvjyokwcYzm041dkqrKDhWqaRFVPEeUbOfea2iYn6WgBv7wwfvrGcX7bYY5GSCB5gpI16ggODjK+FiR7SBmo3/AG6p/wCEf/zF/wDTQG4ebcBEMjNiVJ4f2VmDiiXEXdi1Ri6x6nLLhCB84HPj3+dtW45kvu5tLiXOCkUjD3hTj78VVcnc/wAHEdQiDJIgBKPjODtlSCQRnb2ZHqK+O1CXTwq5x5qi/wB6RB/nXHZ3yBsm+gUGVrSWrnYCiiit9ZyK6L7NLFYuGW2gY1p3jH1ZtyT9w9wFc6V0nyB+zLT+Sn4Vn4/sDzTOG7RVjx/iJt7WeYAMY43cA9CVBOD7K5m4rxaW5laW4cu7eZ8vYo+io8gNq6N52/Z13/Il/KaWPYrw+KWW6E0aSAJHjWqtjd+mQcUDCuEbHSVsiTAucGpa5rb9lPNElveRwaiYZ20FM7Bj0dR5HIAPqD7BTq//AM1a/wDhoP8Ayo//AE0nr23VOZEWNVVRcQ4VQAB4E6AbCjjENna5tcCUPozGQb4p50mO3S0UXNtIPnPG6n+hhj85+6nOKT3bv+ttP4JfxjpPB/rDn9EebsFK3NGaf3Z3wO3fhts0kETMUOWaNCT4m6kjJr3534Dbpw67ZIIVYQyEMI0BB0ncEDINO/1oz5a40l+gNXa56or9NflPpdfSSlSGXYqQw943H311VZ3HeRo46Mqt9oB/zrlPSTsOp2Hvrqrh1v3cUafURV+wAf5Vl/EP8eabw3FJftb5flPEGkihkdXjjJZEdhqAK7kDrhB91YCWFlOHUqfRgQfsNdOXvM9rDIY5riKOQAHQ7qpwehwTSR7WOJJNxEtE6yIIo1DIwYfSPUHH0qJhJnOphHDdVmjA61rHV62tyY3SReqMrj3qQR+FeVGK0Dqll1hDKGUMOjAEe470leZGjTiUttZWdsZNWWluTqyzASEgSOI1A1bDB6dKa3KM2uwtGPUwRE+/QtLjtHtbaS/YTWl0WCp+mtsNr26MrIRkdMg56Z6VhYfR5BWhLq0FVs/y3TiXitpbqPoRTqmPZogQfjUfg3NF1a3qJBdtfKynK5kZSdLHAD75XAbK+W3rVZdR2cGzWV6f58oh+5Ys/fVhyxzoIZf9S4fCGOQWBmmkAx9YnIG3QACnS3qmhfIAflAB13+qtZeTr7h0kvyC7gSNznLvGjYGrSGEiEZGSMg7+zoNTzTzOPk8S2vELSKcFe8Z3jYEaTkYCvvqx0FLji1hwuK4mWWS8Z1lkBCJCoBDHIDOxJGfOqK3uLZbkt3UktvvpjaTQ/TbLoDuD6DeudF0lOdw/wBav1Xc+XQfVM/sssIheXEpu47i4dCSIlcABnUsxJRRktpwAPM1ou1pM8Kn9hiP/wA1P+dZrsyuFN1mHhrWyNGwM5ad/NSF1OAu5Hl6Ctj2j22vhl0B5R6/7hDf/bSrzU4J8O77Irf0zzXOFFFFbaQRXSfIH7MtP5KfhXNldJ8gfsy0/kp+FZ+P7I80zhtyvXnb9nXf8iX8ppc9hP667/gj/M9Mbnb9nXf8iX8ppc9hP667/gj/ADPSsX9u/kjP/UanDSQ4p/tMv/EQ/kSnfSQ4p/tMv/EQ/kSq4Xd3/JXZth5p3ik927/rbT+CX8Y6cIpPdu/620/gl/GOuYP9Yc/opN2Ct12Z/su1/gP5mqRz9+zbz+RJ+U1H7M/2Xa/wH8zVI5+/Zt5/Ik/KaGf1ef3Vh2OS5sNflfpqbwfg0t1KsVuhd2+wD6zHyUev+degJAFlZtWrvs25dN3fxgj9HERLIfLCnKj+psD3avSuiaoOSuUU4fbiNTqdvFJJjGpv8lHQD3+ZNHNvOsHDxGZtTGRsBUwWwOrYJGw2HxrDnkM8nV5LQjb0bdUm+06xuBfzyzxOiO+I26qVUBVwwyMkDOOu/SshT85q58tW4bLLC8c2od2qEA+NumuNhkYALYI+jSDrTwr3OZRFVolJmgO0O6KKKCaaQl0vyP8As6z/AJEX5RWG7SY797pltp9MGhfALiKHxb5yC6sRjB323pi8vW3d2luh6pDGv2Io/wAqUvPnELf5dP8AKOGtLgqvfCWaMthVGdlK4HTb09tYcGshIF+/EhaEnYCzltypcBg2uyZic5e4tpPtDMQfsNa/h/DeN4CwXNsq+SxG3C/ALD7KXcMtqbhjKkqW5zhI3RpF9PE4w2PbWm5Z4Nw2e6iSCW6DtqwskURBwjHdkPoD5eVPSg1Z/wDN/dLsIuh9VqeYuJXS3k8VnwuByGz35g1atQDai/hXPiOck+dVF1xu+UYueI2toPOOEI8g/phViPi4q87VeCxtKkt1etDCU0iABpC7KTkomoKNmUEkemaVV3Nb50wo6p9eQh5D7lGlF925/eNChYHtGny/P2Cs8lp/f8Lb8s8y26X1uWuL25kLiPvJmCRDXlM6CzsfneopyX9oJYnjbo6sh9zAj/OkXy806ANw3hpZ8bXM4aU+9SQkafDPvNPSwuNcaMcZKgkAhgDjcZBIODkbelLYoAOBH1H22RYTY1XLt8V1FVj7vSSCCzM2RsdTHAz7gPdUatd2n8C+T8QlIICynvVGd/F87YdBrDdayNbETg5gISTxRoorpPkD9mWn8lPwrmyuk+QP2ZafyU/Ck8f2R5o+G3K9edv2dd/yJfymlz2E/rrv+CP8z0xudv2dd/yJfymlz2E/rrv+CP8AM9Kxf27+SM/9RqcNJDin+0y/8RD+RKd9JDin+0y/8RD+RKrhd3f8ldm2HmneKT3bv+ttP4Jfxjpwik927/rbT+CX8Y65g/1hz+ik3YK3XZn+y7X+A/mapHP37NvP5En5TUfsz/Zdr/AfzNUjn79m3n8iT8poZ/V5/dWHY5JOdnPJkXEJZVmkdBGFbSgGWBLA+I5xjA8vPyp4cE5egtI9FtGqL543LH1Zjux95pLdj3EO74kFPSWN0+Iw4/Iftpodo/M09jaiW3RWJcIWbJ0ZBw2kddxjc9SOtNYvO6XJe+yFDlDMy1VIrtd4FcR3ZuJWMkMmBG3kmP7MjyxuQfpZJ65qu5c7Rbm3uzPM7zLJgSqx6gdCo6KVycAYHUedWHaH2lNe5gt8rbAjJIw0hByCR9FQcEDrtk+gvDBJFKOIVXyNexYOiiitRKIqdwKw7+5giH9pIi/AsM/dmoNb7sZ4N3t8ZSPDAhb+t8qv+HWfhQpn5GFysxuZwCegpEXfMt1PfXIk4g1npdlRWaQJ4WKhcLspAGSxG9NrnnjPyWwnlBw+jSh/ffwrj3E5+FK/hd/Z3FhNPxPu5rqPIQBu6ndQFC62UguSxxqIOB1zWThhQLiL4J2U2QLWz4peSPw+NbGSC8u1EYdtUMmrA8Zw5GckY9cGq3s/5iSa7aC6soIbuMMQ8cSodtmB6lThvI4IJ+NBw3s/s7uza8jkntUTWT3uiUAJ1KlQrEdR65B2rW9mXKVpDruba4+VMcx68aQg2JGnJIY+EnPs6Z3s4RtY4cfLj57LgzFwKsO0zhiSWole3Ny0LBljDumdWFPzBqIGQcDHTrSqPHriKVYUgtuHMRnU0OlgCCcs8gd9wNsDJOBXQbDaldYdk81xO03FbhpPEQFU7soJxlsYRT10qPPqKrBK0NIft74bLsjSTbVgXiur+Tuopbi8fzJ1CMe3xnYe1gnup2cgcvzWVmsNw6swZiAucKGOdOT1wdRzgdfZmrnhnCYreMR28axoPJRj4n1PtO9QeYOb7ayA+UyhS2MIN2IzjOkb6R5k7bVWWYy9Ro0+a61gZ1iVle2bl7vrRbhBl7ckt7Y2xq+whW92qkfXVzqsiEHDo64PmGUj7wQa5x5y5TexupI8ExDxxuehRjtk/WB8J9SM+dN4GbTozyQcQzXMFn63vZ52lNZkQXJLWx6HctF7vVPVfLqPQ4KinpI2yNyuS7XFpsLpTm+4V+GXTowZWt5GVgcggocEHzFL3sJ/XXf8Ef5nrHcD5zlt7ae1PjgmjddJ+gzAjUp9M9V8+ux6yuzbmcWV6pc4ilHdyE9Bk+Fv6W6+wtSP9O5kT2pjpQ57SuiKQvNPEVt+YGmfJWOeJ2x1wEjzj4U+QaxfPfZrHfnvY27q4AxqxlXA6Bx128mG+PI7YTw0jWOObYikeVpcNFq7HiUc0YkidXjIyGU5H/69x6Ulu2LmGG5uYkgYP3KurMpyupiuwPnjTuRtvjyNQrnsl4ijFViVx9ZJEwffqKn7quuXOxWZnVr5lSMbmNDqdvYWHhUe0ZPu60zG2GF2fPaE5z3jLlTA7NVI4XaZGP0eftZiPur35+/Zt5/Ik/KavIIVRVVAFVQFAGwAAwAPYBWH7X+PiCxMIP6S4OgD9wYLn3Ywv9dJst8oriUZ3VZySY5e4p8mu4JzkiORWIHUrnxAe0qSK1/OXawbyF7eOBUifGWcln2IIIC4CnIH1qX9FbjoWOcHEahIB5AoIooooqoiiiiooiuhOy7l35JYprGJJj3r+oyBpU+5cbepNKns05S+W3YLrmCHDyejH6KfEjJ9gPqKf17eJDG8krBURSzMfIDc1l46W6jHNN4dn+RS37W+czA8VvGsUmxklSVFkUg7KCD0OzHIwelUllwbg/EAoilazuCBlCcIW89IckEZ6BXB9lWMPaXw64vFkubTu2Rv0dwcMw6gGQKMgYPTxgfDNaPjHZnYXqd5CBGXGRJARpbPnp+Yw92D7aoHdEA1wLT3q1ZySKKx3EuzrilvC8NvP39uwwYlbTtnPzH2GT9Vt/jTB7OuBG0sIo3UrI2ZJAeoZt8H2gaV+FZfgXKXFbG5ijiuBLaFxrzuFTqfA5ypIGBoJ3IzTOoM8hIy2Dx0+6vG0A3SK+XcAEk4A3JNfVROLWPfQSxZ094jx6h5alIz8M0qjJc8f7UJriU23B4zI5277GfiinYL+++3s6GsobKCCbNyTxK/dsdwjF4wx/3snWRh9QbDGDtvUu35K4pBFLAXjt7YnXLPrRVIAxu4/SFMD5px1OetUsvFUgjki4bnGMTXjDS7g/Rj/wB0hPQDxt59DWsxjRpH78z9gk3EnV3vl902uS+aMt8kupYjdjU3dxABEUYxECPCXQdQucAeeCam898orxC2KZAlQ64mPQNjof3SNj6dfKlHyjH8mdTFGJuIOD3SH5luuN5Jj014OdP0R1wTinLyvzLFeRt3biRoiI5GVSql8Akpnqh3x7KUlYY35me/2RmOzCnLmy6tWjdo5FKuhKsp6gjyNeVPntG7Oxer30AC3KjHoJAPot6N6N8DtghFTwMjMjqVZSQysMEEeRB6GtSCcSt8UnJGWFedFFFMIaanZv2oLGq2t82FHhjmPQDyV/QDoG9Nj603Y5AwBUgg7gjcEew1ydVvwXmy6tP+7Tui/U2ZP7jZX7BWfNgg45maJmOehTl05RSFj7ZeIAYJhPtMe/3MB91QOIdp/EJhg3BQekSqn+IDV99LDAyeCL/UNTr5p5zt7BCZmy5HhiXd2+HkP3jtXP8AzLzHLfXDTTdTsqjoijOFH2nfzJJqsllLEsxLMdySSSfeTua+afgwzYtdylpJS/yRRRRTSEiiiiooirXgHAZLmRUiTvMsFZQdJUH6RODhR9bBA6EbjMLh/D5J5FihQvI5wqjz/wCQHUk7Cn/yDyInD4sth7hx+kf0/cTz0j7zv6AK4mcRN03Roo858Fa8rctx2NusMW+N2cjBdj1Y/cMeQAHlWR7VOMR+C1uVnjgk8XylN1Dg7KU+mo+cy5B+aRnFXHOvPcFniFpGWWQEakUOYgQQJGUnfB6L1OD6UobuW7sRpZ1ntZ9wWzLBKOpIzur+ZwVcHz86z4InPdnd/KZkeAMoUoMbWJIb6JLmxkJMU8OnUpJ3aGXGzesb+np1mcP4nPwsLcWUy3Vg7YKk4wx+i6dYpMD5wGD5g9Kz1rxiW13RP9Xm+dDJ+khk9gbzI9R4l6Emr7g3JVvxGVWsZe7j1Az28hzJGvrG39ovVQTuNW/pTjgALft8v2PiEAWdt/fqE7OEcSW4gimjzpkRXGeuCM4PtHSpleVparGixxqFRFCqo6AAYAHwr1rHPgnkUUUVxRZnnnk4cQjjVpnjCPqIXLBh5+DoWH0TvjfY5pNXCteziDh8Xd28OSobYKBs007noxx1PQAAdK6LrD888lzXCLFYmOGOWXVcgDSXJ+mxHzgN/B5kjfam8PNl6p/YIMjL1CXFrbmUtY8MwUIzdXbeHWB1JY/MgG+F6t55qZwjjmi4Q2kpgsLIYeTH64sfEWX6ckxXCr9FQDtivXne+hsIP9G2J3bBuperNnopI8yNyOgGB5mqnh3C9Nul3erptIye4gOzXEh8/wCE4BZz9FcLtinO02zsdu8+PmeHcEDY0ndy7zCt1EjhTGzKH7pyusISQrEA/NbSSD51T879ncN+pcYjuAPDIB1x0Dj6Q9vUfdS34Ty7xO5K8TikCO8nzi2nCdC2D4e5XGNPovQ0weXe1K1uJjAzaG1aY5G2WXyyPqEnOFPkRuTtSbo3RuzRm63rgjhwcKcknx7l2ezk7u5QqfonqrD1VuhH3jzAqtrqjiXCoriMxzxrIh+iwz8R6H2jelbzN2JkEvw+TI/3Up3/AKZP8m+2nYca12j9D8kB8BHZSpoqdxXgc9s2m5ieM/vDY+5vmt8Cag08CCLCWIrdFFFFdURRRRUURRRVpwXlm5uzi2hdx9bGEHvc4UfbmuFwaLK6ATsqurrlnlG4vn0wJ4QcNI2yL7z5n90b/jTH5Y7FEXD376z/ALqMkL/U+zN7hj3mmXbWscKBI1WNFGyqAqge4bCs+bGgaM1TDICdXKk5P5Ig4fHiMapWHjlYeJvYPqrn6I+OTvXhzp2gQ8PXB/STNusQODj6zH6K/efIdSKvnntI+TpCLEJM85cK/wA5BobQcYPibXsMHGx60u+Lo1yz3YjC3tuwa7t2XIOgj9KqNnK7AOm+OvQ5KscRkOeTY++QRnPDRlamFzjy0nF7KO5tlImCa49Q0llO5jbPxwemfPDE0seG8S7iFyNDxFglzZTHGT01x53ByOq+NCN8jBpg8m9ol1fXoVLdRbBAHA+gcfPLnrkggJ6e4monazyHnN7bJk7d/GAd/wB8Ab58mxuRv5E0WJ2R3RSe/BUeMwztWZ4bbsgMvDB8qtnIE1lKA7KTsBIn0h5LMvTz88uLlnlaC0VjBCIml0s66i+Dj5oY/RBzj3k1X8scm26Ol4Lc287xANEG8EZI8WFHQnp/kDmtXS80ubQe/wA+aLGytSiiiilkVFFFFRRFFFFRRYa+7MrMXUl7LqMYDStCQWXXuWY+bDqdHr7PDWGt7gcd4lpnl7mBFYRR5AYr5BM5Gs7M3XZcDONnlWK452cQtP8AK7eNe+TU4iPhikkG6s2Pm4bBOOuN/M01FNV5jrVA9yC+Pu5pdcx54XBLw+KdpHmbXKRkKkePCgXJw7jxOR9HA3BqHYQWsiK/dN3FnDrnY+F55XYBY8gnSurYHqFDedS57WWzSRrhS3Er0vEitgsiOSrucZGqQnQvoOnmKsbp7deH3vDYQ7S24E7y9Ud4zH3pG/gAIKgeePWnc2g89T8ifsECtffJSuX+0LiT3VsZURobpyEQKq+FWwzKw8QCbnLZzpPvDC4ZztazIj94IxI0ixiUqhfQ2klcncZxjz9lKe14jFFwZZ9P+tAzWUb5OyOS7EDOMhXYauoLe2vLnPhQFtwuPQVuXhCd0DlQpPhypGzuz5O/UEeQoL4WvdVVqR6Xr9FcSFo7095YldSrAMp6ggEH4HY1l+Jdl3D5snuBGT5xEx/4QdP3ViOKXtzwqbh1t8pIjVcylfmshnYk6Wz0j2+G1a/s35pur9JZZ0jWIPpjKghiepB8RBCgqM43OfSlzG+Nudp0RczXHKQqS87C4Sf0VzKnsdUf8NNV8nYQ/wBG7U++Ij8JDW85r58tuHlVn1s7jIRACcdMnJAAzt13wfSvI9o1p8jF2GcxaxGQF8SufJlz6b9cbirtmxFAi/RVLI7pYmPsHf6V2o90RP4yCrKz7DLcfrp5n9ihEH4MfvrT8tc/219I0dv3mpV1nUukYyB1z6kUc787x8OjRmQySSEhEB05xjJLYOAMjyJ3HwhmxBdkvVQMjAtfPC+zawgIK26sw+lJmQ/YxIHwFaNiqLk4VVHsAAH3AUs7ntbeTh800UXdTpJHFgnWo16vEMgZICN4SOuOtZv/AEheXcUlpfsZDcW4urbITdly4AKgfORZFwehHlXOgkdq8rvSNGjQmJzR2n2tmzR5aWZdjGg6H95jsPhk+ysTzJ2g3CXSO+mawni1LFpADxOMMGO571TlTvgEdAGrPX15rSy4gVWQoywXCsAQzRYKlgeveQ46+aVpr/iY47bTpFb93JagSQY8WobhoyQAASAuFHnp9DR2xMjokWNie7ghl5dYB8lQHhyzRNaRNraMtc2L+csbbvF7JBpzj68bitfyvzzF8hnu3g7y8iVEnKhQ8i/NV2Y/QwPFjOCp26UtobdxCt3bMR3Lr3gHWJzjTIP3HwPcykdCK01rwWe81XnCcK8oeK5gDKulnHi06tjE/wA4A7g9OmxZGAinH+eIPnv5qjXEHT3/AAvB2ltgnEuFZSKbMckQGsRSHYoV80LYZDjbKjzALF7MuCXkETveyMTM3eCJvEyk9WZs7FtvD5Y9cipXZzyi9hamOYhpHfvGA3C7KAAfMgKCT6+7Naykpprto9eNcEeNlalFFFFKoyKKKKiiKKKKiiKKKKiiKKKKiihXvB4ZnjeWNWeJtcbEbqfYf8umw9BSr4t2W3yzzrZyJ8nuWOsltJ0li2lxgkgEn5vXz9KcNFFjldHsqOYHbpHwcCW44nb8PjOq3sgRIcfOYENKxHlrkKx+4CrXhI/0jzDJL1itc6fT9HlVx75Cz/Cmm1gmpnCgSMuguAA2PTVjOAdxVJyfyTFw4SiJnfvWBy+MgKMBcgDO5Y5x9Kjf1Fg99V67lD6Ojz/hL3tjtWm4jaxR7u8YQD2tIwGfZ/yNNXgXB0tbeOCP5sahc+p6lj7SST8axTct3EvMAuZoiLeNf0b5Ug6UwOhyDrdmwQOlMWqyv6jWA7BWY3rFyUnHbZZuZYY5lDoUUFWAIx3Uh6HbrvWJs2/9l3a+QubYgfCUfgB9lbTmi9S15ihnnOiIIrasE7d3InQb/O2rG2cR/wBFXT48LXVuB7wshP3Ov209H2W+TfqUu7c80y+ym9sXULbQlLmOCMTSacajtqwdRzl1z0Feva7yzLcQxTW6lpLdmOld2KtpyVHmVKqcematuz/gEENpbzRRKkksEJkYZyxKqTnf1JNWfNXf/I5jZnE4XUmAGJIwSACCMkAge0ikS+psze/imMtsopRWPFre9tb5GjMd9KnfsQSUkaDx5VfoNgOSPPU2D5C75P5ptYOGQ3N1Frkt3a2R1RXcdXUAnGkaTjOR0rKcM5hM95YOkRe7V2WdvCO+DNjcAdRGXViR0xnpVhxDs84jC01pbR95bSyK4fKYwpOkkk5QgHDbb42zTj2N7LjXHfkflsgBx3Gq8ouGr8surFT+hvEEtufINjvYSPtaM++vvlntOntbaO0it+8kV2AzqJ05zpCKMlwSwznbbY0wV7NIm+QtLI4ktI0TKEDWUIYEkgnAbV03w1aex4JBCzvDEiPIxZ2VQGYk5OT1O/lQHTsIoi/ztfoiCN16GlkuE8gaL+W6RgttPGdduynJMgyysDsoDeLzO5GAK1fBuAwWkfd20axr546n2sx3Y+0k1PopRz3O3KMGgbIoooqisiiiiooiiiiooiiiiooiiiiooiiiiooiiiiooiiiiooiiiiooln24wL8mgfSNQkKhsDIBGSM9cZA29lVXMcCry5baFC5eNjgAZJL5Jx1J9a/KK0Ij1I/+ku/d3kmTyZ+z7P/AIeH/wCmtXNFFIv7RR27BR47GNWLpGiu3zmCgE+8gZNe4r9oqq6iiiiooiiiiooiiiiooiiiiooiiiioov/Z"/>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kumimoji="1" lang="zh-CN" altLang="en-US" sz="2800">
              <a:solidFill>
                <a:srgbClr val="000000"/>
              </a:solidFill>
              <a:latin typeface="Times New Roman" pitchFamily="18" charset="0"/>
            </a:endParaRPr>
          </a:p>
        </p:txBody>
      </p:sp>
      <p:sp>
        <p:nvSpPr>
          <p:cNvPr id="27654" name="AutoShape 6" descr="data:image/jpg;base64,/9j/4AAQSkZJRgABAQAAAQABAAD/2wCEAAkGBhQSERQUEBQWFRQWGBgWGBYXGRgYHBscHBwYHyEdGhkdGyYhHBsjHBkXHy8gIygpLCwsGB4xNTAqNScrLCkBCQoKDgwOGg8PGjIkHyUsLCwvLjQpLy4sLCwvLywsLCkvLCwyLC8sLCwpLCwsLCwqLCwsLCwsLCwpLCwsLSwsLP/AABEIAOIA3wMBIgACEQEDEQH/xAAcAAACAwEBAQEAAAAAAAAAAAAABwQFBggDAgH/xABPEAACAQMCAwUDCAcEBwUJAQABAgMABBESIQUGMQcTIkFRYXGBFDJCUpGhsbIjMzVicnOCQ5KiwRUkNlN00fAXNFST0iVEY6OzwtPh8Rb/xAAaAQACAwEBAAAAAAAAAAAAAAADBAACBQEG/8QANBEAAQQABAIIBQMFAQAAAAAAAQACAxEEEiExQYETIjJRYXGR8AWhscHRM+HxFDRCYnKy/9oADAMBAAIRAxEAPwB03E5B29K8fljez7KnUYqKKN8oONhn/wDlC3LfV2qTRUUUf5Q31TXpFIT5Yr0oqKIor8Y0sW7VZwGj7iNpu8KqVLFcZxgKDljnbYjO3uob5Gs7Saw+ElxF9GLrfVM+io9jOzRoZF0OVUsmc6SQMj4HapFESxFGlR8S51tIHaOWYB16qFdiNs76VIzj8aznH+0rwx/IF7ws5Ql0frhcBRkEk6h93rVTz5FFLeNBb2xe5bTqkDMBkqDnSDpOFwSzYA881XcFspJrDNumuW2uhLpHVgyr09d1G3oKSfK8uLQvQwYLDtjZM8HhYJFa3R01q9rpWKcU4nczSQmZbeRI+90YCbbbZAY53HU7VtOQ+MPc2Uckp1PllLYAzgnBOPPGKV1zxUx35ltYmhckrolJY63BDatR23bbfyB9abfKnBfktrHCTllBLHy1MSTj2AnHwrsBJcdffBU+JMayFvVAJoigAdjm2vTbiVb1Scx82w2WjvtRL5wqjJwMZO5AwMiruoHFeCwXIAnjWTHTPUe4jcU0666u6xYjGHjpLy8a3WdHapZ//FH9H/I1rLa5WRFdDlWAZT6gjIP2Ur+F8Cgfi89vNAojCtoRcqoA0YbYjOpTnfzNNOKIKAqjAAAAHkB5UKFz3XmTmOigiyiIHUA6kHfbZfVFFFHWciioXFuMxWya53CL036k+gA3J91fHBeORXcfeQNqXJU5BBBGNiD7CD8a5mF0r9G/Lno138FYUUUV1URRRRUURRRRUURRRRUURRRULjHFUtoXmlzpQb4GSckAAe0kgVwmtV1rS4gDdTaKr+D8ehuk1wOG2GVz4lz5MPI/8qsKgN6hdc0tOVworG9qCT/JNUL6Ywf0wGxKnAG/1c9R55HpSps79oGWSBysmlgTgDTnI8JOc+HfOBgn2Zp+cY4YtxDJC+dLrgkdR6Ee0HB+FKvhPKzK11ZzwnvXQtDNpOnMeSMNjYNt558jSOIjcXgj2V6P4Xi42YdzHjY7aag6G++vovXhXDGt5rG5hue+NxKI5MZ88ZBJOWxvnUAQQDtTaFIzk7jMUE6SXJkZYwxjRRqAdticFgBt9u3pTI4H2hx3dyIYopMFWYu2nbHqoJwD0znqRV8PI2q7+CD8UwsxfdWGjV1VpZI9AqHtY4VGui4XUJXYRkj5pAVj4vPV0HtHuqZyTcM1ncCyiCaFCxueskujxF8nHztOPIAj3VtOI8MjnQpMiuh3ww8/X2H2ivS0s0iQJEoRF2CqMAfCi9F1y5InGg4YQkWQe/SvL5c0jOYZWOkXMk73SkiRJQAqL1AXc5zscjAx5U4uUboyWNu5OSY1BJ8yBg/eKr+L9n1tc3BnlMmWxqUNhTgAemRsANiK0NrbrGiogCqoAVR0AHlVYonMcSUbHYyKeFjGjUanuF8B4KHzG84tpDaDM2PB09RnAO2cZxnzxSmTmC+gdvlTXYBGN2KYPqNcbL9gFOrNGKvJGXmwaS+FxbYGlrow4H19Un+XOdbe2keVoppZZNmleRGbG2wGBtsPPyFNnh96JoklXOl1DjIwcEZGR618ScIhY5aGMn1KKf8AKpQHpXY2OZoT8lzGYiKchzGkHjrfkv2sF2gczXdpNEYWQRFehCtqbJzkHxYA07jA3O9SuMWfFZpXWKSKCHJClT4ivkSdJOfdjH3152PZvEhM15I904BYg5wcb9Mlm9xOPZVHl7uq0V4o2GZBCRJM4O/1Av8AAHzS6vONm6nEt8zlemIguw+qgY4A9u599OTlOGBbWM2ikRMNQznUSepbPVtvu22xXjy7xa2vrc93GBGDoMbquBjBHhGRggg1eIgUAKAANgBsAPZXIY8vWu7VviGL6UCLIWZeF6elbr6oorzluVUgMwBY4AJAyfQepplZK9KKKKiiKKKKiiKKKKii/CaxkfMkfE7a7hCFZFR8Rk5LYzpYe3UF28jj1FbNqTPGOWruxJuNZDtI41RAnCkElmOPDnOw+/YUCZzm1Q04rT+HwxylwLqdpl81L7PuYY7YldDEsHknf/dpGCVAHnvnPtdRTK4JzBDdprgbIBwQRhlPoR/0KRkhaOP9HLqEyAyhc+HxHCuSOucHrvkddqsLRm1zQ2UhWCRUMjyeHSgALa2HQBmZTj52wGc7qRTlgDffvvW1jfhzJnOlBonjw03vx10HEBPRWB6VV803/c2k8g6rG2Pedh95FffLtjHDbRJC2tAg0vnOoHfV7jnPxqVf2KTRtHKoZGGCp8/+jitA2Wry7crZNdQD6hKqDkh47S2uoo+/kJDyQlQ4ZG6AKR9XGf4s/RppWtnFCp0IkS4ydIVR8cbbVkubO0y2sAYYQJZlGkRocImNgHbyx9UZPupQcxc53V6T8olOjyiXwxj+nz97ZNMYbAOOo0C7jfiTpu1rqfnw5cE5eOdq9jb5CuZ3H0YcMPi5IX7CaxPFO3C4ba3gjjHq5Mh+7SB99LSitVmDjbvqsl07itTd9p3EZOtyV9iKi/gufvqvbnK+PW8uPhK4+4GqaimBEwbNHohl7jxV1HzpfDcXlx8ZXb7iTVjadqXEY/8A3jWPR0jb79IP31lKKhiYd2j0UD3DimhwvtzlXa5t0cfWiYof7ragftFbjgXabY3WAJe6c/Qm8B+DZ0n4HNc70Uu/BRu20RWzuG66yBoIrnLlntAu7IgRvriH9lJllx+75p8NvYacnKHaJb34Cg93P5xMdz7UPRx7t/UCs2XCvj13CaZK1yzs/CLvhl00llG01vIclAC2Nz4SBuCMnDY6HfNb/hXETNCkpjeMsN0cYYb46fDY+YxUyg0kyPIdNu5Pz4kzgZgMw48T5/lLa77X/E4jt8qMhGL4Od8Fl09PZnNZm2muri/iZmWaYFCCfHGmdxnRsAuckDbI3zvTFveYbae3n7iIXWj58IGkkZ3YAjJHU5AJyNt6Xl0umEPbu72RY5jyQ8LuMeMKw1ED5rE6T0PtTluxbr4+/ei38GY6cGRZDtrruPkT3aA9+lLa8qc7PLKtuyvOdTBrgKEQbEjwgdNsAkgnOceVbkUj+E8Pa7cR2dv3TKysJ9ch0KM7uc6SxOCNIXcYAx0dsSkKATkgDJ6ZPrTEDy4arK+JwRxSDJp3jS/PTTXuFbbL7ooophZaKKKp+aeZ4rGAzTZI1BQq41MT5DO2wyfcDXQCTQXCa1KuKjcSVjFIIwC5RguemrBxn2ZxULgHNNvepqtpA2PnL0Zf4lO49/T0Jq2qEEaFdB4hJWLh0tur2alHuLrQjRqQwjVST4mGwc5ztnSoJ8xVI1kqylS7NAJAjTIpwRnqB0JwCQM74zTo4VyhDBPLOuWklZmy2+kMckL7z5nfyqc/BIDE8RiQRuSWUAAEk5J288759g9KQOGsL0Y+MhjjQu6s7a8TyAAHqV9cO7qO3TuiohVAVOdtAGQcnyxvk0puf+1dpS0FgxWPo0w2Z/Yh+in73U+WB1r+0LnkSgWVkdNpEAhK/wBpp8s+aDH9R36YrBV6LC4SgHv9F5Kee3EN9UUUUVppNFFFFRRFFFbnkzste+iWdp0jiJYYUF3ypwQRsF6ep91UkkbGLcrNaXGgsNRVvzZwH5HdywZJCEaWPUqQCCcbZwcbeYNb7sl5Stbq1me5hWRhKVBbOQNCHAII8yapJM1jM/BdbGXOypVUVru1DhENtfd1bII0ESEqCx8RL5O5Pliqbl/lme9d0tkDMi6zkhRjIAGTtk+QPofSrNkaWZ9guFpDsqqq+kcggqSCDkEHBBHmD5H217X/AA+SBzHOjRuOqsCD7/aPaNqj1ewQq7Ju9n/avqK2/EG8RwqTnbPoJPIH9/ofPfc7/mXmBbOESujMpdVOnyBzkn2AA/HA865jprdlnaJulndtkHwwyMfsjYn7FPuX0rLxeE0L409h5wHASCx6fNenMkiXk4bhMcjSEN3ssYaNWBHQ5wMnzJxn2+Ws5K5YSOyKSwlXlBEqyYJPUAbdFx0HUZ9a1gFftY7YgHZitiXHOfEIWigPGzzOnLTRZvkfl+azhaOeRXGolFXJCg9dyB1O+Mbb+taSvlnAGScAdTWH5q7Wba2ylvi4m6YQ+AH95xnJz5Lk+6jxxE9VgSM0xe4yP3K3VFQ+EXxmgjkZGjLqGKOCGUkbgg+hqZXFVFKTnOWDil6lut0Iu4kMTRyDSr7jW0T7guMadLY+bt7WXx68kit5XgjMkqodCAZJby29M7n2A0iOcZLieWOW9sza/RkkjhYa8ndjqOCwHQFvjvs3hWW67r33IEx0pWXPnAI7K/gThnfRzSYICk4BYhVEbdd98jJA291aHhHanPayfJ+MQsrD+1Vd8dMlBs6nB8SenQ1muC8+S2ZQGRL63Q5UOCsse2PDrGpTg421rjYEVpOB8Ej4pxH5eJxLChDGF1KvGy/MQjdSmQW1A7ke00w8U2pRYA3439uaG069T0TTRsgH1+FLXtf51MKfI4GxJIuZWB3VD9H3t+X+IVu+P8ZS0tpZ5Okak49T0Cj2liB8a5m4jxB55XllOXkYsx9p9PYOgHoBQsHDndmOw+qvO/KKCjUUUVspFFFFFRRFW3LfLM19MIoF9rOfmoPVj+A6mqmtRyRz5Lw9yANcDHLx9DnpqQ+TY9dj94HIXBpybqzavrbKDzXytLYTmKXcHeOQDAdfUehHQjyPsIJZHYfJMIpkaNxCWDxyEYUtjDAE9dgp2yNjWygay4rBHJpSeMMGAYbq48mXyO+6nYj1FW9zdRwoWkZY41G7MQqge87CsqXEl7OjcNU4yINdmB0WZ5t7OIeITpLK7oVTQQmnxDJIySD0yfLzqy5a5TjsYmit3k0s+vxlWOcAHHhHUKKzXFu2mziJWFZJyPNQEX7W3PwWqj/t4Gf+5nH84f8A46oIp3Ny0aXc8YN8Vd84dlYvpmn+UMkhULgorLhenTSfvNWnZ9yZ/o6Blcq8rsWdlzjA2UDIzgDf3saqOEdtFnKQsyyQE+bAMv8AeXce8jFbq0vElQPE6ujbhlIYH3EVSR0rW5H7KzQwnMEie1rmX5Te92hzHb5QY83Pzz8CAv8ASfWsalq7IzqrFEwGYA4XVsMnoM+VPTmzsogu5BLEe4csDJpA0uPM6egf2+fmD1q9/wBEWdnZPEyolsFPea+jA7EuerMftOwHkKcZi2MY1rBqguhLnEkrmmipXFBF30nybWYdR7vX87T5Z/69M71FrSGoSifXZbzr8sgMUzZuIQASerp0D+/yb24P0qvecRd/JmPD2VZgQfEF3XzwW8II65Poa575c449ncxzx7lDuv1lOzL8R9+D5V0xZ3aTRJJGdSSKGU+oYZH3Vi4mLon5gND7pPxPztorni6S7vrgQfKGun31EOxiXHU5OF0jzYKB6Z2zqY+J2PBiYooWur9fC8jKVVWx0TIyBvtpGT9aonOkUVncmyCvbWcn6WV4xrklByQoJIHdo3gCdB1Oaj3XFZL65E3DrVg8aqpuZCCRoBAd2OIkfT1Laugximz1wL7NeXr+Ag7HxWs5H7QLiS+eDiP6JpFXuojG0eG3OBkZ8SnOWO+BjrTNpG8AuLG0uhccQu2urgHP6IPKit01NKf1hA6adh7dsOqwvkmjWSFg8bgMrDoRSOIYA62jTy05JiIkiiUve23iE0cECxFlikZhIVJGSANKkjyOXOPPTWT4RzRbcOSURSvfCVFURSI0UaddWtXLBifCPCPI7itlzxz1JbTvBLY9/alVyzBgrEjJ3KMjAbfEGqPl/m7giSCT5I0L/WZTKqn1XDNj3hRTEYPRAFpI8K18+KE/t3azdxxGNgr33C1hgkO0tussB9cpqJRzjJxjenLyXy1DZW+m3ZnSQ97rbGTqAx0A2CgeVK7i8fD7m6SIXV3MbiTXqj0mMNJIw092+CjBcDI8sHHlTsghCIqqMKoCgegAwKHiHdUDUeH8q8Q1JSo7b+PA91aq24/SyL65yE39niOPappT1cc38X+U3txNnIaQhf4V8K/4VB+NU9aeHjyRgJSR2ZxKKKK2nZnySL6cvMP9XiI1D67Honu8z7MDzokjxG0uKq1pcaC8+TuzS4vgJCe5gP8AaMMlv4F2yP3iQPfTO4b2RWEQ8cbTN9aR2/KulfurZxxhQAoAAGABsAB5AelReJcXht11TypGvq7Bc+7PX4ViyYmSQ6GvJPNia0Klfs14cRj5LH8NQ+8NWe4x2JWzgm2kkhbyBPeJ9h8X+KtFD2j8PZtIuo8+3Uo/vMAPvrQwzq6hkYMp3BUgg+4jY1TpJWcSrZWOXPjQ33A7kN83VtkZaKVR5Hpn44YZzt513NHN09/Jrnbwg+CIZ0J7h5n1Y7n2DauieOcEiu4XhnXUjD4g+TKfJh61zXx/gr2lxJBJ85DjPkwO6sPYQQfZ08q0cNK2U24dYJWVhYKB0VfRRRT6XRV3ytzfPYSa4GyhPjiPzH948m9GG/vG1UlFVc0OFFdBINhdP8t8xRXsCzQnY7FT1Vh1VvaPvBB86x3bRwSWW1WaN20QnMkefCQfp49V/An03w3ZTzKba9WNj+iuCIyPIP8AQb7Tp9zeyn6ygjBGQfI1iyNOHlsJ9p6Vmq5m4Xyfd3CF4YHKKC2sjSpAGfCWxqPsXNU1dKcf52s7PInmUOP7NfG/90dPjgVztxaWNp5WgDLEzsyK2MhScgHBI26dfStHDzPlJsUOCVljDNiolOrsU5g7y3e2Y+KE6k/gcn8G1f3hSVrWdl/Fu44lDk+GXMLf1/N/xhKtio88Z8NVyJ2VwTb7TJFjsJJu4imeMrp71A4XUyqWwfYfwzSqfisE8KNxC8mYdRZ20QjVMdBkgR/HBO/Wn5cQLIjI6hkYEMrDIIPUEHqKWU/FOAWjkpEsjgkYVHlwR6d4dAPxrNw79Kok+HvRNSDW7WNQC6jaHhvDAFbAM7lpXGCDnvWwkfTf2U2uziGOKySBJ453iJ7wxsHVWcltII9M/cayN12xGUGKysWkBGnDZOx2x3cYP5hXr2PcDu7Z5u/geOKRFwXwDqQnA0k6ujNvjyokwcYzm041dkqrKDhWqaRFVPEeUbOfea2iYn6WgBv7wwfvrGcX7bYY5GSCB5gpI16ggODjK+FiR7SBmo3/AG6p/wCEf/zF/wDTQG4ebcBEMjNiVJ4f2VmDiiXEXdi1Ri6x6nLLhCB84HPj3+dtW45kvu5tLiXOCkUjD3hTj78VVcnc/wAHEdQiDJIgBKPjODtlSCQRnb2ZHqK+O1CXTwq5x5qi/wB6RB/nXHZ3yBsm+gUGVrSWrnYCiiit9ZyK6L7NLFYuGW2gY1p3jH1ZtyT9w9wFc6V0nyB+zLT+Sn4Vn4/sDzTOG7RVjx/iJt7WeYAMY43cA9CVBOD7K5m4rxaW5laW4cu7eZ8vYo+io8gNq6N52/Z13/Il/KaWPYrw+KWW6E0aSAJHjWqtjd+mQcUDCuEbHSVsiTAucGpa5rb9lPNElveRwaiYZ20FM7Bj0dR5HIAPqD7BTq//AM1a/wDhoP8Ayo//AE0nr23VOZEWNVVRcQ4VQAB4E6AbCjjENna5tcCUPozGQb4p50mO3S0UXNtIPnPG6n+hhj85+6nOKT3bv+ttP4JfxjpPB/rDn9EebsFK3NGaf3Z3wO3fhts0kETMUOWaNCT4m6kjJr3534Dbpw67ZIIVYQyEMI0BB0ncEDINO/1oz5a40l+gNXa56or9NflPpdfSSlSGXYqQw943H311VZ3HeRo46Mqt9oB/zrlPSTsOp2Hvrqrh1v3cUafURV+wAf5Vl/EP8eabw3FJftb5flPEGkihkdXjjJZEdhqAK7kDrhB91YCWFlOHUqfRgQfsNdOXvM9rDIY5riKOQAHQ7qpwehwTSR7WOJJNxEtE6yIIo1DIwYfSPUHH0qJhJnOphHDdVmjA61rHV62tyY3SReqMrj3qQR+FeVGK0Dqll1hDKGUMOjAEe470leZGjTiUttZWdsZNWWluTqyzASEgSOI1A1bDB6dKa3KM2uwtGPUwRE+/QtLjtHtbaS/YTWl0WCp+mtsNr26MrIRkdMg56Z6VhYfR5BWhLq0FVs/y3TiXitpbqPoRTqmPZogQfjUfg3NF1a3qJBdtfKynK5kZSdLHAD75XAbK+W3rVZdR2cGzWV6f58oh+5Ys/fVhyxzoIZf9S4fCGOQWBmmkAx9YnIG3QACnS3qmhfIAflAB13+qtZeTr7h0kvyC7gSNznLvGjYGrSGEiEZGSMg7+zoNTzTzOPk8S2vELSKcFe8Z3jYEaTkYCvvqx0FLji1hwuK4mWWS8Z1lkBCJCoBDHIDOxJGfOqK3uLZbkt3UktvvpjaTQ/TbLoDuD6DeudF0lOdw/wBav1Xc+XQfVM/sssIheXEpu47i4dCSIlcABnUsxJRRktpwAPM1ou1pM8Kn9hiP/wA1P+dZrsyuFN1mHhrWyNGwM5ad/NSF1OAu5Hl6Ctj2j22vhl0B5R6/7hDf/bSrzU4J8O77Irf0zzXOFFFFbaQRXSfIH7MtP5KfhXNldJ8gfsy0/kp+FZ+P7I80zhtyvXnb9nXf8iX8ppc9hP667/gj/M9Mbnb9nXf8iX8ppc9hP667/gj/ADPSsX9u/kjP/UanDSQ4p/tMv/EQ/kSnfSQ4p/tMv/EQ/kSq4Xd3/JXZth5p3ik927/rbT+CX8Y6cIpPdu/620/gl/GOuYP9Yc/opN2Ct12Z/su1/gP5mqRz9+zbz+RJ+U1H7M/2Xa/wH8zVI5+/Zt5/Ik/KaGf1ef3Vh2OS5sNflfpqbwfg0t1KsVuhd2+wD6zHyUev+degJAFlZtWrvs25dN3fxgj9HERLIfLCnKj+psD3avSuiaoOSuUU4fbiNTqdvFJJjGpv8lHQD3+ZNHNvOsHDxGZtTGRsBUwWwOrYJGw2HxrDnkM8nV5LQjb0bdUm+06xuBfzyzxOiO+I26qVUBVwwyMkDOOu/SshT85q58tW4bLLC8c2od2qEA+NumuNhkYALYI+jSDrTwr3OZRFVolJmgO0O6KKKCaaQl0vyP8As6z/AJEX5RWG7SY797pltp9MGhfALiKHxb5yC6sRjB323pi8vW3d2luh6pDGv2Io/wAqUvPnELf5dP8AKOGtLgqvfCWaMthVGdlK4HTb09tYcGshIF+/EhaEnYCzltypcBg2uyZic5e4tpPtDMQfsNa/h/DeN4CwXNsq+SxG3C/ALD7KXcMtqbhjKkqW5zhI3RpF9PE4w2PbWm5Z4Nw2e6iSCW6DtqwskURBwjHdkPoD5eVPSg1Z/wDN/dLsIuh9VqeYuJXS3k8VnwuByGz35g1atQDai/hXPiOck+dVF1xu+UYueI2toPOOEI8g/phViPi4q87VeCxtKkt1etDCU0iABpC7KTkomoKNmUEkemaVV3Nb50wo6p9eQh5D7lGlF925/eNChYHtGny/P2Cs8lp/f8Lb8s8y26X1uWuL25kLiPvJmCRDXlM6CzsfneopyX9oJYnjbo6sh9zAj/OkXy806ANw3hpZ8bXM4aU+9SQkafDPvNPSwuNcaMcZKgkAhgDjcZBIODkbelLYoAOBH1H22RYTY1XLt8V1FVj7vSSCCzM2RsdTHAz7gPdUatd2n8C+T8QlIICynvVGd/F87YdBrDdayNbETg5gISTxRoorpPkD9mWn8lPwrmyuk+QP2ZafyU/Ck8f2R5o+G3K9edv2dd/yJfymlz2E/rrv+CP8z0xudv2dd/yJfymlz2E/rrv+CP8AM9Kxf27+SM/9RqcNJDin+0y/8RD+RKd9JDin+0y/8RD+RKrhd3f8ldm2HmneKT3bv+ttP4Jfxjpwik927/rbT+CX8Y65g/1hz+ik3YK3XZn+y7X+A/mapHP37NvP5En5TUfsz/Zdr/AfzNUjn79m3n8iT8poZ/V5/dWHY5JOdnPJkXEJZVmkdBGFbSgGWBLA+I5xjA8vPyp4cE5egtI9FtGqL543LH1Zjux95pLdj3EO74kFPSWN0+Iw4/Iftpodo/M09jaiW3RWJcIWbJ0ZBw2kddxjc9SOtNYvO6XJe+yFDlDMy1VIrtd4FcR3ZuJWMkMmBG3kmP7MjyxuQfpZJ65qu5c7Rbm3uzPM7zLJgSqx6gdCo6KVycAYHUedWHaH2lNe5gt8rbAjJIw0hByCR9FQcEDrtk+gvDBJFKOIVXyNexYOiiitRKIqdwKw7+5giH9pIi/AsM/dmoNb7sZ4N3t8ZSPDAhb+t8qv+HWfhQpn5GFysxuZwCegpEXfMt1PfXIk4g1npdlRWaQJ4WKhcLspAGSxG9NrnnjPyWwnlBw+jSh/ffwrj3E5+FK/hd/Z3FhNPxPu5rqPIQBu6ndQFC62UguSxxqIOB1zWThhQLiL4J2U2QLWz4peSPw+NbGSC8u1EYdtUMmrA8Zw5GckY9cGq3s/5iSa7aC6soIbuMMQ8cSodtmB6lThvI4IJ+NBw3s/s7uza8jkntUTWT3uiUAJ1KlQrEdR65B2rW9mXKVpDruba4+VMcx68aQg2JGnJIY+EnPs6Z3s4RtY4cfLj57LgzFwKsO0zhiSWole3Ny0LBljDumdWFPzBqIGQcDHTrSqPHriKVYUgtuHMRnU0OlgCCcs8gd9wNsDJOBXQbDaldYdk81xO03FbhpPEQFU7soJxlsYRT10qPPqKrBK0NIft74bLsjSTbVgXiur+Tuopbi8fzJ1CMe3xnYe1gnup2cgcvzWVmsNw6swZiAucKGOdOT1wdRzgdfZmrnhnCYreMR28axoPJRj4n1PtO9QeYOb7ayA+UyhS2MIN2IzjOkb6R5k7bVWWYy9Ro0+a61gZ1iVle2bl7vrRbhBl7ckt7Y2xq+whW92qkfXVzqsiEHDo64PmGUj7wQa5x5y5TexupI8ExDxxuehRjtk/WB8J9SM+dN4GbTozyQcQzXMFn63vZ52lNZkQXJLWx6HctF7vVPVfLqPQ4KinpI2yNyuS7XFpsLpTm+4V+GXTowZWt5GVgcggocEHzFL3sJ/XXf8Ef5nrHcD5zlt7ae1PjgmjddJ+gzAjUp9M9V8+ux6yuzbmcWV6pc4ilHdyE9Bk+Fv6W6+wtSP9O5kT2pjpQ57SuiKQvNPEVt+YGmfJWOeJ2x1wEjzj4U+QaxfPfZrHfnvY27q4AxqxlXA6Bx128mG+PI7YTw0jWOObYikeVpcNFq7HiUc0YkidXjIyGU5H/69x6Ulu2LmGG5uYkgYP3KurMpyupiuwPnjTuRtvjyNQrnsl4ijFViVx9ZJEwffqKn7quuXOxWZnVr5lSMbmNDqdvYWHhUe0ZPu60zG2GF2fPaE5z3jLlTA7NVI4XaZGP0eftZiPur35+/Zt5/Ik/KavIIVRVVAFVQFAGwAAwAPYBWH7X+PiCxMIP6S4OgD9wYLn3Ywv9dJst8oriUZ3VZySY5e4p8mu4JzkiORWIHUrnxAe0qSK1/OXawbyF7eOBUifGWcln2IIIC4CnIH1qX9FbjoWOcHEahIB5AoIooooqoiiiiooiuhOy7l35JYprGJJj3r+oyBpU+5cbepNKns05S+W3YLrmCHDyejH6KfEjJ9gPqKf17eJDG8krBURSzMfIDc1l46W6jHNN4dn+RS37W+czA8VvGsUmxklSVFkUg7KCD0OzHIwelUllwbg/EAoilazuCBlCcIW89IckEZ6BXB9lWMPaXw64vFkubTu2Rv0dwcMw6gGQKMgYPTxgfDNaPjHZnYXqd5CBGXGRJARpbPnp+Yw92D7aoHdEA1wLT3q1ZySKKx3EuzrilvC8NvP39uwwYlbTtnPzH2GT9Vt/jTB7OuBG0sIo3UrI2ZJAeoZt8H2gaV+FZfgXKXFbG5ijiuBLaFxrzuFTqfA5ypIGBoJ3IzTOoM8hIy2Dx0+6vG0A3SK+XcAEk4A3JNfVROLWPfQSxZ094jx6h5alIz8M0qjJc8f7UJriU23B4zI5277GfiinYL+++3s6GsobKCCbNyTxK/dsdwjF4wx/3snWRh9QbDGDtvUu35K4pBFLAXjt7YnXLPrRVIAxu4/SFMD5px1OetUsvFUgjki4bnGMTXjDS7g/Rj/wB0hPQDxt59DWsxjRpH78z9gk3EnV3vl902uS+aMt8kupYjdjU3dxABEUYxECPCXQdQucAeeCam898orxC2KZAlQ64mPQNjof3SNj6dfKlHyjH8mdTFGJuIOD3SH5luuN5Jj014OdP0R1wTinLyvzLFeRt3biRoiI5GVSql8Akpnqh3x7KUlYY35me/2RmOzCnLmy6tWjdo5FKuhKsp6gjyNeVPntG7Oxer30AC3KjHoJAPot6N6N8DtghFTwMjMjqVZSQysMEEeRB6GtSCcSt8UnJGWFedFFFMIaanZv2oLGq2t82FHhjmPQDyV/QDoG9Nj603Y5AwBUgg7gjcEew1ydVvwXmy6tP+7Tui/U2ZP7jZX7BWfNgg45maJmOehTl05RSFj7ZeIAYJhPtMe/3MB91QOIdp/EJhg3BQekSqn+IDV99LDAyeCL/UNTr5p5zt7BCZmy5HhiXd2+HkP3jtXP8AzLzHLfXDTTdTsqjoijOFH2nfzJJqsllLEsxLMdySSSfeTua+afgwzYtdylpJS/yRRRRTSEiiiiooirXgHAZLmRUiTvMsFZQdJUH6RODhR9bBA6EbjMLh/D5J5FihQvI5wqjz/wCQHUk7Cn/yDyInD4sth7hx+kf0/cTz0j7zv6AK4mcRN03Roo858Fa8rctx2NusMW+N2cjBdj1Y/cMeQAHlWR7VOMR+C1uVnjgk8XylN1Dg7KU+mo+cy5B+aRnFXHOvPcFniFpGWWQEakUOYgQQJGUnfB6L1OD6UobuW7sRpZ1ntZ9wWzLBKOpIzur+ZwVcHz86z4InPdnd/KZkeAMoUoMbWJIb6JLmxkJMU8OnUpJ3aGXGzesb+np1mcP4nPwsLcWUy3Vg7YKk4wx+i6dYpMD5wGD5g9Kz1rxiW13RP9Xm+dDJ+khk9gbzI9R4l6Emr7g3JVvxGVWsZe7j1Az28hzJGvrG39ovVQTuNW/pTjgALft8v2PiEAWdt/fqE7OEcSW4gimjzpkRXGeuCM4PtHSpleVparGixxqFRFCqo6AAYAHwr1rHPgnkUUUVxRZnnnk4cQjjVpnjCPqIXLBh5+DoWH0TvjfY5pNXCteziDh8Xd28OSobYKBs007noxx1PQAAdK6LrD888lzXCLFYmOGOWXVcgDSXJ+mxHzgN/B5kjfam8PNl6p/YIMjL1CXFrbmUtY8MwUIzdXbeHWB1JY/MgG+F6t55qZwjjmi4Q2kpgsLIYeTH64sfEWX6ckxXCr9FQDtivXne+hsIP9G2J3bBuperNnopI8yNyOgGB5mqnh3C9Nul3erptIye4gOzXEh8/wCE4BZz9FcLtinO02zsdu8+PmeHcEDY0ndy7zCt1EjhTGzKH7pyusISQrEA/NbSSD51T879ncN+pcYjuAPDIB1x0Dj6Q9vUfdS34Ty7xO5K8TikCO8nzi2nCdC2D4e5XGNPovQ0weXe1K1uJjAzaG1aY5G2WXyyPqEnOFPkRuTtSbo3RuzRm63rgjhwcKcknx7l2ezk7u5QqfonqrD1VuhH3jzAqtrqjiXCoriMxzxrIh+iwz8R6H2jelbzN2JkEvw+TI/3Up3/AKZP8m+2nYca12j9D8kB8BHZSpoqdxXgc9s2m5ieM/vDY+5vmt8Cag08CCLCWIrdFFFFdURRRRUURRRVpwXlm5uzi2hdx9bGEHvc4UfbmuFwaLK6ATsqurrlnlG4vn0wJ4QcNI2yL7z5n90b/jTH5Y7FEXD376z/ALqMkL/U+zN7hj3mmXbWscKBI1WNFGyqAqge4bCs+bGgaM1TDICdXKk5P5Ig4fHiMapWHjlYeJvYPqrn6I+OTvXhzp2gQ8PXB/STNusQODj6zH6K/efIdSKvnntI+TpCLEJM85cK/wA5BobQcYPibXsMHGx60u+Lo1yz3YjC3tuwa7t2XIOgj9KqNnK7AOm+OvQ5KscRkOeTY++QRnPDRlamFzjy0nF7KO5tlImCa49Q0llO5jbPxwemfPDE0seG8S7iFyNDxFglzZTHGT01x53ByOq+NCN8jBpg8m9ol1fXoVLdRbBAHA+gcfPLnrkggJ6e4monazyHnN7bJk7d/GAd/wB8Ab58mxuRv5E0WJ2R3RSe/BUeMwztWZ4bbsgMvDB8qtnIE1lKA7KTsBIn0h5LMvTz88uLlnlaC0VjBCIml0s66i+Dj5oY/RBzj3k1X8scm26Ol4Lc287xANEG8EZI8WFHQnp/kDmtXS80ubQe/wA+aLGytSiiiilkVFFFFRRFFFFRRYa+7MrMXUl7LqMYDStCQWXXuWY+bDqdHr7PDWGt7gcd4lpnl7mBFYRR5AYr5BM5Gs7M3XZcDONnlWK452cQtP8AK7eNe+TU4iPhikkG6s2Pm4bBOOuN/M01FNV5jrVA9yC+Pu5pdcx54XBLw+KdpHmbXKRkKkePCgXJw7jxOR9HA3BqHYQWsiK/dN3FnDrnY+F55XYBY8gnSurYHqFDedS57WWzSRrhS3Er0vEitgsiOSrucZGqQnQvoOnmKsbp7deH3vDYQ7S24E7y9Ud4zH3pG/gAIKgeePWnc2g89T8ifsECtffJSuX+0LiT3VsZURobpyEQKq+FWwzKw8QCbnLZzpPvDC4ZztazIj94IxI0ixiUqhfQ2klcncZxjz9lKe14jFFwZZ9P+tAzWUb5OyOS7EDOMhXYauoLe2vLnPhQFtwuPQVuXhCd0DlQpPhypGzuz5O/UEeQoL4WvdVVqR6Xr9FcSFo7095YldSrAMp6ggEH4HY1l+Jdl3D5snuBGT5xEx/4QdP3ViOKXtzwqbh1t8pIjVcylfmshnYk6Wz0j2+G1a/s35pur9JZZ0jWIPpjKghiepB8RBCgqM43OfSlzG+Nudp0RczXHKQqS87C4Sf0VzKnsdUf8NNV8nYQ/wBG7U++Ij8JDW85r58tuHlVn1s7jIRACcdMnJAAzt13wfSvI9o1p8jF2GcxaxGQF8SufJlz6b9cbirtmxFAi/RVLI7pYmPsHf6V2o90RP4yCrKz7DLcfrp5n9ihEH4MfvrT8tc/219I0dv3mpV1nUukYyB1z6kUc787x8OjRmQySSEhEB05xjJLYOAMjyJ3HwhmxBdkvVQMjAtfPC+zawgIK26sw+lJmQ/YxIHwFaNiqLk4VVHsAAH3AUs7ntbeTh800UXdTpJHFgnWo16vEMgZICN4SOuOtZv/AEheXcUlpfsZDcW4urbITdly4AKgfORZFwehHlXOgkdq8rvSNGjQmJzR2n2tmzR5aWZdjGg6H95jsPhk+ysTzJ2g3CXSO+mawni1LFpADxOMMGO571TlTvgEdAGrPX15rSy4gVWQoywXCsAQzRYKlgeveQ46+aVpr/iY47bTpFb93JagSQY8WobhoyQAASAuFHnp9DR2xMjokWNie7ghl5dYB8lQHhyzRNaRNraMtc2L+csbbvF7JBpzj68bitfyvzzF8hnu3g7y8iVEnKhQ8i/NV2Y/QwPFjOCp26UtobdxCt3bMR3Lr3gHWJzjTIP3HwPcykdCK01rwWe81XnCcK8oeK5gDKulnHi06tjE/wA4A7g9OmxZGAinH+eIPnv5qjXEHT3/AAvB2ltgnEuFZSKbMckQGsRSHYoV80LYZDjbKjzALF7MuCXkETveyMTM3eCJvEyk9WZs7FtvD5Y9cipXZzyi9hamOYhpHfvGA3C7KAAfMgKCT6+7Naykpprto9eNcEeNlalFFFFKoyKKKKiiKKKKiiKKKKiiKKKKiihXvB4ZnjeWNWeJtcbEbqfYf8umw9BSr4t2W3yzzrZyJ8nuWOsltJ0li2lxgkgEn5vXz9KcNFFjldHsqOYHbpHwcCW44nb8PjOq3sgRIcfOYENKxHlrkKx+4CrXhI/0jzDJL1itc6fT9HlVx75Cz/Cmm1gmpnCgSMuguAA2PTVjOAdxVJyfyTFw4SiJnfvWBy+MgKMBcgDO5Y5x9Kjf1Fg99V67lD6Ojz/hL3tjtWm4jaxR7u8YQD2tIwGfZ/yNNXgXB0tbeOCP5sahc+p6lj7SST8axTct3EvMAuZoiLeNf0b5Ug6UwOhyDrdmwQOlMWqyv6jWA7BWY3rFyUnHbZZuZYY5lDoUUFWAIx3Uh6HbrvWJs2/9l3a+QubYgfCUfgB9lbTmi9S15ihnnOiIIrasE7d3InQb/O2rG2cR/wBFXT48LXVuB7wshP3Ov209H2W+TfqUu7c80y+ym9sXULbQlLmOCMTSacajtqwdRzl1z0Feva7yzLcQxTW6lpLdmOld2KtpyVHmVKqcematuz/gEENpbzRRKkksEJkYZyxKqTnf1JNWfNXf/I5jZnE4XUmAGJIwSACCMkAge0ikS+psze/imMtsopRWPFre9tb5GjMd9KnfsQSUkaDx5VfoNgOSPPU2D5C75P5ptYOGQ3N1Frkt3a2R1RXcdXUAnGkaTjOR0rKcM5hM95YOkRe7V2WdvCO+DNjcAdRGXViR0xnpVhxDs84jC01pbR95bSyK4fKYwpOkkk5QgHDbb42zTj2N7LjXHfkflsgBx3Gq8ouGr8surFT+hvEEtufINjvYSPtaM++vvlntOntbaO0it+8kV2AzqJ05zpCKMlwSwznbbY0wV7NIm+QtLI4ktI0TKEDWUIYEkgnAbV03w1aex4JBCzvDEiPIxZ2VQGYk5OT1O/lQHTsIoi/ztfoiCN16GlkuE8gaL+W6RgttPGdduynJMgyysDsoDeLzO5GAK1fBuAwWkfd20axr546n2sx3Y+0k1PopRz3O3KMGgbIoooqisiiiiooiiiiooiiiiooiiiiooiiiiooiiiiooiiiiooiiiiooln24wL8mgfSNQkKhsDIBGSM9cZA29lVXMcCry5baFC5eNjgAZJL5Jx1J9a/KK0Ij1I/+ku/d3kmTyZ+z7P/AIeH/wCmtXNFFIv7RR27BR47GNWLpGiu3zmCgE+8gZNe4r9oqq6iiiiooiiiiooiiiiooiiiiooiiiioov/Z"/>
          <p:cNvSpPr>
            <a:spLocks noChangeAspect="1" noChangeArrowheads="1"/>
          </p:cNvSpPr>
          <p:nvPr/>
        </p:nvSpPr>
        <p:spPr bwMode="auto">
          <a:xfrm>
            <a:off x="307975" y="79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kumimoji="1" lang="zh-CN" altLang="en-US" sz="2800">
              <a:solidFill>
                <a:srgbClr val="000000"/>
              </a:solidFill>
              <a:latin typeface="Times New Roman" pitchFamily="18" charset="0"/>
            </a:endParaRPr>
          </a:p>
        </p:txBody>
      </p:sp>
      <p:sp>
        <p:nvSpPr>
          <p:cNvPr id="17" name="Rectangle 13"/>
          <p:cNvSpPr>
            <a:spLocks noChangeArrowheads="1"/>
          </p:cNvSpPr>
          <p:nvPr/>
        </p:nvSpPr>
        <p:spPr bwMode="auto">
          <a:xfrm>
            <a:off x="-28575" y="2852936"/>
            <a:ext cx="9144000" cy="71437"/>
          </a:xfrm>
          <a:prstGeom prst="rect">
            <a:avLst/>
          </a:prstGeom>
          <a:gradFill rotWithShape="1">
            <a:gsLst>
              <a:gs pos="0">
                <a:srgbClr val="764700"/>
              </a:gs>
              <a:gs pos="100000">
                <a:srgbClr val="FF9900"/>
              </a:gs>
            </a:gsLst>
            <a:lin ang="0" scaled="1"/>
          </a:gradFill>
          <a:ln>
            <a:noFill/>
          </a:ln>
          <a:effectLst>
            <a:outerShdw blurRad="63500" sx="102000" sy="102000" algn="ctr" rotWithShape="0">
              <a:prstClr val="black">
                <a:alpha val="40000"/>
              </a:prstClr>
            </a:outerShdw>
          </a:effectLst>
        </p:spPr>
        <p:txBody>
          <a:bodyPr wrap="none" anchor="ctr"/>
          <a:lstStyle/>
          <a:p>
            <a:pPr fontAlgn="auto">
              <a:spcBef>
                <a:spcPts val="0"/>
              </a:spcBef>
              <a:spcAft>
                <a:spcPts val="0"/>
              </a:spcAft>
              <a:defRPr/>
            </a:pPr>
            <a:endParaRPr kumimoji="1" lang="zh-CN" altLang="en-US" sz="2800">
              <a:solidFill>
                <a:prstClr val="black"/>
              </a:solidFill>
              <a:latin typeface="Times New Roman" pitchFamily="18" charset="0"/>
              <a:ea typeface="宋体"/>
            </a:endParaRPr>
          </a:p>
        </p:txBody>
      </p:sp>
      <p:sp>
        <p:nvSpPr>
          <p:cNvPr id="3" name="TextBox 2"/>
          <p:cNvSpPr txBox="1"/>
          <p:nvPr/>
        </p:nvSpPr>
        <p:spPr>
          <a:xfrm>
            <a:off x="28575" y="3284984"/>
            <a:ext cx="9115425" cy="1508105"/>
          </a:xfrm>
          <a:prstGeom prst="rect">
            <a:avLst/>
          </a:prstGeom>
          <a:noFill/>
        </p:spPr>
        <p:txBody>
          <a:bodyPr wrap="square" rtlCol="0">
            <a:spAutoFit/>
          </a:bodyPr>
          <a:lstStyle/>
          <a:p>
            <a:pPr algn="ctr"/>
            <a:r>
              <a:rPr lang="zh-CN" altLang="en-US" sz="2400" b="1" dirty="0">
                <a:latin typeface="微软雅黑" pitchFamily="34" charset="-122"/>
                <a:ea typeface="微软雅黑" pitchFamily="34" charset="-122"/>
              </a:rPr>
              <a:t> </a:t>
            </a:r>
            <a:r>
              <a:rPr lang="en-US" altLang="zh-CN" sz="2000" dirty="0" err="1">
                <a:latin typeface="微软雅黑" pitchFamily="34" charset="-122"/>
                <a:ea typeface="微软雅黑" pitchFamily="34" charset="-122"/>
              </a:rPr>
              <a:t>Tianxiao</a:t>
            </a:r>
            <a:r>
              <a:rPr lang="en-US" altLang="zh-CN" sz="2000" dirty="0">
                <a:latin typeface="微软雅黑" pitchFamily="34" charset="-122"/>
                <a:ea typeface="微软雅黑" pitchFamily="34" charset="-122"/>
              </a:rPr>
              <a:t> Jiang, </a:t>
            </a:r>
            <a:r>
              <a:rPr lang="en-US" altLang="zh-CN" sz="2000" dirty="0" err="1">
                <a:latin typeface="微软雅黑" pitchFamily="34" charset="-122"/>
                <a:ea typeface="微软雅黑" pitchFamily="34" charset="-122"/>
              </a:rPr>
              <a:t>Haocheng</a:t>
            </a:r>
            <a:r>
              <a:rPr lang="en-US" altLang="zh-CN" sz="2000" dirty="0">
                <a:latin typeface="微软雅黑" pitchFamily="34" charset="-122"/>
                <a:ea typeface="微软雅黑" pitchFamily="34" charset="-122"/>
              </a:rPr>
              <a:t> Zhang, </a:t>
            </a:r>
            <a:r>
              <a:rPr lang="en-US" altLang="zh-CN" sz="2000" dirty="0" err="1">
                <a:latin typeface="微软雅黑" pitchFamily="34" charset="-122"/>
                <a:ea typeface="微软雅黑" pitchFamily="34" charset="-122"/>
              </a:rPr>
              <a:t>Yongzheng</a:t>
            </a:r>
            <a:r>
              <a:rPr lang="en-US" altLang="zh-CN" sz="2000" dirty="0">
                <a:latin typeface="微软雅黑" pitchFamily="34" charset="-122"/>
                <a:ea typeface="微软雅黑" pitchFamily="34" charset="-122"/>
              </a:rPr>
              <a:t> Ding, </a:t>
            </a:r>
            <a:r>
              <a:rPr lang="en-US" altLang="zh-CN" sz="2000" dirty="0" err="1">
                <a:latin typeface="微软雅黑" pitchFamily="34" charset="-122"/>
                <a:ea typeface="微软雅黑" pitchFamily="34" charset="-122"/>
              </a:rPr>
              <a:t>Suchen</a:t>
            </a:r>
            <a:r>
              <a:rPr lang="en-US" altLang="zh-CN" sz="2000" dirty="0">
                <a:latin typeface="微软雅黑" pitchFamily="34" charset="-122"/>
                <a:ea typeface="微软雅黑" pitchFamily="34" charset="-122"/>
              </a:rPr>
              <a:t> Zou, Rui Chang, and </a:t>
            </a:r>
            <a:r>
              <a:rPr lang="en-US" altLang="zh-CN" sz="2000" dirty="0" err="1">
                <a:latin typeface="微软雅黑" pitchFamily="34" charset="-122"/>
                <a:ea typeface="微软雅黑" pitchFamily="34" charset="-122"/>
              </a:rPr>
              <a:t>Hanmin</a:t>
            </a:r>
            <a:r>
              <a:rPr lang="en-US" altLang="zh-CN" sz="2000" dirty="0">
                <a:latin typeface="微软雅黑" pitchFamily="34" charset="-122"/>
                <a:ea typeface="微软雅黑" pitchFamily="34" charset="-122"/>
              </a:rPr>
              <a:t> Huang*</a:t>
            </a:r>
          </a:p>
          <a:p>
            <a:pPr algn="ctr"/>
            <a:endParaRPr lang="en-US" altLang="zh-CN" sz="2000" dirty="0">
              <a:latin typeface="微软雅黑" pitchFamily="34" charset="-122"/>
              <a:ea typeface="微软雅黑" pitchFamily="34" charset="-122"/>
            </a:endParaRPr>
          </a:p>
          <a:p>
            <a:pPr algn="ctr"/>
            <a:endParaRPr lang="zh-CN" altLang="en-US" sz="2800" b="1" dirty="0">
              <a:solidFill>
                <a:srgbClr val="0000FF"/>
              </a:solidFill>
              <a:latin typeface="微软雅黑" pitchFamily="34" charset="-122"/>
              <a:ea typeface="微软雅黑" pitchFamily="34" charset="-122"/>
            </a:endParaRPr>
          </a:p>
        </p:txBody>
      </p:sp>
      <p:sp>
        <p:nvSpPr>
          <p:cNvPr id="4" name="TextBox 3"/>
          <p:cNvSpPr txBox="1"/>
          <p:nvPr/>
        </p:nvSpPr>
        <p:spPr>
          <a:xfrm>
            <a:off x="0" y="4509120"/>
            <a:ext cx="9144000" cy="400110"/>
          </a:xfrm>
          <a:prstGeom prst="rect">
            <a:avLst/>
          </a:prstGeom>
          <a:noFill/>
        </p:spPr>
        <p:txBody>
          <a:bodyPr wrap="square" rtlCol="0">
            <a:spAutoFit/>
          </a:bodyPr>
          <a:lstStyle/>
          <a:p>
            <a:pPr algn="ctr"/>
            <a:r>
              <a:rPr lang="en-US" altLang="zh-CN" sz="2000" dirty="0">
                <a:latin typeface="微软雅黑" pitchFamily="34" charset="-122"/>
                <a:ea typeface="微软雅黑" pitchFamily="34" charset="-122"/>
              </a:rPr>
              <a:t>hanmin@ustc.edu.cn</a:t>
            </a:r>
            <a:endParaRPr lang="zh-CN" altLang="en-US" sz="2000" dirty="0">
              <a:latin typeface="微软雅黑" pitchFamily="34" charset="-122"/>
              <a:ea typeface="微软雅黑" pitchFamily="34" charset="-122"/>
            </a:endParaRPr>
          </a:p>
        </p:txBody>
      </p:sp>
      <p:sp>
        <p:nvSpPr>
          <p:cNvPr id="1410050" name="Rectangle 2"/>
          <p:cNvSpPr>
            <a:spLocks noChangeArrowheads="1"/>
          </p:cNvSpPr>
          <p:nvPr/>
        </p:nvSpPr>
        <p:spPr bwMode="auto">
          <a:xfrm>
            <a:off x="755576" y="5661248"/>
            <a:ext cx="7991872"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US" altLang="zh-CN" i="1" dirty="0"/>
              <a:t>Hefei National Laboratory for </a:t>
            </a:r>
            <a:r>
              <a:rPr lang="en-GB" altLang="zh-CN" i="1" dirty="0"/>
              <a:t>Physical Sciences</a:t>
            </a:r>
            <a:r>
              <a:rPr lang="en-US" altLang="zh-CN" i="1" dirty="0"/>
              <a:t> at the Microscale, and Department of Chemistry, Center for Excellence in Molecular Synthesis, University of Science and Technology of China, Chinese Academy of Sciences, Hefei, 230026, P. R. China.</a:t>
            </a:r>
            <a:endParaRPr lang="zh-CN" altLang="zh-CN" i="1" dirty="0"/>
          </a:p>
        </p:txBody>
      </p:sp>
    </p:spTree>
  </p:cSld>
  <p:clrMapOvr>
    <a:masterClrMapping/>
  </p:clrMapOvr>
  <p:transition spd="slow" advTm="10776"/>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250825" y="908050"/>
            <a:ext cx="8642350" cy="5743575"/>
          </a:xfrm>
          <a:prstGeom prst="rect">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sp>
        <p:nvSpPr>
          <p:cNvPr id="90" name="Rectangle 13"/>
          <p:cNvSpPr>
            <a:spLocks noChangeArrowheads="1"/>
          </p:cNvSpPr>
          <p:nvPr/>
        </p:nvSpPr>
        <p:spPr bwMode="auto">
          <a:xfrm>
            <a:off x="-28575" y="758825"/>
            <a:ext cx="9144000" cy="71438"/>
          </a:xfrm>
          <a:prstGeom prst="rect">
            <a:avLst/>
          </a:prstGeom>
          <a:gradFill rotWithShape="1">
            <a:gsLst>
              <a:gs pos="0">
                <a:srgbClr val="764700"/>
              </a:gs>
              <a:gs pos="100000">
                <a:srgbClr val="FF9900"/>
              </a:gs>
            </a:gsLst>
            <a:lin ang="0" scaled="1"/>
          </a:gradFill>
          <a:ln>
            <a:noFill/>
          </a:ln>
          <a:effectLst>
            <a:outerShdw blurRad="63500" sx="102000" sy="102000" algn="ctr" rotWithShape="0">
              <a:prstClr val="black">
                <a:alpha val="40000"/>
              </a:prstClr>
            </a:outerShdw>
          </a:effectLst>
        </p:spPr>
        <p:txBody>
          <a:bodyPr wrap="none" anchor="ctr"/>
          <a:lstStyle/>
          <a:p>
            <a:pPr fontAlgn="auto">
              <a:spcBef>
                <a:spcPts val="0"/>
              </a:spcBef>
              <a:spcAft>
                <a:spcPts val="0"/>
              </a:spcAft>
              <a:defRPr/>
            </a:pPr>
            <a:endParaRPr kumimoji="1" lang="zh-CN" altLang="en-US" sz="2800">
              <a:solidFill>
                <a:prstClr val="black"/>
              </a:solidFill>
              <a:latin typeface="Times New Roman" pitchFamily="18" charset="0"/>
              <a:ea typeface="宋体"/>
            </a:endParaRPr>
          </a:p>
        </p:txBody>
      </p:sp>
      <p:sp>
        <p:nvSpPr>
          <p:cNvPr id="127079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47763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矩形 7"/>
          <p:cNvSpPr/>
          <p:nvPr/>
        </p:nvSpPr>
        <p:spPr>
          <a:xfrm>
            <a:off x="877244" y="5651956"/>
            <a:ext cx="7180171" cy="369332"/>
          </a:xfrm>
          <a:prstGeom prst="rect">
            <a:avLst/>
          </a:prstGeom>
        </p:spPr>
        <p:txBody>
          <a:bodyPr wrap="none">
            <a:spAutoFit/>
          </a:bodyPr>
          <a:lstStyle/>
          <a:p>
            <a:pPr algn="ctr"/>
            <a:r>
              <a:rPr lang="en-US" altLang="zh-CN" dirty="0">
                <a:latin typeface="方正兰亭粗黑简体" pitchFamily="2" charset="-122"/>
                <a:ea typeface="方正兰亭粗黑简体" pitchFamily="2" charset="-122"/>
              </a:rPr>
              <a:t>Pd-catalyzed reaction for synthesis of phosphonium salts</a:t>
            </a:r>
            <a:endParaRPr lang="zh-CN" altLang="en-US" dirty="0">
              <a:latin typeface="方正兰亭粗黑简体" pitchFamily="2" charset="-122"/>
              <a:ea typeface="方正兰亭粗黑简体" pitchFamily="2" charset="-122"/>
            </a:endParaRPr>
          </a:p>
        </p:txBody>
      </p:sp>
      <p:sp>
        <p:nvSpPr>
          <p:cNvPr id="9" name="矩形 8"/>
          <p:cNvSpPr/>
          <p:nvPr/>
        </p:nvSpPr>
        <p:spPr>
          <a:xfrm>
            <a:off x="3059832" y="6237312"/>
            <a:ext cx="5832648" cy="338554"/>
          </a:xfrm>
          <a:prstGeom prst="rect">
            <a:avLst/>
          </a:prstGeom>
        </p:spPr>
        <p:txBody>
          <a:bodyPr wrap="square">
            <a:spAutoFit/>
          </a:bodyPr>
          <a:lstStyle/>
          <a:p>
            <a:pPr algn="r"/>
            <a:r>
              <a:rPr lang="en-US" altLang="zh-CN" sz="1600" dirty="0"/>
              <a:t>D. Marcoux and A. B. Charette,</a:t>
            </a:r>
            <a:r>
              <a:rPr lang="en-US" altLang="zh-CN" sz="1600" i="1" dirty="0"/>
              <a:t> J. Org. Chem.</a:t>
            </a:r>
            <a:r>
              <a:rPr lang="en-US" altLang="zh-CN" sz="1600" dirty="0"/>
              <a:t>, 2008, </a:t>
            </a:r>
            <a:r>
              <a:rPr lang="en-US" altLang="zh-CN" sz="1600" b="1" dirty="0"/>
              <a:t>73</a:t>
            </a:r>
            <a:r>
              <a:rPr lang="en-US" altLang="zh-CN" sz="1600" dirty="0"/>
              <a:t>, 590</a:t>
            </a:r>
            <a:endParaRPr lang="zh-CN" altLang="en-US" sz="1400" dirty="0"/>
          </a:p>
        </p:txBody>
      </p:sp>
      <p:sp>
        <p:nvSpPr>
          <p:cNvPr id="11" name="TextBox 29"/>
          <p:cNvSpPr txBox="1">
            <a:spLocks noChangeArrowheads="1"/>
          </p:cNvSpPr>
          <p:nvPr/>
        </p:nvSpPr>
        <p:spPr bwMode="auto">
          <a:xfrm>
            <a:off x="179512" y="241484"/>
            <a:ext cx="604867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r>
              <a:rPr lang="en-US" altLang="zh-CN" sz="2400" dirty="0">
                <a:latin typeface="方正兰亭粗黑简体" pitchFamily="2" charset="-122"/>
                <a:ea typeface="方正兰亭粗黑简体" pitchFamily="2" charset="-122"/>
              </a:rPr>
              <a:t>2. Formation of C–P bond</a:t>
            </a:r>
            <a:endParaRPr lang="zh-CN" altLang="zh-CN" sz="2400" dirty="0">
              <a:latin typeface="方正兰亭粗黑简体" pitchFamily="2" charset="-122"/>
              <a:ea typeface="方正兰亭粗黑简体" pitchFamily="2" charset="-122"/>
            </a:endParaRPr>
          </a:p>
          <a:p>
            <a:endParaRPr lang="zh-CN" altLang="zh-CN" sz="2400" dirty="0">
              <a:latin typeface="方正兰亭粗黑简体" pitchFamily="2" charset="-122"/>
              <a:ea typeface="方正兰亭粗黑简体" pitchFamily="2" charset="-122"/>
            </a:endParaRPr>
          </a:p>
        </p:txBody>
      </p:sp>
      <p:sp>
        <p:nvSpPr>
          <p:cNvPr id="2" name="Rectangle 9">
            <a:extLst>
              <a:ext uri="{FF2B5EF4-FFF2-40B4-BE49-F238E27FC236}">
                <a16:creationId xmlns="" xmlns:a16="http://schemas.microsoft.com/office/drawing/2014/main" id="{3166DE68-03A6-475A-B7C6-34668B3A58F9}"/>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4" name="对象 3">
            <a:extLst>
              <a:ext uri="{FF2B5EF4-FFF2-40B4-BE49-F238E27FC236}">
                <a16:creationId xmlns="" xmlns:a16="http://schemas.microsoft.com/office/drawing/2014/main" id="{F4437CFD-4CD9-48CB-B19D-D42921C72ECC}"/>
              </a:ext>
            </a:extLst>
          </p:cNvPr>
          <p:cNvGraphicFramePr>
            <a:graphicFrameLocks noChangeAspect="1"/>
          </p:cNvGraphicFramePr>
          <p:nvPr>
            <p:extLst>
              <p:ext uri="{D42A27DB-BD31-4B8C-83A1-F6EECF244321}">
                <p14:modId xmlns:p14="http://schemas.microsoft.com/office/powerpoint/2010/main" val="1642409208"/>
              </p:ext>
            </p:extLst>
          </p:nvPr>
        </p:nvGraphicFramePr>
        <p:xfrm>
          <a:off x="1179934" y="1804700"/>
          <a:ext cx="6848450" cy="3568516"/>
        </p:xfrm>
        <a:graphic>
          <a:graphicData uri="http://schemas.openxmlformats.org/presentationml/2006/ole">
            <mc:AlternateContent xmlns:mc="http://schemas.openxmlformats.org/markup-compatibility/2006">
              <mc:Choice xmlns:v="urn:schemas-microsoft-com:vml" Requires="v">
                <p:oleObj spid="_x0000_s1477667" name="CS ChemDraw Drawing" r:id="rId4" imgW="5048672" imgH="2630161" progId="ChemDraw.Document.6.0">
                  <p:embed/>
                </p:oleObj>
              </mc:Choice>
              <mc:Fallback>
                <p:oleObj name="CS ChemDraw Drawing" r:id="rId4" imgW="5048672" imgH="2630161" progId="ChemDraw.Document.6.0">
                  <p:embed/>
                  <p:pic>
                    <p:nvPicPr>
                      <p:cNvPr id="0" name=""/>
                      <p:cNvPicPr/>
                      <p:nvPr/>
                    </p:nvPicPr>
                    <p:blipFill>
                      <a:blip r:embed="rId5"/>
                      <a:stretch>
                        <a:fillRect/>
                      </a:stretch>
                    </p:blipFill>
                    <p:spPr>
                      <a:xfrm>
                        <a:off x="1179934" y="1804700"/>
                        <a:ext cx="6848450" cy="3568516"/>
                      </a:xfrm>
                      <a:prstGeom prst="rect">
                        <a:avLst/>
                      </a:prstGeom>
                    </p:spPr>
                  </p:pic>
                </p:oleObj>
              </mc:Fallback>
            </mc:AlternateContent>
          </a:graphicData>
        </a:graphic>
      </p:graphicFrame>
      <p:sp>
        <p:nvSpPr>
          <p:cNvPr id="12" name="Rectangle 1">
            <a:extLst>
              <a:ext uri="{FF2B5EF4-FFF2-40B4-BE49-F238E27FC236}">
                <a16:creationId xmlns="" xmlns:a16="http://schemas.microsoft.com/office/drawing/2014/main" id="{66899A96-A389-4CAD-A3A3-1D6DABF3964A}"/>
              </a:ext>
            </a:extLst>
          </p:cNvPr>
          <p:cNvSpPr>
            <a:spLocks noChangeArrowheads="1"/>
          </p:cNvSpPr>
          <p:nvPr/>
        </p:nvSpPr>
        <p:spPr bwMode="auto">
          <a:xfrm>
            <a:off x="2152907" y="1016132"/>
            <a:ext cx="4838184" cy="4001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a:r>
              <a:rPr kumimoji="0" lang="en-US" altLang="zh-CN" sz="2000" i="0" u="none" strike="noStrike" cap="none" normalizeH="0" baseline="0" dirty="0">
                <a:ln>
                  <a:noFill/>
                </a:ln>
                <a:effectLst/>
                <a:latin typeface="方正兰亭粗黑简体" pitchFamily="2" charset="-122"/>
                <a:ea typeface="方正兰亭粗黑简体" pitchFamily="2" charset="-122"/>
                <a:cs typeface="Times New Roman" pitchFamily="18" charset="0"/>
              </a:rPr>
              <a:t>2.1 </a:t>
            </a:r>
            <a:r>
              <a:rPr lang="en-US" altLang="zh-CN" sz="2000" dirty="0">
                <a:latin typeface="方正兰亭粗黑简体" pitchFamily="2" charset="-122"/>
                <a:ea typeface="方正兰亭粗黑简体" pitchFamily="2" charset="-122"/>
                <a:cs typeface="Times New Roman" pitchFamily="18" charset="0"/>
              </a:rPr>
              <a:t>Formation of phosphonium salt</a:t>
            </a:r>
          </a:p>
        </p:txBody>
      </p:sp>
    </p:spTree>
    <p:extLst>
      <p:ext uri="{BB962C8B-B14F-4D97-AF65-F5344CB8AC3E}">
        <p14:creationId xmlns:p14="http://schemas.microsoft.com/office/powerpoint/2010/main" val="2585648664"/>
      </p:ext>
    </p:extLst>
  </p:cSld>
  <p:clrMapOvr>
    <a:masterClrMapping/>
  </p:clrMapOvr>
  <p:transition spd="slow" advTm="30191"/>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250825" y="908050"/>
            <a:ext cx="8642350" cy="5743575"/>
          </a:xfrm>
          <a:prstGeom prst="rect">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sp>
        <p:nvSpPr>
          <p:cNvPr id="90" name="Rectangle 13"/>
          <p:cNvSpPr>
            <a:spLocks noChangeArrowheads="1"/>
          </p:cNvSpPr>
          <p:nvPr/>
        </p:nvSpPr>
        <p:spPr bwMode="auto">
          <a:xfrm>
            <a:off x="-28575" y="758825"/>
            <a:ext cx="9144000" cy="71438"/>
          </a:xfrm>
          <a:prstGeom prst="rect">
            <a:avLst/>
          </a:prstGeom>
          <a:gradFill rotWithShape="1">
            <a:gsLst>
              <a:gs pos="0">
                <a:srgbClr val="764700"/>
              </a:gs>
              <a:gs pos="100000">
                <a:srgbClr val="FF9900"/>
              </a:gs>
            </a:gsLst>
            <a:lin ang="0" scaled="1"/>
          </a:gradFill>
          <a:ln>
            <a:noFill/>
          </a:ln>
          <a:effectLst>
            <a:outerShdw blurRad="63500" sx="102000" sy="102000" algn="ctr" rotWithShape="0">
              <a:prstClr val="black">
                <a:alpha val="40000"/>
              </a:prstClr>
            </a:outerShdw>
          </a:effectLst>
        </p:spPr>
        <p:txBody>
          <a:bodyPr wrap="none" anchor="ctr"/>
          <a:lstStyle/>
          <a:p>
            <a:pPr fontAlgn="auto">
              <a:spcBef>
                <a:spcPts val="0"/>
              </a:spcBef>
              <a:spcAft>
                <a:spcPts val="0"/>
              </a:spcAft>
              <a:defRPr/>
            </a:pPr>
            <a:endParaRPr kumimoji="1" lang="zh-CN" altLang="en-US" sz="2800">
              <a:solidFill>
                <a:prstClr val="black"/>
              </a:solidFill>
              <a:latin typeface="Times New Roman" pitchFamily="18" charset="0"/>
              <a:ea typeface="宋体"/>
            </a:endParaRPr>
          </a:p>
        </p:txBody>
      </p:sp>
      <p:sp>
        <p:nvSpPr>
          <p:cNvPr id="127079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47558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矩形 7"/>
          <p:cNvSpPr/>
          <p:nvPr/>
        </p:nvSpPr>
        <p:spPr>
          <a:xfrm>
            <a:off x="539552" y="5589240"/>
            <a:ext cx="8136904" cy="369332"/>
          </a:xfrm>
          <a:prstGeom prst="rect">
            <a:avLst/>
          </a:prstGeom>
        </p:spPr>
        <p:txBody>
          <a:bodyPr wrap="square">
            <a:spAutoFit/>
          </a:bodyPr>
          <a:lstStyle/>
          <a:p>
            <a:pPr algn="ctr"/>
            <a:r>
              <a:rPr lang="en-US" altLang="zh-CN" dirty="0">
                <a:latin typeface="方正兰亭粗黑简体" pitchFamily="2" charset="-122"/>
                <a:ea typeface="方正兰亭粗黑简体" pitchFamily="2" charset="-122"/>
              </a:rPr>
              <a:t>Synthesis of polymeric phosphonium salts</a:t>
            </a:r>
            <a:endParaRPr lang="zh-CN" altLang="en-US" dirty="0">
              <a:latin typeface="方正兰亭粗黑简体" pitchFamily="2" charset="-122"/>
              <a:ea typeface="方正兰亭粗黑简体" pitchFamily="2" charset="-122"/>
            </a:endParaRPr>
          </a:p>
        </p:txBody>
      </p:sp>
      <p:sp>
        <p:nvSpPr>
          <p:cNvPr id="9" name="矩形 8"/>
          <p:cNvSpPr/>
          <p:nvPr/>
        </p:nvSpPr>
        <p:spPr>
          <a:xfrm>
            <a:off x="1979712" y="6237312"/>
            <a:ext cx="6876256" cy="338554"/>
          </a:xfrm>
          <a:prstGeom prst="rect">
            <a:avLst/>
          </a:prstGeom>
        </p:spPr>
        <p:txBody>
          <a:bodyPr wrap="square">
            <a:spAutoFit/>
          </a:bodyPr>
          <a:lstStyle/>
          <a:p>
            <a:pPr algn="r"/>
            <a:r>
              <a:rPr lang="en-US" altLang="zh-CN" sz="1600" dirty="0"/>
              <a:t>W. Wan, X. Yang and R. C. Smith, </a:t>
            </a:r>
            <a:r>
              <a:rPr lang="en-US" altLang="zh-CN" sz="1600" i="1" dirty="0"/>
              <a:t>Chem. </a:t>
            </a:r>
            <a:r>
              <a:rPr lang="en-US" altLang="zh-CN" sz="1600" i="1" dirty="0" err="1"/>
              <a:t>Commun</a:t>
            </a:r>
            <a:r>
              <a:rPr lang="en-US" altLang="zh-CN" sz="1600" i="1" dirty="0"/>
              <a:t>.</a:t>
            </a:r>
            <a:r>
              <a:rPr lang="en-US" altLang="zh-CN" sz="1600" dirty="0"/>
              <a:t>, 2017, </a:t>
            </a:r>
            <a:r>
              <a:rPr lang="en-US" altLang="zh-CN" sz="1600" b="1" dirty="0"/>
              <a:t>53</a:t>
            </a:r>
            <a:r>
              <a:rPr lang="en-US" altLang="zh-CN" sz="1600" dirty="0"/>
              <a:t>, 252</a:t>
            </a:r>
            <a:endParaRPr lang="zh-CN" altLang="en-US" sz="1400" dirty="0"/>
          </a:p>
        </p:txBody>
      </p:sp>
      <p:sp>
        <p:nvSpPr>
          <p:cNvPr id="11" name="TextBox 29"/>
          <p:cNvSpPr txBox="1">
            <a:spLocks noChangeArrowheads="1"/>
          </p:cNvSpPr>
          <p:nvPr/>
        </p:nvSpPr>
        <p:spPr bwMode="auto">
          <a:xfrm>
            <a:off x="179512" y="241484"/>
            <a:ext cx="60486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r>
              <a:rPr lang="en-US" altLang="zh-CN" sz="2400" dirty="0">
                <a:latin typeface="方正兰亭粗黑简体" pitchFamily="2" charset="-122"/>
                <a:ea typeface="方正兰亭粗黑简体" pitchFamily="2" charset="-122"/>
              </a:rPr>
              <a:t>2. Formation of C–P bond</a:t>
            </a:r>
            <a:endParaRPr lang="zh-CN" altLang="zh-CN" sz="2400" dirty="0">
              <a:latin typeface="方正兰亭粗黑简体" pitchFamily="2" charset="-122"/>
              <a:ea typeface="方正兰亭粗黑简体" pitchFamily="2" charset="-122"/>
            </a:endParaRPr>
          </a:p>
        </p:txBody>
      </p:sp>
      <p:graphicFrame>
        <p:nvGraphicFramePr>
          <p:cNvPr id="2" name="对象 1">
            <a:extLst>
              <a:ext uri="{FF2B5EF4-FFF2-40B4-BE49-F238E27FC236}">
                <a16:creationId xmlns="" xmlns:a16="http://schemas.microsoft.com/office/drawing/2014/main" id="{5AA8A18A-2AF3-40D3-B1F3-CCDE28B4B9C4}"/>
              </a:ext>
            </a:extLst>
          </p:cNvPr>
          <p:cNvGraphicFramePr>
            <a:graphicFrameLocks noChangeAspect="1"/>
          </p:cNvGraphicFramePr>
          <p:nvPr>
            <p:extLst>
              <p:ext uri="{D42A27DB-BD31-4B8C-83A1-F6EECF244321}">
                <p14:modId xmlns:p14="http://schemas.microsoft.com/office/powerpoint/2010/main" val="2405652649"/>
              </p:ext>
            </p:extLst>
          </p:nvPr>
        </p:nvGraphicFramePr>
        <p:xfrm>
          <a:off x="613096" y="2704962"/>
          <a:ext cx="7917807" cy="1479873"/>
        </p:xfrm>
        <a:graphic>
          <a:graphicData uri="http://schemas.openxmlformats.org/presentationml/2006/ole">
            <mc:AlternateContent xmlns:mc="http://schemas.openxmlformats.org/markup-compatibility/2006">
              <mc:Choice xmlns:v="urn:schemas-microsoft-com:vml" Requires="v">
                <p:oleObj spid="_x0000_s1475617" name="CS ChemDraw Drawing" r:id="rId4" imgW="5164673" imgH="964850" progId="ChemDraw.Document.6.0">
                  <p:embed/>
                </p:oleObj>
              </mc:Choice>
              <mc:Fallback>
                <p:oleObj name="CS ChemDraw Drawing" r:id="rId4" imgW="5164673" imgH="964850" progId="ChemDraw.Document.6.0">
                  <p:embed/>
                  <p:pic>
                    <p:nvPicPr>
                      <p:cNvPr id="0" name=""/>
                      <p:cNvPicPr/>
                      <p:nvPr/>
                    </p:nvPicPr>
                    <p:blipFill>
                      <a:blip r:embed="rId5"/>
                      <a:stretch>
                        <a:fillRect/>
                      </a:stretch>
                    </p:blipFill>
                    <p:spPr>
                      <a:xfrm>
                        <a:off x="613096" y="2704962"/>
                        <a:ext cx="7917807" cy="1479873"/>
                      </a:xfrm>
                      <a:prstGeom prst="rect">
                        <a:avLst/>
                      </a:prstGeom>
                    </p:spPr>
                  </p:pic>
                </p:oleObj>
              </mc:Fallback>
            </mc:AlternateContent>
          </a:graphicData>
        </a:graphic>
      </p:graphicFrame>
      <p:sp>
        <p:nvSpPr>
          <p:cNvPr id="10" name="Rectangle 1">
            <a:extLst>
              <a:ext uri="{FF2B5EF4-FFF2-40B4-BE49-F238E27FC236}">
                <a16:creationId xmlns="" xmlns:a16="http://schemas.microsoft.com/office/drawing/2014/main" id="{A6718FF6-1DA0-4046-8A52-8E9C9163E57E}"/>
              </a:ext>
            </a:extLst>
          </p:cNvPr>
          <p:cNvSpPr>
            <a:spLocks noChangeArrowheads="1"/>
          </p:cNvSpPr>
          <p:nvPr/>
        </p:nvSpPr>
        <p:spPr bwMode="auto">
          <a:xfrm>
            <a:off x="2152907" y="1016132"/>
            <a:ext cx="4838184" cy="4001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a:r>
              <a:rPr kumimoji="0" lang="en-US" altLang="zh-CN" sz="2000" i="0" u="none" strike="noStrike" cap="none" normalizeH="0" baseline="0" dirty="0">
                <a:ln>
                  <a:noFill/>
                </a:ln>
                <a:effectLst/>
                <a:latin typeface="方正兰亭粗黑简体" pitchFamily="2" charset="-122"/>
                <a:ea typeface="方正兰亭粗黑简体" pitchFamily="2" charset="-122"/>
                <a:cs typeface="Times New Roman" pitchFamily="18" charset="0"/>
              </a:rPr>
              <a:t>2.1 </a:t>
            </a:r>
            <a:r>
              <a:rPr lang="en-US" altLang="zh-CN" sz="2000" dirty="0">
                <a:latin typeface="方正兰亭粗黑简体" pitchFamily="2" charset="-122"/>
                <a:ea typeface="方正兰亭粗黑简体" pitchFamily="2" charset="-122"/>
                <a:cs typeface="Times New Roman" pitchFamily="18" charset="0"/>
              </a:rPr>
              <a:t>Formation of phosphonium salt</a:t>
            </a:r>
          </a:p>
        </p:txBody>
      </p:sp>
    </p:spTree>
    <p:extLst>
      <p:ext uri="{BB962C8B-B14F-4D97-AF65-F5344CB8AC3E}">
        <p14:creationId xmlns:p14="http://schemas.microsoft.com/office/powerpoint/2010/main" val="2585648664"/>
      </p:ext>
    </p:extLst>
  </p:cSld>
  <p:clrMapOvr>
    <a:masterClrMapping/>
  </p:clrMapOvr>
  <p:transition spd="slow" advTm="30191"/>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250825" y="908050"/>
            <a:ext cx="8642350" cy="5743575"/>
          </a:xfrm>
          <a:prstGeom prst="rect">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sp>
        <p:nvSpPr>
          <p:cNvPr id="90" name="Rectangle 13"/>
          <p:cNvSpPr>
            <a:spLocks noChangeArrowheads="1"/>
          </p:cNvSpPr>
          <p:nvPr/>
        </p:nvSpPr>
        <p:spPr bwMode="auto">
          <a:xfrm>
            <a:off x="-28575" y="758825"/>
            <a:ext cx="9144000" cy="71438"/>
          </a:xfrm>
          <a:prstGeom prst="rect">
            <a:avLst/>
          </a:prstGeom>
          <a:gradFill rotWithShape="1">
            <a:gsLst>
              <a:gs pos="0">
                <a:srgbClr val="764700"/>
              </a:gs>
              <a:gs pos="100000">
                <a:srgbClr val="FF9900"/>
              </a:gs>
            </a:gsLst>
            <a:lin ang="0" scaled="1"/>
          </a:gradFill>
          <a:ln>
            <a:noFill/>
          </a:ln>
          <a:effectLst>
            <a:outerShdw blurRad="63500" sx="102000" sy="102000" algn="ctr" rotWithShape="0">
              <a:prstClr val="black">
                <a:alpha val="40000"/>
              </a:prstClr>
            </a:outerShdw>
          </a:effectLst>
        </p:spPr>
        <p:txBody>
          <a:bodyPr wrap="none" anchor="ctr"/>
          <a:lstStyle/>
          <a:p>
            <a:pPr fontAlgn="auto">
              <a:spcBef>
                <a:spcPts val="0"/>
              </a:spcBef>
              <a:spcAft>
                <a:spcPts val="0"/>
              </a:spcAft>
              <a:defRPr/>
            </a:pPr>
            <a:endParaRPr kumimoji="1" lang="zh-CN" altLang="en-US" sz="2800">
              <a:solidFill>
                <a:prstClr val="black"/>
              </a:solidFill>
              <a:latin typeface="Times New Roman" pitchFamily="18" charset="0"/>
              <a:ea typeface="宋体"/>
            </a:endParaRPr>
          </a:p>
        </p:txBody>
      </p:sp>
      <p:sp>
        <p:nvSpPr>
          <p:cNvPr id="127079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47353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473539" name="Rectangle 3"/>
          <p:cNvSpPr>
            <a:spLocks noChangeArrowheads="1"/>
          </p:cNvSpPr>
          <p:nvPr/>
        </p:nvSpPr>
        <p:spPr bwMode="auto">
          <a:xfrm>
            <a:off x="323528" y="5369440"/>
            <a:ext cx="8496944"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ctr"/>
            <a:r>
              <a:rPr lang="en-US" altLang="zh-CN" dirty="0">
                <a:latin typeface="方正兰亭粗黑简体" pitchFamily="2" charset="-122"/>
                <a:ea typeface="方正兰亭粗黑简体" pitchFamily="2" charset="-122"/>
                <a:cs typeface="Times New Roman" pitchFamily="18" charset="0"/>
              </a:rPr>
              <a:t>Formation of </a:t>
            </a:r>
            <a:r>
              <a:rPr lang="en-US" altLang="zh-CN" dirty="0" err="1">
                <a:latin typeface="方正兰亭粗黑简体" pitchFamily="2" charset="-122"/>
                <a:ea typeface="方正兰亭粗黑简体" pitchFamily="2" charset="-122"/>
                <a:cs typeface="Times New Roman" pitchFamily="18" charset="0"/>
              </a:rPr>
              <a:t>alkenylphosphonium</a:t>
            </a:r>
            <a:r>
              <a:rPr lang="en-US" altLang="zh-CN" dirty="0">
                <a:latin typeface="方正兰亭粗黑简体" pitchFamily="2" charset="-122"/>
                <a:ea typeface="方正兰亭粗黑简体" pitchFamily="2" charset="-122"/>
                <a:cs typeface="Times New Roman" pitchFamily="18" charset="0"/>
              </a:rPr>
              <a:t> salt from reaction of acryloyl chloride and Wilkinson’s catalyst</a:t>
            </a:r>
          </a:p>
        </p:txBody>
      </p:sp>
      <p:sp>
        <p:nvSpPr>
          <p:cNvPr id="10" name="矩形 9"/>
          <p:cNvSpPr/>
          <p:nvPr/>
        </p:nvSpPr>
        <p:spPr>
          <a:xfrm>
            <a:off x="2123728" y="6237312"/>
            <a:ext cx="6768752" cy="338554"/>
          </a:xfrm>
          <a:prstGeom prst="rect">
            <a:avLst/>
          </a:prstGeom>
        </p:spPr>
        <p:txBody>
          <a:bodyPr wrap="square">
            <a:spAutoFit/>
          </a:bodyPr>
          <a:lstStyle/>
          <a:p>
            <a:pPr algn="r"/>
            <a:r>
              <a:rPr lang="en-US" altLang="zh-CN" sz="1600" dirty="0"/>
              <a:t>J. A. </a:t>
            </a:r>
            <a:r>
              <a:rPr lang="en-US" altLang="zh-CN" sz="1600" dirty="0" err="1"/>
              <a:t>Kampmeier</a:t>
            </a:r>
            <a:r>
              <a:rPr lang="en-US" altLang="zh-CN" sz="1600" dirty="0"/>
              <a:t>, S. Harris and R. </a:t>
            </a:r>
            <a:r>
              <a:rPr lang="en-US" altLang="zh-CN" sz="1600" dirty="0" err="1"/>
              <a:t>Rodehorst</a:t>
            </a:r>
            <a:r>
              <a:rPr lang="en-US" altLang="zh-CN" sz="1600" dirty="0"/>
              <a:t>,</a:t>
            </a:r>
            <a:r>
              <a:rPr lang="en-US" altLang="zh-CN" sz="1600" i="1" dirty="0"/>
              <a:t> J. Am. Chem. Soc.</a:t>
            </a:r>
            <a:r>
              <a:rPr lang="en-US" altLang="zh-CN" sz="1600" dirty="0"/>
              <a:t>, 1981, </a:t>
            </a:r>
            <a:r>
              <a:rPr lang="en-US" altLang="zh-CN" sz="1600" b="1" dirty="0"/>
              <a:t>103</a:t>
            </a:r>
            <a:r>
              <a:rPr lang="en-US" altLang="zh-CN" sz="1600" dirty="0"/>
              <a:t>, 1478</a:t>
            </a:r>
            <a:endParaRPr lang="zh-CN" altLang="en-US" sz="1400" dirty="0"/>
          </a:p>
        </p:txBody>
      </p:sp>
      <p:sp>
        <p:nvSpPr>
          <p:cNvPr id="12" name="TextBox 29"/>
          <p:cNvSpPr txBox="1">
            <a:spLocks noChangeArrowheads="1"/>
          </p:cNvSpPr>
          <p:nvPr/>
        </p:nvSpPr>
        <p:spPr bwMode="auto">
          <a:xfrm>
            <a:off x="179512" y="241484"/>
            <a:ext cx="60486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r>
              <a:rPr lang="en-US" altLang="zh-CN" sz="2400" dirty="0">
                <a:latin typeface="方正兰亭粗黑简体" pitchFamily="2" charset="-122"/>
                <a:ea typeface="方正兰亭粗黑简体" pitchFamily="2" charset="-122"/>
              </a:rPr>
              <a:t>2. Formation of C–P bond</a:t>
            </a:r>
            <a:endParaRPr lang="zh-CN" altLang="zh-CN" sz="2400" dirty="0">
              <a:latin typeface="方正兰亭粗黑简体" pitchFamily="2" charset="-122"/>
              <a:ea typeface="方正兰亭粗黑简体" pitchFamily="2" charset="-122"/>
            </a:endParaRPr>
          </a:p>
        </p:txBody>
      </p:sp>
      <p:graphicFrame>
        <p:nvGraphicFramePr>
          <p:cNvPr id="2" name="对象 1">
            <a:extLst>
              <a:ext uri="{FF2B5EF4-FFF2-40B4-BE49-F238E27FC236}">
                <a16:creationId xmlns="" xmlns:a16="http://schemas.microsoft.com/office/drawing/2014/main" id="{92D80897-93DD-4B37-8BE5-C5B1061CACBE}"/>
              </a:ext>
            </a:extLst>
          </p:cNvPr>
          <p:cNvGraphicFramePr>
            <a:graphicFrameLocks noChangeAspect="1"/>
          </p:cNvGraphicFramePr>
          <p:nvPr>
            <p:extLst>
              <p:ext uri="{D42A27DB-BD31-4B8C-83A1-F6EECF244321}">
                <p14:modId xmlns:p14="http://schemas.microsoft.com/office/powerpoint/2010/main" val="307715004"/>
              </p:ext>
            </p:extLst>
          </p:nvPr>
        </p:nvGraphicFramePr>
        <p:xfrm>
          <a:off x="1763687" y="1489848"/>
          <a:ext cx="5616624" cy="639846"/>
        </p:xfrm>
        <a:graphic>
          <a:graphicData uri="http://schemas.openxmlformats.org/presentationml/2006/ole">
            <mc:AlternateContent xmlns:mc="http://schemas.openxmlformats.org/markup-compatibility/2006">
              <mc:Choice xmlns:v="urn:schemas-microsoft-com:vml" Requires="v">
                <p:oleObj spid="_x0000_s1473598" name="CS ChemDraw Drawing" r:id="rId4" imgW="4960605" imgH="565667" progId="ChemDraw.Document.6.0">
                  <p:embed/>
                </p:oleObj>
              </mc:Choice>
              <mc:Fallback>
                <p:oleObj name="CS ChemDraw Drawing" r:id="rId4" imgW="4960605" imgH="565667" progId="ChemDraw.Document.6.0">
                  <p:embed/>
                  <p:pic>
                    <p:nvPicPr>
                      <p:cNvPr id="0" name=""/>
                      <p:cNvPicPr/>
                      <p:nvPr/>
                    </p:nvPicPr>
                    <p:blipFill>
                      <a:blip r:embed="rId5"/>
                      <a:stretch>
                        <a:fillRect/>
                      </a:stretch>
                    </p:blipFill>
                    <p:spPr>
                      <a:xfrm>
                        <a:off x="1763687" y="1489848"/>
                        <a:ext cx="5616624" cy="639846"/>
                      </a:xfrm>
                      <a:prstGeom prst="rect">
                        <a:avLst/>
                      </a:prstGeom>
                    </p:spPr>
                  </p:pic>
                </p:oleObj>
              </mc:Fallback>
            </mc:AlternateContent>
          </a:graphicData>
        </a:graphic>
      </p:graphicFrame>
      <p:graphicFrame>
        <p:nvGraphicFramePr>
          <p:cNvPr id="7" name="对象 6">
            <a:extLst>
              <a:ext uri="{FF2B5EF4-FFF2-40B4-BE49-F238E27FC236}">
                <a16:creationId xmlns="" xmlns:a16="http://schemas.microsoft.com/office/drawing/2014/main" id="{BBE07307-DAF6-42CF-AAAA-8D85125EB06E}"/>
              </a:ext>
            </a:extLst>
          </p:cNvPr>
          <p:cNvGraphicFramePr>
            <a:graphicFrameLocks noChangeAspect="1"/>
          </p:cNvGraphicFramePr>
          <p:nvPr>
            <p:extLst>
              <p:ext uri="{D42A27DB-BD31-4B8C-83A1-F6EECF244321}">
                <p14:modId xmlns:p14="http://schemas.microsoft.com/office/powerpoint/2010/main" val="2880202445"/>
              </p:ext>
            </p:extLst>
          </p:nvPr>
        </p:nvGraphicFramePr>
        <p:xfrm>
          <a:off x="1799691" y="2203301"/>
          <a:ext cx="5544616" cy="3127246"/>
        </p:xfrm>
        <a:graphic>
          <a:graphicData uri="http://schemas.openxmlformats.org/presentationml/2006/ole">
            <mc:AlternateContent xmlns:mc="http://schemas.openxmlformats.org/markup-compatibility/2006">
              <mc:Choice xmlns:v="urn:schemas-microsoft-com:vml" Requires="v">
                <p:oleObj spid="_x0000_s1473599" name="CS ChemDraw Drawing" r:id="rId6" imgW="4650005" imgH="2622594" progId="ChemDraw.Document.6.0">
                  <p:embed/>
                </p:oleObj>
              </mc:Choice>
              <mc:Fallback>
                <p:oleObj name="CS ChemDraw Drawing" r:id="rId6" imgW="4650005" imgH="2622594" progId="ChemDraw.Document.6.0">
                  <p:embed/>
                  <p:pic>
                    <p:nvPicPr>
                      <p:cNvPr id="0" name=""/>
                      <p:cNvPicPr/>
                      <p:nvPr/>
                    </p:nvPicPr>
                    <p:blipFill>
                      <a:blip r:embed="rId7"/>
                      <a:stretch>
                        <a:fillRect/>
                      </a:stretch>
                    </p:blipFill>
                    <p:spPr>
                      <a:xfrm>
                        <a:off x="1799691" y="2203301"/>
                        <a:ext cx="5544616" cy="3127246"/>
                      </a:xfrm>
                      <a:prstGeom prst="rect">
                        <a:avLst/>
                      </a:prstGeom>
                    </p:spPr>
                  </p:pic>
                </p:oleObj>
              </mc:Fallback>
            </mc:AlternateContent>
          </a:graphicData>
        </a:graphic>
      </p:graphicFrame>
      <p:sp>
        <p:nvSpPr>
          <p:cNvPr id="11" name="Rectangle 1">
            <a:extLst>
              <a:ext uri="{FF2B5EF4-FFF2-40B4-BE49-F238E27FC236}">
                <a16:creationId xmlns="" xmlns:a16="http://schemas.microsoft.com/office/drawing/2014/main" id="{D860EFDD-4305-4EA6-8323-C8F0EEB2DD94}"/>
              </a:ext>
            </a:extLst>
          </p:cNvPr>
          <p:cNvSpPr>
            <a:spLocks noChangeArrowheads="1"/>
          </p:cNvSpPr>
          <p:nvPr/>
        </p:nvSpPr>
        <p:spPr bwMode="auto">
          <a:xfrm>
            <a:off x="2152907" y="1016132"/>
            <a:ext cx="4838184" cy="4001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a:r>
              <a:rPr kumimoji="0" lang="en-US" altLang="zh-CN" sz="2000" i="0" u="none" strike="noStrike" cap="none" normalizeH="0" baseline="0" dirty="0">
                <a:ln>
                  <a:noFill/>
                </a:ln>
                <a:effectLst/>
                <a:latin typeface="方正兰亭粗黑简体" pitchFamily="2" charset="-122"/>
                <a:ea typeface="方正兰亭粗黑简体" pitchFamily="2" charset="-122"/>
                <a:cs typeface="Times New Roman" pitchFamily="18" charset="0"/>
              </a:rPr>
              <a:t>2.1 </a:t>
            </a:r>
            <a:r>
              <a:rPr lang="en-US" altLang="zh-CN" sz="2000" dirty="0">
                <a:latin typeface="方正兰亭粗黑简体" pitchFamily="2" charset="-122"/>
                <a:ea typeface="方正兰亭粗黑简体" pitchFamily="2" charset="-122"/>
                <a:cs typeface="Times New Roman" pitchFamily="18" charset="0"/>
              </a:rPr>
              <a:t>Formation of phosphonium salt</a:t>
            </a:r>
          </a:p>
        </p:txBody>
      </p:sp>
    </p:spTree>
    <p:extLst>
      <p:ext uri="{BB962C8B-B14F-4D97-AF65-F5344CB8AC3E}">
        <p14:creationId xmlns:p14="http://schemas.microsoft.com/office/powerpoint/2010/main" val="2585648664"/>
      </p:ext>
    </p:extLst>
  </p:cSld>
  <p:clrMapOvr>
    <a:masterClrMapping/>
  </p:clrMapOvr>
  <p:transition spd="slow" advTm="30191"/>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250825" y="908050"/>
            <a:ext cx="8642350" cy="5743575"/>
          </a:xfrm>
          <a:prstGeom prst="rect">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sp>
        <p:nvSpPr>
          <p:cNvPr id="90" name="Rectangle 13"/>
          <p:cNvSpPr>
            <a:spLocks noChangeArrowheads="1"/>
          </p:cNvSpPr>
          <p:nvPr/>
        </p:nvSpPr>
        <p:spPr bwMode="auto">
          <a:xfrm>
            <a:off x="-28575" y="758825"/>
            <a:ext cx="9144000" cy="71438"/>
          </a:xfrm>
          <a:prstGeom prst="rect">
            <a:avLst/>
          </a:prstGeom>
          <a:gradFill rotWithShape="1">
            <a:gsLst>
              <a:gs pos="0">
                <a:srgbClr val="764700"/>
              </a:gs>
              <a:gs pos="100000">
                <a:srgbClr val="FF9900"/>
              </a:gs>
            </a:gsLst>
            <a:lin ang="0" scaled="1"/>
          </a:gradFill>
          <a:ln>
            <a:noFill/>
          </a:ln>
          <a:effectLst>
            <a:outerShdw blurRad="63500" sx="102000" sy="102000" algn="ctr" rotWithShape="0">
              <a:prstClr val="black">
                <a:alpha val="40000"/>
              </a:prstClr>
            </a:outerShdw>
          </a:effectLst>
        </p:spPr>
        <p:txBody>
          <a:bodyPr wrap="none" anchor="ctr"/>
          <a:lstStyle/>
          <a:p>
            <a:pPr fontAlgn="auto">
              <a:spcBef>
                <a:spcPts val="0"/>
              </a:spcBef>
              <a:spcAft>
                <a:spcPts val="0"/>
              </a:spcAft>
              <a:defRPr/>
            </a:pPr>
            <a:endParaRPr kumimoji="1" lang="zh-CN" altLang="en-US" sz="2800">
              <a:solidFill>
                <a:prstClr val="black"/>
              </a:solidFill>
              <a:latin typeface="Times New Roman" pitchFamily="18" charset="0"/>
              <a:ea typeface="宋体"/>
            </a:endParaRPr>
          </a:p>
        </p:txBody>
      </p:sp>
      <p:sp>
        <p:nvSpPr>
          <p:cNvPr id="127079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47149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矩形 7"/>
          <p:cNvSpPr/>
          <p:nvPr/>
        </p:nvSpPr>
        <p:spPr>
          <a:xfrm>
            <a:off x="679897" y="5158933"/>
            <a:ext cx="7992888" cy="646331"/>
          </a:xfrm>
          <a:prstGeom prst="rect">
            <a:avLst/>
          </a:prstGeom>
        </p:spPr>
        <p:txBody>
          <a:bodyPr wrap="square">
            <a:spAutoFit/>
          </a:bodyPr>
          <a:lstStyle/>
          <a:p>
            <a:pPr algn="ctr"/>
            <a:r>
              <a:rPr lang="en-US" altLang="zh-CN" dirty="0">
                <a:latin typeface="方正兰亭粗黑简体" pitchFamily="2" charset="-122"/>
                <a:ea typeface="方正兰亭粗黑简体" pitchFamily="2" charset="-122"/>
              </a:rPr>
              <a:t>Formation of Pd-</a:t>
            </a:r>
            <a:r>
              <a:rPr lang="en-US" altLang="zh-CN" dirty="0" err="1">
                <a:latin typeface="方正兰亭粗黑简体" pitchFamily="2" charset="-122"/>
                <a:ea typeface="方正兰亭粗黑简体" pitchFamily="2" charset="-122"/>
              </a:rPr>
              <a:t>alkenylphosphonium</a:t>
            </a:r>
            <a:r>
              <a:rPr lang="en-US" altLang="zh-CN" dirty="0">
                <a:latin typeface="方正兰亭粗黑简体" pitchFamily="2" charset="-122"/>
                <a:ea typeface="方正兰亭粗黑简体" pitchFamily="2" charset="-122"/>
              </a:rPr>
              <a:t> complex via non-classic reductive elimination</a:t>
            </a:r>
            <a:endParaRPr lang="zh-CN" altLang="en-US" dirty="0">
              <a:latin typeface="方正兰亭粗黑简体" pitchFamily="2" charset="-122"/>
              <a:ea typeface="方正兰亭粗黑简体" pitchFamily="2" charset="-122"/>
            </a:endParaRPr>
          </a:p>
        </p:txBody>
      </p:sp>
      <p:sp>
        <p:nvSpPr>
          <p:cNvPr id="9" name="矩形 8"/>
          <p:cNvSpPr/>
          <p:nvPr/>
        </p:nvSpPr>
        <p:spPr>
          <a:xfrm>
            <a:off x="611560" y="5772614"/>
            <a:ext cx="8281615" cy="1077218"/>
          </a:xfrm>
          <a:prstGeom prst="rect">
            <a:avLst/>
          </a:prstGeom>
        </p:spPr>
        <p:txBody>
          <a:bodyPr wrap="square">
            <a:spAutoFit/>
          </a:bodyPr>
          <a:lstStyle/>
          <a:p>
            <a:pPr algn="ctr"/>
            <a:r>
              <a:rPr lang="en-US" altLang="zh-CN" sz="1600" dirty="0"/>
              <a:t>L. V. </a:t>
            </a:r>
            <a:r>
              <a:rPr lang="en-US" altLang="zh-CN" sz="1600" dirty="0" err="1"/>
              <a:t>Rybin</a:t>
            </a:r>
            <a:r>
              <a:rPr lang="en-US" altLang="zh-CN" sz="1600" dirty="0"/>
              <a:t>, E. </a:t>
            </a:r>
            <a:r>
              <a:rPr lang="en-US" altLang="zh-CN" sz="1600" dirty="0" err="1"/>
              <a:t>Petrovskaya</a:t>
            </a:r>
            <a:r>
              <a:rPr lang="en-US" altLang="zh-CN" sz="1600" dirty="0"/>
              <a:t>, M. </a:t>
            </a:r>
            <a:r>
              <a:rPr lang="en-US" altLang="zh-CN" sz="1600" dirty="0" err="1"/>
              <a:t>Rubinskaya</a:t>
            </a:r>
            <a:r>
              <a:rPr lang="en-US" altLang="zh-CN" sz="1600" dirty="0"/>
              <a:t>, L. </a:t>
            </a:r>
            <a:r>
              <a:rPr lang="en-US" altLang="zh-CN" sz="1600" dirty="0" err="1"/>
              <a:t>Kuz'mina</a:t>
            </a:r>
            <a:r>
              <a:rPr lang="en-US" altLang="zh-CN" sz="1600" dirty="0"/>
              <a:t>, Y. T. </a:t>
            </a:r>
            <a:r>
              <a:rPr lang="en-US" altLang="zh-CN" sz="1600" dirty="0" err="1"/>
              <a:t>Struchkov</a:t>
            </a:r>
            <a:r>
              <a:rPr lang="en-US" altLang="zh-CN" sz="1600" dirty="0"/>
              <a:t>, V. </a:t>
            </a:r>
            <a:r>
              <a:rPr lang="en-US" altLang="zh-CN" sz="1600" dirty="0" err="1"/>
              <a:t>Kaverin</a:t>
            </a:r>
            <a:r>
              <a:rPr lang="en-US" altLang="zh-CN" sz="1600" dirty="0"/>
              <a:t> and N. Y. </a:t>
            </a:r>
            <a:r>
              <a:rPr lang="en-US" altLang="zh-CN" sz="1600" dirty="0" err="1"/>
              <a:t>Koneva</a:t>
            </a:r>
            <a:r>
              <a:rPr lang="en-US" altLang="zh-CN" sz="1600" dirty="0"/>
              <a:t>, </a:t>
            </a:r>
            <a:r>
              <a:rPr lang="en-US" altLang="zh-CN" sz="1600" i="1" dirty="0"/>
              <a:t>J. </a:t>
            </a:r>
            <a:r>
              <a:rPr lang="en-US" altLang="zh-CN" sz="1600" i="1" dirty="0" err="1"/>
              <a:t>Organomet</a:t>
            </a:r>
            <a:r>
              <a:rPr lang="en-US" altLang="zh-CN" sz="1600" i="1" dirty="0"/>
              <a:t>. Chem.</a:t>
            </a:r>
            <a:r>
              <a:rPr lang="en-US" altLang="zh-CN" sz="1600" dirty="0"/>
              <a:t>, 1985, </a:t>
            </a:r>
            <a:r>
              <a:rPr lang="en-US" altLang="zh-CN" sz="1600" b="1" dirty="0"/>
              <a:t>288</a:t>
            </a:r>
            <a:r>
              <a:rPr lang="en-US" altLang="zh-CN" sz="1600" dirty="0"/>
              <a:t>, 119</a:t>
            </a:r>
          </a:p>
          <a:p>
            <a:pPr algn="ctr"/>
            <a:r>
              <a:rPr lang="en-US" altLang="zh-CN" sz="1600" dirty="0"/>
              <a:t>H. Kowalski, R. J. Hinkle and P. J. </a:t>
            </a:r>
            <a:r>
              <a:rPr lang="en-US" altLang="zh-CN" sz="1600" dirty="0" err="1"/>
              <a:t>Stang</a:t>
            </a:r>
            <a:r>
              <a:rPr lang="en-US" altLang="zh-CN" sz="1600" dirty="0"/>
              <a:t>, </a:t>
            </a:r>
            <a:r>
              <a:rPr lang="en-US" altLang="zh-CN" sz="1600" i="1" dirty="0"/>
              <a:t>J. Org. Chem.</a:t>
            </a:r>
            <a:r>
              <a:rPr lang="en-US" altLang="zh-CN" sz="1600" dirty="0"/>
              <a:t>, 1989, </a:t>
            </a:r>
            <a:r>
              <a:rPr lang="en-US" altLang="zh-CN" sz="1600" b="1" dirty="0"/>
              <a:t>54</a:t>
            </a:r>
            <a:r>
              <a:rPr lang="en-US" altLang="zh-CN" sz="1600" dirty="0"/>
              <a:t>, 2783</a:t>
            </a:r>
          </a:p>
          <a:p>
            <a:pPr algn="ctr"/>
            <a:endParaRPr lang="zh-CN" altLang="en-US" sz="1400" dirty="0"/>
          </a:p>
        </p:txBody>
      </p:sp>
      <p:sp>
        <p:nvSpPr>
          <p:cNvPr id="11" name="TextBox 29"/>
          <p:cNvSpPr txBox="1">
            <a:spLocks noChangeArrowheads="1"/>
          </p:cNvSpPr>
          <p:nvPr/>
        </p:nvSpPr>
        <p:spPr bwMode="auto">
          <a:xfrm>
            <a:off x="179512" y="241484"/>
            <a:ext cx="60486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r>
              <a:rPr lang="en-US" altLang="zh-CN" sz="2400" dirty="0">
                <a:latin typeface="方正兰亭粗黑简体" pitchFamily="2" charset="-122"/>
                <a:ea typeface="方正兰亭粗黑简体" pitchFamily="2" charset="-122"/>
              </a:rPr>
              <a:t>2. Formation of C–P bond</a:t>
            </a:r>
            <a:endParaRPr lang="zh-CN" altLang="zh-CN" sz="2400" dirty="0">
              <a:latin typeface="方正兰亭粗黑简体" pitchFamily="2" charset="-122"/>
              <a:ea typeface="方正兰亭粗黑简体" pitchFamily="2" charset="-122"/>
            </a:endParaRPr>
          </a:p>
        </p:txBody>
      </p:sp>
      <p:sp>
        <p:nvSpPr>
          <p:cNvPr id="1471491"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2" name="对象 11">
            <a:extLst>
              <a:ext uri="{FF2B5EF4-FFF2-40B4-BE49-F238E27FC236}">
                <a16:creationId xmlns="" xmlns:a16="http://schemas.microsoft.com/office/drawing/2014/main" id="{E60F4565-FB3D-4053-9D9D-1C7CB96A242B}"/>
              </a:ext>
            </a:extLst>
          </p:cNvPr>
          <p:cNvGraphicFramePr>
            <a:graphicFrameLocks noChangeAspect="1"/>
          </p:cNvGraphicFramePr>
          <p:nvPr>
            <p:extLst>
              <p:ext uri="{D42A27DB-BD31-4B8C-83A1-F6EECF244321}">
                <p14:modId xmlns:p14="http://schemas.microsoft.com/office/powerpoint/2010/main" val="1598987280"/>
              </p:ext>
            </p:extLst>
          </p:nvPr>
        </p:nvGraphicFramePr>
        <p:xfrm>
          <a:off x="1259632" y="1433200"/>
          <a:ext cx="6833418" cy="3779312"/>
        </p:xfrm>
        <a:graphic>
          <a:graphicData uri="http://schemas.openxmlformats.org/presentationml/2006/ole">
            <mc:AlternateContent xmlns:mc="http://schemas.openxmlformats.org/markup-compatibility/2006">
              <mc:Choice xmlns:v="urn:schemas-microsoft-com:vml" Requires="v">
                <p:oleObj spid="_x0000_s1471528" name="CS ChemDraw Drawing" r:id="rId4" imgW="4741386" imgH="2622594" progId="ChemDraw.Document.6.0">
                  <p:embed/>
                </p:oleObj>
              </mc:Choice>
              <mc:Fallback>
                <p:oleObj name="CS ChemDraw Drawing" r:id="rId4" imgW="4741386" imgH="2622594" progId="ChemDraw.Document.6.0">
                  <p:embed/>
                  <p:pic>
                    <p:nvPicPr>
                      <p:cNvPr id="0" name=""/>
                      <p:cNvPicPr/>
                      <p:nvPr/>
                    </p:nvPicPr>
                    <p:blipFill>
                      <a:blip r:embed="rId5"/>
                      <a:stretch>
                        <a:fillRect/>
                      </a:stretch>
                    </p:blipFill>
                    <p:spPr>
                      <a:xfrm>
                        <a:off x="1259632" y="1433200"/>
                        <a:ext cx="6833418" cy="3779312"/>
                      </a:xfrm>
                      <a:prstGeom prst="rect">
                        <a:avLst/>
                      </a:prstGeom>
                    </p:spPr>
                  </p:pic>
                </p:oleObj>
              </mc:Fallback>
            </mc:AlternateContent>
          </a:graphicData>
        </a:graphic>
      </p:graphicFrame>
      <p:sp>
        <p:nvSpPr>
          <p:cNvPr id="13" name="Rectangle 1">
            <a:extLst>
              <a:ext uri="{FF2B5EF4-FFF2-40B4-BE49-F238E27FC236}">
                <a16:creationId xmlns="" xmlns:a16="http://schemas.microsoft.com/office/drawing/2014/main" id="{40BDAAE5-CC19-44E7-AA0F-AD35226F28C6}"/>
              </a:ext>
            </a:extLst>
          </p:cNvPr>
          <p:cNvSpPr>
            <a:spLocks noChangeArrowheads="1"/>
          </p:cNvSpPr>
          <p:nvPr/>
        </p:nvSpPr>
        <p:spPr bwMode="auto">
          <a:xfrm>
            <a:off x="2152907" y="1016132"/>
            <a:ext cx="4838184" cy="4001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a:r>
              <a:rPr kumimoji="0" lang="en-US" altLang="zh-CN" sz="2000" i="0" u="none" strike="noStrike" cap="none" normalizeH="0" baseline="0" dirty="0">
                <a:ln>
                  <a:noFill/>
                </a:ln>
                <a:effectLst/>
                <a:latin typeface="方正兰亭粗黑简体" pitchFamily="2" charset="-122"/>
                <a:ea typeface="方正兰亭粗黑简体" pitchFamily="2" charset="-122"/>
                <a:cs typeface="Times New Roman" pitchFamily="18" charset="0"/>
              </a:rPr>
              <a:t>2.1 </a:t>
            </a:r>
            <a:r>
              <a:rPr lang="en-US" altLang="zh-CN" sz="2000" dirty="0">
                <a:latin typeface="方正兰亭粗黑简体" pitchFamily="2" charset="-122"/>
                <a:ea typeface="方正兰亭粗黑简体" pitchFamily="2" charset="-122"/>
                <a:cs typeface="Times New Roman" pitchFamily="18" charset="0"/>
              </a:rPr>
              <a:t>Formation of phosphonium salt</a:t>
            </a:r>
          </a:p>
        </p:txBody>
      </p:sp>
    </p:spTree>
    <p:extLst>
      <p:ext uri="{BB962C8B-B14F-4D97-AF65-F5344CB8AC3E}">
        <p14:creationId xmlns:p14="http://schemas.microsoft.com/office/powerpoint/2010/main" val="2585648664"/>
      </p:ext>
    </p:extLst>
  </p:cSld>
  <p:clrMapOvr>
    <a:masterClrMapping/>
  </p:clrMapOvr>
  <p:transition spd="slow" advTm="30191"/>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250825" y="908050"/>
            <a:ext cx="8642350" cy="5743575"/>
          </a:xfrm>
          <a:prstGeom prst="rect">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sp>
        <p:nvSpPr>
          <p:cNvPr id="90" name="Rectangle 13"/>
          <p:cNvSpPr>
            <a:spLocks noChangeArrowheads="1"/>
          </p:cNvSpPr>
          <p:nvPr/>
        </p:nvSpPr>
        <p:spPr bwMode="auto">
          <a:xfrm>
            <a:off x="-28575" y="758825"/>
            <a:ext cx="9144000" cy="71438"/>
          </a:xfrm>
          <a:prstGeom prst="rect">
            <a:avLst/>
          </a:prstGeom>
          <a:gradFill rotWithShape="1">
            <a:gsLst>
              <a:gs pos="0">
                <a:srgbClr val="764700"/>
              </a:gs>
              <a:gs pos="100000">
                <a:srgbClr val="FF9900"/>
              </a:gs>
            </a:gsLst>
            <a:lin ang="0" scaled="1"/>
          </a:gradFill>
          <a:ln>
            <a:noFill/>
          </a:ln>
          <a:effectLst>
            <a:outerShdw blurRad="63500" sx="102000" sy="102000" algn="ctr" rotWithShape="0">
              <a:prstClr val="black">
                <a:alpha val="40000"/>
              </a:prstClr>
            </a:outerShdw>
          </a:effectLst>
        </p:spPr>
        <p:txBody>
          <a:bodyPr wrap="none" anchor="ctr"/>
          <a:lstStyle/>
          <a:p>
            <a:pPr fontAlgn="auto">
              <a:spcBef>
                <a:spcPts val="0"/>
              </a:spcBef>
              <a:spcAft>
                <a:spcPts val="0"/>
              </a:spcAft>
              <a:defRPr/>
            </a:pPr>
            <a:endParaRPr kumimoji="1" lang="zh-CN" altLang="en-US" sz="2800">
              <a:solidFill>
                <a:prstClr val="black"/>
              </a:solidFill>
              <a:latin typeface="Times New Roman" pitchFamily="18" charset="0"/>
              <a:ea typeface="宋体"/>
            </a:endParaRPr>
          </a:p>
        </p:txBody>
      </p:sp>
      <p:sp>
        <p:nvSpPr>
          <p:cNvPr id="127079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46944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矩形 7"/>
          <p:cNvSpPr/>
          <p:nvPr/>
        </p:nvSpPr>
        <p:spPr>
          <a:xfrm>
            <a:off x="539552" y="5301208"/>
            <a:ext cx="8352928" cy="646331"/>
          </a:xfrm>
          <a:prstGeom prst="rect">
            <a:avLst/>
          </a:prstGeom>
        </p:spPr>
        <p:txBody>
          <a:bodyPr wrap="square">
            <a:spAutoFit/>
          </a:bodyPr>
          <a:lstStyle/>
          <a:p>
            <a:pPr algn="ctr"/>
            <a:r>
              <a:rPr lang="en-US" altLang="zh-CN" dirty="0">
                <a:latin typeface="方正兰亭粗黑简体" pitchFamily="2" charset="-122"/>
                <a:ea typeface="方正兰亭粗黑简体" pitchFamily="2" charset="-122"/>
              </a:rPr>
              <a:t>Pd-catalyzed reaction for formation of </a:t>
            </a:r>
            <a:r>
              <a:rPr lang="en-US" altLang="zh-CN" dirty="0" err="1">
                <a:latin typeface="方正兰亭粗黑简体" pitchFamily="2" charset="-122"/>
                <a:ea typeface="方正兰亭粗黑简体" pitchFamily="2" charset="-122"/>
              </a:rPr>
              <a:t>alkenylphosphonium</a:t>
            </a:r>
            <a:r>
              <a:rPr lang="en-US" altLang="zh-CN" dirty="0">
                <a:latin typeface="方正兰亭粗黑简体" pitchFamily="2" charset="-122"/>
                <a:ea typeface="方正兰亭粗黑简体" pitchFamily="2" charset="-122"/>
              </a:rPr>
              <a:t> salts from </a:t>
            </a:r>
            <a:r>
              <a:rPr lang="en-US" altLang="zh-CN" dirty="0" err="1">
                <a:latin typeface="方正兰亭粗黑简体" pitchFamily="2" charset="-122"/>
                <a:ea typeface="方正兰亭粗黑简体" pitchFamily="2" charset="-122"/>
              </a:rPr>
              <a:t>alkenylbromide</a:t>
            </a:r>
            <a:endParaRPr lang="zh-CN" altLang="en-US" dirty="0">
              <a:latin typeface="方正兰亭粗黑简体" pitchFamily="2" charset="-122"/>
              <a:ea typeface="方正兰亭粗黑简体" pitchFamily="2" charset="-122"/>
            </a:endParaRPr>
          </a:p>
        </p:txBody>
      </p:sp>
      <p:sp>
        <p:nvSpPr>
          <p:cNvPr id="9" name="矩形 8"/>
          <p:cNvSpPr/>
          <p:nvPr/>
        </p:nvSpPr>
        <p:spPr>
          <a:xfrm>
            <a:off x="215516" y="6179257"/>
            <a:ext cx="8712968" cy="338554"/>
          </a:xfrm>
          <a:prstGeom prst="rect">
            <a:avLst/>
          </a:prstGeom>
        </p:spPr>
        <p:txBody>
          <a:bodyPr wrap="square">
            <a:spAutoFit/>
          </a:bodyPr>
          <a:lstStyle/>
          <a:p>
            <a:pPr algn="r"/>
            <a:r>
              <a:rPr lang="en-US" altLang="zh-CN" sz="1600" dirty="0"/>
              <a:t>C. C. Huang, J. P. </a:t>
            </a:r>
            <a:r>
              <a:rPr lang="en-US" altLang="zh-CN" sz="1600" dirty="0" err="1"/>
              <a:t>Duan</a:t>
            </a:r>
            <a:r>
              <a:rPr lang="en-US" altLang="zh-CN" sz="1600" dirty="0"/>
              <a:t>, M. Y. Wu, F. L. Liao, S. L. Wang and C. H. Cheng, </a:t>
            </a:r>
            <a:r>
              <a:rPr lang="en-US" altLang="zh-CN" sz="1600" i="1" dirty="0"/>
              <a:t>Organometallics</a:t>
            </a:r>
            <a:r>
              <a:rPr lang="en-US" altLang="zh-CN" sz="1600" dirty="0"/>
              <a:t>, 1998, </a:t>
            </a:r>
            <a:r>
              <a:rPr lang="en-US" altLang="zh-CN" sz="1600" b="1" dirty="0"/>
              <a:t>17</a:t>
            </a:r>
            <a:r>
              <a:rPr lang="en-US" altLang="zh-CN" sz="1600" dirty="0"/>
              <a:t>, 676</a:t>
            </a:r>
            <a:endParaRPr lang="zh-CN" altLang="en-US" sz="1400" dirty="0"/>
          </a:p>
        </p:txBody>
      </p:sp>
      <p:sp>
        <p:nvSpPr>
          <p:cNvPr id="11" name="TextBox 29"/>
          <p:cNvSpPr txBox="1">
            <a:spLocks noChangeArrowheads="1"/>
          </p:cNvSpPr>
          <p:nvPr/>
        </p:nvSpPr>
        <p:spPr bwMode="auto">
          <a:xfrm>
            <a:off x="179512" y="241484"/>
            <a:ext cx="60486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r>
              <a:rPr lang="en-US" altLang="zh-CN" sz="2400" dirty="0">
                <a:latin typeface="方正兰亭粗黑简体" pitchFamily="2" charset="-122"/>
                <a:ea typeface="方正兰亭粗黑简体" pitchFamily="2" charset="-122"/>
              </a:rPr>
              <a:t>2. Formation of C–P bond</a:t>
            </a:r>
            <a:endParaRPr lang="zh-CN" altLang="zh-CN" sz="2400" dirty="0">
              <a:latin typeface="方正兰亭粗黑简体" pitchFamily="2" charset="-122"/>
              <a:ea typeface="方正兰亭粗黑简体" pitchFamily="2" charset="-122"/>
            </a:endParaRPr>
          </a:p>
        </p:txBody>
      </p:sp>
      <p:sp>
        <p:nvSpPr>
          <p:cNvPr id="1469443"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 name="对象 2">
            <a:extLst>
              <a:ext uri="{FF2B5EF4-FFF2-40B4-BE49-F238E27FC236}">
                <a16:creationId xmlns="" xmlns:a16="http://schemas.microsoft.com/office/drawing/2014/main" id="{77D1C1DF-1504-4788-8971-2F228A732595}"/>
              </a:ext>
            </a:extLst>
          </p:cNvPr>
          <p:cNvGraphicFramePr>
            <a:graphicFrameLocks noChangeAspect="1"/>
          </p:cNvGraphicFramePr>
          <p:nvPr>
            <p:extLst>
              <p:ext uri="{D42A27DB-BD31-4B8C-83A1-F6EECF244321}">
                <p14:modId xmlns:p14="http://schemas.microsoft.com/office/powerpoint/2010/main" val="3449409398"/>
              </p:ext>
            </p:extLst>
          </p:nvPr>
        </p:nvGraphicFramePr>
        <p:xfrm>
          <a:off x="1403648" y="1400749"/>
          <a:ext cx="6048672" cy="3640482"/>
        </p:xfrm>
        <a:graphic>
          <a:graphicData uri="http://schemas.openxmlformats.org/presentationml/2006/ole">
            <mc:AlternateContent xmlns:mc="http://schemas.openxmlformats.org/markup-compatibility/2006">
              <mc:Choice xmlns:v="urn:schemas-microsoft-com:vml" Requires="v">
                <p:oleObj spid="_x0000_s1469473" name="CS ChemDraw Drawing" r:id="rId4" imgW="4597923" imgH="2767321" progId="ChemDraw.Document.6.0">
                  <p:embed/>
                </p:oleObj>
              </mc:Choice>
              <mc:Fallback>
                <p:oleObj name="CS ChemDraw Drawing" r:id="rId4" imgW="4597923" imgH="2767321" progId="ChemDraw.Document.6.0">
                  <p:embed/>
                  <p:pic>
                    <p:nvPicPr>
                      <p:cNvPr id="0" name=""/>
                      <p:cNvPicPr/>
                      <p:nvPr/>
                    </p:nvPicPr>
                    <p:blipFill>
                      <a:blip r:embed="rId5"/>
                      <a:stretch>
                        <a:fillRect/>
                      </a:stretch>
                    </p:blipFill>
                    <p:spPr>
                      <a:xfrm>
                        <a:off x="1403648" y="1400749"/>
                        <a:ext cx="6048672" cy="3640482"/>
                      </a:xfrm>
                      <a:prstGeom prst="rect">
                        <a:avLst/>
                      </a:prstGeom>
                    </p:spPr>
                  </p:pic>
                </p:oleObj>
              </mc:Fallback>
            </mc:AlternateContent>
          </a:graphicData>
        </a:graphic>
      </p:graphicFrame>
      <p:sp>
        <p:nvSpPr>
          <p:cNvPr id="12" name="Rectangle 1">
            <a:extLst>
              <a:ext uri="{FF2B5EF4-FFF2-40B4-BE49-F238E27FC236}">
                <a16:creationId xmlns="" xmlns:a16="http://schemas.microsoft.com/office/drawing/2014/main" id="{BA28EE54-C3E3-4D06-AE0D-E6FC90385E09}"/>
              </a:ext>
            </a:extLst>
          </p:cNvPr>
          <p:cNvSpPr>
            <a:spLocks noChangeArrowheads="1"/>
          </p:cNvSpPr>
          <p:nvPr/>
        </p:nvSpPr>
        <p:spPr bwMode="auto">
          <a:xfrm>
            <a:off x="2152907" y="1016132"/>
            <a:ext cx="4838184" cy="4001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a:r>
              <a:rPr kumimoji="0" lang="en-US" altLang="zh-CN" sz="2000" i="0" u="none" strike="noStrike" cap="none" normalizeH="0" baseline="0" dirty="0">
                <a:ln>
                  <a:noFill/>
                </a:ln>
                <a:effectLst/>
                <a:latin typeface="方正兰亭粗黑简体" pitchFamily="2" charset="-122"/>
                <a:ea typeface="方正兰亭粗黑简体" pitchFamily="2" charset="-122"/>
                <a:cs typeface="Times New Roman" pitchFamily="18" charset="0"/>
              </a:rPr>
              <a:t>2.1 </a:t>
            </a:r>
            <a:r>
              <a:rPr lang="en-US" altLang="zh-CN" sz="2000" dirty="0">
                <a:latin typeface="方正兰亭粗黑简体" pitchFamily="2" charset="-122"/>
                <a:ea typeface="方正兰亭粗黑简体" pitchFamily="2" charset="-122"/>
                <a:cs typeface="Times New Roman" pitchFamily="18" charset="0"/>
              </a:rPr>
              <a:t>Formation of phosphonium salt</a:t>
            </a:r>
          </a:p>
        </p:txBody>
      </p:sp>
    </p:spTree>
    <p:extLst>
      <p:ext uri="{BB962C8B-B14F-4D97-AF65-F5344CB8AC3E}">
        <p14:creationId xmlns:p14="http://schemas.microsoft.com/office/powerpoint/2010/main" val="2585648664"/>
      </p:ext>
    </p:extLst>
  </p:cSld>
  <p:clrMapOvr>
    <a:masterClrMapping/>
  </p:clrMapOvr>
  <p:transition spd="slow" advTm="30191"/>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250825" y="908050"/>
            <a:ext cx="8642350" cy="5743575"/>
          </a:xfrm>
          <a:prstGeom prst="rect">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sp>
        <p:nvSpPr>
          <p:cNvPr id="90" name="Rectangle 13"/>
          <p:cNvSpPr>
            <a:spLocks noChangeArrowheads="1"/>
          </p:cNvSpPr>
          <p:nvPr/>
        </p:nvSpPr>
        <p:spPr bwMode="auto">
          <a:xfrm>
            <a:off x="-28575" y="758825"/>
            <a:ext cx="9144000" cy="71438"/>
          </a:xfrm>
          <a:prstGeom prst="rect">
            <a:avLst/>
          </a:prstGeom>
          <a:gradFill rotWithShape="1">
            <a:gsLst>
              <a:gs pos="0">
                <a:srgbClr val="764700"/>
              </a:gs>
              <a:gs pos="100000">
                <a:srgbClr val="FF9900"/>
              </a:gs>
            </a:gsLst>
            <a:lin ang="0" scaled="1"/>
          </a:gradFill>
          <a:ln>
            <a:noFill/>
          </a:ln>
          <a:effectLst>
            <a:outerShdw blurRad="63500" sx="102000" sy="102000" algn="ctr" rotWithShape="0">
              <a:prstClr val="black">
                <a:alpha val="40000"/>
              </a:prstClr>
            </a:outerShdw>
          </a:effectLst>
        </p:spPr>
        <p:txBody>
          <a:bodyPr wrap="none" anchor="ctr"/>
          <a:lstStyle/>
          <a:p>
            <a:pPr fontAlgn="auto">
              <a:spcBef>
                <a:spcPts val="0"/>
              </a:spcBef>
              <a:spcAft>
                <a:spcPts val="0"/>
              </a:spcAft>
              <a:defRPr/>
            </a:pPr>
            <a:endParaRPr kumimoji="1" lang="zh-CN" altLang="en-US" sz="2800">
              <a:solidFill>
                <a:prstClr val="black"/>
              </a:solidFill>
              <a:latin typeface="Times New Roman" pitchFamily="18" charset="0"/>
              <a:ea typeface="宋体"/>
            </a:endParaRPr>
          </a:p>
        </p:txBody>
      </p:sp>
      <p:sp>
        <p:nvSpPr>
          <p:cNvPr id="127079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46944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矩形 7"/>
          <p:cNvSpPr/>
          <p:nvPr/>
        </p:nvSpPr>
        <p:spPr>
          <a:xfrm>
            <a:off x="539552" y="5301208"/>
            <a:ext cx="8352928" cy="646331"/>
          </a:xfrm>
          <a:prstGeom prst="rect">
            <a:avLst/>
          </a:prstGeom>
        </p:spPr>
        <p:txBody>
          <a:bodyPr wrap="square">
            <a:spAutoFit/>
          </a:bodyPr>
          <a:lstStyle/>
          <a:p>
            <a:pPr algn="ctr"/>
            <a:r>
              <a:rPr lang="en-US" altLang="zh-CN" dirty="0">
                <a:latin typeface="方正兰亭粗黑简体" panose="02010600030101010101" charset="-122"/>
                <a:ea typeface="方正兰亭粗黑简体" panose="02010600030101010101" charset="-122"/>
              </a:rPr>
              <a:t>Effect of </a:t>
            </a:r>
            <a:r>
              <a:rPr lang="en-US" altLang="zh-CN" i="1" dirty="0">
                <a:latin typeface="方正兰亭粗黑简体" panose="02010600030101010101" charset="-122"/>
                <a:ea typeface="方正兰亭粗黑简体" panose="02010600030101010101" charset="-122"/>
              </a:rPr>
              <a:t>Z/E</a:t>
            </a:r>
            <a:r>
              <a:rPr lang="en-US" altLang="zh-CN" dirty="0">
                <a:latin typeface="方正兰亭粗黑简体" panose="02010600030101010101" charset="-122"/>
                <a:ea typeface="方正兰亭粗黑简体" panose="02010600030101010101" charset="-122"/>
              </a:rPr>
              <a:t> configuration of palladium-bound alkenyl ligand on reversibility of non-classic reductive elimination</a:t>
            </a:r>
            <a:endParaRPr lang="zh-CN" altLang="en-US" dirty="0">
              <a:latin typeface="方正兰亭粗黑简体" panose="02010600030101010101" charset="-122"/>
              <a:ea typeface="方正兰亭粗黑简体" panose="02010600030101010101" charset="-122"/>
            </a:endParaRPr>
          </a:p>
        </p:txBody>
      </p:sp>
      <p:sp>
        <p:nvSpPr>
          <p:cNvPr id="9" name="矩形 8"/>
          <p:cNvSpPr/>
          <p:nvPr/>
        </p:nvSpPr>
        <p:spPr>
          <a:xfrm>
            <a:off x="2123728" y="6237312"/>
            <a:ext cx="6768752" cy="338554"/>
          </a:xfrm>
          <a:prstGeom prst="rect">
            <a:avLst/>
          </a:prstGeom>
        </p:spPr>
        <p:txBody>
          <a:bodyPr wrap="square">
            <a:spAutoFit/>
          </a:bodyPr>
          <a:lstStyle/>
          <a:p>
            <a:pPr algn="r"/>
            <a:r>
              <a:rPr lang="en-US" altLang="zh-CN" sz="1600" dirty="0" err="1"/>
              <a:t>Wakioka</a:t>
            </a:r>
            <a:r>
              <a:rPr lang="en-US" altLang="zh-CN" sz="1600" dirty="0"/>
              <a:t>, Y. Nakajima and F. Ozawa,</a:t>
            </a:r>
            <a:r>
              <a:rPr lang="en-US" altLang="zh-CN" sz="1600" i="1" dirty="0"/>
              <a:t> Organometallics</a:t>
            </a:r>
            <a:r>
              <a:rPr lang="en-US" altLang="zh-CN" sz="1600" dirty="0"/>
              <a:t>, 2009, </a:t>
            </a:r>
            <a:r>
              <a:rPr lang="en-US" altLang="zh-CN" sz="1600" b="1" dirty="0"/>
              <a:t>28</a:t>
            </a:r>
            <a:r>
              <a:rPr lang="en-US" altLang="zh-CN" sz="1600" dirty="0"/>
              <a:t>, 2527</a:t>
            </a:r>
            <a:endParaRPr lang="zh-CN" altLang="en-US" sz="1400" dirty="0"/>
          </a:p>
        </p:txBody>
      </p:sp>
      <p:sp>
        <p:nvSpPr>
          <p:cNvPr id="11" name="TextBox 29"/>
          <p:cNvSpPr txBox="1">
            <a:spLocks noChangeArrowheads="1"/>
          </p:cNvSpPr>
          <p:nvPr/>
        </p:nvSpPr>
        <p:spPr bwMode="auto">
          <a:xfrm>
            <a:off x="179512" y="241484"/>
            <a:ext cx="60486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r>
              <a:rPr lang="en-US" altLang="zh-CN" sz="2400" dirty="0">
                <a:latin typeface="方正兰亭粗黑简体" pitchFamily="2" charset="-122"/>
                <a:ea typeface="方正兰亭粗黑简体" pitchFamily="2" charset="-122"/>
              </a:rPr>
              <a:t>2. Formation of C–P bond</a:t>
            </a:r>
            <a:endParaRPr lang="zh-CN" altLang="zh-CN" sz="2400" dirty="0">
              <a:latin typeface="方正兰亭粗黑简体" pitchFamily="2" charset="-122"/>
              <a:ea typeface="方正兰亭粗黑简体" pitchFamily="2" charset="-122"/>
            </a:endParaRPr>
          </a:p>
        </p:txBody>
      </p:sp>
      <p:sp>
        <p:nvSpPr>
          <p:cNvPr id="1469443"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a:extLst>
              <a:ext uri="{FF2B5EF4-FFF2-40B4-BE49-F238E27FC236}">
                <a16:creationId xmlns="" xmlns:a16="http://schemas.microsoft.com/office/drawing/2014/main" id="{1475FC5F-A4C5-4847-A024-26953FD735B2}"/>
              </a:ext>
            </a:extLst>
          </p:cNvPr>
          <p:cNvGraphicFramePr>
            <a:graphicFrameLocks noChangeAspect="1"/>
          </p:cNvGraphicFramePr>
          <p:nvPr>
            <p:extLst>
              <p:ext uri="{D42A27DB-BD31-4B8C-83A1-F6EECF244321}">
                <p14:modId xmlns:p14="http://schemas.microsoft.com/office/powerpoint/2010/main" val="3282624563"/>
              </p:ext>
            </p:extLst>
          </p:nvPr>
        </p:nvGraphicFramePr>
        <p:xfrm>
          <a:off x="1357416" y="1576511"/>
          <a:ext cx="6429167" cy="3119155"/>
        </p:xfrm>
        <a:graphic>
          <a:graphicData uri="http://schemas.openxmlformats.org/presentationml/2006/ole">
            <mc:AlternateContent xmlns:mc="http://schemas.openxmlformats.org/markup-compatibility/2006">
              <mc:Choice xmlns:v="urn:schemas-microsoft-com:vml" Requires="v">
                <p:oleObj spid="_x0000_s1641498" name="CS ChemDraw Drawing" r:id="rId4" imgW="3742826" imgH="1816661" progId="ChemDraw.Document.6.0">
                  <p:embed/>
                </p:oleObj>
              </mc:Choice>
              <mc:Fallback>
                <p:oleObj name="CS ChemDraw Drawing" r:id="rId4" imgW="3742826" imgH="1816661" progId="ChemDraw.Document.6.0">
                  <p:embed/>
                  <p:pic>
                    <p:nvPicPr>
                      <p:cNvPr id="0" name=""/>
                      <p:cNvPicPr/>
                      <p:nvPr/>
                    </p:nvPicPr>
                    <p:blipFill>
                      <a:blip r:embed="rId5"/>
                      <a:stretch>
                        <a:fillRect/>
                      </a:stretch>
                    </p:blipFill>
                    <p:spPr>
                      <a:xfrm>
                        <a:off x="1357416" y="1576511"/>
                        <a:ext cx="6429167" cy="3119155"/>
                      </a:xfrm>
                      <a:prstGeom prst="rect">
                        <a:avLst/>
                      </a:prstGeom>
                    </p:spPr>
                  </p:pic>
                </p:oleObj>
              </mc:Fallback>
            </mc:AlternateContent>
          </a:graphicData>
        </a:graphic>
      </p:graphicFrame>
      <p:sp>
        <p:nvSpPr>
          <p:cNvPr id="12" name="Rectangle 1">
            <a:extLst>
              <a:ext uri="{FF2B5EF4-FFF2-40B4-BE49-F238E27FC236}">
                <a16:creationId xmlns="" xmlns:a16="http://schemas.microsoft.com/office/drawing/2014/main" id="{983EC541-0FA2-43B8-AF3B-D23B870C7B92}"/>
              </a:ext>
            </a:extLst>
          </p:cNvPr>
          <p:cNvSpPr>
            <a:spLocks noChangeArrowheads="1"/>
          </p:cNvSpPr>
          <p:nvPr/>
        </p:nvSpPr>
        <p:spPr bwMode="auto">
          <a:xfrm>
            <a:off x="2152907" y="1016132"/>
            <a:ext cx="4838184" cy="4001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a:r>
              <a:rPr kumimoji="0" lang="en-US" altLang="zh-CN" sz="2000" i="0" u="none" strike="noStrike" cap="none" normalizeH="0" baseline="0" dirty="0">
                <a:ln>
                  <a:noFill/>
                </a:ln>
                <a:effectLst/>
                <a:latin typeface="方正兰亭粗黑简体" pitchFamily="2" charset="-122"/>
                <a:ea typeface="方正兰亭粗黑简体" pitchFamily="2" charset="-122"/>
                <a:cs typeface="Times New Roman" pitchFamily="18" charset="0"/>
              </a:rPr>
              <a:t>2.1 </a:t>
            </a:r>
            <a:r>
              <a:rPr lang="en-US" altLang="zh-CN" sz="2000" dirty="0">
                <a:latin typeface="方正兰亭粗黑简体" pitchFamily="2" charset="-122"/>
                <a:ea typeface="方正兰亭粗黑简体" pitchFamily="2" charset="-122"/>
                <a:cs typeface="Times New Roman" pitchFamily="18" charset="0"/>
              </a:rPr>
              <a:t>Formation of phosphonium salt</a:t>
            </a:r>
          </a:p>
        </p:txBody>
      </p:sp>
    </p:spTree>
    <p:extLst>
      <p:ext uri="{BB962C8B-B14F-4D97-AF65-F5344CB8AC3E}">
        <p14:creationId xmlns:p14="http://schemas.microsoft.com/office/powerpoint/2010/main" val="3379246649"/>
      </p:ext>
    </p:extLst>
  </p:cSld>
  <p:clrMapOvr>
    <a:masterClrMapping/>
  </p:clrMapOvr>
  <p:transition spd="slow" advTm="30191"/>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250825" y="908050"/>
            <a:ext cx="8642350" cy="5743575"/>
          </a:xfrm>
          <a:prstGeom prst="rect">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sp>
        <p:nvSpPr>
          <p:cNvPr id="90" name="Rectangle 13"/>
          <p:cNvSpPr>
            <a:spLocks noChangeArrowheads="1"/>
          </p:cNvSpPr>
          <p:nvPr/>
        </p:nvSpPr>
        <p:spPr bwMode="auto">
          <a:xfrm>
            <a:off x="-28575" y="758825"/>
            <a:ext cx="9144000" cy="71438"/>
          </a:xfrm>
          <a:prstGeom prst="rect">
            <a:avLst/>
          </a:prstGeom>
          <a:gradFill rotWithShape="1">
            <a:gsLst>
              <a:gs pos="0">
                <a:srgbClr val="764700"/>
              </a:gs>
              <a:gs pos="100000">
                <a:srgbClr val="FF9900"/>
              </a:gs>
            </a:gsLst>
            <a:lin ang="0" scaled="1"/>
          </a:gradFill>
          <a:ln>
            <a:noFill/>
          </a:ln>
          <a:effectLst>
            <a:outerShdw blurRad="63500" sx="102000" sy="102000" algn="ctr" rotWithShape="0">
              <a:prstClr val="black">
                <a:alpha val="40000"/>
              </a:prstClr>
            </a:outerShdw>
          </a:effectLst>
        </p:spPr>
        <p:txBody>
          <a:bodyPr wrap="none" anchor="ctr"/>
          <a:lstStyle/>
          <a:p>
            <a:pPr fontAlgn="auto">
              <a:spcBef>
                <a:spcPts val="0"/>
              </a:spcBef>
              <a:spcAft>
                <a:spcPts val="0"/>
              </a:spcAft>
              <a:defRPr/>
            </a:pPr>
            <a:endParaRPr kumimoji="1" lang="zh-CN" altLang="en-US" sz="2800">
              <a:solidFill>
                <a:prstClr val="black"/>
              </a:solidFill>
              <a:latin typeface="Times New Roman" pitchFamily="18" charset="0"/>
              <a:ea typeface="宋体"/>
            </a:endParaRPr>
          </a:p>
        </p:txBody>
      </p:sp>
      <p:sp>
        <p:nvSpPr>
          <p:cNvPr id="127079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46944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矩形 7"/>
          <p:cNvSpPr/>
          <p:nvPr/>
        </p:nvSpPr>
        <p:spPr>
          <a:xfrm>
            <a:off x="539552" y="5301208"/>
            <a:ext cx="8352928" cy="646331"/>
          </a:xfrm>
          <a:prstGeom prst="rect">
            <a:avLst/>
          </a:prstGeom>
        </p:spPr>
        <p:txBody>
          <a:bodyPr wrap="square">
            <a:spAutoFit/>
          </a:bodyPr>
          <a:lstStyle/>
          <a:p>
            <a:pPr algn="ctr"/>
            <a:r>
              <a:rPr lang="en-US" altLang="zh-CN" dirty="0">
                <a:latin typeface="方正兰亭粗黑简体" panose="02010600030101010101" charset="-122"/>
                <a:ea typeface="方正兰亭粗黑简体" panose="02010600030101010101" charset="-122"/>
              </a:rPr>
              <a:t>Proposed mechanisms for C</a:t>
            </a:r>
            <a:r>
              <a:rPr lang="en-US" altLang="zh-CN" baseline="-25000" dirty="0">
                <a:latin typeface="方正兰亭粗黑简体" panose="02010600030101010101" charset="-122"/>
                <a:ea typeface="方正兰亭粗黑简体" panose="02010600030101010101" charset="-122"/>
              </a:rPr>
              <a:t>(alkenyl)</a:t>
            </a:r>
            <a:r>
              <a:rPr lang="en-US" altLang="zh-CN" dirty="0">
                <a:latin typeface="方正兰亭粗黑简体" panose="02010600030101010101" charset="-122"/>
                <a:ea typeface="方正兰亭粗黑简体" panose="02010600030101010101" charset="-122"/>
              </a:rPr>
              <a:t>–P bond-forming reductive elimination of E-isomer: three different pathways</a:t>
            </a:r>
            <a:endParaRPr lang="zh-CN" altLang="en-US" dirty="0">
              <a:latin typeface="方正兰亭粗黑简体" panose="02010600030101010101" charset="-122"/>
              <a:ea typeface="方正兰亭粗黑简体" panose="02010600030101010101" charset="-122"/>
            </a:endParaRPr>
          </a:p>
        </p:txBody>
      </p:sp>
      <p:sp>
        <p:nvSpPr>
          <p:cNvPr id="11" name="TextBox 29"/>
          <p:cNvSpPr txBox="1">
            <a:spLocks noChangeArrowheads="1"/>
          </p:cNvSpPr>
          <p:nvPr/>
        </p:nvSpPr>
        <p:spPr bwMode="auto">
          <a:xfrm>
            <a:off x="179512" y="241484"/>
            <a:ext cx="60486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r>
              <a:rPr lang="en-US" altLang="zh-CN" sz="2400" dirty="0">
                <a:latin typeface="方正兰亭粗黑简体" pitchFamily="2" charset="-122"/>
                <a:ea typeface="方正兰亭粗黑简体" pitchFamily="2" charset="-122"/>
              </a:rPr>
              <a:t>2. Formation of C-P bond</a:t>
            </a:r>
            <a:endParaRPr lang="zh-CN" altLang="zh-CN" sz="2400" dirty="0">
              <a:latin typeface="方正兰亭粗黑简体" pitchFamily="2" charset="-122"/>
              <a:ea typeface="方正兰亭粗黑简体" pitchFamily="2" charset="-122"/>
            </a:endParaRPr>
          </a:p>
        </p:txBody>
      </p:sp>
      <p:sp>
        <p:nvSpPr>
          <p:cNvPr id="1469443"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 name="对象 1">
            <a:extLst>
              <a:ext uri="{FF2B5EF4-FFF2-40B4-BE49-F238E27FC236}">
                <a16:creationId xmlns="" xmlns:a16="http://schemas.microsoft.com/office/drawing/2014/main" id="{E255038E-FCF7-4DBF-A8C0-751DA9148674}"/>
              </a:ext>
            </a:extLst>
          </p:cNvPr>
          <p:cNvGraphicFramePr>
            <a:graphicFrameLocks noChangeAspect="1"/>
          </p:cNvGraphicFramePr>
          <p:nvPr>
            <p:extLst>
              <p:ext uri="{D42A27DB-BD31-4B8C-83A1-F6EECF244321}">
                <p14:modId xmlns:p14="http://schemas.microsoft.com/office/powerpoint/2010/main" val="3348362846"/>
              </p:ext>
            </p:extLst>
          </p:nvPr>
        </p:nvGraphicFramePr>
        <p:xfrm>
          <a:off x="1231057" y="1371252"/>
          <a:ext cx="6624736" cy="3859483"/>
        </p:xfrm>
        <a:graphic>
          <a:graphicData uri="http://schemas.openxmlformats.org/presentationml/2006/ole">
            <mc:AlternateContent xmlns:mc="http://schemas.openxmlformats.org/markup-compatibility/2006">
              <mc:Choice xmlns:v="urn:schemas-microsoft-com:vml" Requires="v">
                <p:oleObj spid="_x0000_s1642521" name="CS ChemDraw Drawing" r:id="rId4" imgW="5670819" imgH="3304137" progId="ChemDraw.Document.6.0">
                  <p:embed/>
                </p:oleObj>
              </mc:Choice>
              <mc:Fallback>
                <p:oleObj name="CS ChemDraw Drawing" r:id="rId4" imgW="5670819" imgH="3304137" progId="ChemDraw.Document.6.0">
                  <p:embed/>
                  <p:pic>
                    <p:nvPicPr>
                      <p:cNvPr id="0" name=""/>
                      <p:cNvPicPr/>
                      <p:nvPr/>
                    </p:nvPicPr>
                    <p:blipFill>
                      <a:blip r:embed="rId5"/>
                      <a:stretch>
                        <a:fillRect/>
                      </a:stretch>
                    </p:blipFill>
                    <p:spPr>
                      <a:xfrm>
                        <a:off x="1231057" y="1371252"/>
                        <a:ext cx="6624736" cy="3859483"/>
                      </a:xfrm>
                      <a:prstGeom prst="rect">
                        <a:avLst/>
                      </a:prstGeom>
                    </p:spPr>
                  </p:pic>
                </p:oleObj>
              </mc:Fallback>
            </mc:AlternateContent>
          </a:graphicData>
        </a:graphic>
      </p:graphicFrame>
      <p:sp>
        <p:nvSpPr>
          <p:cNvPr id="12" name="矩形 11">
            <a:extLst>
              <a:ext uri="{FF2B5EF4-FFF2-40B4-BE49-F238E27FC236}">
                <a16:creationId xmlns="" xmlns:a16="http://schemas.microsoft.com/office/drawing/2014/main" id="{1DE747B3-B9A7-46BB-9E97-4FC0CE0042B5}"/>
              </a:ext>
            </a:extLst>
          </p:cNvPr>
          <p:cNvSpPr/>
          <p:nvPr/>
        </p:nvSpPr>
        <p:spPr>
          <a:xfrm>
            <a:off x="2123728" y="6237312"/>
            <a:ext cx="6768752" cy="338554"/>
          </a:xfrm>
          <a:prstGeom prst="rect">
            <a:avLst/>
          </a:prstGeom>
        </p:spPr>
        <p:txBody>
          <a:bodyPr wrap="square">
            <a:spAutoFit/>
          </a:bodyPr>
          <a:lstStyle/>
          <a:p>
            <a:pPr algn="r"/>
            <a:r>
              <a:rPr lang="en-US" altLang="zh-CN" sz="1600" dirty="0" err="1"/>
              <a:t>Wakioka</a:t>
            </a:r>
            <a:r>
              <a:rPr lang="en-US" altLang="zh-CN" sz="1600" dirty="0"/>
              <a:t>, Y. Nakajima and F. Ozawa,</a:t>
            </a:r>
            <a:r>
              <a:rPr lang="en-US" altLang="zh-CN" sz="1600" i="1" dirty="0"/>
              <a:t> Organometallics</a:t>
            </a:r>
            <a:r>
              <a:rPr lang="en-US" altLang="zh-CN" sz="1600" dirty="0"/>
              <a:t>, 2009, </a:t>
            </a:r>
            <a:r>
              <a:rPr lang="en-US" altLang="zh-CN" sz="1600" b="1" dirty="0"/>
              <a:t>28</a:t>
            </a:r>
            <a:r>
              <a:rPr lang="en-US" altLang="zh-CN" sz="1600" dirty="0"/>
              <a:t>, 2527</a:t>
            </a:r>
            <a:endParaRPr lang="zh-CN" altLang="en-US" sz="1400" dirty="0"/>
          </a:p>
        </p:txBody>
      </p:sp>
      <p:sp>
        <p:nvSpPr>
          <p:cNvPr id="13" name="Rectangle 1">
            <a:extLst>
              <a:ext uri="{FF2B5EF4-FFF2-40B4-BE49-F238E27FC236}">
                <a16:creationId xmlns="" xmlns:a16="http://schemas.microsoft.com/office/drawing/2014/main" id="{5340F909-2B36-4558-8DE0-7B4B865D5039}"/>
              </a:ext>
            </a:extLst>
          </p:cNvPr>
          <p:cNvSpPr>
            <a:spLocks noChangeArrowheads="1"/>
          </p:cNvSpPr>
          <p:nvPr/>
        </p:nvSpPr>
        <p:spPr bwMode="auto">
          <a:xfrm>
            <a:off x="2152907" y="1016132"/>
            <a:ext cx="4838184" cy="4001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a:r>
              <a:rPr kumimoji="0" lang="en-US" altLang="zh-CN" sz="2000" i="0" u="none" strike="noStrike" cap="none" normalizeH="0" baseline="0" dirty="0">
                <a:ln>
                  <a:noFill/>
                </a:ln>
                <a:effectLst/>
                <a:latin typeface="方正兰亭粗黑简体" pitchFamily="2" charset="-122"/>
                <a:ea typeface="方正兰亭粗黑简体" pitchFamily="2" charset="-122"/>
                <a:cs typeface="Times New Roman" pitchFamily="18" charset="0"/>
              </a:rPr>
              <a:t>2.1 </a:t>
            </a:r>
            <a:r>
              <a:rPr lang="en-US" altLang="zh-CN" sz="2000" dirty="0">
                <a:latin typeface="方正兰亭粗黑简体" pitchFamily="2" charset="-122"/>
                <a:ea typeface="方正兰亭粗黑简体" pitchFamily="2" charset="-122"/>
                <a:cs typeface="Times New Roman" pitchFamily="18" charset="0"/>
              </a:rPr>
              <a:t>Formation of phosphonium salt</a:t>
            </a:r>
          </a:p>
        </p:txBody>
      </p:sp>
    </p:spTree>
    <p:extLst>
      <p:ext uri="{BB962C8B-B14F-4D97-AF65-F5344CB8AC3E}">
        <p14:creationId xmlns:p14="http://schemas.microsoft.com/office/powerpoint/2010/main" val="2602426505"/>
      </p:ext>
    </p:extLst>
  </p:cSld>
  <p:clrMapOvr>
    <a:masterClrMapping/>
  </p:clrMapOvr>
  <p:transition spd="slow" advTm="30191"/>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250825" y="908050"/>
            <a:ext cx="8642350" cy="5743575"/>
          </a:xfrm>
          <a:prstGeom prst="rect">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sp>
        <p:nvSpPr>
          <p:cNvPr id="90" name="Rectangle 13"/>
          <p:cNvSpPr>
            <a:spLocks noChangeArrowheads="1"/>
          </p:cNvSpPr>
          <p:nvPr/>
        </p:nvSpPr>
        <p:spPr bwMode="auto">
          <a:xfrm>
            <a:off x="-28575" y="758825"/>
            <a:ext cx="9144000" cy="71438"/>
          </a:xfrm>
          <a:prstGeom prst="rect">
            <a:avLst/>
          </a:prstGeom>
          <a:gradFill rotWithShape="1">
            <a:gsLst>
              <a:gs pos="0">
                <a:srgbClr val="764700"/>
              </a:gs>
              <a:gs pos="100000">
                <a:srgbClr val="FF9900"/>
              </a:gs>
            </a:gsLst>
            <a:lin ang="0" scaled="1"/>
          </a:gradFill>
          <a:ln>
            <a:noFill/>
          </a:ln>
          <a:effectLst>
            <a:outerShdw blurRad="63500" sx="102000" sy="102000" algn="ctr" rotWithShape="0">
              <a:prstClr val="black">
                <a:alpha val="40000"/>
              </a:prstClr>
            </a:outerShdw>
          </a:effectLst>
        </p:spPr>
        <p:txBody>
          <a:bodyPr wrap="none" anchor="ctr"/>
          <a:lstStyle/>
          <a:p>
            <a:pPr fontAlgn="auto">
              <a:spcBef>
                <a:spcPts val="0"/>
              </a:spcBef>
              <a:spcAft>
                <a:spcPts val="0"/>
              </a:spcAft>
              <a:defRPr/>
            </a:pPr>
            <a:endParaRPr kumimoji="1" lang="zh-CN" altLang="en-US" sz="2800">
              <a:solidFill>
                <a:prstClr val="black"/>
              </a:solidFill>
              <a:latin typeface="Times New Roman" pitchFamily="18" charset="0"/>
              <a:ea typeface="宋体"/>
            </a:endParaRPr>
          </a:p>
        </p:txBody>
      </p:sp>
      <p:sp>
        <p:nvSpPr>
          <p:cNvPr id="127079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46944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矩形 7"/>
          <p:cNvSpPr/>
          <p:nvPr/>
        </p:nvSpPr>
        <p:spPr>
          <a:xfrm>
            <a:off x="539552" y="5301208"/>
            <a:ext cx="8352928" cy="646331"/>
          </a:xfrm>
          <a:prstGeom prst="rect">
            <a:avLst/>
          </a:prstGeom>
        </p:spPr>
        <p:txBody>
          <a:bodyPr wrap="square">
            <a:spAutoFit/>
          </a:bodyPr>
          <a:lstStyle/>
          <a:p>
            <a:pPr algn="ctr"/>
            <a:r>
              <a:rPr lang="en-US" altLang="zh-CN" dirty="0">
                <a:latin typeface="方正兰亭粗黑简体" panose="02010600030101010101" charset="-122"/>
                <a:ea typeface="方正兰亭粗黑简体" panose="02010600030101010101" charset="-122"/>
              </a:rPr>
              <a:t>Two possible mechanisms for C–P bond-forming reductive elimination from the five-coordinated complex</a:t>
            </a:r>
            <a:endParaRPr lang="zh-CN" altLang="en-US" dirty="0">
              <a:latin typeface="方正兰亭粗黑简体" panose="02010600030101010101" charset="-122"/>
              <a:ea typeface="方正兰亭粗黑简体" panose="02010600030101010101" charset="-122"/>
            </a:endParaRPr>
          </a:p>
        </p:txBody>
      </p:sp>
      <p:sp>
        <p:nvSpPr>
          <p:cNvPr id="9" name="矩形 8"/>
          <p:cNvSpPr/>
          <p:nvPr/>
        </p:nvSpPr>
        <p:spPr>
          <a:xfrm>
            <a:off x="2123728" y="6237312"/>
            <a:ext cx="6768752" cy="338554"/>
          </a:xfrm>
          <a:prstGeom prst="rect">
            <a:avLst/>
          </a:prstGeom>
        </p:spPr>
        <p:txBody>
          <a:bodyPr wrap="square">
            <a:spAutoFit/>
          </a:bodyPr>
          <a:lstStyle/>
          <a:p>
            <a:pPr algn="r"/>
            <a:r>
              <a:rPr lang="en-US" altLang="zh-CN" sz="1600" dirty="0"/>
              <a:t>M. </a:t>
            </a:r>
            <a:r>
              <a:rPr lang="en-US" altLang="zh-CN" sz="1600" dirty="0" err="1"/>
              <a:t>Wakioka</a:t>
            </a:r>
            <a:r>
              <a:rPr lang="en-US" altLang="zh-CN" sz="1600" dirty="0"/>
              <a:t> and F. Ozawa, </a:t>
            </a:r>
            <a:r>
              <a:rPr lang="en-US" altLang="zh-CN" sz="1600" i="1" dirty="0"/>
              <a:t>Organometallics</a:t>
            </a:r>
            <a:r>
              <a:rPr lang="en-US" altLang="zh-CN" sz="1600" dirty="0"/>
              <a:t>, 2010,</a:t>
            </a:r>
            <a:r>
              <a:rPr lang="en-US" altLang="zh-CN" sz="1600" b="1" dirty="0"/>
              <a:t> 29</a:t>
            </a:r>
            <a:r>
              <a:rPr lang="en-US" altLang="zh-CN" sz="1600" dirty="0"/>
              <a:t>, 5570</a:t>
            </a:r>
            <a:endParaRPr lang="zh-CN" altLang="en-US" sz="1400" dirty="0"/>
          </a:p>
        </p:txBody>
      </p:sp>
      <p:sp>
        <p:nvSpPr>
          <p:cNvPr id="11" name="TextBox 29"/>
          <p:cNvSpPr txBox="1">
            <a:spLocks noChangeArrowheads="1"/>
          </p:cNvSpPr>
          <p:nvPr/>
        </p:nvSpPr>
        <p:spPr bwMode="auto">
          <a:xfrm>
            <a:off x="179512" y="241484"/>
            <a:ext cx="60486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r>
              <a:rPr lang="en-US" altLang="zh-CN" sz="2400" dirty="0">
                <a:latin typeface="方正兰亭粗黑简体" pitchFamily="2" charset="-122"/>
                <a:ea typeface="方正兰亭粗黑简体" pitchFamily="2" charset="-122"/>
              </a:rPr>
              <a:t>2. Formation of C-P bond</a:t>
            </a:r>
            <a:endParaRPr lang="zh-CN" altLang="zh-CN" sz="2400" dirty="0">
              <a:latin typeface="方正兰亭粗黑简体" pitchFamily="2" charset="-122"/>
              <a:ea typeface="方正兰亭粗黑简体" pitchFamily="2" charset="-122"/>
            </a:endParaRPr>
          </a:p>
        </p:txBody>
      </p:sp>
      <p:sp>
        <p:nvSpPr>
          <p:cNvPr id="1469443"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 name="对象 2">
            <a:extLst>
              <a:ext uri="{FF2B5EF4-FFF2-40B4-BE49-F238E27FC236}">
                <a16:creationId xmlns="" xmlns:a16="http://schemas.microsoft.com/office/drawing/2014/main" id="{15E64EB6-7734-4379-9EB9-4611C721B25D}"/>
              </a:ext>
            </a:extLst>
          </p:cNvPr>
          <p:cNvGraphicFramePr>
            <a:graphicFrameLocks noChangeAspect="1"/>
          </p:cNvGraphicFramePr>
          <p:nvPr>
            <p:extLst>
              <p:ext uri="{D42A27DB-BD31-4B8C-83A1-F6EECF244321}">
                <p14:modId xmlns:p14="http://schemas.microsoft.com/office/powerpoint/2010/main" val="275672905"/>
              </p:ext>
            </p:extLst>
          </p:nvPr>
        </p:nvGraphicFramePr>
        <p:xfrm>
          <a:off x="1129133" y="1356849"/>
          <a:ext cx="6763029" cy="3739458"/>
        </p:xfrm>
        <a:graphic>
          <a:graphicData uri="http://schemas.openxmlformats.org/presentationml/2006/ole">
            <mc:AlternateContent xmlns:mc="http://schemas.openxmlformats.org/markup-compatibility/2006">
              <mc:Choice xmlns:v="urn:schemas-microsoft-com:vml" Requires="v">
                <p:oleObj spid="_x0000_s1643545" name="CS ChemDraw Drawing" r:id="rId4" imgW="5098860" imgH="2819347" progId="ChemDraw.Document.6.0">
                  <p:embed/>
                </p:oleObj>
              </mc:Choice>
              <mc:Fallback>
                <p:oleObj name="CS ChemDraw Drawing" r:id="rId4" imgW="5098860" imgH="2819347" progId="ChemDraw.Document.6.0">
                  <p:embed/>
                  <p:pic>
                    <p:nvPicPr>
                      <p:cNvPr id="0" name=""/>
                      <p:cNvPicPr/>
                      <p:nvPr/>
                    </p:nvPicPr>
                    <p:blipFill>
                      <a:blip r:embed="rId5"/>
                      <a:stretch>
                        <a:fillRect/>
                      </a:stretch>
                    </p:blipFill>
                    <p:spPr>
                      <a:xfrm>
                        <a:off x="1129133" y="1356849"/>
                        <a:ext cx="6763029" cy="3739458"/>
                      </a:xfrm>
                      <a:prstGeom prst="rect">
                        <a:avLst/>
                      </a:prstGeom>
                    </p:spPr>
                  </p:pic>
                </p:oleObj>
              </mc:Fallback>
            </mc:AlternateContent>
          </a:graphicData>
        </a:graphic>
      </p:graphicFrame>
      <p:sp>
        <p:nvSpPr>
          <p:cNvPr id="12" name="Rectangle 1">
            <a:extLst>
              <a:ext uri="{FF2B5EF4-FFF2-40B4-BE49-F238E27FC236}">
                <a16:creationId xmlns="" xmlns:a16="http://schemas.microsoft.com/office/drawing/2014/main" id="{2987A5A4-E230-419C-82D1-90C27600DC60}"/>
              </a:ext>
            </a:extLst>
          </p:cNvPr>
          <p:cNvSpPr>
            <a:spLocks noChangeArrowheads="1"/>
          </p:cNvSpPr>
          <p:nvPr/>
        </p:nvSpPr>
        <p:spPr bwMode="auto">
          <a:xfrm>
            <a:off x="2152907" y="1016132"/>
            <a:ext cx="4838184" cy="4001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a:r>
              <a:rPr kumimoji="0" lang="en-US" altLang="zh-CN" sz="2000" i="0" u="none" strike="noStrike" cap="none" normalizeH="0" baseline="0" dirty="0">
                <a:ln>
                  <a:noFill/>
                </a:ln>
                <a:effectLst/>
                <a:latin typeface="方正兰亭粗黑简体" pitchFamily="2" charset="-122"/>
                <a:ea typeface="方正兰亭粗黑简体" pitchFamily="2" charset="-122"/>
                <a:cs typeface="Times New Roman" pitchFamily="18" charset="0"/>
              </a:rPr>
              <a:t>2.1 </a:t>
            </a:r>
            <a:r>
              <a:rPr lang="en-US" altLang="zh-CN" sz="2000" dirty="0">
                <a:latin typeface="方正兰亭粗黑简体" pitchFamily="2" charset="-122"/>
                <a:ea typeface="方正兰亭粗黑简体" pitchFamily="2" charset="-122"/>
                <a:cs typeface="Times New Roman" pitchFamily="18" charset="0"/>
              </a:rPr>
              <a:t>Formation of phosphonium salt</a:t>
            </a:r>
          </a:p>
        </p:txBody>
      </p:sp>
    </p:spTree>
    <p:extLst>
      <p:ext uri="{BB962C8B-B14F-4D97-AF65-F5344CB8AC3E}">
        <p14:creationId xmlns:p14="http://schemas.microsoft.com/office/powerpoint/2010/main" val="2658785758"/>
      </p:ext>
    </p:extLst>
  </p:cSld>
  <p:clrMapOvr>
    <a:masterClrMapping/>
  </p:clrMapOvr>
  <p:transition spd="slow" advTm="30191"/>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250825" y="908050"/>
            <a:ext cx="8642350" cy="5743575"/>
          </a:xfrm>
          <a:prstGeom prst="rect">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sp>
        <p:nvSpPr>
          <p:cNvPr id="90" name="Rectangle 13"/>
          <p:cNvSpPr>
            <a:spLocks noChangeArrowheads="1"/>
          </p:cNvSpPr>
          <p:nvPr/>
        </p:nvSpPr>
        <p:spPr bwMode="auto">
          <a:xfrm>
            <a:off x="-28575" y="758825"/>
            <a:ext cx="9144000" cy="71438"/>
          </a:xfrm>
          <a:prstGeom prst="rect">
            <a:avLst/>
          </a:prstGeom>
          <a:gradFill rotWithShape="1">
            <a:gsLst>
              <a:gs pos="0">
                <a:srgbClr val="764700"/>
              </a:gs>
              <a:gs pos="100000">
                <a:srgbClr val="FF9900"/>
              </a:gs>
            </a:gsLst>
            <a:lin ang="0" scaled="1"/>
          </a:gradFill>
          <a:ln>
            <a:noFill/>
          </a:ln>
          <a:effectLst>
            <a:outerShdw blurRad="63500" sx="102000" sy="102000" algn="ctr" rotWithShape="0">
              <a:prstClr val="black">
                <a:alpha val="40000"/>
              </a:prstClr>
            </a:outerShdw>
          </a:effectLst>
        </p:spPr>
        <p:txBody>
          <a:bodyPr wrap="none" anchor="ctr"/>
          <a:lstStyle/>
          <a:p>
            <a:pPr fontAlgn="auto">
              <a:spcBef>
                <a:spcPts val="0"/>
              </a:spcBef>
              <a:spcAft>
                <a:spcPts val="0"/>
              </a:spcAft>
              <a:defRPr/>
            </a:pPr>
            <a:endParaRPr kumimoji="1" lang="zh-CN" altLang="en-US" sz="2800">
              <a:solidFill>
                <a:prstClr val="black"/>
              </a:solidFill>
              <a:latin typeface="Times New Roman" pitchFamily="18" charset="0"/>
              <a:ea typeface="宋体"/>
            </a:endParaRPr>
          </a:p>
        </p:txBody>
      </p:sp>
      <p:sp>
        <p:nvSpPr>
          <p:cNvPr id="127079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46944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矩形 7"/>
          <p:cNvSpPr/>
          <p:nvPr/>
        </p:nvSpPr>
        <p:spPr>
          <a:xfrm>
            <a:off x="539552" y="4869160"/>
            <a:ext cx="8352928" cy="646331"/>
          </a:xfrm>
          <a:prstGeom prst="rect">
            <a:avLst/>
          </a:prstGeom>
        </p:spPr>
        <p:txBody>
          <a:bodyPr wrap="square">
            <a:spAutoFit/>
          </a:bodyPr>
          <a:lstStyle/>
          <a:p>
            <a:pPr algn="ctr"/>
            <a:r>
              <a:rPr lang="en-US" altLang="zh-CN" dirty="0">
                <a:latin typeface="方正兰亭粗黑简体" panose="02010600030101010101" charset="-122"/>
                <a:ea typeface="方正兰亭粗黑简体" panose="02010600030101010101" charset="-122"/>
              </a:rPr>
              <a:t>Formation of methyl phosphonium salt via C</a:t>
            </a:r>
            <a:r>
              <a:rPr lang="en-US" altLang="zh-CN" baseline="-25000" dirty="0">
                <a:latin typeface="方正兰亭粗黑简体" panose="02010600030101010101" charset="-122"/>
                <a:ea typeface="方正兰亭粗黑简体" panose="02010600030101010101" charset="-122"/>
              </a:rPr>
              <a:t>(sp3)</a:t>
            </a:r>
            <a:r>
              <a:rPr lang="en-US" altLang="zh-CN" dirty="0">
                <a:latin typeface="方正兰亭粗黑简体" panose="02010600030101010101" charset="-122"/>
                <a:ea typeface="方正兰亭粗黑简体" panose="02010600030101010101" charset="-122"/>
              </a:rPr>
              <a:t>-P bond-forming non-classic reductive elimination</a:t>
            </a:r>
            <a:endParaRPr lang="zh-CN" altLang="en-US" dirty="0">
              <a:latin typeface="方正兰亭粗黑简体" panose="02010600030101010101" charset="-122"/>
              <a:ea typeface="方正兰亭粗黑简体" panose="02010600030101010101" charset="-122"/>
            </a:endParaRPr>
          </a:p>
        </p:txBody>
      </p:sp>
      <p:sp>
        <p:nvSpPr>
          <p:cNvPr id="9" name="矩形 8"/>
          <p:cNvSpPr/>
          <p:nvPr/>
        </p:nvSpPr>
        <p:spPr>
          <a:xfrm>
            <a:off x="179512" y="5517232"/>
            <a:ext cx="8784976" cy="1077218"/>
          </a:xfrm>
          <a:prstGeom prst="rect">
            <a:avLst/>
          </a:prstGeom>
        </p:spPr>
        <p:txBody>
          <a:bodyPr wrap="square">
            <a:spAutoFit/>
          </a:bodyPr>
          <a:lstStyle/>
          <a:p>
            <a:pPr algn="ctr"/>
            <a:r>
              <a:rPr lang="en-US" altLang="zh-CN" sz="1600" dirty="0"/>
              <a:t>L. </a:t>
            </a:r>
            <a:r>
              <a:rPr lang="en-US" altLang="zh-CN" sz="1600" dirty="0" err="1"/>
              <a:t>Tuxworth</a:t>
            </a:r>
            <a:r>
              <a:rPr lang="en-US" altLang="zh-CN" sz="1600" dirty="0"/>
              <a:t>, L. </a:t>
            </a:r>
            <a:r>
              <a:rPr lang="en-US" altLang="zh-CN" sz="1600" dirty="0" err="1"/>
              <a:t>Baiget</a:t>
            </a:r>
            <a:r>
              <a:rPr lang="en-US" altLang="zh-CN" sz="1600" dirty="0"/>
              <a:t>, A. </a:t>
            </a:r>
            <a:r>
              <a:rPr lang="en-US" altLang="zh-CN" sz="1600" dirty="0" err="1"/>
              <a:t>Phanopoulos</a:t>
            </a:r>
            <a:r>
              <a:rPr lang="en-US" altLang="zh-CN" sz="1600" dirty="0"/>
              <a:t>, O. J. </a:t>
            </a:r>
            <a:r>
              <a:rPr lang="en-US" altLang="zh-CN" sz="1600" dirty="0" err="1"/>
              <a:t>Metters</a:t>
            </a:r>
            <a:r>
              <a:rPr lang="en-US" altLang="zh-CN" sz="1600" dirty="0"/>
              <a:t>, A. S. </a:t>
            </a:r>
            <a:r>
              <a:rPr lang="en-US" altLang="zh-CN" sz="1600" dirty="0" err="1"/>
              <a:t>Batsanov</a:t>
            </a:r>
            <a:r>
              <a:rPr lang="en-US" altLang="zh-CN" sz="1600" dirty="0"/>
              <a:t>, M. A. Fox, J. A. Howard and P. W. Dyer, </a:t>
            </a:r>
            <a:r>
              <a:rPr lang="en-US" altLang="zh-CN" sz="1600" i="1" dirty="0"/>
              <a:t>Chem. </a:t>
            </a:r>
            <a:r>
              <a:rPr lang="en-US" altLang="zh-CN" sz="1600" i="1" dirty="0" err="1"/>
              <a:t>Commun</a:t>
            </a:r>
            <a:r>
              <a:rPr lang="en-US" altLang="zh-CN" sz="1600" i="1" dirty="0"/>
              <a:t>.</a:t>
            </a:r>
            <a:r>
              <a:rPr lang="en-US" altLang="zh-CN" sz="1600" dirty="0"/>
              <a:t>, 2012,</a:t>
            </a:r>
            <a:r>
              <a:rPr lang="en-US" altLang="zh-CN" sz="1600" b="1" dirty="0"/>
              <a:t> 48</a:t>
            </a:r>
            <a:r>
              <a:rPr lang="en-US" altLang="zh-CN" sz="1600" dirty="0"/>
              <a:t>, 10413</a:t>
            </a:r>
          </a:p>
          <a:p>
            <a:pPr algn="ctr"/>
            <a:r>
              <a:rPr lang="en-US" altLang="zh-CN" sz="1600" dirty="0"/>
              <a:t>T. </a:t>
            </a:r>
            <a:r>
              <a:rPr lang="en-US" altLang="zh-CN" sz="1600" dirty="0" err="1"/>
              <a:t>Rünzi</a:t>
            </a:r>
            <a:r>
              <a:rPr lang="en-US" altLang="zh-CN" sz="1600" dirty="0"/>
              <a:t>, U. Tritschler, P. </a:t>
            </a:r>
            <a:r>
              <a:rPr lang="en-US" altLang="zh-CN" sz="1600" dirty="0" err="1"/>
              <a:t>Roesle</a:t>
            </a:r>
            <a:r>
              <a:rPr lang="en-US" altLang="zh-CN" sz="1600" dirty="0"/>
              <a:t>, I. </a:t>
            </a:r>
            <a:r>
              <a:rPr lang="en-US" altLang="zh-CN" sz="1600" dirty="0" err="1"/>
              <a:t>Göttker-Schnetmann</a:t>
            </a:r>
            <a:r>
              <a:rPr lang="en-US" altLang="zh-CN" sz="1600" dirty="0"/>
              <a:t>, H. M. </a:t>
            </a:r>
            <a:r>
              <a:rPr lang="en-US" altLang="zh-CN" sz="1600" dirty="0" err="1"/>
              <a:t>Möller</a:t>
            </a:r>
            <a:r>
              <a:rPr lang="en-US" altLang="zh-CN" sz="1600" dirty="0"/>
              <a:t>, L. </a:t>
            </a:r>
            <a:r>
              <a:rPr lang="en-US" altLang="zh-CN" sz="1600" dirty="0" err="1"/>
              <a:t>Caporaso</a:t>
            </a:r>
            <a:r>
              <a:rPr lang="en-US" altLang="zh-CN" sz="1600" dirty="0"/>
              <a:t>, A. </a:t>
            </a:r>
            <a:r>
              <a:rPr lang="en-US" altLang="zh-CN" sz="1600" dirty="0" err="1"/>
              <a:t>Poater</a:t>
            </a:r>
            <a:r>
              <a:rPr lang="en-US" altLang="zh-CN" sz="1600" dirty="0"/>
              <a:t>, L. Cavallo and S. </a:t>
            </a:r>
            <a:r>
              <a:rPr lang="en-US" altLang="zh-CN" sz="1600" dirty="0" err="1"/>
              <a:t>Mecking</a:t>
            </a:r>
            <a:r>
              <a:rPr lang="en-US" altLang="zh-CN" sz="1600" dirty="0"/>
              <a:t>,</a:t>
            </a:r>
            <a:r>
              <a:rPr lang="en-US" altLang="zh-CN" sz="1600" i="1" dirty="0"/>
              <a:t> Organometallics</a:t>
            </a:r>
            <a:r>
              <a:rPr lang="en-US" altLang="zh-CN" sz="1600" dirty="0"/>
              <a:t>, 2012, </a:t>
            </a:r>
            <a:r>
              <a:rPr lang="en-US" altLang="zh-CN" sz="1600" b="1" dirty="0"/>
              <a:t>31</a:t>
            </a:r>
            <a:r>
              <a:rPr lang="en-US" altLang="zh-CN" sz="1600" dirty="0"/>
              <a:t>, 8388</a:t>
            </a:r>
            <a:endParaRPr lang="zh-CN" altLang="en-US" sz="1600" dirty="0"/>
          </a:p>
        </p:txBody>
      </p:sp>
      <p:sp>
        <p:nvSpPr>
          <p:cNvPr id="11" name="TextBox 29"/>
          <p:cNvSpPr txBox="1">
            <a:spLocks noChangeArrowheads="1"/>
          </p:cNvSpPr>
          <p:nvPr/>
        </p:nvSpPr>
        <p:spPr bwMode="auto">
          <a:xfrm>
            <a:off x="179512" y="241484"/>
            <a:ext cx="60486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r>
              <a:rPr lang="en-US" altLang="zh-CN" sz="2400" dirty="0">
                <a:latin typeface="方正兰亭粗黑简体" pitchFamily="2" charset="-122"/>
                <a:ea typeface="方正兰亭粗黑简体" pitchFamily="2" charset="-122"/>
              </a:rPr>
              <a:t>2. Formation of C-P bond</a:t>
            </a:r>
            <a:endParaRPr lang="zh-CN" altLang="zh-CN" sz="2400" dirty="0">
              <a:latin typeface="方正兰亭粗黑简体" pitchFamily="2" charset="-122"/>
              <a:ea typeface="方正兰亭粗黑简体" pitchFamily="2" charset="-122"/>
            </a:endParaRPr>
          </a:p>
        </p:txBody>
      </p:sp>
      <p:sp>
        <p:nvSpPr>
          <p:cNvPr id="1469443"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 name="对象 1">
            <a:extLst>
              <a:ext uri="{FF2B5EF4-FFF2-40B4-BE49-F238E27FC236}">
                <a16:creationId xmlns="" xmlns:a16="http://schemas.microsoft.com/office/drawing/2014/main" id="{5038CB03-DCB6-481E-8C1B-30A8DEC49DE3}"/>
              </a:ext>
            </a:extLst>
          </p:cNvPr>
          <p:cNvGraphicFramePr>
            <a:graphicFrameLocks noChangeAspect="1"/>
          </p:cNvGraphicFramePr>
          <p:nvPr>
            <p:extLst>
              <p:ext uri="{D42A27DB-BD31-4B8C-83A1-F6EECF244321}">
                <p14:modId xmlns:p14="http://schemas.microsoft.com/office/powerpoint/2010/main" val="722327425"/>
              </p:ext>
            </p:extLst>
          </p:nvPr>
        </p:nvGraphicFramePr>
        <p:xfrm>
          <a:off x="1439520" y="1337604"/>
          <a:ext cx="5832648" cy="1520317"/>
        </p:xfrm>
        <a:graphic>
          <a:graphicData uri="http://schemas.openxmlformats.org/presentationml/2006/ole">
            <mc:AlternateContent xmlns:mc="http://schemas.openxmlformats.org/markup-compatibility/2006">
              <mc:Choice xmlns:v="urn:schemas-microsoft-com:vml" Requires="v">
                <p:oleObj spid="_x0000_s1644590" name="CS ChemDraw Drawing" r:id="rId4" imgW="4209199" imgH="1097280" progId="ChemDraw.Document.6.0">
                  <p:embed/>
                </p:oleObj>
              </mc:Choice>
              <mc:Fallback>
                <p:oleObj name="CS ChemDraw Drawing" r:id="rId4" imgW="4209199" imgH="1097280" progId="ChemDraw.Document.6.0">
                  <p:embed/>
                  <p:pic>
                    <p:nvPicPr>
                      <p:cNvPr id="0" name=""/>
                      <p:cNvPicPr/>
                      <p:nvPr/>
                    </p:nvPicPr>
                    <p:blipFill>
                      <a:blip r:embed="rId5"/>
                      <a:stretch>
                        <a:fillRect/>
                      </a:stretch>
                    </p:blipFill>
                    <p:spPr>
                      <a:xfrm>
                        <a:off x="1439520" y="1337604"/>
                        <a:ext cx="5832648" cy="1520317"/>
                      </a:xfrm>
                      <a:prstGeom prst="rect">
                        <a:avLst/>
                      </a:prstGeom>
                    </p:spPr>
                  </p:pic>
                </p:oleObj>
              </mc:Fallback>
            </mc:AlternateContent>
          </a:graphicData>
        </a:graphic>
      </p:graphicFrame>
      <p:graphicFrame>
        <p:nvGraphicFramePr>
          <p:cNvPr id="4" name="对象 3">
            <a:extLst>
              <a:ext uri="{FF2B5EF4-FFF2-40B4-BE49-F238E27FC236}">
                <a16:creationId xmlns="" xmlns:a16="http://schemas.microsoft.com/office/drawing/2014/main" id="{8B3F5432-D6C5-4917-9D58-E5EDE6846A10}"/>
              </a:ext>
            </a:extLst>
          </p:cNvPr>
          <p:cNvGraphicFramePr>
            <a:graphicFrameLocks noChangeAspect="1"/>
          </p:cNvGraphicFramePr>
          <p:nvPr>
            <p:extLst>
              <p:ext uri="{D42A27DB-BD31-4B8C-83A1-F6EECF244321}">
                <p14:modId xmlns:p14="http://schemas.microsoft.com/office/powerpoint/2010/main" val="1962309549"/>
              </p:ext>
            </p:extLst>
          </p:nvPr>
        </p:nvGraphicFramePr>
        <p:xfrm>
          <a:off x="1382577" y="2832331"/>
          <a:ext cx="5946534" cy="2121676"/>
        </p:xfrm>
        <a:graphic>
          <a:graphicData uri="http://schemas.openxmlformats.org/presentationml/2006/ole">
            <mc:AlternateContent xmlns:mc="http://schemas.openxmlformats.org/markup-compatibility/2006">
              <mc:Choice xmlns:v="urn:schemas-microsoft-com:vml" Requires="v">
                <p:oleObj spid="_x0000_s1644591" name="CS ChemDraw Drawing" r:id="rId6" imgW="4849338" imgH="1731054" progId="ChemDraw.Document.6.0">
                  <p:embed/>
                </p:oleObj>
              </mc:Choice>
              <mc:Fallback>
                <p:oleObj name="CS ChemDraw Drawing" r:id="rId6" imgW="4849338" imgH="1731054" progId="ChemDraw.Document.6.0">
                  <p:embed/>
                  <p:pic>
                    <p:nvPicPr>
                      <p:cNvPr id="0" name=""/>
                      <p:cNvPicPr/>
                      <p:nvPr/>
                    </p:nvPicPr>
                    <p:blipFill>
                      <a:blip r:embed="rId7"/>
                      <a:stretch>
                        <a:fillRect/>
                      </a:stretch>
                    </p:blipFill>
                    <p:spPr>
                      <a:xfrm>
                        <a:off x="1382577" y="2832331"/>
                        <a:ext cx="5946534" cy="2121676"/>
                      </a:xfrm>
                      <a:prstGeom prst="rect">
                        <a:avLst/>
                      </a:prstGeom>
                    </p:spPr>
                  </p:pic>
                </p:oleObj>
              </mc:Fallback>
            </mc:AlternateContent>
          </a:graphicData>
        </a:graphic>
      </p:graphicFrame>
      <p:sp>
        <p:nvSpPr>
          <p:cNvPr id="12" name="Rectangle 1">
            <a:extLst>
              <a:ext uri="{FF2B5EF4-FFF2-40B4-BE49-F238E27FC236}">
                <a16:creationId xmlns="" xmlns:a16="http://schemas.microsoft.com/office/drawing/2014/main" id="{98BBAE23-151E-4E54-B143-5CFF9B8F40F6}"/>
              </a:ext>
            </a:extLst>
          </p:cNvPr>
          <p:cNvSpPr>
            <a:spLocks noChangeArrowheads="1"/>
          </p:cNvSpPr>
          <p:nvPr/>
        </p:nvSpPr>
        <p:spPr bwMode="auto">
          <a:xfrm>
            <a:off x="2152907" y="1016132"/>
            <a:ext cx="4838184" cy="4001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a:r>
              <a:rPr kumimoji="0" lang="en-US" altLang="zh-CN" sz="2000" i="0" u="none" strike="noStrike" cap="none" normalizeH="0" baseline="0" dirty="0">
                <a:ln>
                  <a:noFill/>
                </a:ln>
                <a:effectLst/>
                <a:latin typeface="方正兰亭粗黑简体" pitchFamily="2" charset="-122"/>
                <a:ea typeface="方正兰亭粗黑简体" pitchFamily="2" charset="-122"/>
                <a:cs typeface="Times New Roman" pitchFamily="18" charset="0"/>
              </a:rPr>
              <a:t>2.1 </a:t>
            </a:r>
            <a:r>
              <a:rPr lang="en-US" altLang="zh-CN" sz="2000" dirty="0">
                <a:latin typeface="方正兰亭粗黑简体" pitchFamily="2" charset="-122"/>
                <a:ea typeface="方正兰亭粗黑简体" pitchFamily="2" charset="-122"/>
                <a:cs typeface="Times New Roman" pitchFamily="18" charset="0"/>
              </a:rPr>
              <a:t>Formation of phosphonium salt</a:t>
            </a:r>
          </a:p>
        </p:txBody>
      </p:sp>
    </p:spTree>
    <p:extLst>
      <p:ext uri="{BB962C8B-B14F-4D97-AF65-F5344CB8AC3E}">
        <p14:creationId xmlns:p14="http://schemas.microsoft.com/office/powerpoint/2010/main" val="2331959420"/>
      </p:ext>
    </p:extLst>
  </p:cSld>
  <p:clrMapOvr>
    <a:masterClrMapping/>
  </p:clrMapOvr>
  <p:transition spd="slow" advTm="30191"/>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250825" y="908050"/>
            <a:ext cx="8642350" cy="5743575"/>
          </a:xfrm>
          <a:prstGeom prst="rect">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sp>
        <p:nvSpPr>
          <p:cNvPr id="90" name="Rectangle 13"/>
          <p:cNvSpPr>
            <a:spLocks noChangeArrowheads="1"/>
          </p:cNvSpPr>
          <p:nvPr/>
        </p:nvSpPr>
        <p:spPr bwMode="auto">
          <a:xfrm>
            <a:off x="-28575" y="758825"/>
            <a:ext cx="9144000" cy="71438"/>
          </a:xfrm>
          <a:prstGeom prst="rect">
            <a:avLst/>
          </a:prstGeom>
          <a:gradFill rotWithShape="1">
            <a:gsLst>
              <a:gs pos="0">
                <a:srgbClr val="764700"/>
              </a:gs>
              <a:gs pos="100000">
                <a:srgbClr val="FF9900"/>
              </a:gs>
            </a:gsLst>
            <a:lin ang="0" scaled="1"/>
          </a:gradFill>
          <a:ln>
            <a:noFill/>
          </a:ln>
          <a:effectLst>
            <a:outerShdw blurRad="63500" sx="102000" sy="102000" algn="ctr" rotWithShape="0">
              <a:prstClr val="black">
                <a:alpha val="40000"/>
              </a:prstClr>
            </a:outerShdw>
          </a:effectLst>
        </p:spPr>
        <p:txBody>
          <a:bodyPr wrap="none" anchor="ctr"/>
          <a:lstStyle/>
          <a:p>
            <a:pPr fontAlgn="auto">
              <a:spcBef>
                <a:spcPts val="0"/>
              </a:spcBef>
              <a:spcAft>
                <a:spcPts val="0"/>
              </a:spcAft>
              <a:defRPr/>
            </a:pPr>
            <a:endParaRPr kumimoji="1" lang="zh-CN" altLang="en-US" sz="2800">
              <a:solidFill>
                <a:prstClr val="black"/>
              </a:solidFill>
              <a:latin typeface="Times New Roman" pitchFamily="18" charset="0"/>
              <a:ea typeface="宋体"/>
            </a:endParaRPr>
          </a:p>
        </p:txBody>
      </p:sp>
      <p:sp>
        <p:nvSpPr>
          <p:cNvPr id="127079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46944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矩形 7"/>
          <p:cNvSpPr/>
          <p:nvPr/>
        </p:nvSpPr>
        <p:spPr>
          <a:xfrm>
            <a:off x="539552" y="5301208"/>
            <a:ext cx="8352928" cy="646331"/>
          </a:xfrm>
          <a:prstGeom prst="rect">
            <a:avLst/>
          </a:prstGeom>
        </p:spPr>
        <p:txBody>
          <a:bodyPr wrap="square">
            <a:spAutoFit/>
          </a:bodyPr>
          <a:lstStyle/>
          <a:p>
            <a:pPr algn="ctr"/>
            <a:r>
              <a:rPr lang="en-US" altLang="zh-CN" dirty="0">
                <a:latin typeface="方正兰亭粗黑简体" panose="02010600030101010101" charset="-122"/>
                <a:ea typeface="方正兰亭粗黑简体" panose="02010600030101010101" charset="-122"/>
              </a:rPr>
              <a:t>Uncertain reaction mechanism for Ni-mediated formation of phosphonium salts: nucleophilic attack or reductive elimination</a:t>
            </a:r>
            <a:endParaRPr lang="zh-CN" altLang="en-US" dirty="0">
              <a:latin typeface="方正兰亭粗黑简体" panose="02010600030101010101" charset="-122"/>
              <a:ea typeface="方正兰亭粗黑简体" panose="02010600030101010101" charset="-122"/>
            </a:endParaRPr>
          </a:p>
        </p:txBody>
      </p:sp>
      <p:sp>
        <p:nvSpPr>
          <p:cNvPr id="9" name="矩形 8"/>
          <p:cNvSpPr/>
          <p:nvPr/>
        </p:nvSpPr>
        <p:spPr>
          <a:xfrm>
            <a:off x="1187624" y="5949280"/>
            <a:ext cx="7704856" cy="584775"/>
          </a:xfrm>
          <a:prstGeom prst="rect">
            <a:avLst/>
          </a:prstGeom>
        </p:spPr>
        <p:txBody>
          <a:bodyPr wrap="square">
            <a:spAutoFit/>
          </a:bodyPr>
          <a:lstStyle/>
          <a:p>
            <a:pPr algn="r"/>
            <a:r>
              <a:rPr lang="en-US" altLang="zh-CN" sz="1600" dirty="0"/>
              <a:t>L. Horner, G. </a:t>
            </a:r>
            <a:r>
              <a:rPr lang="en-US" altLang="zh-CN" sz="1600" dirty="0" err="1"/>
              <a:t>Mummenthey</a:t>
            </a:r>
            <a:r>
              <a:rPr lang="en-US" altLang="zh-CN" sz="1600" dirty="0"/>
              <a:t>, H. Moser and P. Beck, </a:t>
            </a:r>
            <a:r>
              <a:rPr lang="en-US" altLang="zh-CN" sz="1600" i="1" dirty="0" err="1"/>
              <a:t>Chemische</a:t>
            </a:r>
            <a:r>
              <a:rPr lang="en-US" altLang="zh-CN" sz="1600" i="1" dirty="0"/>
              <a:t> </a:t>
            </a:r>
            <a:r>
              <a:rPr lang="en-US" altLang="zh-CN" sz="1600" i="1" dirty="0" err="1"/>
              <a:t>Berichte</a:t>
            </a:r>
            <a:r>
              <a:rPr lang="en-US" altLang="zh-CN" sz="1600" i="1" dirty="0"/>
              <a:t>,</a:t>
            </a:r>
            <a:r>
              <a:rPr lang="en-US" altLang="zh-CN" sz="1600" dirty="0"/>
              <a:t> 1966, </a:t>
            </a:r>
            <a:r>
              <a:rPr lang="en-US" altLang="zh-CN" sz="1600" b="1" dirty="0"/>
              <a:t>99</a:t>
            </a:r>
            <a:r>
              <a:rPr lang="en-US" altLang="zh-CN" sz="1600" dirty="0"/>
              <a:t>, 2782</a:t>
            </a:r>
          </a:p>
          <a:p>
            <a:pPr algn="r"/>
            <a:r>
              <a:rPr lang="en-US" altLang="zh-CN" sz="1600" dirty="0"/>
              <a:t>F. </a:t>
            </a:r>
            <a:r>
              <a:rPr lang="en-US" altLang="zh-CN" sz="1600" dirty="0" err="1"/>
              <a:t>Guerrieri</a:t>
            </a:r>
            <a:r>
              <a:rPr lang="en-US" altLang="zh-CN" sz="1600" dirty="0"/>
              <a:t> and G. P. </a:t>
            </a:r>
            <a:r>
              <a:rPr lang="en-US" altLang="zh-CN" sz="1600" dirty="0" err="1"/>
              <a:t>Chiusoli</a:t>
            </a:r>
            <a:r>
              <a:rPr lang="en-US" altLang="zh-CN" sz="1600" dirty="0"/>
              <a:t>, </a:t>
            </a:r>
            <a:r>
              <a:rPr lang="en-US" altLang="zh-CN" sz="1600" i="1" dirty="0"/>
              <a:t>J. </a:t>
            </a:r>
            <a:r>
              <a:rPr lang="en-US" altLang="zh-CN" sz="1600" i="1" dirty="0" err="1"/>
              <a:t>Organomet</a:t>
            </a:r>
            <a:r>
              <a:rPr lang="en-US" altLang="zh-CN" sz="1600" i="1" dirty="0"/>
              <a:t>. Chem.</a:t>
            </a:r>
            <a:r>
              <a:rPr lang="en-US" altLang="zh-CN" sz="1600" dirty="0"/>
              <a:t>, 1968, </a:t>
            </a:r>
            <a:r>
              <a:rPr lang="en-US" altLang="zh-CN" sz="1600" b="1" dirty="0"/>
              <a:t>15</a:t>
            </a:r>
            <a:r>
              <a:rPr lang="en-US" altLang="zh-CN" sz="1600" dirty="0"/>
              <a:t>, 209</a:t>
            </a:r>
            <a:endParaRPr lang="zh-CN" altLang="en-US" sz="1600" dirty="0"/>
          </a:p>
        </p:txBody>
      </p:sp>
      <p:sp>
        <p:nvSpPr>
          <p:cNvPr id="11" name="TextBox 29"/>
          <p:cNvSpPr txBox="1">
            <a:spLocks noChangeArrowheads="1"/>
          </p:cNvSpPr>
          <p:nvPr/>
        </p:nvSpPr>
        <p:spPr bwMode="auto">
          <a:xfrm>
            <a:off x="179512" y="241484"/>
            <a:ext cx="60486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r>
              <a:rPr lang="en-US" altLang="zh-CN" sz="2400" dirty="0">
                <a:latin typeface="方正兰亭粗黑简体" pitchFamily="2" charset="-122"/>
                <a:ea typeface="方正兰亭粗黑简体" pitchFamily="2" charset="-122"/>
              </a:rPr>
              <a:t>2. Formation of C-P bond</a:t>
            </a:r>
            <a:endParaRPr lang="zh-CN" altLang="zh-CN" sz="2400" dirty="0">
              <a:latin typeface="方正兰亭粗黑简体" pitchFamily="2" charset="-122"/>
              <a:ea typeface="方正兰亭粗黑简体" pitchFamily="2" charset="-122"/>
            </a:endParaRPr>
          </a:p>
        </p:txBody>
      </p:sp>
      <p:sp>
        <p:nvSpPr>
          <p:cNvPr id="1469443"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 name="对象 1">
            <a:extLst>
              <a:ext uri="{FF2B5EF4-FFF2-40B4-BE49-F238E27FC236}">
                <a16:creationId xmlns="" xmlns:a16="http://schemas.microsoft.com/office/drawing/2014/main" id="{26B17867-7095-40C5-9AB4-2C724E569985}"/>
              </a:ext>
            </a:extLst>
          </p:cNvPr>
          <p:cNvGraphicFramePr>
            <a:graphicFrameLocks noChangeAspect="1"/>
          </p:cNvGraphicFramePr>
          <p:nvPr>
            <p:extLst>
              <p:ext uri="{D42A27DB-BD31-4B8C-83A1-F6EECF244321}">
                <p14:modId xmlns:p14="http://schemas.microsoft.com/office/powerpoint/2010/main" val="3302737465"/>
              </p:ext>
            </p:extLst>
          </p:nvPr>
        </p:nvGraphicFramePr>
        <p:xfrm>
          <a:off x="1733959" y="1461973"/>
          <a:ext cx="5676081" cy="3371248"/>
        </p:xfrm>
        <a:graphic>
          <a:graphicData uri="http://schemas.openxmlformats.org/presentationml/2006/ole">
            <mc:AlternateContent xmlns:mc="http://schemas.openxmlformats.org/markup-compatibility/2006">
              <mc:Choice xmlns:v="urn:schemas-microsoft-com:vml" Requires="v">
                <p:oleObj spid="_x0000_s1645592" name="CS ChemDraw Drawing" r:id="rId4" imgW="3143879" imgH="1866795" progId="ChemDraw.Document.6.0">
                  <p:embed/>
                </p:oleObj>
              </mc:Choice>
              <mc:Fallback>
                <p:oleObj name="CS ChemDraw Drawing" r:id="rId4" imgW="3143879" imgH="1866795" progId="ChemDraw.Document.6.0">
                  <p:embed/>
                  <p:pic>
                    <p:nvPicPr>
                      <p:cNvPr id="0" name=""/>
                      <p:cNvPicPr/>
                      <p:nvPr/>
                    </p:nvPicPr>
                    <p:blipFill>
                      <a:blip r:embed="rId5"/>
                      <a:stretch>
                        <a:fillRect/>
                      </a:stretch>
                    </p:blipFill>
                    <p:spPr>
                      <a:xfrm>
                        <a:off x="1733959" y="1461973"/>
                        <a:ext cx="5676081" cy="3371248"/>
                      </a:xfrm>
                      <a:prstGeom prst="rect">
                        <a:avLst/>
                      </a:prstGeom>
                    </p:spPr>
                  </p:pic>
                </p:oleObj>
              </mc:Fallback>
            </mc:AlternateContent>
          </a:graphicData>
        </a:graphic>
      </p:graphicFrame>
      <p:sp>
        <p:nvSpPr>
          <p:cNvPr id="12" name="Rectangle 1">
            <a:extLst>
              <a:ext uri="{FF2B5EF4-FFF2-40B4-BE49-F238E27FC236}">
                <a16:creationId xmlns="" xmlns:a16="http://schemas.microsoft.com/office/drawing/2014/main" id="{7103B63D-CED7-435B-8A0E-083E2C67A309}"/>
              </a:ext>
            </a:extLst>
          </p:cNvPr>
          <p:cNvSpPr>
            <a:spLocks noChangeArrowheads="1"/>
          </p:cNvSpPr>
          <p:nvPr/>
        </p:nvSpPr>
        <p:spPr bwMode="auto">
          <a:xfrm>
            <a:off x="2152907" y="1016132"/>
            <a:ext cx="4838184" cy="4001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a:r>
              <a:rPr kumimoji="0" lang="en-US" altLang="zh-CN" sz="2000" i="0" u="none" strike="noStrike" cap="none" normalizeH="0" baseline="0" dirty="0">
                <a:ln>
                  <a:noFill/>
                </a:ln>
                <a:effectLst/>
                <a:latin typeface="方正兰亭粗黑简体" pitchFamily="2" charset="-122"/>
                <a:ea typeface="方正兰亭粗黑简体" pitchFamily="2" charset="-122"/>
                <a:cs typeface="Times New Roman" pitchFamily="18" charset="0"/>
              </a:rPr>
              <a:t>2.1 </a:t>
            </a:r>
            <a:r>
              <a:rPr lang="en-US" altLang="zh-CN" sz="2000" dirty="0">
                <a:latin typeface="方正兰亭粗黑简体" pitchFamily="2" charset="-122"/>
                <a:ea typeface="方正兰亭粗黑简体" pitchFamily="2" charset="-122"/>
                <a:cs typeface="Times New Roman" pitchFamily="18" charset="0"/>
              </a:rPr>
              <a:t>Formation of phosphonium salt</a:t>
            </a:r>
          </a:p>
        </p:txBody>
      </p:sp>
    </p:spTree>
    <p:extLst>
      <p:ext uri="{BB962C8B-B14F-4D97-AF65-F5344CB8AC3E}">
        <p14:creationId xmlns:p14="http://schemas.microsoft.com/office/powerpoint/2010/main" val="3169728783"/>
      </p:ext>
    </p:extLst>
  </p:cSld>
  <p:clrMapOvr>
    <a:masterClrMapping/>
  </p:clrMapOvr>
  <p:transition spd="slow" advTm="30191"/>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250825" y="908050"/>
            <a:ext cx="8642350" cy="5743575"/>
          </a:xfrm>
          <a:prstGeom prst="rect">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sp>
        <p:nvSpPr>
          <p:cNvPr id="90" name="Rectangle 13"/>
          <p:cNvSpPr>
            <a:spLocks noChangeArrowheads="1"/>
          </p:cNvSpPr>
          <p:nvPr/>
        </p:nvSpPr>
        <p:spPr bwMode="auto">
          <a:xfrm>
            <a:off x="-28575" y="758825"/>
            <a:ext cx="9144000" cy="71438"/>
          </a:xfrm>
          <a:prstGeom prst="rect">
            <a:avLst/>
          </a:prstGeom>
          <a:gradFill rotWithShape="1">
            <a:gsLst>
              <a:gs pos="0">
                <a:srgbClr val="764700"/>
              </a:gs>
              <a:gs pos="100000">
                <a:srgbClr val="FF9900"/>
              </a:gs>
            </a:gsLst>
            <a:lin ang="0" scaled="1"/>
          </a:gradFill>
          <a:ln>
            <a:noFill/>
          </a:ln>
          <a:effectLst>
            <a:outerShdw blurRad="63500" sx="102000" sy="102000" algn="ctr" rotWithShape="0">
              <a:prstClr val="black">
                <a:alpha val="40000"/>
              </a:prstClr>
            </a:outerShdw>
          </a:effectLst>
        </p:spPr>
        <p:txBody>
          <a:bodyPr wrap="none" anchor="ctr"/>
          <a:lstStyle/>
          <a:p>
            <a:pPr fontAlgn="auto">
              <a:spcBef>
                <a:spcPts val="0"/>
              </a:spcBef>
              <a:spcAft>
                <a:spcPts val="0"/>
              </a:spcAft>
              <a:defRPr/>
            </a:pPr>
            <a:endParaRPr kumimoji="1" lang="zh-CN" altLang="en-US" sz="2800">
              <a:solidFill>
                <a:prstClr val="black"/>
              </a:solidFill>
              <a:latin typeface="Times New Roman" pitchFamily="18" charset="0"/>
              <a:ea typeface="宋体"/>
            </a:endParaRPr>
          </a:p>
        </p:txBody>
      </p:sp>
      <p:sp>
        <p:nvSpPr>
          <p:cNvPr id="67589" name="TextBox 29"/>
          <p:cNvSpPr txBox="1">
            <a:spLocks noChangeArrowheads="1"/>
          </p:cNvSpPr>
          <p:nvPr/>
        </p:nvSpPr>
        <p:spPr bwMode="auto">
          <a:xfrm>
            <a:off x="179512" y="188640"/>
            <a:ext cx="79208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r>
              <a:rPr lang="en-US" altLang="zh-CN" sz="2400" dirty="0">
                <a:latin typeface="方正兰亭粗黑简体" pitchFamily="2" charset="-122"/>
                <a:ea typeface="方正兰亭粗黑简体" pitchFamily="2" charset="-122"/>
              </a:rPr>
              <a:t>The contents of the tutorial review  </a:t>
            </a:r>
            <a:endParaRPr lang="zh-CN" altLang="zh-CN" sz="2400" dirty="0">
              <a:latin typeface="方正兰亭粗黑简体" pitchFamily="2" charset="-122"/>
              <a:ea typeface="方正兰亭粗黑简体" pitchFamily="2" charset="-122"/>
            </a:endParaRPr>
          </a:p>
        </p:txBody>
      </p:sp>
      <p:sp>
        <p:nvSpPr>
          <p:cNvPr id="127079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456129" name="Rectangle 1"/>
          <p:cNvSpPr>
            <a:spLocks noChangeArrowheads="1"/>
          </p:cNvSpPr>
          <p:nvPr/>
        </p:nvSpPr>
        <p:spPr bwMode="auto">
          <a:xfrm>
            <a:off x="323528" y="1352370"/>
            <a:ext cx="9001000" cy="486928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228600" marR="0" lvl="0" indent="-228600" algn="l" defTabSz="914400" rtl="0" eaLnBrk="1" fontAlgn="base" latinLnBrk="0" hangingPunct="1">
              <a:lnSpc>
                <a:spcPct val="200000"/>
              </a:lnSpc>
              <a:spcBef>
                <a:spcPct val="0"/>
              </a:spcBef>
              <a:spcAft>
                <a:spcPct val="0"/>
              </a:spcAft>
              <a:buClrTx/>
              <a:buSzTx/>
              <a:buFontTx/>
              <a:buAutoNum type="arabicPeriod"/>
              <a:tabLst/>
            </a:pPr>
            <a:r>
              <a:rPr kumimoji="0" lang="en-US" altLang="zh-CN" sz="2000" b="0" i="0" u="none" strike="noStrike" cap="none" normalizeH="0" baseline="0" dirty="0">
                <a:ln>
                  <a:noFill/>
                </a:ln>
                <a:solidFill>
                  <a:schemeClr val="tx1"/>
                </a:solidFill>
                <a:effectLst/>
                <a:latin typeface="方正兰亭粗黑简体" pitchFamily="2" charset="-122"/>
                <a:ea typeface="方正兰亭粗黑简体" pitchFamily="2" charset="-122"/>
                <a:cs typeface="Times New Roman" pitchFamily="18" charset="0"/>
              </a:rPr>
              <a:t> Introduction</a:t>
            </a:r>
          </a:p>
          <a:p>
            <a:pPr marL="228600" lvl="0" indent="-228600">
              <a:lnSpc>
                <a:spcPct val="200000"/>
              </a:lnSpc>
              <a:buFontTx/>
              <a:buAutoNum type="arabicPeriod"/>
            </a:pPr>
            <a:r>
              <a:rPr kumimoji="0" lang="en-US" altLang="zh-CN" sz="2000" b="0" i="0" u="none" strike="noStrike" cap="none" normalizeH="0" baseline="0" dirty="0">
                <a:ln>
                  <a:noFill/>
                </a:ln>
                <a:solidFill>
                  <a:schemeClr val="tx1"/>
                </a:solidFill>
                <a:effectLst/>
                <a:latin typeface="方正兰亭粗黑简体" pitchFamily="2" charset="-122"/>
                <a:ea typeface="方正兰亭粗黑简体" pitchFamily="2" charset="-122"/>
                <a:cs typeface="Times New Roman" pitchFamily="18" charset="0"/>
              </a:rPr>
              <a:t> </a:t>
            </a:r>
            <a:r>
              <a:rPr lang="en-US" altLang="zh-CN" sz="2000" dirty="0">
                <a:latin typeface="方正兰亭粗黑简体" pitchFamily="2" charset="-122"/>
                <a:ea typeface="方正兰亭粗黑简体" pitchFamily="2" charset="-122"/>
              </a:rPr>
              <a:t>Formation of C–P bond via non-classic reductive elimination</a:t>
            </a:r>
          </a:p>
          <a:p>
            <a:pPr marL="228600" lvl="0" indent="-228600">
              <a:lnSpc>
                <a:spcPct val="200000"/>
              </a:lnSpc>
              <a:buFontTx/>
              <a:buAutoNum type="arabicPeriod"/>
            </a:pPr>
            <a:r>
              <a:rPr lang="en-US" altLang="zh-CN" sz="2000" dirty="0">
                <a:latin typeface="方正兰亭粗黑简体" pitchFamily="2" charset="-122"/>
                <a:ea typeface="方正兰亭粗黑简体" pitchFamily="2" charset="-122"/>
              </a:rPr>
              <a:t> Formation of C–S bond via non-classic reductive elimination</a:t>
            </a:r>
          </a:p>
          <a:p>
            <a:pPr marL="228600" indent="-228600">
              <a:lnSpc>
                <a:spcPct val="200000"/>
              </a:lnSpc>
              <a:buFontTx/>
              <a:buAutoNum type="arabicPeriod"/>
            </a:pPr>
            <a:r>
              <a:rPr lang="en-US" altLang="zh-CN" sz="2000" dirty="0">
                <a:latin typeface="方正兰亭粗黑简体" pitchFamily="2" charset="-122"/>
                <a:ea typeface="方正兰亭粗黑简体" pitchFamily="2" charset="-122"/>
              </a:rPr>
              <a:t> Formation of C–N bond via non-classic reductive elimination</a:t>
            </a:r>
          </a:p>
          <a:p>
            <a:pPr marL="228600" indent="-228600">
              <a:lnSpc>
                <a:spcPct val="200000"/>
              </a:lnSpc>
              <a:buFontTx/>
              <a:buAutoNum type="arabicPeriod"/>
            </a:pPr>
            <a:r>
              <a:rPr lang="en-US" altLang="zh-CN" sz="2000" dirty="0">
                <a:latin typeface="方正兰亭粗黑简体" pitchFamily="2" charset="-122"/>
                <a:ea typeface="方正兰亭粗黑简体" pitchFamily="2" charset="-122"/>
              </a:rPr>
              <a:t> Formation of C-C</a:t>
            </a:r>
            <a:r>
              <a:rPr lang="en-US" altLang="zh-CN" sz="2000" baseline="-25000" dirty="0">
                <a:latin typeface="方正兰亭粗黑简体" pitchFamily="2" charset="-122"/>
                <a:ea typeface="方正兰亭粗黑简体" pitchFamily="2" charset="-122"/>
              </a:rPr>
              <a:t>(NHC) </a:t>
            </a:r>
            <a:r>
              <a:rPr lang="en-US" altLang="zh-CN" sz="2000" dirty="0">
                <a:latin typeface="方正兰亭粗黑简体" pitchFamily="2" charset="-122"/>
                <a:ea typeface="方正兰亭粗黑简体" pitchFamily="2" charset="-122"/>
              </a:rPr>
              <a:t>bond via non-classic reductive elimination</a:t>
            </a:r>
          </a:p>
          <a:p>
            <a:pPr marL="228600" indent="-228600">
              <a:lnSpc>
                <a:spcPct val="200000"/>
              </a:lnSpc>
              <a:buFontTx/>
              <a:buAutoNum type="arabicPeriod"/>
            </a:pPr>
            <a:r>
              <a:rPr lang="en-US" altLang="zh-CN" sz="2000" dirty="0">
                <a:latin typeface="方正兰亭粗黑简体" pitchFamily="2" charset="-122"/>
                <a:ea typeface="方正兰亭粗黑简体" pitchFamily="2" charset="-122"/>
              </a:rPr>
              <a:t> Acknowledgements </a:t>
            </a:r>
            <a:endParaRPr kumimoji="0" lang="en-US" altLang="zh-CN" sz="1200" b="0" i="0" u="none" strike="noStrike" cap="none" normalizeH="0" baseline="0" dirty="0">
              <a:ln>
                <a:noFill/>
              </a:ln>
              <a:solidFill>
                <a:schemeClr val="tx1"/>
              </a:solidFill>
              <a:effectLst/>
              <a:latin typeface="Times New Roman" pitchFamily="18" charset="0"/>
              <a:ea typeface="宋体" pitchFamily="2" charset="-122"/>
              <a:cs typeface="Times New Roman" pitchFamily="18" charset="0"/>
            </a:endParaRPr>
          </a:p>
          <a:p>
            <a:pPr marL="228600" marR="0" lvl="0" indent="-228600" algn="l" defTabSz="914400" rtl="0" eaLnBrk="1" fontAlgn="base" latinLnBrk="0" hangingPunct="1">
              <a:lnSpc>
                <a:spcPct val="200000"/>
              </a:lnSpc>
              <a:spcBef>
                <a:spcPct val="0"/>
              </a:spcBef>
              <a:spcAft>
                <a:spcPct val="0"/>
              </a:spcAft>
              <a:buClrTx/>
              <a:buSzTx/>
              <a:tabLst/>
            </a:pPr>
            <a:endParaRPr kumimoji="0" lang="en-US" altLang="zh-CN" sz="1800" b="0" i="0" u="none" strike="noStrike" cap="none" normalizeH="0" baseline="0" dirty="0">
              <a:ln>
                <a:noFill/>
              </a:ln>
              <a:solidFill>
                <a:schemeClr val="tx1"/>
              </a:solidFill>
              <a:effectLst/>
              <a:latin typeface="Arial" pitchFamily="34" charset="0"/>
              <a:ea typeface="宋体" pitchFamily="2" charset="-122"/>
            </a:endParaRPr>
          </a:p>
        </p:txBody>
      </p:sp>
    </p:spTree>
    <p:extLst>
      <p:ext uri="{BB962C8B-B14F-4D97-AF65-F5344CB8AC3E}">
        <p14:creationId xmlns:p14="http://schemas.microsoft.com/office/powerpoint/2010/main" val="2585648664"/>
      </p:ext>
    </p:extLst>
  </p:cSld>
  <p:clrMapOvr>
    <a:masterClrMapping/>
  </p:clrMapOvr>
  <p:transition spd="slow" advTm="30191"/>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250825" y="908050"/>
            <a:ext cx="8642350" cy="5743575"/>
          </a:xfrm>
          <a:prstGeom prst="rect">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sp>
        <p:nvSpPr>
          <p:cNvPr id="90" name="Rectangle 13"/>
          <p:cNvSpPr>
            <a:spLocks noChangeArrowheads="1"/>
          </p:cNvSpPr>
          <p:nvPr/>
        </p:nvSpPr>
        <p:spPr bwMode="auto">
          <a:xfrm>
            <a:off x="-28575" y="758825"/>
            <a:ext cx="9144000" cy="71438"/>
          </a:xfrm>
          <a:prstGeom prst="rect">
            <a:avLst/>
          </a:prstGeom>
          <a:gradFill rotWithShape="1">
            <a:gsLst>
              <a:gs pos="0">
                <a:srgbClr val="764700"/>
              </a:gs>
              <a:gs pos="100000">
                <a:srgbClr val="FF9900"/>
              </a:gs>
            </a:gsLst>
            <a:lin ang="0" scaled="1"/>
          </a:gradFill>
          <a:ln>
            <a:noFill/>
          </a:ln>
          <a:effectLst>
            <a:outerShdw blurRad="63500" sx="102000" sy="102000" algn="ctr" rotWithShape="0">
              <a:prstClr val="black">
                <a:alpha val="40000"/>
              </a:prstClr>
            </a:outerShdw>
          </a:effectLst>
        </p:spPr>
        <p:txBody>
          <a:bodyPr wrap="none" anchor="ctr"/>
          <a:lstStyle/>
          <a:p>
            <a:pPr fontAlgn="auto">
              <a:spcBef>
                <a:spcPts val="0"/>
              </a:spcBef>
              <a:spcAft>
                <a:spcPts val="0"/>
              </a:spcAft>
              <a:defRPr/>
            </a:pPr>
            <a:endParaRPr kumimoji="1" lang="zh-CN" altLang="en-US" sz="2800">
              <a:solidFill>
                <a:prstClr val="black"/>
              </a:solidFill>
              <a:latin typeface="Times New Roman" pitchFamily="18" charset="0"/>
              <a:ea typeface="宋体"/>
            </a:endParaRPr>
          </a:p>
        </p:txBody>
      </p:sp>
      <p:sp>
        <p:nvSpPr>
          <p:cNvPr id="127079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46944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矩形 7"/>
          <p:cNvSpPr/>
          <p:nvPr/>
        </p:nvSpPr>
        <p:spPr>
          <a:xfrm>
            <a:off x="539552" y="5301208"/>
            <a:ext cx="8352928" cy="369332"/>
          </a:xfrm>
          <a:prstGeom prst="rect">
            <a:avLst/>
          </a:prstGeom>
        </p:spPr>
        <p:txBody>
          <a:bodyPr wrap="square">
            <a:spAutoFit/>
          </a:bodyPr>
          <a:lstStyle/>
          <a:p>
            <a:pPr algn="ctr"/>
            <a:r>
              <a:rPr lang="en-US" altLang="zh-CN" dirty="0">
                <a:latin typeface="方正兰亭粗黑简体" panose="02010600030101010101" charset="-122"/>
                <a:ea typeface="方正兰亭粗黑简体" panose="02010600030101010101" charset="-122"/>
              </a:rPr>
              <a:t>Ni-catalyzed C–P bond-forming reaction from Ni(0) precursor</a:t>
            </a:r>
            <a:endParaRPr lang="zh-CN" altLang="en-US" dirty="0">
              <a:latin typeface="方正兰亭粗黑简体" panose="02010600030101010101" charset="-122"/>
              <a:ea typeface="方正兰亭粗黑简体" panose="02010600030101010101" charset="-122"/>
            </a:endParaRPr>
          </a:p>
        </p:txBody>
      </p:sp>
      <p:sp>
        <p:nvSpPr>
          <p:cNvPr id="9" name="矩形 8"/>
          <p:cNvSpPr/>
          <p:nvPr/>
        </p:nvSpPr>
        <p:spPr>
          <a:xfrm>
            <a:off x="2123728" y="6186790"/>
            <a:ext cx="6768752" cy="338554"/>
          </a:xfrm>
          <a:prstGeom prst="rect">
            <a:avLst/>
          </a:prstGeom>
        </p:spPr>
        <p:txBody>
          <a:bodyPr wrap="square">
            <a:spAutoFit/>
          </a:bodyPr>
          <a:lstStyle/>
          <a:p>
            <a:pPr algn="r"/>
            <a:r>
              <a:rPr lang="en-US" altLang="zh-CN" sz="1600" dirty="0"/>
              <a:t>L. </a:t>
            </a:r>
            <a:r>
              <a:rPr lang="en-US" altLang="zh-CN" sz="1600" dirty="0" err="1"/>
              <a:t>Cassar</a:t>
            </a:r>
            <a:r>
              <a:rPr lang="en-US" altLang="zh-CN" sz="1600" dirty="0"/>
              <a:t> and M. </a:t>
            </a:r>
            <a:r>
              <a:rPr lang="en-US" altLang="zh-CN" sz="1600" dirty="0" err="1"/>
              <a:t>Foa</a:t>
            </a:r>
            <a:r>
              <a:rPr lang="en-US" altLang="zh-CN" sz="1600" dirty="0"/>
              <a:t>, </a:t>
            </a:r>
            <a:r>
              <a:rPr lang="en-US" altLang="zh-CN" sz="1600" i="1" dirty="0"/>
              <a:t>J. </a:t>
            </a:r>
            <a:r>
              <a:rPr lang="en-US" altLang="zh-CN" sz="1600" i="1" dirty="0" err="1"/>
              <a:t>Organomet</a:t>
            </a:r>
            <a:r>
              <a:rPr lang="en-US" altLang="zh-CN" sz="1600" i="1" dirty="0"/>
              <a:t>. Chem.</a:t>
            </a:r>
            <a:r>
              <a:rPr lang="en-US" altLang="zh-CN" sz="1600" dirty="0"/>
              <a:t>, 1974, </a:t>
            </a:r>
            <a:r>
              <a:rPr lang="en-US" altLang="zh-CN" sz="1600" b="1" dirty="0"/>
              <a:t>74</a:t>
            </a:r>
            <a:r>
              <a:rPr lang="en-US" altLang="zh-CN" sz="1600" dirty="0"/>
              <a:t>, 75</a:t>
            </a:r>
            <a:endParaRPr lang="zh-CN" altLang="en-US" sz="1600" dirty="0"/>
          </a:p>
        </p:txBody>
      </p:sp>
      <p:sp>
        <p:nvSpPr>
          <p:cNvPr id="11" name="TextBox 29"/>
          <p:cNvSpPr txBox="1">
            <a:spLocks noChangeArrowheads="1"/>
          </p:cNvSpPr>
          <p:nvPr/>
        </p:nvSpPr>
        <p:spPr bwMode="auto">
          <a:xfrm>
            <a:off x="179512" y="241484"/>
            <a:ext cx="60486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r>
              <a:rPr lang="en-US" altLang="zh-CN" sz="2400" dirty="0">
                <a:latin typeface="方正兰亭粗黑简体" pitchFamily="2" charset="-122"/>
                <a:ea typeface="方正兰亭粗黑简体" pitchFamily="2" charset="-122"/>
              </a:rPr>
              <a:t>2. Formation of C-P bond</a:t>
            </a:r>
            <a:endParaRPr lang="zh-CN" altLang="zh-CN" sz="2400" dirty="0">
              <a:latin typeface="方正兰亭粗黑简体" pitchFamily="2" charset="-122"/>
              <a:ea typeface="方正兰亭粗黑简体" pitchFamily="2" charset="-122"/>
            </a:endParaRPr>
          </a:p>
        </p:txBody>
      </p:sp>
      <p:sp>
        <p:nvSpPr>
          <p:cNvPr id="1469443"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 name="对象 2">
            <a:extLst>
              <a:ext uri="{FF2B5EF4-FFF2-40B4-BE49-F238E27FC236}">
                <a16:creationId xmlns="" xmlns:a16="http://schemas.microsoft.com/office/drawing/2014/main" id="{8DF43929-CADC-47A2-A8EF-DA45E9AE89D4}"/>
              </a:ext>
            </a:extLst>
          </p:cNvPr>
          <p:cNvGraphicFramePr>
            <a:graphicFrameLocks noChangeAspect="1"/>
          </p:cNvGraphicFramePr>
          <p:nvPr>
            <p:extLst>
              <p:ext uri="{D42A27DB-BD31-4B8C-83A1-F6EECF244321}">
                <p14:modId xmlns:p14="http://schemas.microsoft.com/office/powerpoint/2010/main" val="2060250950"/>
              </p:ext>
            </p:extLst>
          </p:nvPr>
        </p:nvGraphicFramePr>
        <p:xfrm>
          <a:off x="1348677" y="1772816"/>
          <a:ext cx="6446645" cy="2376264"/>
        </p:xfrm>
        <a:graphic>
          <a:graphicData uri="http://schemas.openxmlformats.org/presentationml/2006/ole">
            <mc:AlternateContent xmlns:mc="http://schemas.openxmlformats.org/markup-compatibility/2006">
              <mc:Choice xmlns:v="urn:schemas-microsoft-com:vml" Requires="v">
                <p:oleObj spid="_x0000_s1646616" name="CS ChemDraw Drawing" r:id="rId4" imgW="4096512" imgH="1510179" progId="ChemDraw.Document.6.0">
                  <p:embed/>
                </p:oleObj>
              </mc:Choice>
              <mc:Fallback>
                <p:oleObj name="CS ChemDraw Drawing" r:id="rId4" imgW="4096512" imgH="1510179" progId="ChemDraw.Document.6.0">
                  <p:embed/>
                  <p:pic>
                    <p:nvPicPr>
                      <p:cNvPr id="0" name=""/>
                      <p:cNvPicPr/>
                      <p:nvPr/>
                    </p:nvPicPr>
                    <p:blipFill>
                      <a:blip r:embed="rId5"/>
                      <a:stretch>
                        <a:fillRect/>
                      </a:stretch>
                    </p:blipFill>
                    <p:spPr>
                      <a:xfrm>
                        <a:off x="1348677" y="1772816"/>
                        <a:ext cx="6446645" cy="2376264"/>
                      </a:xfrm>
                      <a:prstGeom prst="rect">
                        <a:avLst/>
                      </a:prstGeom>
                    </p:spPr>
                  </p:pic>
                </p:oleObj>
              </mc:Fallback>
            </mc:AlternateContent>
          </a:graphicData>
        </a:graphic>
      </p:graphicFrame>
      <p:sp>
        <p:nvSpPr>
          <p:cNvPr id="12" name="Rectangle 1">
            <a:extLst>
              <a:ext uri="{FF2B5EF4-FFF2-40B4-BE49-F238E27FC236}">
                <a16:creationId xmlns="" xmlns:a16="http://schemas.microsoft.com/office/drawing/2014/main" id="{F703518F-65A0-4B47-8FC1-1D93B6AEFD4E}"/>
              </a:ext>
            </a:extLst>
          </p:cNvPr>
          <p:cNvSpPr>
            <a:spLocks noChangeArrowheads="1"/>
          </p:cNvSpPr>
          <p:nvPr/>
        </p:nvSpPr>
        <p:spPr bwMode="auto">
          <a:xfrm>
            <a:off x="2152907" y="1016132"/>
            <a:ext cx="4838184" cy="4001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a:r>
              <a:rPr kumimoji="0" lang="en-US" altLang="zh-CN" sz="2000" i="0" u="none" strike="noStrike" cap="none" normalizeH="0" baseline="0" dirty="0">
                <a:ln>
                  <a:noFill/>
                </a:ln>
                <a:effectLst/>
                <a:latin typeface="方正兰亭粗黑简体" pitchFamily="2" charset="-122"/>
                <a:ea typeface="方正兰亭粗黑简体" pitchFamily="2" charset="-122"/>
                <a:cs typeface="Times New Roman" pitchFamily="18" charset="0"/>
              </a:rPr>
              <a:t>2.1 </a:t>
            </a:r>
            <a:r>
              <a:rPr lang="en-US" altLang="zh-CN" sz="2000" dirty="0">
                <a:latin typeface="方正兰亭粗黑简体" pitchFamily="2" charset="-122"/>
                <a:ea typeface="方正兰亭粗黑简体" pitchFamily="2" charset="-122"/>
                <a:cs typeface="Times New Roman" pitchFamily="18" charset="0"/>
              </a:rPr>
              <a:t>Formation of phosphonium salt</a:t>
            </a:r>
          </a:p>
        </p:txBody>
      </p:sp>
    </p:spTree>
    <p:extLst>
      <p:ext uri="{BB962C8B-B14F-4D97-AF65-F5344CB8AC3E}">
        <p14:creationId xmlns:p14="http://schemas.microsoft.com/office/powerpoint/2010/main" val="2865104541"/>
      </p:ext>
    </p:extLst>
  </p:cSld>
  <p:clrMapOvr>
    <a:masterClrMapping/>
  </p:clrMapOvr>
  <p:transition spd="slow" advTm="30191"/>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250825" y="908050"/>
            <a:ext cx="8642350" cy="5743575"/>
          </a:xfrm>
          <a:prstGeom prst="rect">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sp>
        <p:nvSpPr>
          <p:cNvPr id="90" name="Rectangle 13"/>
          <p:cNvSpPr>
            <a:spLocks noChangeArrowheads="1"/>
          </p:cNvSpPr>
          <p:nvPr/>
        </p:nvSpPr>
        <p:spPr bwMode="auto">
          <a:xfrm>
            <a:off x="-28575" y="758825"/>
            <a:ext cx="9144000" cy="71438"/>
          </a:xfrm>
          <a:prstGeom prst="rect">
            <a:avLst/>
          </a:prstGeom>
          <a:gradFill rotWithShape="1">
            <a:gsLst>
              <a:gs pos="0">
                <a:srgbClr val="764700"/>
              </a:gs>
              <a:gs pos="100000">
                <a:srgbClr val="FF9900"/>
              </a:gs>
            </a:gsLst>
            <a:lin ang="0" scaled="1"/>
          </a:gradFill>
          <a:ln>
            <a:noFill/>
          </a:ln>
          <a:effectLst>
            <a:outerShdw blurRad="63500" sx="102000" sy="102000" algn="ctr" rotWithShape="0">
              <a:prstClr val="black">
                <a:alpha val="40000"/>
              </a:prstClr>
            </a:outerShdw>
          </a:effectLst>
        </p:spPr>
        <p:txBody>
          <a:bodyPr wrap="none" anchor="ctr"/>
          <a:lstStyle/>
          <a:p>
            <a:pPr fontAlgn="auto">
              <a:spcBef>
                <a:spcPts val="0"/>
              </a:spcBef>
              <a:spcAft>
                <a:spcPts val="0"/>
              </a:spcAft>
              <a:defRPr/>
            </a:pPr>
            <a:endParaRPr kumimoji="1" lang="zh-CN" altLang="en-US" sz="2800">
              <a:solidFill>
                <a:prstClr val="black"/>
              </a:solidFill>
              <a:latin typeface="Times New Roman" pitchFamily="18" charset="0"/>
              <a:ea typeface="宋体"/>
            </a:endParaRPr>
          </a:p>
        </p:txBody>
      </p:sp>
      <p:sp>
        <p:nvSpPr>
          <p:cNvPr id="127079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46944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矩形 7"/>
          <p:cNvSpPr/>
          <p:nvPr/>
        </p:nvSpPr>
        <p:spPr>
          <a:xfrm>
            <a:off x="539552" y="5301208"/>
            <a:ext cx="8352928" cy="369332"/>
          </a:xfrm>
          <a:prstGeom prst="rect">
            <a:avLst/>
          </a:prstGeom>
        </p:spPr>
        <p:txBody>
          <a:bodyPr wrap="square">
            <a:spAutoFit/>
          </a:bodyPr>
          <a:lstStyle/>
          <a:p>
            <a:pPr algn="ctr"/>
            <a:r>
              <a:rPr lang="en-US" altLang="zh-CN" dirty="0">
                <a:latin typeface="方正兰亭粗黑简体" panose="02010600030101010101" charset="-122"/>
                <a:ea typeface="方正兰亭粗黑简体" panose="02010600030101010101" charset="-122"/>
              </a:rPr>
              <a:t>Ni-catalyzed Arbuzov  reaction</a:t>
            </a:r>
            <a:endParaRPr lang="zh-CN" altLang="en-US" dirty="0">
              <a:latin typeface="方正兰亭粗黑简体" panose="02010600030101010101" charset="-122"/>
              <a:ea typeface="方正兰亭粗黑简体" panose="02010600030101010101" charset="-122"/>
            </a:endParaRPr>
          </a:p>
        </p:txBody>
      </p:sp>
      <p:sp>
        <p:nvSpPr>
          <p:cNvPr id="9" name="矩形 8"/>
          <p:cNvSpPr/>
          <p:nvPr/>
        </p:nvSpPr>
        <p:spPr>
          <a:xfrm>
            <a:off x="2123728" y="6165304"/>
            <a:ext cx="6768752" cy="338554"/>
          </a:xfrm>
          <a:prstGeom prst="rect">
            <a:avLst/>
          </a:prstGeom>
        </p:spPr>
        <p:txBody>
          <a:bodyPr wrap="square">
            <a:spAutoFit/>
          </a:bodyPr>
          <a:lstStyle/>
          <a:p>
            <a:pPr algn="r"/>
            <a:r>
              <a:rPr lang="en-US" altLang="zh-CN" sz="1600" dirty="0"/>
              <a:t>T. M. </a:t>
            </a:r>
            <a:r>
              <a:rPr lang="en-US" altLang="zh-CN" sz="1600" dirty="0" err="1"/>
              <a:t>Balthazor</a:t>
            </a:r>
            <a:r>
              <a:rPr lang="en-US" altLang="zh-CN" sz="1600" dirty="0"/>
              <a:t> and R. C. </a:t>
            </a:r>
            <a:r>
              <a:rPr lang="en-US" altLang="zh-CN" sz="1600" dirty="0" err="1"/>
              <a:t>Grabiak</a:t>
            </a:r>
            <a:r>
              <a:rPr lang="en-US" altLang="zh-CN" sz="1600" dirty="0"/>
              <a:t>, </a:t>
            </a:r>
            <a:r>
              <a:rPr lang="en-US" altLang="zh-CN" sz="1600" i="1" dirty="0"/>
              <a:t>J. Org. Chem.</a:t>
            </a:r>
            <a:r>
              <a:rPr lang="en-US" altLang="zh-CN" sz="1600" dirty="0"/>
              <a:t>, 1980, </a:t>
            </a:r>
            <a:r>
              <a:rPr lang="en-US" altLang="zh-CN" sz="1600" b="1" dirty="0"/>
              <a:t>45</a:t>
            </a:r>
            <a:r>
              <a:rPr lang="en-US" altLang="zh-CN" sz="1600" dirty="0"/>
              <a:t>, 5425</a:t>
            </a:r>
            <a:endParaRPr lang="zh-CN" altLang="en-US" sz="1600" dirty="0"/>
          </a:p>
        </p:txBody>
      </p:sp>
      <p:sp>
        <p:nvSpPr>
          <p:cNvPr id="11" name="TextBox 29"/>
          <p:cNvSpPr txBox="1">
            <a:spLocks noChangeArrowheads="1"/>
          </p:cNvSpPr>
          <p:nvPr/>
        </p:nvSpPr>
        <p:spPr bwMode="auto">
          <a:xfrm>
            <a:off x="179512" y="241484"/>
            <a:ext cx="60486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r>
              <a:rPr lang="en-US" altLang="zh-CN" sz="2400" dirty="0">
                <a:latin typeface="方正兰亭粗黑简体" pitchFamily="2" charset="-122"/>
                <a:ea typeface="方正兰亭粗黑简体" pitchFamily="2" charset="-122"/>
              </a:rPr>
              <a:t>2. Formation of C-P bond</a:t>
            </a:r>
            <a:endParaRPr lang="zh-CN" altLang="zh-CN" sz="2400" dirty="0">
              <a:latin typeface="方正兰亭粗黑简体" pitchFamily="2" charset="-122"/>
              <a:ea typeface="方正兰亭粗黑简体" pitchFamily="2" charset="-122"/>
            </a:endParaRPr>
          </a:p>
        </p:txBody>
      </p:sp>
      <p:sp>
        <p:nvSpPr>
          <p:cNvPr id="1469443"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 name="对象 1">
            <a:extLst>
              <a:ext uri="{FF2B5EF4-FFF2-40B4-BE49-F238E27FC236}">
                <a16:creationId xmlns="" xmlns:a16="http://schemas.microsoft.com/office/drawing/2014/main" id="{F7C92A5C-A9DF-4827-8E78-36B1AAF38A78}"/>
              </a:ext>
            </a:extLst>
          </p:cNvPr>
          <p:cNvGraphicFramePr>
            <a:graphicFrameLocks noChangeAspect="1"/>
          </p:cNvGraphicFramePr>
          <p:nvPr>
            <p:extLst>
              <p:ext uri="{D42A27DB-BD31-4B8C-83A1-F6EECF244321}">
                <p14:modId xmlns:p14="http://schemas.microsoft.com/office/powerpoint/2010/main" val="459405375"/>
              </p:ext>
            </p:extLst>
          </p:nvPr>
        </p:nvGraphicFramePr>
        <p:xfrm>
          <a:off x="1475656" y="1844824"/>
          <a:ext cx="6546288" cy="2267448"/>
        </p:xfrm>
        <a:graphic>
          <a:graphicData uri="http://schemas.openxmlformats.org/presentationml/2006/ole">
            <mc:AlternateContent xmlns:mc="http://schemas.openxmlformats.org/markup-compatibility/2006">
              <mc:Choice xmlns:v="urn:schemas-microsoft-com:vml" Requires="v">
                <p:oleObj spid="_x0000_s1647640" name="CS ChemDraw Drawing" r:id="rId4" imgW="3368306" imgH="1167279" progId="ChemDraw.Document.6.0">
                  <p:embed/>
                </p:oleObj>
              </mc:Choice>
              <mc:Fallback>
                <p:oleObj name="CS ChemDraw Drawing" r:id="rId4" imgW="3368306" imgH="1167279" progId="ChemDraw.Document.6.0">
                  <p:embed/>
                  <p:pic>
                    <p:nvPicPr>
                      <p:cNvPr id="0" name=""/>
                      <p:cNvPicPr/>
                      <p:nvPr/>
                    </p:nvPicPr>
                    <p:blipFill>
                      <a:blip r:embed="rId5"/>
                      <a:stretch>
                        <a:fillRect/>
                      </a:stretch>
                    </p:blipFill>
                    <p:spPr>
                      <a:xfrm>
                        <a:off x="1475656" y="1844824"/>
                        <a:ext cx="6546288" cy="2267448"/>
                      </a:xfrm>
                      <a:prstGeom prst="rect">
                        <a:avLst/>
                      </a:prstGeom>
                    </p:spPr>
                  </p:pic>
                </p:oleObj>
              </mc:Fallback>
            </mc:AlternateContent>
          </a:graphicData>
        </a:graphic>
      </p:graphicFrame>
      <p:sp>
        <p:nvSpPr>
          <p:cNvPr id="12" name="Rectangle 1">
            <a:extLst>
              <a:ext uri="{FF2B5EF4-FFF2-40B4-BE49-F238E27FC236}">
                <a16:creationId xmlns="" xmlns:a16="http://schemas.microsoft.com/office/drawing/2014/main" id="{8C7FC26D-6D04-4452-8EC6-3C06ACF0650E}"/>
              </a:ext>
            </a:extLst>
          </p:cNvPr>
          <p:cNvSpPr>
            <a:spLocks noChangeArrowheads="1"/>
          </p:cNvSpPr>
          <p:nvPr/>
        </p:nvSpPr>
        <p:spPr bwMode="auto">
          <a:xfrm>
            <a:off x="2152907" y="1016132"/>
            <a:ext cx="4838184" cy="4001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a:r>
              <a:rPr kumimoji="0" lang="en-US" altLang="zh-CN" sz="2000" i="0" u="none" strike="noStrike" cap="none" normalizeH="0" baseline="0" dirty="0">
                <a:ln>
                  <a:noFill/>
                </a:ln>
                <a:effectLst/>
                <a:latin typeface="方正兰亭粗黑简体" pitchFamily="2" charset="-122"/>
                <a:ea typeface="方正兰亭粗黑简体" pitchFamily="2" charset="-122"/>
                <a:cs typeface="Times New Roman" pitchFamily="18" charset="0"/>
              </a:rPr>
              <a:t>2.1 </a:t>
            </a:r>
            <a:r>
              <a:rPr lang="en-US" altLang="zh-CN" sz="2000" dirty="0">
                <a:latin typeface="方正兰亭粗黑简体" pitchFamily="2" charset="-122"/>
                <a:ea typeface="方正兰亭粗黑简体" pitchFamily="2" charset="-122"/>
                <a:cs typeface="Times New Roman" pitchFamily="18" charset="0"/>
              </a:rPr>
              <a:t>Formation of phosphonium salt</a:t>
            </a:r>
          </a:p>
        </p:txBody>
      </p:sp>
    </p:spTree>
    <p:extLst>
      <p:ext uri="{BB962C8B-B14F-4D97-AF65-F5344CB8AC3E}">
        <p14:creationId xmlns:p14="http://schemas.microsoft.com/office/powerpoint/2010/main" val="118867899"/>
      </p:ext>
    </p:extLst>
  </p:cSld>
  <p:clrMapOvr>
    <a:masterClrMapping/>
  </p:clrMapOvr>
  <p:transition spd="slow" advTm="30191"/>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250825" y="908050"/>
            <a:ext cx="8642350" cy="5743575"/>
          </a:xfrm>
          <a:prstGeom prst="rect">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sp>
        <p:nvSpPr>
          <p:cNvPr id="90" name="Rectangle 13"/>
          <p:cNvSpPr>
            <a:spLocks noChangeArrowheads="1"/>
          </p:cNvSpPr>
          <p:nvPr/>
        </p:nvSpPr>
        <p:spPr bwMode="auto">
          <a:xfrm>
            <a:off x="-28575" y="758825"/>
            <a:ext cx="9144000" cy="71438"/>
          </a:xfrm>
          <a:prstGeom prst="rect">
            <a:avLst/>
          </a:prstGeom>
          <a:gradFill rotWithShape="1">
            <a:gsLst>
              <a:gs pos="0">
                <a:srgbClr val="764700"/>
              </a:gs>
              <a:gs pos="100000">
                <a:srgbClr val="FF9900"/>
              </a:gs>
            </a:gsLst>
            <a:lin ang="0" scaled="1"/>
          </a:gradFill>
          <a:ln>
            <a:noFill/>
          </a:ln>
          <a:effectLst>
            <a:outerShdw blurRad="63500" sx="102000" sy="102000" algn="ctr" rotWithShape="0">
              <a:prstClr val="black">
                <a:alpha val="40000"/>
              </a:prstClr>
            </a:outerShdw>
          </a:effectLst>
        </p:spPr>
        <p:txBody>
          <a:bodyPr wrap="none" anchor="ctr"/>
          <a:lstStyle/>
          <a:p>
            <a:pPr fontAlgn="auto">
              <a:spcBef>
                <a:spcPts val="0"/>
              </a:spcBef>
              <a:spcAft>
                <a:spcPts val="0"/>
              </a:spcAft>
              <a:defRPr/>
            </a:pPr>
            <a:endParaRPr kumimoji="1" lang="zh-CN" altLang="en-US" sz="2800">
              <a:solidFill>
                <a:prstClr val="black"/>
              </a:solidFill>
              <a:latin typeface="Times New Roman" pitchFamily="18" charset="0"/>
              <a:ea typeface="宋体"/>
            </a:endParaRPr>
          </a:p>
        </p:txBody>
      </p:sp>
      <p:sp>
        <p:nvSpPr>
          <p:cNvPr id="127079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46944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矩形 7"/>
          <p:cNvSpPr/>
          <p:nvPr/>
        </p:nvSpPr>
        <p:spPr>
          <a:xfrm>
            <a:off x="539552" y="5301208"/>
            <a:ext cx="8352928" cy="646331"/>
          </a:xfrm>
          <a:prstGeom prst="rect">
            <a:avLst/>
          </a:prstGeom>
        </p:spPr>
        <p:txBody>
          <a:bodyPr wrap="square">
            <a:spAutoFit/>
          </a:bodyPr>
          <a:lstStyle/>
          <a:p>
            <a:pPr algn="ctr"/>
            <a:r>
              <a:rPr lang="en-US" altLang="zh-CN" dirty="0">
                <a:latin typeface="方正兰亭粗黑简体" panose="02010600030101010101" charset="-122"/>
                <a:ea typeface="方正兰亭粗黑简体" panose="02010600030101010101" charset="-122"/>
              </a:rPr>
              <a:t>Oxidant-induced C–P bond-forming reductive elimination and the proposed mechanism</a:t>
            </a:r>
            <a:endParaRPr lang="zh-CN" altLang="en-US" dirty="0">
              <a:latin typeface="方正兰亭粗黑简体" panose="02010600030101010101" charset="-122"/>
              <a:ea typeface="方正兰亭粗黑简体" panose="02010600030101010101" charset="-122"/>
            </a:endParaRPr>
          </a:p>
        </p:txBody>
      </p:sp>
      <p:sp>
        <p:nvSpPr>
          <p:cNvPr id="9" name="矩形 8"/>
          <p:cNvSpPr/>
          <p:nvPr/>
        </p:nvSpPr>
        <p:spPr>
          <a:xfrm>
            <a:off x="2123728" y="6186790"/>
            <a:ext cx="6768752" cy="338554"/>
          </a:xfrm>
          <a:prstGeom prst="rect">
            <a:avLst/>
          </a:prstGeom>
        </p:spPr>
        <p:txBody>
          <a:bodyPr wrap="square">
            <a:spAutoFit/>
          </a:bodyPr>
          <a:lstStyle/>
          <a:p>
            <a:pPr algn="r"/>
            <a:r>
              <a:rPr lang="en-US" altLang="zh-CN" sz="1600" dirty="0"/>
              <a:t>T. Tsou and J. Kochi, </a:t>
            </a:r>
            <a:r>
              <a:rPr lang="en-US" altLang="zh-CN" sz="1600" i="1" dirty="0"/>
              <a:t>J. Am. Chem. Soc.</a:t>
            </a:r>
            <a:r>
              <a:rPr lang="en-US" altLang="zh-CN" sz="1600" dirty="0"/>
              <a:t>, 1978, </a:t>
            </a:r>
            <a:r>
              <a:rPr lang="en-US" altLang="zh-CN" sz="1600" b="1" dirty="0"/>
              <a:t>100</a:t>
            </a:r>
            <a:r>
              <a:rPr lang="en-US" altLang="zh-CN" sz="1600" dirty="0"/>
              <a:t>, 1634</a:t>
            </a:r>
            <a:endParaRPr lang="zh-CN" altLang="en-US" sz="1400" dirty="0"/>
          </a:p>
        </p:txBody>
      </p:sp>
      <p:sp>
        <p:nvSpPr>
          <p:cNvPr id="11" name="TextBox 29"/>
          <p:cNvSpPr txBox="1">
            <a:spLocks noChangeArrowheads="1"/>
          </p:cNvSpPr>
          <p:nvPr/>
        </p:nvSpPr>
        <p:spPr bwMode="auto">
          <a:xfrm>
            <a:off x="179512" y="241484"/>
            <a:ext cx="60486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r>
              <a:rPr lang="en-US" altLang="zh-CN" sz="2400" dirty="0">
                <a:latin typeface="方正兰亭粗黑简体" pitchFamily="2" charset="-122"/>
                <a:ea typeface="方正兰亭粗黑简体" pitchFamily="2" charset="-122"/>
              </a:rPr>
              <a:t>2. Formation of C-P bond</a:t>
            </a:r>
            <a:endParaRPr lang="zh-CN" altLang="zh-CN" sz="2400" dirty="0">
              <a:latin typeface="方正兰亭粗黑简体" pitchFamily="2" charset="-122"/>
              <a:ea typeface="方正兰亭粗黑简体" pitchFamily="2" charset="-122"/>
            </a:endParaRPr>
          </a:p>
        </p:txBody>
      </p:sp>
      <p:sp>
        <p:nvSpPr>
          <p:cNvPr id="1469443"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 name="对象 2">
            <a:extLst>
              <a:ext uri="{FF2B5EF4-FFF2-40B4-BE49-F238E27FC236}">
                <a16:creationId xmlns="" xmlns:a16="http://schemas.microsoft.com/office/drawing/2014/main" id="{BCC08994-FD87-4FBA-AE2D-3B5D8C0D2995}"/>
              </a:ext>
            </a:extLst>
          </p:cNvPr>
          <p:cNvGraphicFramePr>
            <a:graphicFrameLocks noChangeAspect="1"/>
          </p:cNvGraphicFramePr>
          <p:nvPr>
            <p:extLst>
              <p:ext uri="{D42A27DB-BD31-4B8C-83A1-F6EECF244321}">
                <p14:modId xmlns:p14="http://schemas.microsoft.com/office/powerpoint/2010/main" val="2250128578"/>
              </p:ext>
            </p:extLst>
          </p:nvPr>
        </p:nvGraphicFramePr>
        <p:xfrm>
          <a:off x="1259632" y="1988840"/>
          <a:ext cx="6809074" cy="2219957"/>
        </p:xfrm>
        <a:graphic>
          <a:graphicData uri="http://schemas.openxmlformats.org/presentationml/2006/ole">
            <mc:AlternateContent xmlns:mc="http://schemas.openxmlformats.org/markup-compatibility/2006">
              <mc:Choice xmlns:v="urn:schemas-microsoft-com:vml" Requires="v">
                <p:oleObj spid="_x0000_s1648665" name="CS ChemDraw Drawing" r:id="rId4" imgW="4782105" imgH="1558894" progId="ChemDraw.Document.6.0">
                  <p:embed/>
                </p:oleObj>
              </mc:Choice>
              <mc:Fallback>
                <p:oleObj name="CS ChemDraw Drawing" r:id="rId4" imgW="4782105" imgH="1558894" progId="ChemDraw.Document.6.0">
                  <p:embed/>
                  <p:pic>
                    <p:nvPicPr>
                      <p:cNvPr id="0" name=""/>
                      <p:cNvPicPr/>
                      <p:nvPr/>
                    </p:nvPicPr>
                    <p:blipFill>
                      <a:blip r:embed="rId5"/>
                      <a:stretch>
                        <a:fillRect/>
                      </a:stretch>
                    </p:blipFill>
                    <p:spPr>
                      <a:xfrm>
                        <a:off x="1259632" y="1988840"/>
                        <a:ext cx="6809074" cy="2219957"/>
                      </a:xfrm>
                      <a:prstGeom prst="rect">
                        <a:avLst/>
                      </a:prstGeom>
                    </p:spPr>
                  </p:pic>
                </p:oleObj>
              </mc:Fallback>
            </mc:AlternateContent>
          </a:graphicData>
        </a:graphic>
      </p:graphicFrame>
      <p:sp>
        <p:nvSpPr>
          <p:cNvPr id="12" name="Rectangle 1">
            <a:extLst>
              <a:ext uri="{FF2B5EF4-FFF2-40B4-BE49-F238E27FC236}">
                <a16:creationId xmlns="" xmlns:a16="http://schemas.microsoft.com/office/drawing/2014/main" id="{73F742DF-5158-4896-A34C-496D41D5CB16}"/>
              </a:ext>
            </a:extLst>
          </p:cNvPr>
          <p:cNvSpPr>
            <a:spLocks noChangeArrowheads="1"/>
          </p:cNvSpPr>
          <p:nvPr/>
        </p:nvSpPr>
        <p:spPr bwMode="auto">
          <a:xfrm>
            <a:off x="2152907" y="1016132"/>
            <a:ext cx="4838184" cy="4001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a:r>
              <a:rPr kumimoji="0" lang="en-US" altLang="zh-CN" sz="2000" i="0" u="none" strike="noStrike" cap="none" normalizeH="0" baseline="0" dirty="0">
                <a:ln>
                  <a:noFill/>
                </a:ln>
                <a:effectLst/>
                <a:latin typeface="方正兰亭粗黑简体" pitchFamily="2" charset="-122"/>
                <a:ea typeface="方正兰亭粗黑简体" pitchFamily="2" charset="-122"/>
                <a:cs typeface="Times New Roman" pitchFamily="18" charset="0"/>
              </a:rPr>
              <a:t>2.1 </a:t>
            </a:r>
            <a:r>
              <a:rPr lang="en-US" altLang="zh-CN" sz="2000" dirty="0">
                <a:latin typeface="方正兰亭粗黑简体" pitchFamily="2" charset="-122"/>
                <a:ea typeface="方正兰亭粗黑简体" pitchFamily="2" charset="-122"/>
                <a:cs typeface="Times New Roman" pitchFamily="18" charset="0"/>
              </a:rPr>
              <a:t>Formation of phosphonium salt</a:t>
            </a:r>
          </a:p>
        </p:txBody>
      </p:sp>
    </p:spTree>
    <p:extLst>
      <p:ext uri="{BB962C8B-B14F-4D97-AF65-F5344CB8AC3E}">
        <p14:creationId xmlns:p14="http://schemas.microsoft.com/office/powerpoint/2010/main" val="2517821852"/>
      </p:ext>
    </p:extLst>
  </p:cSld>
  <p:clrMapOvr>
    <a:masterClrMapping/>
  </p:clrMapOvr>
  <p:transition spd="slow" advTm="30191"/>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250825" y="908050"/>
            <a:ext cx="8642350" cy="5743575"/>
          </a:xfrm>
          <a:prstGeom prst="rect">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sp>
        <p:nvSpPr>
          <p:cNvPr id="90" name="Rectangle 13"/>
          <p:cNvSpPr>
            <a:spLocks noChangeArrowheads="1"/>
          </p:cNvSpPr>
          <p:nvPr/>
        </p:nvSpPr>
        <p:spPr bwMode="auto">
          <a:xfrm>
            <a:off x="-28575" y="758825"/>
            <a:ext cx="9144000" cy="71438"/>
          </a:xfrm>
          <a:prstGeom prst="rect">
            <a:avLst/>
          </a:prstGeom>
          <a:gradFill rotWithShape="1">
            <a:gsLst>
              <a:gs pos="0">
                <a:srgbClr val="764700"/>
              </a:gs>
              <a:gs pos="100000">
                <a:srgbClr val="FF9900"/>
              </a:gs>
            </a:gsLst>
            <a:lin ang="0" scaled="1"/>
          </a:gradFill>
          <a:ln>
            <a:noFill/>
          </a:ln>
          <a:effectLst>
            <a:outerShdw blurRad="63500" sx="102000" sy="102000" algn="ctr" rotWithShape="0">
              <a:prstClr val="black">
                <a:alpha val="40000"/>
              </a:prstClr>
            </a:outerShdw>
          </a:effectLst>
        </p:spPr>
        <p:txBody>
          <a:bodyPr wrap="none" anchor="ctr"/>
          <a:lstStyle/>
          <a:p>
            <a:pPr fontAlgn="auto">
              <a:spcBef>
                <a:spcPts val="0"/>
              </a:spcBef>
              <a:spcAft>
                <a:spcPts val="0"/>
              </a:spcAft>
              <a:defRPr/>
            </a:pPr>
            <a:endParaRPr kumimoji="1" lang="zh-CN" altLang="en-US" sz="2800">
              <a:solidFill>
                <a:prstClr val="black"/>
              </a:solidFill>
              <a:latin typeface="Times New Roman" pitchFamily="18" charset="0"/>
              <a:ea typeface="宋体"/>
            </a:endParaRPr>
          </a:p>
        </p:txBody>
      </p:sp>
      <p:sp>
        <p:nvSpPr>
          <p:cNvPr id="127079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46944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矩形 7"/>
          <p:cNvSpPr/>
          <p:nvPr/>
        </p:nvSpPr>
        <p:spPr>
          <a:xfrm>
            <a:off x="539552" y="5301208"/>
            <a:ext cx="8352928" cy="646331"/>
          </a:xfrm>
          <a:prstGeom prst="rect">
            <a:avLst/>
          </a:prstGeom>
        </p:spPr>
        <p:txBody>
          <a:bodyPr wrap="square">
            <a:spAutoFit/>
          </a:bodyPr>
          <a:lstStyle/>
          <a:p>
            <a:pPr algn="ctr"/>
            <a:r>
              <a:rPr lang="en-US" altLang="zh-CN" dirty="0">
                <a:latin typeface="方正兰亭粗黑简体" panose="02010600030101010101" charset="-122"/>
                <a:ea typeface="方正兰亭粗黑简体" panose="02010600030101010101" charset="-122"/>
              </a:rPr>
              <a:t>Two possible pathways for formation of phosphonium salt via Ni(I) complex</a:t>
            </a:r>
            <a:endParaRPr lang="zh-CN" altLang="en-US" dirty="0">
              <a:latin typeface="方正兰亭粗黑简体" panose="02010600030101010101" charset="-122"/>
              <a:ea typeface="方正兰亭粗黑简体" panose="02010600030101010101" charset="-122"/>
            </a:endParaRPr>
          </a:p>
        </p:txBody>
      </p:sp>
      <p:sp>
        <p:nvSpPr>
          <p:cNvPr id="9" name="矩形 8"/>
          <p:cNvSpPr/>
          <p:nvPr/>
        </p:nvSpPr>
        <p:spPr>
          <a:xfrm>
            <a:off x="2123728" y="6186790"/>
            <a:ext cx="6768752" cy="338554"/>
          </a:xfrm>
          <a:prstGeom prst="rect">
            <a:avLst/>
          </a:prstGeom>
        </p:spPr>
        <p:txBody>
          <a:bodyPr wrap="square">
            <a:spAutoFit/>
          </a:bodyPr>
          <a:lstStyle/>
          <a:p>
            <a:pPr algn="r"/>
            <a:r>
              <a:rPr lang="en-US" altLang="zh-CN" sz="1600" dirty="0"/>
              <a:t>T. Tsou and J. Kochi, </a:t>
            </a:r>
            <a:r>
              <a:rPr lang="en-US" altLang="zh-CN" sz="1600" i="1" dirty="0"/>
              <a:t>J. Am. Chem. Soc.</a:t>
            </a:r>
            <a:r>
              <a:rPr lang="en-US" altLang="zh-CN" sz="1600" dirty="0"/>
              <a:t>, 1979, </a:t>
            </a:r>
            <a:r>
              <a:rPr lang="en-US" altLang="zh-CN" sz="1600" b="1" dirty="0"/>
              <a:t>101</a:t>
            </a:r>
            <a:r>
              <a:rPr lang="en-US" altLang="zh-CN" sz="1600" dirty="0"/>
              <a:t>, 7547</a:t>
            </a:r>
            <a:endParaRPr lang="zh-CN" altLang="en-US" sz="1400" dirty="0"/>
          </a:p>
        </p:txBody>
      </p:sp>
      <p:sp>
        <p:nvSpPr>
          <p:cNvPr id="11" name="TextBox 29"/>
          <p:cNvSpPr txBox="1">
            <a:spLocks noChangeArrowheads="1"/>
          </p:cNvSpPr>
          <p:nvPr/>
        </p:nvSpPr>
        <p:spPr bwMode="auto">
          <a:xfrm>
            <a:off x="179512" y="241484"/>
            <a:ext cx="60486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r>
              <a:rPr lang="en-US" altLang="zh-CN" sz="2400" dirty="0">
                <a:latin typeface="方正兰亭粗黑简体" pitchFamily="2" charset="-122"/>
                <a:ea typeface="方正兰亭粗黑简体" pitchFamily="2" charset="-122"/>
              </a:rPr>
              <a:t>2. Formation of C-P bond</a:t>
            </a:r>
            <a:endParaRPr lang="zh-CN" altLang="zh-CN" sz="2400" dirty="0">
              <a:latin typeface="方正兰亭粗黑简体" pitchFamily="2" charset="-122"/>
              <a:ea typeface="方正兰亭粗黑简体" pitchFamily="2" charset="-122"/>
            </a:endParaRPr>
          </a:p>
        </p:txBody>
      </p:sp>
      <p:sp>
        <p:nvSpPr>
          <p:cNvPr id="1469443"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 name="对象 1">
            <a:extLst>
              <a:ext uri="{FF2B5EF4-FFF2-40B4-BE49-F238E27FC236}">
                <a16:creationId xmlns="" xmlns:a16="http://schemas.microsoft.com/office/drawing/2014/main" id="{CA7E91DE-178B-4093-8C4C-852CF1B5B761}"/>
              </a:ext>
            </a:extLst>
          </p:cNvPr>
          <p:cNvGraphicFramePr>
            <a:graphicFrameLocks noChangeAspect="1"/>
          </p:cNvGraphicFramePr>
          <p:nvPr>
            <p:extLst>
              <p:ext uri="{D42A27DB-BD31-4B8C-83A1-F6EECF244321}">
                <p14:modId xmlns:p14="http://schemas.microsoft.com/office/powerpoint/2010/main" val="2994177338"/>
              </p:ext>
            </p:extLst>
          </p:nvPr>
        </p:nvGraphicFramePr>
        <p:xfrm>
          <a:off x="1403648" y="1988840"/>
          <a:ext cx="6059519" cy="2269275"/>
        </p:xfrm>
        <a:graphic>
          <a:graphicData uri="http://schemas.openxmlformats.org/presentationml/2006/ole">
            <mc:AlternateContent xmlns:mc="http://schemas.openxmlformats.org/markup-compatibility/2006">
              <mc:Choice xmlns:v="urn:schemas-microsoft-com:vml" Requires="v">
                <p:oleObj spid="_x0000_s1649688" name="CS ChemDraw Drawing" r:id="rId4" imgW="4345087" imgH="1627474" progId="ChemDraw.Document.6.0">
                  <p:embed/>
                </p:oleObj>
              </mc:Choice>
              <mc:Fallback>
                <p:oleObj name="CS ChemDraw Drawing" r:id="rId4" imgW="4345087" imgH="1627474" progId="ChemDraw.Document.6.0">
                  <p:embed/>
                  <p:pic>
                    <p:nvPicPr>
                      <p:cNvPr id="0" name=""/>
                      <p:cNvPicPr/>
                      <p:nvPr/>
                    </p:nvPicPr>
                    <p:blipFill>
                      <a:blip r:embed="rId5"/>
                      <a:stretch>
                        <a:fillRect/>
                      </a:stretch>
                    </p:blipFill>
                    <p:spPr>
                      <a:xfrm>
                        <a:off x="1403648" y="1988840"/>
                        <a:ext cx="6059519" cy="2269275"/>
                      </a:xfrm>
                      <a:prstGeom prst="rect">
                        <a:avLst/>
                      </a:prstGeom>
                    </p:spPr>
                  </p:pic>
                </p:oleObj>
              </mc:Fallback>
            </mc:AlternateContent>
          </a:graphicData>
        </a:graphic>
      </p:graphicFrame>
      <p:sp>
        <p:nvSpPr>
          <p:cNvPr id="12" name="Rectangle 1">
            <a:extLst>
              <a:ext uri="{FF2B5EF4-FFF2-40B4-BE49-F238E27FC236}">
                <a16:creationId xmlns="" xmlns:a16="http://schemas.microsoft.com/office/drawing/2014/main" id="{2FECD716-F94A-4926-A724-4AB274D5CB98}"/>
              </a:ext>
            </a:extLst>
          </p:cNvPr>
          <p:cNvSpPr>
            <a:spLocks noChangeArrowheads="1"/>
          </p:cNvSpPr>
          <p:nvPr/>
        </p:nvSpPr>
        <p:spPr bwMode="auto">
          <a:xfrm>
            <a:off x="2152907" y="1016132"/>
            <a:ext cx="4838184" cy="4001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a:r>
              <a:rPr kumimoji="0" lang="en-US" altLang="zh-CN" sz="2000" i="0" u="none" strike="noStrike" cap="none" normalizeH="0" baseline="0" dirty="0">
                <a:ln>
                  <a:noFill/>
                </a:ln>
                <a:effectLst/>
                <a:latin typeface="方正兰亭粗黑简体" pitchFamily="2" charset="-122"/>
                <a:ea typeface="方正兰亭粗黑简体" pitchFamily="2" charset="-122"/>
                <a:cs typeface="Times New Roman" pitchFamily="18" charset="0"/>
              </a:rPr>
              <a:t>2.1 </a:t>
            </a:r>
            <a:r>
              <a:rPr lang="en-US" altLang="zh-CN" sz="2000" dirty="0">
                <a:latin typeface="方正兰亭粗黑简体" pitchFamily="2" charset="-122"/>
                <a:ea typeface="方正兰亭粗黑简体" pitchFamily="2" charset="-122"/>
                <a:cs typeface="Times New Roman" pitchFamily="18" charset="0"/>
              </a:rPr>
              <a:t>Formation of phosphonium salt</a:t>
            </a:r>
          </a:p>
        </p:txBody>
      </p:sp>
    </p:spTree>
    <p:extLst>
      <p:ext uri="{BB962C8B-B14F-4D97-AF65-F5344CB8AC3E}">
        <p14:creationId xmlns:p14="http://schemas.microsoft.com/office/powerpoint/2010/main" val="3800630052"/>
      </p:ext>
    </p:extLst>
  </p:cSld>
  <p:clrMapOvr>
    <a:masterClrMapping/>
  </p:clrMapOvr>
  <p:transition spd="slow" advTm="30191"/>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250825" y="908050"/>
            <a:ext cx="8642350" cy="5743575"/>
          </a:xfrm>
          <a:prstGeom prst="rect">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sp>
        <p:nvSpPr>
          <p:cNvPr id="90" name="Rectangle 13"/>
          <p:cNvSpPr>
            <a:spLocks noChangeArrowheads="1"/>
          </p:cNvSpPr>
          <p:nvPr/>
        </p:nvSpPr>
        <p:spPr bwMode="auto">
          <a:xfrm>
            <a:off x="-28575" y="758825"/>
            <a:ext cx="9144000" cy="71438"/>
          </a:xfrm>
          <a:prstGeom prst="rect">
            <a:avLst/>
          </a:prstGeom>
          <a:gradFill rotWithShape="1">
            <a:gsLst>
              <a:gs pos="0">
                <a:srgbClr val="764700"/>
              </a:gs>
              <a:gs pos="100000">
                <a:srgbClr val="FF9900"/>
              </a:gs>
            </a:gsLst>
            <a:lin ang="0" scaled="1"/>
          </a:gradFill>
          <a:ln>
            <a:noFill/>
          </a:ln>
          <a:effectLst>
            <a:outerShdw blurRad="63500" sx="102000" sy="102000" algn="ctr" rotWithShape="0">
              <a:prstClr val="black">
                <a:alpha val="40000"/>
              </a:prstClr>
            </a:outerShdw>
          </a:effectLst>
        </p:spPr>
        <p:txBody>
          <a:bodyPr wrap="none" anchor="ctr"/>
          <a:lstStyle/>
          <a:p>
            <a:pPr fontAlgn="auto">
              <a:spcBef>
                <a:spcPts val="0"/>
              </a:spcBef>
              <a:spcAft>
                <a:spcPts val="0"/>
              </a:spcAft>
              <a:defRPr/>
            </a:pPr>
            <a:endParaRPr kumimoji="1" lang="zh-CN" altLang="en-US" sz="2800">
              <a:solidFill>
                <a:prstClr val="black"/>
              </a:solidFill>
              <a:latin typeface="Times New Roman" pitchFamily="18" charset="0"/>
              <a:ea typeface="宋体"/>
            </a:endParaRPr>
          </a:p>
        </p:txBody>
      </p:sp>
      <p:sp>
        <p:nvSpPr>
          <p:cNvPr id="127079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46944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矩形 7"/>
          <p:cNvSpPr/>
          <p:nvPr/>
        </p:nvSpPr>
        <p:spPr>
          <a:xfrm>
            <a:off x="539552" y="5446965"/>
            <a:ext cx="8352928" cy="646331"/>
          </a:xfrm>
          <a:prstGeom prst="rect">
            <a:avLst/>
          </a:prstGeom>
        </p:spPr>
        <p:txBody>
          <a:bodyPr wrap="square">
            <a:spAutoFit/>
          </a:bodyPr>
          <a:lstStyle/>
          <a:p>
            <a:pPr algn="ctr"/>
            <a:r>
              <a:rPr lang="en-US" altLang="zh-CN" dirty="0">
                <a:latin typeface="方正兰亭粗黑简体" panose="02010600030101010101" charset="-122"/>
                <a:ea typeface="方正兰亭粗黑简体" panose="02010600030101010101" charset="-122"/>
              </a:rPr>
              <a:t>Coordination template effect in the Ni- (or Cu-)catalyzed formation of </a:t>
            </a:r>
            <a:r>
              <a:rPr lang="en-US" altLang="zh-CN" dirty="0" err="1">
                <a:latin typeface="方正兰亭粗黑简体" panose="02010600030101010101" charset="-122"/>
                <a:ea typeface="方正兰亭粗黑简体" panose="02010600030101010101" charset="-122"/>
              </a:rPr>
              <a:t>arylphosphonium</a:t>
            </a:r>
            <a:r>
              <a:rPr lang="en-US" altLang="zh-CN" dirty="0">
                <a:latin typeface="方正兰亭粗黑简体" panose="02010600030101010101" charset="-122"/>
                <a:ea typeface="方正兰亭粗黑简体" panose="02010600030101010101" charset="-122"/>
              </a:rPr>
              <a:t> salts and the proposed mechanism</a:t>
            </a:r>
            <a:endParaRPr lang="zh-CN" altLang="en-US" dirty="0">
              <a:latin typeface="方正兰亭粗黑简体" panose="02010600030101010101" charset="-122"/>
              <a:ea typeface="方正兰亭粗黑简体" panose="02010600030101010101" charset="-122"/>
            </a:endParaRPr>
          </a:p>
        </p:txBody>
      </p:sp>
      <p:sp>
        <p:nvSpPr>
          <p:cNvPr id="9" name="矩形 8"/>
          <p:cNvSpPr/>
          <p:nvPr/>
        </p:nvSpPr>
        <p:spPr>
          <a:xfrm>
            <a:off x="2123728" y="6012577"/>
            <a:ext cx="6768752" cy="584775"/>
          </a:xfrm>
          <a:prstGeom prst="rect">
            <a:avLst/>
          </a:prstGeom>
        </p:spPr>
        <p:txBody>
          <a:bodyPr wrap="square">
            <a:spAutoFit/>
          </a:bodyPr>
          <a:lstStyle/>
          <a:p>
            <a:pPr algn="r"/>
            <a:r>
              <a:rPr lang="en-US" altLang="zh-CN" sz="1600" dirty="0"/>
              <a:t>D. W. Allen, P. E. Cropper and I. W. Nowell, </a:t>
            </a:r>
            <a:r>
              <a:rPr lang="en-US" altLang="zh-CN" sz="1600" i="1" dirty="0"/>
              <a:t>Polyhedron,</a:t>
            </a:r>
            <a:r>
              <a:rPr lang="en-US" altLang="zh-CN" sz="1600" dirty="0"/>
              <a:t> 1989, </a:t>
            </a:r>
            <a:r>
              <a:rPr lang="en-US" altLang="zh-CN" sz="1600" b="1" dirty="0"/>
              <a:t>8</a:t>
            </a:r>
            <a:r>
              <a:rPr lang="en-US" altLang="zh-CN" sz="1600" dirty="0"/>
              <a:t>, 1039</a:t>
            </a:r>
          </a:p>
          <a:p>
            <a:pPr algn="r"/>
            <a:r>
              <a:rPr lang="en-US" altLang="zh-CN" sz="1600" dirty="0"/>
              <a:t>D. W. Allen and P. E. Cropper, </a:t>
            </a:r>
            <a:r>
              <a:rPr lang="en-US" altLang="zh-CN" sz="1600" i="1" dirty="0"/>
              <a:t>J. </a:t>
            </a:r>
            <a:r>
              <a:rPr lang="en-US" altLang="zh-CN" sz="1600" i="1" dirty="0" err="1"/>
              <a:t>Organomet</a:t>
            </a:r>
            <a:r>
              <a:rPr lang="en-US" altLang="zh-CN" sz="1600" i="1" dirty="0"/>
              <a:t>. Chem.</a:t>
            </a:r>
            <a:r>
              <a:rPr lang="en-US" altLang="zh-CN" sz="1600" dirty="0"/>
              <a:t>, 1992, </a:t>
            </a:r>
            <a:r>
              <a:rPr lang="en-US" altLang="zh-CN" sz="1600" b="1" dirty="0"/>
              <a:t>435</a:t>
            </a:r>
            <a:r>
              <a:rPr lang="en-US" altLang="zh-CN" sz="1600" dirty="0"/>
              <a:t>, 203</a:t>
            </a:r>
            <a:endParaRPr lang="zh-CN" altLang="en-US" sz="1400" dirty="0"/>
          </a:p>
        </p:txBody>
      </p:sp>
      <p:sp>
        <p:nvSpPr>
          <p:cNvPr id="11" name="TextBox 29"/>
          <p:cNvSpPr txBox="1">
            <a:spLocks noChangeArrowheads="1"/>
          </p:cNvSpPr>
          <p:nvPr/>
        </p:nvSpPr>
        <p:spPr bwMode="auto">
          <a:xfrm>
            <a:off x="179512" y="241484"/>
            <a:ext cx="60486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r>
              <a:rPr lang="en-US" altLang="zh-CN" sz="2400" dirty="0">
                <a:latin typeface="方正兰亭粗黑简体" pitchFamily="2" charset="-122"/>
                <a:ea typeface="方正兰亭粗黑简体" pitchFamily="2" charset="-122"/>
              </a:rPr>
              <a:t>2. Formation of C-P bond</a:t>
            </a:r>
            <a:endParaRPr lang="zh-CN" altLang="zh-CN" sz="2400" dirty="0">
              <a:latin typeface="方正兰亭粗黑简体" pitchFamily="2" charset="-122"/>
              <a:ea typeface="方正兰亭粗黑简体" pitchFamily="2" charset="-122"/>
            </a:endParaRPr>
          </a:p>
        </p:txBody>
      </p:sp>
      <p:sp>
        <p:nvSpPr>
          <p:cNvPr id="1469443"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 name="对象 2">
            <a:extLst>
              <a:ext uri="{FF2B5EF4-FFF2-40B4-BE49-F238E27FC236}">
                <a16:creationId xmlns="" xmlns:a16="http://schemas.microsoft.com/office/drawing/2014/main" id="{8CE89A18-E0ED-4DEA-8E8C-210253C5FB6F}"/>
              </a:ext>
            </a:extLst>
          </p:cNvPr>
          <p:cNvGraphicFramePr>
            <a:graphicFrameLocks noChangeAspect="1"/>
          </p:cNvGraphicFramePr>
          <p:nvPr>
            <p:extLst>
              <p:ext uri="{D42A27DB-BD31-4B8C-83A1-F6EECF244321}">
                <p14:modId xmlns:p14="http://schemas.microsoft.com/office/powerpoint/2010/main" val="3864485293"/>
              </p:ext>
            </p:extLst>
          </p:nvPr>
        </p:nvGraphicFramePr>
        <p:xfrm>
          <a:off x="2299753" y="1344438"/>
          <a:ext cx="4540498" cy="4172794"/>
        </p:xfrm>
        <a:graphic>
          <a:graphicData uri="http://schemas.openxmlformats.org/presentationml/2006/ole">
            <mc:AlternateContent xmlns:mc="http://schemas.openxmlformats.org/markup-compatibility/2006">
              <mc:Choice xmlns:v="urn:schemas-microsoft-com:vml" Requires="v">
                <p:oleObj spid="_x0000_s1650713" name="CS ChemDraw Drawing" r:id="rId4" imgW="3939792" imgH="3621024" progId="ChemDraw.Document.6.0">
                  <p:embed/>
                </p:oleObj>
              </mc:Choice>
              <mc:Fallback>
                <p:oleObj name="CS ChemDraw Drawing" r:id="rId4" imgW="3939792" imgH="3621024" progId="ChemDraw.Document.6.0">
                  <p:embed/>
                  <p:pic>
                    <p:nvPicPr>
                      <p:cNvPr id="0" name=""/>
                      <p:cNvPicPr/>
                      <p:nvPr/>
                    </p:nvPicPr>
                    <p:blipFill>
                      <a:blip r:embed="rId5"/>
                      <a:stretch>
                        <a:fillRect/>
                      </a:stretch>
                    </p:blipFill>
                    <p:spPr>
                      <a:xfrm>
                        <a:off x="2299753" y="1344438"/>
                        <a:ext cx="4540498" cy="4172794"/>
                      </a:xfrm>
                      <a:prstGeom prst="rect">
                        <a:avLst/>
                      </a:prstGeom>
                    </p:spPr>
                  </p:pic>
                </p:oleObj>
              </mc:Fallback>
            </mc:AlternateContent>
          </a:graphicData>
        </a:graphic>
      </p:graphicFrame>
      <p:sp>
        <p:nvSpPr>
          <p:cNvPr id="12" name="Rectangle 1">
            <a:extLst>
              <a:ext uri="{FF2B5EF4-FFF2-40B4-BE49-F238E27FC236}">
                <a16:creationId xmlns="" xmlns:a16="http://schemas.microsoft.com/office/drawing/2014/main" id="{F71A10AD-6E90-4323-BEFC-0BDEFA16803D}"/>
              </a:ext>
            </a:extLst>
          </p:cNvPr>
          <p:cNvSpPr>
            <a:spLocks noChangeArrowheads="1"/>
          </p:cNvSpPr>
          <p:nvPr/>
        </p:nvSpPr>
        <p:spPr bwMode="auto">
          <a:xfrm>
            <a:off x="2152907" y="1016132"/>
            <a:ext cx="4838184" cy="4001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a:r>
              <a:rPr kumimoji="0" lang="en-US" altLang="zh-CN" sz="2000" i="0" u="none" strike="noStrike" cap="none" normalizeH="0" baseline="0" dirty="0">
                <a:ln>
                  <a:noFill/>
                </a:ln>
                <a:effectLst/>
                <a:latin typeface="方正兰亭粗黑简体" pitchFamily="2" charset="-122"/>
                <a:ea typeface="方正兰亭粗黑简体" pitchFamily="2" charset="-122"/>
                <a:cs typeface="Times New Roman" pitchFamily="18" charset="0"/>
              </a:rPr>
              <a:t>2.1 </a:t>
            </a:r>
            <a:r>
              <a:rPr lang="en-US" altLang="zh-CN" sz="2000" dirty="0">
                <a:latin typeface="方正兰亭粗黑简体" pitchFamily="2" charset="-122"/>
                <a:ea typeface="方正兰亭粗黑简体" pitchFamily="2" charset="-122"/>
                <a:cs typeface="Times New Roman" pitchFamily="18" charset="0"/>
              </a:rPr>
              <a:t>Formation of phosphonium salt</a:t>
            </a:r>
          </a:p>
        </p:txBody>
      </p:sp>
    </p:spTree>
    <p:extLst>
      <p:ext uri="{BB962C8B-B14F-4D97-AF65-F5344CB8AC3E}">
        <p14:creationId xmlns:p14="http://schemas.microsoft.com/office/powerpoint/2010/main" val="506941113"/>
      </p:ext>
    </p:extLst>
  </p:cSld>
  <p:clrMapOvr>
    <a:masterClrMapping/>
  </p:clrMapOvr>
  <p:transition spd="slow" advTm="30191"/>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250825" y="908050"/>
            <a:ext cx="8642350" cy="5743575"/>
          </a:xfrm>
          <a:prstGeom prst="rect">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sp>
        <p:nvSpPr>
          <p:cNvPr id="90" name="Rectangle 13"/>
          <p:cNvSpPr>
            <a:spLocks noChangeArrowheads="1"/>
          </p:cNvSpPr>
          <p:nvPr/>
        </p:nvSpPr>
        <p:spPr bwMode="auto">
          <a:xfrm>
            <a:off x="-28575" y="758825"/>
            <a:ext cx="9144000" cy="71438"/>
          </a:xfrm>
          <a:prstGeom prst="rect">
            <a:avLst/>
          </a:prstGeom>
          <a:gradFill rotWithShape="1">
            <a:gsLst>
              <a:gs pos="0">
                <a:srgbClr val="764700"/>
              </a:gs>
              <a:gs pos="100000">
                <a:srgbClr val="FF9900"/>
              </a:gs>
            </a:gsLst>
            <a:lin ang="0" scaled="1"/>
          </a:gradFill>
          <a:ln>
            <a:noFill/>
          </a:ln>
          <a:effectLst>
            <a:outerShdw blurRad="63500" sx="102000" sy="102000" algn="ctr" rotWithShape="0">
              <a:prstClr val="black">
                <a:alpha val="40000"/>
              </a:prstClr>
            </a:outerShdw>
          </a:effectLst>
        </p:spPr>
        <p:txBody>
          <a:bodyPr wrap="none" anchor="ctr"/>
          <a:lstStyle/>
          <a:p>
            <a:pPr fontAlgn="auto">
              <a:spcBef>
                <a:spcPts val="0"/>
              </a:spcBef>
              <a:spcAft>
                <a:spcPts val="0"/>
              </a:spcAft>
              <a:defRPr/>
            </a:pPr>
            <a:endParaRPr kumimoji="1" lang="zh-CN" altLang="en-US" sz="2800">
              <a:solidFill>
                <a:prstClr val="black"/>
              </a:solidFill>
              <a:latin typeface="Times New Roman" pitchFamily="18" charset="0"/>
              <a:ea typeface="宋体"/>
            </a:endParaRPr>
          </a:p>
        </p:txBody>
      </p:sp>
      <p:sp>
        <p:nvSpPr>
          <p:cNvPr id="127079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46944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矩形 7"/>
          <p:cNvSpPr/>
          <p:nvPr/>
        </p:nvSpPr>
        <p:spPr>
          <a:xfrm>
            <a:off x="539552" y="5301208"/>
            <a:ext cx="8352928" cy="646331"/>
          </a:xfrm>
          <a:prstGeom prst="rect">
            <a:avLst/>
          </a:prstGeom>
        </p:spPr>
        <p:txBody>
          <a:bodyPr wrap="square">
            <a:spAutoFit/>
          </a:bodyPr>
          <a:lstStyle/>
          <a:p>
            <a:pPr algn="ctr"/>
            <a:r>
              <a:rPr lang="en-US" altLang="zh-CN" dirty="0">
                <a:latin typeface="方正兰亭粗黑简体" panose="02010600030101010101" charset="-122"/>
                <a:ea typeface="方正兰亭粗黑简体" panose="02010600030101010101" charset="-122"/>
              </a:rPr>
              <a:t>Ni-catalyzed reaction for synthesis of phosphonium salts from Ni(II) precursor</a:t>
            </a:r>
            <a:endParaRPr lang="zh-CN" altLang="en-US" dirty="0">
              <a:latin typeface="方正兰亭粗黑简体" panose="02010600030101010101" charset="-122"/>
              <a:ea typeface="方正兰亭粗黑简体" panose="02010600030101010101" charset="-122"/>
            </a:endParaRPr>
          </a:p>
        </p:txBody>
      </p:sp>
      <p:sp>
        <p:nvSpPr>
          <p:cNvPr id="9" name="矩形 8"/>
          <p:cNvSpPr/>
          <p:nvPr/>
        </p:nvSpPr>
        <p:spPr>
          <a:xfrm>
            <a:off x="2123728" y="6186790"/>
            <a:ext cx="6768752" cy="338554"/>
          </a:xfrm>
          <a:prstGeom prst="rect">
            <a:avLst/>
          </a:prstGeom>
        </p:spPr>
        <p:txBody>
          <a:bodyPr wrap="square">
            <a:spAutoFit/>
          </a:bodyPr>
          <a:lstStyle/>
          <a:p>
            <a:pPr algn="r"/>
            <a:r>
              <a:rPr lang="en-US" altLang="zh-CN" sz="1600" dirty="0"/>
              <a:t>D. Marcoux and A. B. Charette, </a:t>
            </a:r>
            <a:r>
              <a:rPr lang="en-US" altLang="zh-CN" sz="1600" i="1" dirty="0"/>
              <a:t>Adv. Synth. &amp; </a:t>
            </a:r>
            <a:r>
              <a:rPr lang="en-US" altLang="zh-CN" sz="1600" i="1" dirty="0" err="1"/>
              <a:t>Catal</a:t>
            </a:r>
            <a:r>
              <a:rPr lang="en-US" altLang="zh-CN" sz="1600" i="1" dirty="0"/>
              <a:t>.</a:t>
            </a:r>
            <a:r>
              <a:rPr lang="en-US" altLang="zh-CN" sz="1600" dirty="0"/>
              <a:t>, 2008, </a:t>
            </a:r>
            <a:r>
              <a:rPr lang="en-US" altLang="zh-CN" sz="1600" b="1" dirty="0"/>
              <a:t>350</a:t>
            </a:r>
            <a:r>
              <a:rPr lang="en-US" altLang="zh-CN" sz="1600" dirty="0"/>
              <a:t>, 2967</a:t>
            </a:r>
            <a:endParaRPr lang="zh-CN" altLang="en-US" sz="1400" dirty="0"/>
          </a:p>
        </p:txBody>
      </p:sp>
      <p:sp>
        <p:nvSpPr>
          <p:cNvPr id="11" name="TextBox 29"/>
          <p:cNvSpPr txBox="1">
            <a:spLocks noChangeArrowheads="1"/>
          </p:cNvSpPr>
          <p:nvPr/>
        </p:nvSpPr>
        <p:spPr bwMode="auto">
          <a:xfrm>
            <a:off x="179512" y="241484"/>
            <a:ext cx="60486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r>
              <a:rPr lang="en-US" altLang="zh-CN" sz="2400" dirty="0">
                <a:latin typeface="方正兰亭粗黑简体" pitchFamily="2" charset="-122"/>
                <a:ea typeface="方正兰亭粗黑简体" pitchFamily="2" charset="-122"/>
              </a:rPr>
              <a:t>2. Formation of C-P bond</a:t>
            </a:r>
            <a:endParaRPr lang="zh-CN" altLang="zh-CN" sz="2400" dirty="0">
              <a:latin typeface="方正兰亭粗黑简体" pitchFamily="2" charset="-122"/>
              <a:ea typeface="方正兰亭粗黑简体" pitchFamily="2" charset="-122"/>
            </a:endParaRPr>
          </a:p>
        </p:txBody>
      </p:sp>
      <p:sp>
        <p:nvSpPr>
          <p:cNvPr id="1469443"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 name="对象 1">
            <a:extLst>
              <a:ext uri="{FF2B5EF4-FFF2-40B4-BE49-F238E27FC236}">
                <a16:creationId xmlns="" xmlns:a16="http://schemas.microsoft.com/office/drawing/2014/main" id="{F3418EDE-2E9B-49DD-B0B6-B84A6C2DB40C}"/>
              </a:ext>
            </a:extLst>
          </p:cNvPr>
          <p:cNvGraphicFramePr>
            <a:graphicFrameLocks noChangeAspect="1"/>
          </p:cNvGraphicFramePr>
          <p:nvPr>
            <p:extLst>
              <p:ext uri="{D42A27DB-BD31-4B8C-83A1-F6EECF244321}">
                <p14:modId xmlns:p14="http://schemas.microsoft.com/office/powerpoint/2010/main" val="4098028910"/>
              </p:ext>
            </p:extLst>
          </p:nvPr>
        </p:nvGraphicFramePr>
        <p:xfrm>
          <a:off x="1503401" y="1368742"/>
          <a:ext cx="6137197" cy="3750276"/>
        </p:xfrm>
        <a:graphic>
          <a:graphicData uri="http://schemas.openxmlformats.org/presentationml/2006/ole">
            <mc:AlternateContent xmlns:mc="http://schemas.openxmlformats.org/markup-compatibility/2006">
              <mc:Choice xmlns:v="urn:schemas-microsoft-com:vml" Requires="v">
                <p:oleObj spid="_x0000_s1651736" name="CS ChemDraw Drawing" r:id="rId4" imgW="4645270" imgH="2837793" progId="ChemDraw.Document.6.0">
                  <p:embed/>
                </p:oleObj>
              </mc:Choice>
              <mc:Fallback>
                <p:oleObj name="CS ChemDraw Drawing" r:id="rId4" imgW="4645270" imgH="2837793" progId="ChemDraw.Document.6.0">
                  <p:embed/>
                  <p:pic>
                    <p:nvPicPr>
                      <p:cNvPr id="0" name=""/>
                      <p:cNvPicPr/>
                      <p:nvPr/>
                    </p:nvPicPr>
                    <p:blipFill>
                      <a:blip r:embed="rId5"/>
                      <a:stretch>
                        <a:fillRect/>
                      </a:stretch>
                    </p:blipFill>
                    <p:spPr>
                      <a:xfrm>
                        <a:off x="1503401" y="1368742"/>
                        <a:ext cx="6137197" cy="3750276"/>
                      </a:xfrm>
                      <a:prstGeom prst="rect">
                        <a:avLst/>
                      </a:prstGeom>
                    </p:spPr>
                  </p:pic>
                </p:oleObj>
              </mc:Fallback>
            </mc:AlternateContent>
          </a:graphicData>
        </a:graphic>
      </p:graphicFrame>
      <p:sp>
        <p:nvSpPr>
          <p:cNvPr id="12" name="Rectangle 1">
            <a:extLst>
              <a:ext uri="{FF2B5EF4-FFF2-40B4-BE49-F238E27FC236}">
                <a16:creationId xmlns="" xmlns:a16="http://schemas.microsoft.com/office/drawing/2014/main" id="{18E7119F-DEFE-472C-885C-84B92353DABF}"/>
              </a:ext>
            </a:extLst>
          </p:cNvPr>
          <p:cNvSpPr>
            <a:spLocks noChangeArrowheads="1"/>
          </p:cNvSpPr>
          <p:nvPr/>
        </p:nvSpPr>
        <p:spPr bwMode="auto">
          <a:xfrm>
            <a:off x="2152907" y="1016132"/>
            <a:ext cx="4838184" cy="4001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a:r>
              <a:rPr kumimoji="0" lang="en-US" altLang="zh-CN" sz="2000" i="0" u="none" strike="noStrike" cap="none" normalizeH="0" baseline="0" dirty="0">
                <a:ln>
                  <a:noFill/>
                </a:ln>
                <a:effectLst/>
                <a:latin typeface="方正兰亭粗黑简体" pitchFamily="2" charset="-122"/>
                <a:ea typeface="方正兰亭粗黑简体" pitchFamily="2" charset="-122"/>
                <a:cs typeface="Times New Roman" pitchFamily="18" charset="0"/>
              </a:rPr>
              <a:t>2.1 </a:t>
            </a:r>
            <a:r>
              <a:rPr lang="en-US" altLang="zh-CN" sz="2000" dirty="0">
                <a:latin typeface="方正兰亭粗黑简体" pitchFamily="2" charset="-122"/>
                <a:ea typeface="方正兰亭粗黑简体" pitchFamily="2" charset="-122"/>
                <a:cs typeface="Times New Roman" pitchFamily="18" charset="0"/>
              </a:rPr>
              <a:t>Formation of phosphonium salt</a:t>
            </a:r>
          </a:p>
        </p:txBody>
      </p:sp>
    </p:spTree>
    <p:extLst>
      <p:ext uri="{BB962C8B-B14F-4D97-AF65-F5344CB8AC3E}">
        <p14:creationId xmlns:p14="http://schemas.microsoft.com/office/powerpoint/2010/main" val="1353697462"/>
      </p:ext>
    </p:extLst>
  </p:cSld>
  <p:clrMapOvr>
    <a:masterClrMapping/>
  </p:clrMapOvr>
  <p:transition spd="slow" advTm="30191"/>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250825" y="908050"/>
            <a:ext cx="8642350" cy="5743575"/>
          </a:xfrm>
          <a:prstGeom prst="rect">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sp>
        <p:nvSpPr>
          <p:cNvPr id="90" name="Rectangle 13"/>
          <p:cNvSpPr>
            <a:spLocks noChangeArrowheads="1"/>
          </p:cNvSpPr>
          <p:nvPr/>
        </p:nvSpPr>
        <p:spPr bwMode="auto">
          <a:xfrm>
            <a:off x="-28575" y="758825"/>
            <a:ext cx="9144000" cy="71438"/>
          </a:xfrm>
          <a:prstGeom prst="rect">
            <a:avLst/>
          </a:prstGeom>
          <a:gradFill rotWithShape="1">
            <a:gsLst>
              <a:gs pos="0">
                <a:srgbClr val="764700"/>
              </a:gs>
              <a:gs pos="100000">
                <a:srgbClr val="FF9900"/>
              </a:gs>
            </a:gsLst>
            <a:lin ang="0" scaled="1"/>
          </a:gradFill>
          <a:ln>
            <a:noFill/>
          </a:ln>
          <a:effectLst>
            <a:outerShdw blurRad="63500" sx="102000" sy="102000" algn="ctr" rotWithShape="0">
              <a:prstClr val="black">
                <a:alpha val="40000"/>
              </a:prstClr>
            </a:outerShdw>
          </a:effectLst>
        </p:spPr>
        <p:txBody>
          <a:bodyPr wrap="none" anchor="ctr"/>
          <a:lstStyle/>
          <a:p>
            <a:pPr fontAlgn="auto">
              <a:spcBef>
                <a:spcPts val="0"/>
              </a:spcBef>
              <a:spcAft>
                <a:spcPts val="0"/>
              </a:spcAft>
              <a:defRPr/>
            </a:pPr>
            <a:endParaRPr kumimoji="1" lang="zh-CN" altLang="en-US" sz="2800">
              <a:solidFill>
                <a:prstClr val="black"/>
              </a:solidFill>
              <a:latin typeface="Times New Roman" pitchFamily="18" charset="0"/>
              <a:ea typeface="宋体"/>
            </a:endParaRPr>
          </a:p>
        </p:txBody>
      </p:sp>
      <p:sp>
        <p:nvSpPr>
          <p:cNvPr id="127079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46944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矩形 7"/>
          <p:cNvSpPr/>
          <p:nvPr/>
        </p:nvSpPr>
        <p:spPr>
          <a:xfrm>
            <a:off x="539552" y="5301208"/>
            <a:ext cx="8352928" cy="369332"/>
          </a:xfrm>
          <a:prstGeom prst="rect">
            <a:avLst/>
          </a:prstGeom>
        </p:spPr>
        <p:txBody>
          <a:bodyPr wrap="square">
            <a:spAutoFit/>
          </a:bodyPr>
          <a:lstStyle/>
          <a:p>
            <a:pPr algn="ctr"/>
            <a:r>
              <a:rPr lang="en-US" altLang="zh-CN" dirty="0">
                <a:latin typeface="方正兰亭粗黑简体" panose="02010600030101010101" charset="-122"/>
                <a:ea typeface="方正兰亭粗黑简体" panose="02010600030101010101" charset="-122"/>
              </a:rPr>
              <a:t>Proposed Ni(I)/Ni(III) mechanism for the C–P bond-forming reaction</a:t>
            </a:r>
            <a:endParaRPr lang="zh-CN" altLang="en-US" dirty="0">
              <a:latin typeface="方正兰亭粗黑简体" panose="02010600030101010101" charset="-122"/>
              <a:ea typeface="方正兰亭粗黑简体" panose="02010600030101010101" charset="-122"/>
            </a:endParaRPr>
          </a:p>
        </p:txBody>
      </p:sp>
      <p:sp>
        <p:nvSpPr>
          <p:cNvPr id="9" name="矩形 8"/>
          <p:cNvSpPr/>
          <p:nvPr/>
        </p:nvSpPr>
        <p:spPr>
          <a:xfrm>
            <a:off x="2123728" y="6186790"/>
            <a:ext cx="6768752" cy="338554"/>
          </a:xfrm>
          <a:prstGeom prst="rect">
            <a:avLst/>
          </a:prstGeom>
        </p:spPr>
        <p:txBody>
          <a:bodyPr wrap="square">
            <a:spAutoFit/>
          </a:bodyPr>
          <a:lstStyle/>
          <a:p>
            <a:pPr algn="r"/>
            <a:r>
              <a:rPr lang="en-US" altLang="zh-CN" sz="1600" dirty="0"/>
              <a:t>D. Marcoux and A. B. Charette, </a:t>
            </a:r>
            <a:r>
              <a:rPr lang="en-US" altLang="zh-CN" sz="1600" i="1" dirty="0"/>
              <a:t>Adv. Synth. &amp; </a:t>
            </a:r>
            <a:r>
              <a:rPr lang="en-US" altLang="zh-CN" sz="1600" i="1" dirty="0" err="1"/>
              <a:t>Catal</a:t>
            </a:r>
            <a:r>
              <a:rPr lang="en-US" altLang="zh-CN" sz="1600" i="1" dirty="0"/>
              <a:t>.</a:t>
            </a:r>
            <a:r>
              <a:rPr lang="en-US" altLang="zh-CN" sz="1600" dirty="0"/>
              <a:t>, 2008, </a:t>
            </a:r>
            <a:r>
              <a:rPr lang="en-US" altLang="zh-CN" sz="1600" b="1" dirty="0"/>
              <a:t>350</a:t>
            </a:r>
            <a:r>
              <a:rPr lang="en-US" altLang="zh-CN" sz="1600" dirty="0"/>
              <a:t>, 2967</a:t>
            </a:r>
            <a:endParaRPr lang="zh-CN" altLang="en-US" sz="1600" dirty="0"/>
          </a:p>
        </p:txBody>
      </p:sp>
      <p:sp>
        <p:nvSpPr>
          <p:cNvPr id="11" name="TextBox 29"/>
          <p:cNvSpPr txBox="1">
            <a:spLocks noChangeArrowheads="1"/>
          </p:cNvSpPr>
          <p:nvPr/>
        </p:nvSpPr>
        <p:spPr bwMode="auto">
          <a:xfrm>
            <a:off x="179512" y="241484"/>
            <a:ext cx="60486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r>
              <a:rPr lang="en-US" altLang="zh-CN" sz="2400" dirty="0">
                <a:latin typeface="方正兰亭粗黑简体" pitchFamily="2" charset="-122"/>
                <a:ea typeface="方正兰亭粗黑简体" pitchFamily="2" charset="-122"/>
              </a:rPr>
              <a:t>2. Formation of C-P bond</a:t>
            </a:r>
            <a:endParaRPr lang="zh-CN" altLang="zh-CN" sz="2400" dirty="0">
              <a:latin typeface="方正兰亭粗黑简体" pitchFamily="2" charset="-122"/>
              <a:ea typeface="方正兰亭粗黑简体" pitchFamily="2" charset="-122"/>
            </a:endParaRPr>
          </a:p>
        </p:txBody>
      </p:sp>
      <p:sp>
        <p:nvSpPr>
          <p:cNvPr id="1469443"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 name="对象 1">
            <a:extLst>
              <a:ext uri="{FF2B5EF4-FFF2-40B4-BE49-F238E27FC236}">
                <a16:creationId xmlns="" xmlns:a16="http://schemas.microsoft.com/office/drawing/2014/main" id="{22529BCF-82BB-48A5-BA57-998F58FA1D2D}"/>
              </a:ext>
            </a:extLst>
          </p:cNvPr>
          <p:cNvGraphicFramePr>
            <a:graphicFrameLocks noChangeAspect="1"/>
          </p:cNvGraphicFramePr>
          <p:nvPr>
            <p:extLst>
              <p:ext uri="{D42A27DB-BD31-4B8C-83A1-F6EECF244321}">
                <p14:modId xmlns:p14="http://schemas.microsoft.com/office/powerpoint/2010/main" val="3143160299"/>
              </p:ext>
            </p:extLst>
          </p:nvPr>
        </p:nvGraphicFramePr>
        <p:xfrm>
          <a:off x="1388393" y="1828165"/>
          <a:ext cx="6367214" cy="2768957"/>
        </p:xfrm>
        <a:graphic>
          <a:graphicData uri="http://schemas.openxmlformats.org/presentationml/2006/ole">
            <mc:AlternateContent xmlns:mc="http://schemas.openxmlformats.org/markup-compatibility/2006">
              <mc:Choice xmlns:v="urn:schemas-microsoft-com:vml" Requires="v">
                <p:oleObj spid="_x0000_s1652760" name="CS ChemDraw Drawing" r:id="rId4" imgW="5106909" imgH="2220573" progId="ChemDraw.Document.6.0">
                  <p:embed/>
                </p:oleObj>
              </mc:Choice>
              <mc:Fallback>
                <p:oleObj name="CS ChemDraw Drawing" r:id="rId4" imgW="5106909" imgH="2220573" progId="ChemDraw.Document.6.0">
                  <p:embed/>
                  <p:pic>
                    <p:nvPicPr>
                      <p:cNvPr id="0" name=""/>
                      <p:cNvPicPr/>
                      <p:nvPr/>
                    </p:nvPicPr>
                    <p:blipFill>
                      <a:blip r:embed="rId5"/>
                      <a:stretch>
                        <a:fillRect/>
                      </a:stretch>
                    </p:blipFill>
                    <p:spPr>
                      <a:xfrm>
                        <a:off x="1388393" y="1828165"/>
                        <a:ext cx="6367214" cy="2768957"/>
                      </a:xfrm>
                      <a:prstGeom prst="rect">
                        <a:avLst/>
                      </a:prstGeom>
                    </p:spPr>
                  </p:pic>
                </p:oleObj>
              </mc:Fallback>
            </mc:AlternateContent>
          </a:graphicData>
        </a:graphic>
      </p:graphicFrame>
      <p:sp>
        <p:nvSpPr>
          <p:cNvPr id="12" name="Rectangle 1">
            <a:extLst>
              <a:ext uri="{FF2B5EF4-FFF2-40B4-BE49-F238E27FC236}">
                <a16:creationId xmlns="" xmlns:a16="http://schemas.microsoft.com/office/drawing/2014/main" id="{A60BAC6A-082D-4316-B91F-DF104D798E15}"/>
              </a:ext>
            </a:extLst>
          </p:cNvPr>
          <p:cNvSpPr>
            <a:spLocks noChangeArrowheads="1"/>
          </p:cNvSpPr>
          <p:nvPr/>
        </p:nvSpPr>
        <p:spPr bwMode="auto">
          <a:xfrm>
            <a:off x="2152907" y="1016132"/>
            <a:ext cx="4838184" cy="4001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a:r>
              <a:rPr kumimoji="0" lang="en-US" altLang="zh-CN" sz="2000" i="0" u="none" strike="noStrike" cap="none" normalizeH="0" baseline="0" dirty="0">
                <a:ln>
                  <a:noFill/>
                </a:ln>
                <a:effectLst/>
                <a:latin typeface="方正兰亭粗黑简体" pitchFamily="2" charset="-122"/>
                <a:ea typeface="方正兰亭粗黑简体" pitchFamily="2" charset="-122"/>
                <a:cs typeface="Times New Roman" pitchFamily="18" charset="0"/>
              </a:rPr>
              <a:t>2.1 </a:t>
            </a:r>
            <a:r>
              <a:rPr lang="en-US" altLang="zh-CN" sz="2000" dirty="0">
                <a:latin typeface="方正兰亭粗黑简体" pitchFamily="2" charset="-122"/>
                <a:ea typeface="方正兰亭粗黑简体" pitchFamily="2" charset="-122"/>
                <a:cs typeface="Times New Roman" pitchFamily="18" charset="0"/>
              </a:rPr>
              <a:t>Formation of phosphonium salt</a:t>
            </a:r>
          </a:p>
        </p:txBody>
      </p:sp>
    </p:spTree>
    <p:extLst>
      <p:ext uri="{BB962C8B-B14F-4D97-AF65-F5344CB8AC3E}">
        <p14:creationId xmlns:p14="http://schemas.microsoft.com/office/powerpoint/2010/main" val="2079836285"/>
      </p:ext>
    </p:extLst>
  </p:cSld>
  <p:clrMapOvr>
    <a:masterClrMapping/>
  </p:clrMapOvr>
  <p:transition spd="slow" advTm="30191"/>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250825" y="908050"/>
            <a:ext cx="8642350" cy="5743575"/>
          </a:xfrm>
          <a:prstGeom prst="rect">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sp>
        <p:nvSpPr>
          <p:cNvPr id="90" name="Rectangle 13"/>
          <p:cNvSpPr>
            <a:spLocks noChangeArrowheads="1"/>
          </p:cNvSpPr>
          <p:nvPr/>
        </p:nvSpPr>
        <p:spPr bwMode="auto">
          <a:xfrm>
            <a:off x="-28575" y="758825"/>
            <a:ext cx="9144000" cy="71438"/>
          </a:xfrm>
          <a:prstGeom prst="rect">
            <a:avLst/>
          </a:prstGeom>
          <a:gradFill rotWithShape="1">
            <a:gsLst>
              <a:gs pos="0">
                <a:srgbClr val="764700"/>
              </a:gs>
              <a:gs pos="100000">
                <a:srgbClr val="FF9900"/>
              </a:gs>
            </a:gsLst>
            <a:lin ang="0" scaled="1"/>
          </a:gradFill>
          <a:ln>
            <a:noFill/>
          </a:ln>
          <a:effectLst>
            <a:outerShdw blurRad="63500" sx="102000" sy="102000" algn="ctr" rotWithShape="0">
              <a:prstClr val="black">
                <a:alpha val="40000"/>
              </a:prstClr>
            </a:outerShdw>
          </a:effectLst>
        </p:spPr>
        <p:txBody>
          <a:bodyPr wrap="none" anchor="ctr"/>
          <a:lstStyle/>
          <a:p>
            <a:pPr fontAlgn="auto">
              <a:spcBef>
                <a:spcPts val="0"/>
              </a:spcBef>
              <a:spcAft>
                <a:spcPts val="0"/>
              </a:spcAft>
              <a:defRPr/>
            </a:pPr>
            <a:endParaRPr kumimoji="1" lang="zh-CN" altLang="en-US" sz="2800">
              <a:solidFill>
                <a:prstClr val="black"/>
              </a:solidFill>
              <a:latin typeface="Times New Roman" pitchFamily="18" charset="0"/>
              <a:ea typeface="宋体"/>
            </a:endParaRPr>
          </a:p>
        </p:txBody>
      </p:sp>
      <p:sp>
        <p:nvSpPr>
          <p:cNvPr id="127079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46944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矩形 7"/>
          <p:cNvSpPr/>
          <p:nvPr/>
        </p:nvSpPr>
        <p:spPr>
          <a:xfrm>
            <a:off x="359532" y="5320264"/>
            <a:ext cx="8352928" cy="646331"/>
          </a:xfrm>
          <a:prstGeom prst="rect">
            <a:avLst/>
          </a:prstGeom>
        </p:spPr>
        <p:txBody>
          <a:bodyPr wrap="square">
            <a:spAutoFit/>
          </a:bodyPr>
          <a:lstStyle/>
          <a:p>
            <a:pPr algn="ctr"/>
            <a:r>
              <a:rPr lang="en-US" altLang="zh-CN" dirty="0">
                <a:latin typeface="方正兰亭粗黑简体" panose="02010600030101010101" charset="-122"/>
                <a:ea typeface="方正兰亭粗黑简体" panose="02010600030101010101" charset="-122"/>
              </a:rPr>
              <a:t>Formation of phosphonium salt via three-coordinated Au(III) complex</a:t>
            </a:r>
            <a:endParaRPr lang="zh-CN" altLang="en-US" dirty="0">
              <a:latin typeface="方正兰亭粗黑简体" panose="02010600030101010101" charset="-122"/>
              <a:ea typeface="方正兰亭粗黑简体" panose="02010600030101010101" charset="-122"/>
            </a:endParaRPr>
          </a:p>
        </p:txBody>
      </p:sp>
      <p:sp>
        <p:nvSpPr>
          <p:cNvPr id="9" name="矩形 8"/>
          <p:cNvSpPr/>
          <p:nvPr/>
        </p:nvSpPr>
        <p:spPr>
          <a:xfrm>
            <a:off x="179512" y="6186790"/>
            <a:ext cx="8712968" cy="338554"/>
          </a:xfrm>
          <a:prstGeom prst="rect">
            <a:avLst/>
          </a:prstGeom>
        </p:spPr>
        <p:txBody>
          <a:bodyPr wrap="square">
            <a:spAutoFit/>
          </a:bodyPr>
          <a:lstStyle/>
          <a:p>
            <a:pPr algn="r"/>
            <a:r>
              <a:rPr lang="en-US" altLang="zh-CN" sz="1600" dirty="0"/>
              <a:t>H. Kawai, W. J. Wolf, A. G. DiPasquale, M. S. Winston and F. D. Toste, </a:t>
            </a:r>
            <a:r>
              <a:rPr lang="en-US" altLang="zh-CN" sz="1600" i="1" dirty="0"/>
              <a:t>J. Am. Chem. Soc.</a:t>
            </a:r>
            <a:r>
              <a:rPr lang="en-US" altLang="zh-CN" sz="1600" dirty="0"/>
              <a:t>, 2016, </a:t>
            </a:r>
            <a:r>
              <a:rPr lang="en-US" altLang="zh-CN" sz="1600" b="1" dirty="0"/>
              <a:t>138</a:t>
            </a:r>
            <a:r>
              <a:rPr lang="en-US" altLang="zh-CN" sz="1600" dirty="0"/>
              <a:t>, 587</a:t>
            </a:r>
            <a:endParaRPr lang="zh-CN" altLang="en-US" sz="1400" dirty="0"/>
          </a:p>
        </p:txBody>
      </p:sp>
      <p:sp>
        <p:nvSpPr>
          <p:cNvPr id="11" name="TextBox 29"/>
          <p:cNvSpPr txBox="1">
            <a:spLocks noChangeArrowheads="1"/>
          </p:cNvSpPr>
          <p:nvPr/>
        </p:nvSpPr>
        <p:spPr bwMode="auto">
          <a:xfrm>
            <a:off x="179512" y="241484"/>
            <a:ext cx="60486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r>
              <a:rPr lang="en-US" altLang="zh-CN" sz="2400" dirty="0">
                <a:latin typeface="方正兰亭粗黑简体" pitchFamily="2" charset="-122"/>
                <a:ea typeface="方正兰亭粗黑简体" pitchFamily="2" charset="-122"/>
              </a:rPr>
              <a:t>2. Formation of C-P bond</a:t>
            </a:r>
            <a:endParaRPr lang="zh-CN" altLang="zh-CN" sz="2400" dirty="0">
              <a:latin typeface="方正兰亭粗黑简体" pitchFamily="2" charset="-122"/>
              <a:ea typeface="方正兰亭粗黑简体" pitchFamily="2" charset="-122"/>
            </a:endParaRPr>
          </a:p>
        </p:txBody>
      </p:sp>
      <p:sp>
        <p:nvSpPr>
          <p:cNvPr id="1469443"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 name="对象 2">
            <a:extLst>
              <a:ext uri="{FF2B5EF4-FFF2-40B4-BE49-F238E27FC236}">
                <a16:creationId xmlns="" xmlns:a16="http://schemas.microsoft.com/office/drawing/2014/main" id="{2D57022D-FF7B-499B-9FDC-08DEC1BC97BE}"/>
              </a:ext>
            </a:extLst>
          </p:cNvPr>
          <p:cNvGraphicFramePr>
            <a:graphicFrameLocks noChangeAspect="1"/>
          </p:cNvGraphicFramePr>
          <p:nvPr>
            <p:extLst>
              <p:ext uri="{D42A27DB-BD31-4B8C-83A1-F6EECF244321}">
                <p14:modId xmlns:p14="http://schemas.microsoft.com/office/powerpoint/2010/main" val="564857880"/>
              </p:ext>
            </p:extLst>
          </p:nvPr>
        </p:nvGraphicFramePr>
        <p:xfrm>
          <a:off x="1475656" y="1520376"/>
          <a:ext cx="6192688" cy="3579693"/>
        </p:xfrm>
        <a:graphic>
          <a:graphicData uri="http://schemas.openxmlformats.org/presentationml/2006/ole">
            <mc:AlternateContent xmlns:mc="http://schemas.openxmlformats.org/markup-compatibility/2006">
              <mc:Choice xmlns:v="urn:schemas-microsoft-com:vml" Requires="v">
                <p:oleObj spid="_x0000_s1653784" name="CS ChemDraw Drawing" r:id="rId4" imgW="4382965" imgH="2534149" progId="ChemDraw.Document.6.0">
                  <p:embed/>
                </p:oleObj>
              </mc:Choice>
              <mc:Fallback>
                <p:oleObj name="CS ChemDraw Drawing" r:id="rId4" imgW="4382965" imgH="2534149" progId="ChemDraw.Document.6.0">
                  <p:embed/>
                  <p:pic>
                    <p:nvPicPr>
                      <p:cNvPr id="0" name=""/>
                      <p:cNvPicPr/>
                      <p:nvPr/>
                    </p:nvPicPr>
                    <p:blipFill>
                      <a:blip r:embed="rId5"/>
                      <a:stretch>
                        <a:fillRect/>
                      </a:stretch>
                    </p:blipFill>
                    <p:spPr>
                      <a:xfrm>
                        <a:off x="1475656" y="1520376"/>
                        <a:ext cx="6192688" cy="3579693"/>
                      </a:xfrm>
                      <a:prstGeom prst="rect">
                        <a:avLst/>
                      </a:prstGeom>
                    </p:spPr>
                  </p:pic>
                </p:oleObj>
              </mc:Fallback>
            </mc:AlternateContent>
          </a:graphicData>
        </a:graphic>
      </p:graphicFrame>
      <p:sp>
        <p:nvSpPr>
          <p:cNvPr id="12" name="Rectangle 1">
            <a:extLst>
              <a:ext uri="{FF2B5EF4-FFF2-40B4-BE49-F238E27FC236}">
                <a16:creationId xmlns="" xmlns:a16="http://schemas.microsoft.com/office/drawing/2014/main" id="{1C5FE6B4-D187-4789-A6FB-51BC862A458A}"/>
              </a:ext>
            </a:extLst>
          </p:cNvPr>
          <p:cNvSpPr>
            <a:spLocks noChangeArrowheads="1"/>
          </p:cNvSpPr>
          <p:nvPr/>
        </p:nvSpPr>
        <p:spPr bwMode="auto">
          <a:xfrm>
            <a:off x="2152907" y="1016132"/>
            <a:ext cx="4838184" cy="4001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a:r>
              <a:rPr kumimoji="0" lang="en-US" altLang="zh-CN" sz="2000" i="0" u="none" strike="noStrike" cap="none" normalizeH="0" baseline="0" dirty="0">
                <a:ln>
                  <a:noFill/>
                </a:ln>
                <a:effectLst/>
                <a:latin typeface="方正兰亭粗黑简体" pitchFamily="2" charset="-122"/>
                <a:ea typeface="方正兰亭粗黑简体" pitchFamily="2" charset="-122"/>
                <a:cs typeface="Times New Roman" pitchFamily="18" charset="0"/>
              </a:rPr>
              <a:t>2.1 </a:t>
            </a:r>
            <a:r>
              <a:rPr lang="en-US" altLang="zh-CN" sz="2000" dirty="0">
                <a:latin typeface="方正兰亭粗黑简体" pitchFamily="2" charset="-122"/>
                <a:ea typeface="方正兰亭粗黑简体" pitchFamily="2" charset="-122"/>
                <a:cs typeface="Times New Roman" pitchFamily="18" charset="0"/>
              </a:rPr>
              <a:t>Formation of phosphonium salt</a:t>
            </a:r>
          </a:p>
        </p:txBody>
      </p:sp>
    </p:spTree>
    <p:extLst>
      <p:ext uri="{BB962C8B-B14F-4D97-AF65-F5344CB8AC3E}">
        <p14:creationId xmlns:p14="http://schemas.microsoft.com/office/powerpoint/2010/main" val="488439366"/>
      </p:ext>
    </p:extLst>
  </p:cSld>
  <p:clrMapOvr>
    <a:masterClrMapping/>
  </p:clrMapOvr>
  <p:transition spd="slow" advTm="30191"/>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250825" y="908050"/>
            <a:ext cx="8642350" cy="5743575"/>
          </a:xfrm>
          <a:prstGeom prst="rect">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sp>
        <p:nvSpPr>
          <p:cNvPr id="90" name="Rectangle 13"/>
          <p:cNvSpPr>
            <a:spLocks noChangeArrowheads="1"/>
          </p:cNvSpPr>
          <p:nvPr/>
        </p:nvSpPr>
        <p:spPr bwMode="auto">
          <a:xfrm>
            <a:off x="-28575" y="758825"/>
            <a:ext cx="9144000" cy="71438"/>
          </a:xfrm>
          <a:prstGeom prst="rect">
            <a:avLst/>
          </a:prstGeom>
          <a:gradFill rotWithShape="1">
            <a:gsLst>
              <a:gs pos="0">
                <a:srgbClr val="764700"/>
              </a:gs>
              <a:gs pos="100000">
                <a:srgbClr val="FF9900"/>
              </a:gs>
            </a:gsLst>
            <a:lin ang="0" scaled="1"/>
          </a:gradFill>
          <a:ln>
            <a:noFill/>
          </a:ln>
          <a:effectLst>
            <a:outerShdw blurRad="63500" sx="102000" sy="102000" algn="ctr" rotWithShape="0">
              <a:prstClr val="black">
                <a:alpha val="40000"/>
              </a:prstClr>
            </a:outerShdw>
          </a:effectLst>
        </p:spPr>
        <p:txBody>
          <a:bodyPr wrap="none" anchor="ctr"/>
          <a:lstStyle/>
          <a:p>
            <a:pPr fontAlgn="auto">
              <a:spcBef>
                <a:spcPts val="0"/>
              </a:spcBef>
              <a:spcAft>
                <a:spcPts val="0"/>
              </a:spcAft>
              <a:defRPr/>
            </a:pPr>
            <a:endParaRPr kumimoji="1" lang="zh-CN" altLang="en-US" sz="2800">
              <a:solidFill>
                <a:prstClr val="black"/>
              </a:solidFill>
              <a:latin typeface="Times New Roman" pitchFamily="18" charset="0"/>
              <a:ea typeface="宋体"/>
            </a:endParaRPr>
          </a:p>
        </p:txBody>
      </p:sp>
      <p:sp>
        <p:nvSpPr>
          <p:cNvPr id="127079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46944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矩形 7"/>
          <p:cNvSpPr/>
          <p:nvPr/>
        </p:nvSpPr>
        <p:spPr>
          <a:xfrm>
            <a:off x="539552" y="5301208"/>
            <a:ext cx="8352928" cy="646331"/>
          </a:xfrm>
          <a:prstGeom prst="rect">
            <a:avLst/>
          </a:prstGeom>
        </p:spPr>
        <p:txBody>
          <a:bodyPr wrap="square">
            <a:spAutoFit/>
          </a:bodyPr>
          <a:lstStyle/>
          <a:p>
            <a:pPr algn="ctr"/>
            <a:r>
              <a:rPr lang="en-US" altLang="zh-CN" dirty="0">
                <a:latin typeface="方正兰亭粗黑简体" panose="02010600030101010101" charset="-122"/>
                <a:ea typeface="方正兰亭粗黑简体" panose="02010600030101010101" charset="-122"/>
              </a:rPr>
              <a:t>Proposed mechanism for C–P bond-forming reductive elimination from </a:t>
            </a:r>
            <a:r>
              <a:rPr lang="en-US" altLang="zh-CN" dirty="0" err="1">
                <a:latin typeface="方正兰亭粗黑简体" panose="02010600030101010101" charset="-122"/>
                <a:ea typeface="方正兰亭粗黑简体" panose="02010600030101010101" charset="-122"/>
              </a:rPr>
              <a:t>cyclometalated</a:t>
            </a:r>
            <a:r>
              <a:rPr lang="en-US" altLang="zh-CN" dirty="0">
                <a:latin typeface="方正兰亭粗黑简体" panose="02010600030101010101" charset="-122"/>
                <a:ea typeface="方正兰亭粗黑简体" panose="02010600030101010101" charset="-122"/>
              </a:rPr>
              <a:t> Au(III) complex</a:t>
            </a:r>
            <a:endParaRPr lang="zh-CN" altLang="en-US" dirty="0">
              <a:latin typeface="方正兰亭粗黑简体" panose="02010600030101010101" charset="-122"/>
              <a:ea typeface="方正兰亭粗黑简体" panose="02010600030101010101" charset="-122"/>
            </a:endParaRPr>
          </a:p>
        </p:txBody>
      </p:sp>
      <p:sp>
        <p:nvSpPr>
          <p:cNvPr id="11" name="TextBox 29"/>
          <p:cNvSpPr txBox="1">
            <a:spLocks noChangeArrowheads="1"/>
          </p:cNvSpPr>
          <p:nvPr/>
        </p:nvSpPr>
        <p:spPr bwMode="auto">
          <a:xfrm>
            <a:off x="179512" y="241484"/>
            <a:ext cx="60486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r>
              <a:rPr lang="en-US" altLang="zh-CN" sz="2400" dirty="0">
                <a:latin typeface="方正兰亭粗黑简体" pitchFamily="2" charset="-122"/>
                <a:ea typeface="方正兰亭粗黑简体" pitchFamily="2" charset="-122"/>
              </a:rPr>
              <a:t>2. Formation of C-P bond</a:t>
            </a:r>
            <a:endParaRPr lang="zh-CN" altLang="zh-CN" sz="2400" dirty="0">
              <a:latin typeface="方正兰亭粗黑简体" pitchFamily="2" charset="-122"/>
              <a:ea typeface="方正兰亭粗黑简体" pitchFamily="2" charset="-122"/>
            </a:endParaRPr>
          </a:p>
        </p:txBody>
      </p:sp>
      <p:sp>
        <p:nvSpPr>
          <p:cNvPr id="1469443"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 name="对象 2">
            <a:extLst>
              <a:ext uri="{FF2B5EF4-FFF2-40B4-BE49-F238E27FC236}">
                <a16:creationId xmlns="" xmlns:a16="http://schemas.microsoft.com/office/drawing/2014/main" id="{0F2EF6A0-2617-43C3-A177-76A17B86C461}"/>
              </a:ext>
            </a:extLst>
          </p:cNvPr>
          <p:cNvGraphicFramePr>
            <a:graphicFrameLocks noChangeAspect="1"/>
          </p:cNvGraphicFramePr>
          <p:nvPr>
            <p:extLst>
              <p:ext uri="{D42A27DB-BD31-4B8C-83A1-F6EECF244321}">
                <p14:modId xmlns:p14="http://schemas.microsoft.com/office/powerpoint/2010/main" val="740337272"/>
              </p:ext>
            </p:extLst>
          </p:nvPr>
        </p:nvGraphicFramePr>
        <p:xfrm>
          <a:off x="1295636" y="1560029"/>
          <a:ext cx="6552728" cy="3178777"/>
        </p:xfrm>
        <a:graphic>
          <a:graphicData uri="http://schemas.openxmlformats.org/presentationml/2006/ole">
            <mc:AlternateContent xmlns:mc="http://schemas.openxmlformats.org/markup-compatibility/2006">
              <mc:Choice xmlns:v="urn:schemas-microsoft-com:vml" Requires="v">
                <p:oleObj spid="_x0000_s1654809" name="CS ChemDraw Drawing" r:id="rId4" imgW="5382472" imgH="2611716" progId="ChemDraw.Document.6.0">
                  <p:embed/>
                </p:oleObj>
              </mc:Choice>
              <mc:Fallback>
                <p:oleObj name="CS ChemDraw Drawing" r:id="rId4" imgW="5382472" imgH="2611716" progId="ChemDraw.Document.6.0">
                  <p:embed/>
                  <p:pic>
                    <p:nvPicPr>
                      <p:cNvPr id="0" name=""/>
                      <p:cNvPicPr/>
                      <p:nvPr/>
                    </p:nvPicPr>
                    <p:blipFill>
                      <a:blip r:embed="rId5"/>
                      <a:stretch>
                        <a:fillRect/>
                      </a:stretch>
                    </p:blipFill>
                    <p:spPr>
                      <a:xfrm>
                        <a:off x="1295636" y="1560029"/>
                        <a:ext cx="6552728" cy="3178777"/>
                      </a:xfrm>
                      <a:prstGeom prst="rect">
                        <a:avLst/>
                      </a:prstGeom>
                    </p:spPr>
                  </p:pic>
                </p:oleObj>
              </mc:Fallback>
            </mc:AlternateContent>
          </a:graphicData>
        </a:graphic>
      </p:graphicFrame>
      <p:sp>
        <p:nvSpPr>
          <p:cNvPr id="12" name="矩形 11">
            <a:extLst>
              <a:ext uri="{FF2B5EF4-FFF2-40B4-BE49-F238E27FC236}">
                <a16:creationId xmlns="" xmlns:a16="http://schemas.microsoft.com/office/drawing/2014/main" id="{528C87D6-F8EB-478C-9567-2B44A1A0AA84}"/>
              </a:ext>
            </a:extLst>
          </p:cNvPr>
          <p:cNvSpPr/>
          <p:nvPr/>
        </p:nvSpPr>
        <p:spPr>
          <a:xfrm>
            <a:off x="179512" y="6186790"/>
            <a:ext cx="8712968" cy="338554"/>
          </a:xfrm>
          <a:prstGeom prst="rect">
            <a:avLst/>
          </a:prstGeom>
        </p:spPr>
        <p:txBody>
          <a:bodyPr wrap="square">
            <a:spAutoFit/>
          </a:bodyPr>
          <a:lstStyle/>
          <a:p>
            <a:pPr algn="r"/>
            <a:r>
              <a:rPr lang="en-US" altLang="zh-CN" sz="1600" dirty="0"/>
              <a:t>H. Kawai, W. J. Wolf, A. G. DiPasquale, M. S. Winston and F. D. Toste, </a:t>
            </a:r>
            <a:r>
              <a:rPr lang="en-US" altLang="zh-CN" sz="1600" i="1" dirty="0"/>
              <a:t>J. Am. Chem. Soc.</a:t>
            </a:r>
            <a:r>
              <a:rPr lang="en-US" altLang="zh-CN" sz="1600" dirty="0"/>
              <a:t>, 2016, </a:t>
            </a:r>
            <a:r>
              <a:rPr lang="en-US" altLang="zh-CN" sz="1600" b="1" dirty="0"/>
              <a:t>138</a:t>
            </a:r>
            <a:r>
              <a:rPr lang="en-US" altLang="zh-CN" sz="1600" dirty="0"/>
              <a:t>, 587</a:t>
            </a:r>
            <a:endParaRPr lang="zh-CN" altLang="en-US" sz="1400" dirty="0"/>
          </a:p>
        </p:txBody>
      </p:sp>
      <p:sp>
        <p:nvSpPr>
          <p:cNvPr id="13" name="Rectangle 1">
            <a:extLst>
              <a:ext uri="{FF2B5EF4-FFF2-40B4-BE49-F238E27FC236}">
                <a16:creationId xmlns="" xmlns:a16="http://schemas.microsoft.com/office/drawing/2014/main" id="{92DCFBF3-A2FC-491D-A92A-C2C5D1EC804C}"/>
              </a:ext>
            </a:extLst>
          </p:cNvPr>
          <p:cNvSpPr>
            <a:spLocks noChangeArrowheads="1"/>
          </p:cNvSpPr>
          <p:nvPr/>
        </p:nvSpPr>
        <p:spPr bwMode="auto">
          <a:xfrm>
            <a:off x="2152907" y="1016132"/>
            <a:ext cx="4838184" cy="4001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a:r>
              <a:rPr kumimoji="0" lang="en-US" altLang="zh-CN" sz="2000" i="0" u="none" strike="noStrike" cap="none" normalizeH="0" baseline="0" dirty="0">
                <a:ln>
                  <a:noFill/>
                </a:ln>
                <a:effectLst/>
                <a:latin typeface="方正兰亭粗黑简体" pitchFamily="2" charset="-122"/>
                <a:ea typeface="方正兰亭粗黑简体" pitchFamily="2" charset="-122"/>
                <a:cs typeface="Times New Roman" pitchFamily="18" charset="0"/>
              </a:rPr>
              <a:t>2.1 </a:t>
            </a:r>
            <a:r>
              <a:rPr lang="en-US" altLang="zh-CN" sz="2000" dirty="0">
                <a:latin typeface="方正兰亭粗黑简体" pitchFamily="2" charset="-122"/>
                <a:ea typeface="方正兰亭粗黑简体" pitchFamily="2" charset="-122"/>
                <a:cs typeface="Times New Roman" pitchFamily="18" charset="0"/>
              </a:rPr>
              <a:t>Formation of phosphonium salt</a:t>
            </a:r>
          </a:p>
        </p:txBody>
      </p:sp>
    </p:spTree>
    <p:extLst>
      <p:ext uri="{BB962C8B-B14F-4D97-AF65-F5344CB8AC3E}">
        <p14:creationId xmlns:p14="http://schemas.microsoft.com/office/powerpoint/2010/main" val="787525684"/>
      </p:ext>
    </p:extLst>
  </p:cSld>
  <p:clrMapOvr>
    <a:masterClrMapping/>
  </p:clrMapOvr>
  <p:transition spd="slow" advTm="30191"/>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250825" y="908050"/>
            <a:ext cx="8642350" cy="5743575"/>
          </a:xfrm>
          <a:prstGeom prst="rect">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sp>
        <p:nvSpPr>
          <p:cNvPr id="90" name="Rectangle 13"/>
          <p:cNvSpPr>
            <a:spLocks noChangeArrowheads="1"/>
          </p:cNvSpPr>
          <p:nvPr/>
        </p:nvSpPr>
        <p:spPr bwMode="auto">
          <a:xfrm>
            <a:off x="-28575" y="758825"/>
            <a:ext cx="9144000" cy="71438"/>
          </a:xfrm>
          <a:prstGeom prst="rect">
            <a:avLst/>
          </a:prstGeom>
          <a:gradFill rotWithShape="1">
            <a:gsLst>
              <a:gs pos="0">
                <a:srgbClr val="764700"/>
              </a:gs>
              <a:gs pos="100000">
                <a:srgbClr val="FF9900"/>
              </a:gs>
            </a:gsLst>
            <a:lin ang="0" scaled="1"/>
          </a:gradFill>
          <a:ln>
            <a:noFill/>
          </a:ln>
          <a:effectLst>
            <a:outerShdw blurRad="63500" sx="102000" sy="102000" algn="ctr" rotWithShape="0">
              <a:prstClr val="black">
                <a:alpha val="40000"/>
              </a:prstClr>
            </a:outerShdw>
          </a:effectLst>
        </p:spPr>
        <p:txBody>
          <a:bodyPr wrap="none" anchor="ctr"/>
          <a:lstStyle/>
          <a:p>
            <a:pPr fontAlgn="auto">
              <a:spcBef>
                <a:spcPts val="0"/>
              </a:spcBef>
              <a:spcAft>
                <a:spcPts val="0"/>
              </a:spcAft>
              <a:defRPr/>
            </a:pPr>
            <a:endParaRPr kumimoji="1" lang="zh-CN" altLang="en-US" sz="2800">
              <a:solidFill>
                <a:prstClr val="black"/>
              </a:solidFill>
              <a:latin typeface="Times New Roman" pitchFamily="18" charset="0"/>
              <a:ea typeface="宋体"/>
            </a:endParaRPr>
          </a:p>
        </p:txBody>
      </p:sp>
      <p:sp>
        <p:nvSpPr>
          <p:cNvPr id="127079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46944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矩形 7"/>
          <p:cNvSpPr/>
          <p:nvPr/>
        </p:nvSpPr>
        <p:spPr>
          <a:xfrm>
            <a:off x="539552" y="5301208"/>
            <a:ext cx="8352928" cy="646331"/>
          </a:xfrm>
          <a:prstGeom prst="rect">
            <a:avLst/>
          </a:prstGeom>
        </p:spPr>
        <p:txBody>
          <a:bodyPr wrap="square">
            <a:spAutoFit/>
          </a:bodyPr>
          <a:lstStyle/>
          <a:p>
            <a:pPr algn="ctr"/>
            <a:r>
              <a:rPr lang="en-US" altLang="zh-CN" dirty="0">
                <a:latin typeface="方正兰亭粗黑简体" panose="02010600030101010101" charset="-122"/>
                <a:ea typeface="方正兰亭粗黑简体" panose="02010600030101010101" charset="-122"/>
              </a:rPr>
              <a:t>Reductive elimination for formation of a strained cyclic phosphonium salt from Cu(III) complex</a:t>
            </a:r>
            <a:endParaRPr lang="zh-CN" altLang="en-US" dirty="0">
              <a:latin typeface="方正兰亭粗黑简体" panose="02010600030101010101" charset="-122"/>
              <a:ea typeface="方正兰亭粗黑简体" panose="02010600030101010101" charset="-122"/>
            </a:endParaRPr>
          </a:p>
        </p:txBody>
      </p:sp>
      <p:sp>
        <p:nvSpPr>
          <p:cNvPr id="9" name="矩形 8"/>
          <p:cNvSpPr/>
          <p:nvPr/>
        </p:nvSpPr>
        <p:spPr>
          <a:xfrm>
            <a:off x="250825" y="6037090"/>
            <a:ext cx="8642350" cy="584775"/>
          </a:xfrm>
          <a:prstGeom prst="rect">
            <a:avLst/>
          </a:prstGeom>
        </p:spPr>
        <p:txBody>
          <a:bodyPr wrap="square">
            <a:spAutoFit/>
          </a:bodyPr>
          <a:lstStyle/>
          <a:p>
            <a:pPr algn="ctr"/>
            <a:r>
              <a:rPr lang="en-US" altLang="zh-CN" sz="1600" dirty="0"/>
              <a:t>C. </a:t>
            </a:r>
            <a:r>
              <a:rPr lang="en-US" altLang="zh-CN" sz="1600" dirty="0" err="1"/>
              <a:t>Blons</a:t>
            </a:r>
            <a:r>
              <a:rPr lang="en-US" altLang="zh-CN" sz="1600" dirty="0"/>
              <a:t>, M. Duval, D. Delcroix, H. Olivier‐</a:t>
            </a:r>
            <a:r>
              <a:rPr lang="en-US" altLang="zh-CN" sz="1600" dirty="0" err="1"/>
              <a:t>Bourbigou</a:t>
            </a:r>
            <a:r>
              <a:rPr lang="en-US" altLang="zh-CN" sz="1600" dirty="0"/>
              <a:t>, S. Mallet‐</a:t>
            </a:r>
            <a:r>
              <a:rPr lang="en-US" altLang="zh-CN" sz="1600" dirty="0" err="1"/>
              <a:t>Ladeira</a:t>
            </a:r>
            <a:r>
              <a:rPr lang="en-US" altLang="zh-CN" sz="1600" dirty="0"/>
              <a:t>, E. D. Sosa Carrizo, K. </a:t>
            </a:r>
            <a:r>
              <a:rPr lang="en-US" altLang="zh-CN" sz="1600" dirty="0" err="1"/>
              <a:t>Miqueu</a:t>
            </a:r>
            <a:r>
              <a:rPr lang="en-US" altLang="zh-CN" sz="1600" dirty="0"/>
              <a:t>, A. </a:t>
            </a:r>
            <a:r>
              <a:rPr lang="en-US" altLang="zh-CN" sz="1600" dirty="0" err="1"/>
              <a:t>Amgoune</a:t>
            </a:r>
            <a:r>
              <a:rPr lang="en-US" altLang="zh-CN" sz="1600" dirty="0"/>
              <a:t> and D. </a:t>
            </a:r>
            <a:r>
              <a:rPr lang="en-US" altLang="zh-CN" sz="1600" dirty="0" err="1"/>
              <a:t>Bourissou</a:t>
            </a:r>
            <a:r>
              <a:rPr lang="en-US" altLang="zh-CN" sz="1600" dirty="0"/>
              <a:t>, </a:t>
            </a:r>
            <a:r>
              <a:rPr lang="en-US" altLang="zh-CN" sz="1600" i="1" dirty="0"/>
              <a:t>Chem. Eur. J.</a:t>
            </a:r>
            <a:r>
              <a:rPr lang="en-US" altLang="zh-CN" sz="1600" dirty="0"/>
              <a:t>, 2018, </a:t>
            </a:r>
            <a:r>
              <a:rPr lang="en-US" altLang="zh-CN" sz="1600" b="1" dirty="0"/>
              <a:t>24</a:t>
            </a:r>
            <a:r>
              <a:rPr lang="en-US" altLang="zh-CN" sz="1600" dirty="0"/>
              <a:t>, 11922</a:t>
            </a:r>
            <a:endParaRPr lang="zh-CN" altLang="en-US" sz="1400" dirty="0"/>
          </a:p>
        </p:txBody>
      </p:sp>
      <p:sp>
        <p:nvSpPr>
          <p:cNvPr id="11" name="TextBox 29"/>
          <p:cNvSpPr txBox="1">
            <a:spLocks noChangeArrowheads="1"/>
          </p:cNvSpPr>
          <p:nvPr/>
        </p:nvSpPr>
        <p:spPr bwMode="auto">
          <a:xfrm>
            <a:off x="179512" y="241484"/>
            <a:ext cx="60486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r>
              <a:rPr lang="en-US" altLang="zh-CN" sz="2400" dirty="0">
                <a:latin typeface="方正兰亭粗黑简体" pitchFamily="2" charset="-122"/>
                <a:ea typeface="方正兰亭粗黑简体" pitchFamily="2" charset="-122"/>
              </a:rPr>
              <a:t>2. Formation of C-P bond</a:t>
            </a:r>
            <a:endParaRPr lang="zh-CN" altLang="zh-CN" sz="2400" dirty="0">
              <a:latin typeface="方正兰亭粗黑简体" pitchFamily="2" charset="-122"/>
              <a:ea typeface="方正兰亭粗黑简体" pitchFamily="2" charset="-122"/>
            </a:endParaRPr>
          </a:p>
        </p:txBody>
      </p:sp>
      <p:sp>
        <p:nvSpPr>
          <p:cNvPr id="1469443"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 name="对象 1">
            <a:extLst>
              <a:ext uri="{FF2B5EF4-FFF2-40B4-BE49-F238E27FC236}">
                <a16:creationId xmlns="" xmlns:a16="http://schemas.microsoft.com/office/drawing/2014/main" id="{FE9FDBAF-3B57-4250-B87C-1237F1881A6A}"/>
              </a:ext>
            </a:extLst>
          </p:cNvPr>
          <p:cNvGraphicFramePr>
            <a:graphicFrameLocks noChangeAspect="1"/>
          </p:cNvGraphicFramePr>
          <p:nvPr>
            <p:extLst>
              <p:ext uri="{D42A27DB-BD31-4B8C-83A1-F6EECF244321}">
                <p14:modId xmlns:p14="http://schemas.microsoft.com/office/powerpoint/2010/main" val="2222406531"/>
              </p:ext>
            </p:extLst>
          </p:nvPr>
        </p:nvGraphicFramePr>
        <p:xfrm>
          <a:off x="1331640" y="2239414"/>
          <a:ext cx="6480720" cy="1652643"/>
        </p:xfrm>
        <a:graphic>
          <a:graphicData uri="http://schemas.openxmlformats.org/presentationml/2006/ole">
            <mc:AlternateContent xmlns:mc="http://schemas.openxmlformats.org/markup-compatibility/2006">
              <mc:Choice xmlns:v="urn:schemas-microsoft-com:vml" Requires="v">
                <p:oleObj spid="_x0000_s1655832" name="CS ChemDraw Drawing" r:id="rId4" imgW="4358344" imgH="1110996" progId="ChemDraw.Document.6.0">
                  <p:embed/>
                </p:oleObj>
              </mc:Choice>
              <mc:Fallback>
                <p:oleObj name="CS ChemDraw Drawing" r:id="rId4" imgW="4358344" imgH="1110996" progId="ChemDraw.Document.6.0">
                  <p:embed/>
                  <p:pic>
                    <p:nvPicPr>
                      <p:cNvPr id="0" name=""/>
                      <p:cNvPicPr/>
                      <p:nvPr/>
                    </p:nvPicPr>
                    <p:blipFill>
                      <a:blip r:embed="rId5"/>
                      <a:stretch>
                        <a:fillRect/>
                      </a:stretch>
                    </p:blipFill>
                    <p:spPr>
                      <a:xfrm>
                        <a:off x="1331640" y="2239414"/>
                        <a:ext cx="6480720" cy="1652643"/>
                      </a:xfrm>
                      <a:prstGeom prst="rect">
                        <a:avLst/>
                      </a:prstGeom>
                    </p:spPr>
                  </p:pic>
                </p:oleObj>
              </mc:Fallback>
            </mc:AlternateContent>
          </a:graphicData>
        </a:graphic>
      </p:graphicFrame>
      <p:sp>
        <p:nvSpPr>
          <p:cNvPr id="12" name="Rectangle 1">
            <a:extLst>
              <a:ext uri="{FF2B5EF4-FFF2-40B4-BE49-F238E27FC236}">
                <a16:creationId xmlns="" xmlns:a16="http://schemas.microsoft.com/office/drawing/2014/main" id="{821A6565-02BE-4EA8-B84F-08153157BC14}"/>
              </a:ext>
            </a:extLst>
          </p:cNvPr>
          <p:cNvSpPr>
            <a:spLocks noChangeArrowheads="1"/>
          </p:cNvSpPr>
          <p:nvPr/>
        </p:nvSpPr>
        <p:spPr bwMode="auto">
          <a:xfrm>
            <a:off x="2152907" y="1016132"/>
            <a:ext cx="4838184" cy="4001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a:r>
              <a:rPr kumimoji="0" lang="en-US" altLang="zh-CN" sz="2000" i="0" u="none" strike="noStrike" cap="none" normalizeH="0" baseline="0" dirty="0">
                <a:ln>
                  <a:noFill/>
                </a:ln>
                <a:effectLst/>
                <a:latin typeface="方正兰亭粗黑简体" pitchFamily="2" charset="-122"/>
                <a:ea typeface="方正兰亭粗黑简体" pitchFamily="2" charset="-122"/>
                <a:cs typeface="Times New Roman" pitchFamily="18" charset="0"/>
              </a:rPr>
              <a:t>2.1 </a:t>
            </a:r>
            <a:r>
              <a:rPr lang="en-US" altLang="zh-CN" sz="2000" dirty="0">
                <a:latin typeface="方正兰亭粗黑简体" pitchFamily="2" charset="-122"/>
                <a:ea typeface="方正兰亭粗黑简体" pitchFamily="2" charset="-122"/>
                <a:cs typeface="Times New Roman" pitchFamily="18" charset="0"/>
              </a:rPr>
              <a:t>Formation of phosphonium salt</a:t>
            </a:r>
          </a:p>
        </p:txBody>
      </p:sp>
    </p:spTree>
    <p:extLst>
      <p:ext uri="{BB962C8B-B14F-4D97-AF65-F5344CB8AC3E}">
        <p14:creationId xmlns:p14="http://schemas.microsoft.com/office/powerpoint/2010/main" val="2924586676"/>
      </p:ext>
    </p:extLst>
  </p:cSld>
  <p:clrMapOvr>
    <a:masterClrMapping/>
  </p:clrMapOvr>
  <p:transition spd="slow" advTm="30191"/>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250825" y="908050"/>
            <a:ext cx="8642350" cy="5743575"/>
          </a:xfrm>
          <a:prstGeom prst="rect">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sp>
        <p:nvSpPr>
          <p:cNvPr id="90" name="Rectangle 13"/>
          <p:cNvSpPr>
            <a:spLocks noChangeArrowheads="1"/>
          </p:cNvSpPr>
          <p:nvPr/>
        </p:nvSpPr>
        <p:spPr bwMode="auto">
          <a:xfrm>
            <a:off x="-28575" y="758825"/>
            <a:ext cx="9144000" cy="71438"/>
          </a:xfrm>
          <a:prstGeom prst="rect">
            <a:avLst/>
          </a:prstGeom>
          <a:gradFill rotWithShape="1">
            <a:gsLst>
              <a:gs pos="0">
                <a:srgbClr val="764700"/>
              </a:gs>
              <a:gs pos="100000">
                <a:srgbClr val="FF9900"/>
              </a:gs>
            </a:gsLst>
            <a:lin ang="0" scaled="1"/>
          </a:gradFill>
          <a:ln>
            <a:noFill/>
          </a:ln>
          <a:effectLst>
            <a:outerShdw blurRad="63500" sx="102000" sy="102000" algn="ctr" rotWithShape="0">
              <a:prstClr val="black">
                <a:alpha val="40000"/>
              </a:prstClr>
            </a:outerShdw>
          </a:effectLst>
        </p:spPr>
        <p:txBody>
          <a:bodyPr wrap="none" anchor="ctr"/>
          <a:lstStyle/>
          <a:p>
            <a:pPr fontAlgn="auto">
              <a:spcBef>
                <a:spcPts val="0"/>
              </a:spcBef>
              <a:spcAft>
                <a:spcPts val="0"/>
              </a:spcAft>
              <a:defRPr/>
            </a:pPr>
            <a:endParaRPr kumimoji="1" lang="zh-CN" altLang="en-US" sz="2800">
              <a:solidFill>
                <a:prstClr val="black"/>
              </a:solidFill>
              <a:latin typeface="Times New Roman" pitchFamily="18" charset="0"/>
              <a:ea typeface="宋体"/>
            </a:endParaRPr>
          </a:p>
        </p:txBody>
      </p:sp>
      <p:sp>
        <p:nvSpPr>
          <p:cNvPr id="67589" name="TextBox 29"/>
          <p:cNvSpPr txBox="1">
            <a:spLocks noChangeArrowheads="1"/>
          </p:cNvSpPr>
          <p:nvPr/>
        </p:nvSpPr>
        <p:spPr bwMode="auto">
          <a:xfrm>
            <a:off x="1331640" y="5261138"/>
            <a:ext cx="630019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a:r>
              <a:rPr lang="en-US" altLang="zh-CN" sz="2000" dirty="0">
                <a:latin typeface="方正兰亭粗黑简体" pitchFamily="2" charset="-122"/>
                <a:ea typeface="方正兰亭粗黑简体" pitchFamily="2" charset="-122"/>
              </a:rPr>
              <a:t>Two types of reductive elimination</a:t>
            </a:r>
            <a:endParaRPr lang="zh-CN" altLang="zh-CN" sz="2000" dirty="0">
              <a:latin typeface="方正兰亭粗黑简体" pitchFamily="2" charset="-122"/>
              <a:ea typeface="方正兰亭粗黑简体" pitchFamily="2" charset="-122"/>
            </a:endParaRPr>
          </a:p>
        </p:txBody>
      </p:sp>
      <p:sp>
        <p:nvSpPr>
          <p:cNvPr id="127079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矩形 20"/>
          <p:cNvSpPr/>
          <p:nvPr/>
        </p:nvSpPr>
        <p:spPr>
          <a:xfrm>
            <a:off x="97289" y="260648"/>
            <a:ext cx="2505814" cy="461665"/>
          </a:xfrm>
          <a:prstGeom prst="rect">
            <a:avLst/>
          </a:prstGeom>
        </p:spPr>
        <p:txBody>
          <a:bodyPr wrap="none">
            <a:spAutoFit/>
          </a:bodyPr>
          <a:lstStyle/>
          <a:p>
            <a:r>
              <a:rPr lang="en-US" altLang="zh-CN" sz="2400" dirty="0">
                <a:latin typeface="方正兰亭粗黑简体" pitchFamily="2" charset="-122"/>
                <a:ea typeface="方正兰亭粗黑简体" pitchFamily="2" charset="-122"/>
                <a:cs typeface="Times New Roman" pitchFamily="18" charset="0"/>
              </a:rPr>
              <a:t>1. Introduction</a:t>
            </a:r>
            <a:endParaRPr lang="zh-CN" altLang="en-US" sz="2400" dirty="0"/>
          </a:p>
        </p:txBody>
      </p:sp>
      <p:graphicFrame>
        <p:nvGraphicFramePr>
          <p:cNvPr id="4" name="对象 3">
            <a:extLst>
              <a:ext uri="{FF2B5EF4-FFF2-40B4-BE49-F238E27FC236}">
                <a16:creationId xmlns="" xmlns:a16="http://schemas.microsoft.com/office/drawing/2014/main" id="{27787854-6E58-4CAF-82A6-BB1D62A72FE0}"/>
              </a:ext>
            </a:extLst>
          </p:cNvPr>
          <p:cNvGraphicFramePr>
            <a:graphicFrameLocks noChangeAspect="1"/>
          </p:cNvGraphicFramePr>
          <p:nvPr>
            <p:extLst>
              <p:ext uri="{D42A27DB-BD31-4B8C-83A1-F6EECF244321}">
                <p14:modId xmlns:p14="http://schemas.microsoft.com/office/powerpoint/2010/main" val="817601242"/>
              </p:ext>
            </p:extLst>
          </p:nvPr>
        </p:nvGraphicFramePr>
        <p:xfrm>
          <a:off x="947156" y="1589087"/>
          <a:ext cx="7192538" cy="3158180"/>
        </p:xfrm>
        <a:graphic>
          <a:graphicData uri="http://schemas.openxmlformats.org/presentationml/2006/ole">
            <mc:AlternateContent xmlns:mc="http://schemas.openxmlformats.org/markup-compatibility/2006">
              <mc:Choice xmlns:v="urn:schemas-microsoft-com:vml" Requires="v">
                <p:oleObj spid="_x0000_s1270821" name="CS ChemDraw Drawing" r:id="rId4" imgW="4052479" imgH="1778823" progId="ChemDraw.Document.6.0">
                  <p:embed/>
                </p:oleObj>
              </mc:Choice>
              <mc:Fallback>
                <p:oleObj name="CS ChemDraw Drawing" r:id="rId4" imgW="4052479" imgH="1778823" progId="ChemDraw.Document.6.0">
                  <p:embed/>
                  <p:pic>
                    <p:nvPicPr>
                      <p:cNvPr id="0" name=""/>
                      <p:cNvPicPr/>
                      <p:nvPr/>
                    </p:nvPicPr>
                    <p:blipFill>
                      <a:blip r:embed="rId5"/>
                      <a:stretch>
                        <a:fillRect/>
                      </a:stretch>
                    </p:blipFill>
                    <p:spPr>
                      <a:xfrm>
                        <a:off x="947156" y="1589087"/>
                        <a:ext cx="7192538" cy="3158180"/>
                      </a:xfrm>
                      <a:prstGeom prst="rect">
                        <a:avLst/>
                      </a:prstGeom>
                    </p:spPr>
                  </p:pic>
                </p:oleObj>
              </mc:Fallback>
            </mc:AlternateContent>
          </a:graphicData>
        </a:graphic>
      </p:graphicFrame>
    </p:spTree>
    <p:extLst>
      <p:ext uri="{BB962C8B-B14F-4D97-AF65-F5344CB8AC3E}">
        <p14:creationId xmlns:p14="http://schemas.microsoft.com/office/powerpoint/2010/main" val="2585648664"/>
      </p:ext>
    </p:extLst>
  </p:cSld>
  <p:clrMapOvr>
    <a:masterClrMapping/>
  </p:clrMapOvr>
  <p:transition spd="slow" advTm="30191"/>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250825" y="908050"/>
            <a:ext cx="8642350" cy="5743575"/>
          </a:xfrm>
          <a:prstGeom prst="rect">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sp>
        <p:nvSpPr>
          <p:cNvPr id="90" name="Rectangle 13"/>
          <p:cNvSpPr>
            <a:spLocks noChangeArrowheads="1"/>
          </p:cNvSpPr>
          <p:nvPr/>
        </p:nvSpPr>
        <p:spPr bwMode="auto">
          <a:xfrm>
            <a:off x="-28575" y="758825"/>
            <a:ext cx="9144000" cy="71438"/>
          </a:xfrm>
          <a:prstGeom prst="rect">
            <a:avLst/>
          </a:prstGeom>
          <a:gradFill rotWithShape="1">
            <a:gsLst>
              <a:gs pos="0">
                <a:srgbClr val="764700"/>
              </a:gs>
              <a:gs pos="100000">
                <a:srgbClr val="FF9900"/>
              </a:gs>
            </a:gsLst>
            <a:lin ang="0" scaled="1"/>
          </a:gradFill>
          <a:ln>
            <a:noFill/>
          </a:ln>
          <a:effectLst>
            <a:outerShdw blurRad="63500" sx="102000" sy="102000" algn="ctr" rotWithShape="0">
              <a:prstClr val="black">
                <a:alpha val="40000"/>
              </a:prstClr>
            </a:outerShdw>
          </a:effectLst>
        </p:spPr>
        <p:txBody>
          <a:bodyPr wrap="none" anchor="ctr"/>
          <a:lstStyle/>
          <a:p>
            <a:pPr fontAlgn="auto">
              <a:spcBef>
                <a:spcPts val="0"/>
              </a:spcBef>
              <a:spcAft>
                <a:spcPts val="0"/>
              </a:spcAft>
              <a:defRPr/>
            </a:pPr>
            <a:endParaRPr kumimoji="1" lang="zh-CN" altLang="en-US" sz="2800">
              <a:solidFill>
                <a:prstClr val="black"/>
              </a:solidFill>
              <a:latin typeface="Times New Roman" pitchFamily="18" charset="0"/>
              <a:ea typeface="宋体"/>
            </a:endParaRPr>
          </a:p>
        </p:txBody>
      </p:sp>
      <p:sp>
        <p:nvSpPr>
          <p:cNvPr id="127079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46944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矩形 7"/>
          <p:cNvSpPr/>
          <p:nvPr/>
        </p:nvSpPr>
        <p:spPr>
          <a:xfrm>
            <a:off x="526376" y="5795972"/>
            <a:ext cx="8352928" cy="369332"/>
          </a:xfrm>
          <a:prstGeom prst="rect">
            <a:avLst/>
          </a:prstGeom>
        </p:spPr>
        <p:txBody>
          <a:bodyPr wrap="square">
            <a:spAutoFit/>
          </a:bodyPr>
          <a:lstStyle/>
          <a:p>
            <a:pPr algn="ctr"/>
            <a:r>
              <a:rPr lang="en-US" altLang="zh-CN" dirty="0">
                <a:latin typeface="方正兰亭粗黑简体" panose="02010600030101010101" charset="-122"/>
                <a:ea typeface="方正兰亭粗黑简体" panose="02010600030101010101" charset="-122"/>
              </a:rPr>
              <a:t>Pd-catalyzed </a:t>
            </a:r>
            <a:r>
              <a:rPr lang="en-US" altLang="zh-CN" dirty="0" err="1">
                <a:latin typeface="方正兰亭粗黑简体" panose="02010600030101010101" charset="-122"/>
                <a:ea typeface="方正兰亭粗黑简体" panose="02010600030101010101" charset="-122"/>
              </a:rPr>
              <a:t>phosphination</a:t>
            </a:r>
            <a:r>
              <a:rPr lang="en-US" altLang="zh-CN" dirty="0">
                <a:latin typeface="方正兰亭粗黑简体" panose="02010600030101010101" charset="-122"/>
                <a:ea typeface="方正兰亭粗黑简体" panose="02010600030101010101" charset="-122"/>
              </a:rPr>
              <a:t> of aryl halides with </a:t>
            </a:r>
            <a:r>
              <a:rPr lang="en-US" altLang="zh-CN" dirty="0" err="1">
                <a:latin typeface="方正兰亭粗黑简体" panose="02010600030101010101" charset="-122"/>
                <a:ea typeface="方正兰亭粗黑简体" panose="02010600030101010101" charset="-122"/>
              </a:rPr>
              <a:t>triarylphosphines</a:t>
            </a:r>
            <a:endParaRPr lang="zh-CN" altLang="en-US" dirty="0">
              <a:latin typeface="方正兰亭粗黑简体" panose="02010600030101010101" charset="-122"/>
              <a:ea typeface="方正兰亭粗黑简体" panose="02010600030101010101" charset="-122"/>
            </a:endParaRPr>
          </a:p>
        </p:txBody>
      </p:sp>
      <p:sp>
        <p:nvSpPr>
          <p:cNvPr id="9" name="矩形 8"/>
          <p:cNvSpPr/>
          <p:nvPr/>
        </p:nvSpPr>
        <p:spPr>
          <a:xfrm>
            <a:off x="2124423" y="6084585"/>
            <a:ext cx="6768752" cy="584775"/>
          </a:xfrm>
          <a:prstGeom prst="rect">
            <a:avLst/>
          </a:prstGeom>
        </p:spPr>
        <p:txBody>
          <a:bodyPr wrap="square">
            <a:spAutoFit/>
          </a:bodyPr>
          <a:lstStyle/>
          <a:p>
            <a:pPr algn="r"/>
            <a:r>
              <a:rPr lang="en-US" altLang="zh-CN" sz="1600" dirty="0"/>
              <a:t>F. Y. </a:t>
            </a:r>
            <a:r>
              <a:rPr lang="en-US" altLang="zh-CN" sz="1600" dirty="0" err="1"/>
              <a:t>Kwong</a:t>
            </a:r>
            <a:r>
              <a:rPr lang="en-US" altLang="zh-CN" sz="1600" dirty="0"/>
              <a:t>, C. W. Lai, Y. Tian and K. S. Chan, </a:t>
            </a:r>
            <a:r>
              <a:rPr lang="en-US" altLang="zh-CN" sz="1600" i="1" dirty="0"/>
              <a:t>Tetrahedron Lett.</a:t>
            </a:r>
            <a:r>
              <a:rPr lang="en-US" altLang="zh-CN" sz="1600" dirty="0"/>
              <a:t>, 2000, </a:t>
            </a:r>
            <a:r>
              <a:rPr lang="en-US" altLang="zh-CN" sz="1600" b="1" dirty="0"/>
              <a:t>41</a:t>
            </a:r>
            <a:r>
              <a:rPr lang="en-US" altLang="zh-CN" sz="1600" dirty="0"/>
              <a:t>, 10285</a:t>
            </a:r>
          </a:p>
          <a:p>
            <a:pPr algn="r"/>
            <a:r>
              <a:rPr lang="en-US" altLang="zh-CN" sz="1600" dirty="0"/>
              <a:t>F. Y. </a:t>
            </a:r>
            <a:r>
              <a:rPr lang="en-US" altLang="zh-CN" sz="1600" dirty="0" err="1"/>
              <a:t>Kwong</a:t>
            </a:r>
            <a:r>
              <a:rPr lang="en-US" altLang="zh-CN" sz="1600" dirty="0"/>
              <a:t> and K. S. Chan, </a:t>
            </a:r>
            <a:r>
              <a:rPr lang="en-US" altLang="zh-CN" sz="1600" i="1" dirty="0"/>
              <a:t>Chem. </a:t>
            </a:r>
            <a:r>
              <a:rPr lang="en-US" altLang="zh-CN" sz="1600" i="1" dirty="0" err="1"/>
              <a:t>Commun</a:t>
            </a:r>
            <a:r>
              <a:rPr lang="en-US" altLang="zh-CN" sz="1600" i="1" dirty="0"/>
              <a:t>.</a:t>
            </a:r>
            <a:r>
              <a:rPr lang="en-US" altLang="zh-CN" sz="1600" dirty="0"/>
              <a:t>, 2000, </a:t>
            </a:r>
            <a:r>
              <a:rPr lang="en-US" altLang="zh-CN" sz="1600" b="1" dirty="0"/>
              <a:t>12</a:t>
            </a:r>
            <a:r>
              <a:rPr lang="en-US" altLang="zh-CN" sz="1600" dirty="0"/>
              <a:t>, 1069</a:t>
            </a:r>
            <a:endParaRPr lang="zh-CN" altLang="en-US" sz="1200" dirty="0"/>
          </a:p>
        </p:txBody>
      </p:sp>
      <p:sp>
        <p:nvSpPr>
          <p:cNvPr id="11" name="TextBox 29"/>
          <p:cNvSpPr txBox="1">
            <a:spLocks noChangeArrowheads="1"/>
          </p:cNvSpPr>
          <p:nvPr/>
        </p:nvSpPr>
        <p:spPr bwMode="auto">
          <a:xfrm>
            <a:off x="179512" y="241484"/>
            <a:ext cx="60486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r>
              <a:rPr lang="en-US" altLang="zh-CN" sz="2400" dirty="0">
                <a:latin typeface="方正兰亭粗黑简体" pitchFamily="2" charset="-122"/>
                <a:ea typeface="方正兰亭粗黑简体" pitchFamily="2" charset="-122"/>
              </a:rPr>
              <a:t>2. Formation of C-P bond</a:t>
            </a:r>
            <a:endParaRPr lang="zh-CN" altLang="zh-CN" sz="2400" dirty="0">
              <a:latin typeface="方正兰亭粗黑简体" pitchFamily="2" charset="-122"/>
              <a:ea typeface="方正兰亭粗黑简体" pitchFamily="2" charset="-122"/>
            </a:endParaRPr>
          </a:p>
        </p:txBody>
      </p:sp>
      <p:sp>
        <p:nvSpPr>
          <p:cNvPr id="1469443"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 name="对象 1">
            <a:extLst>
              <a:ext uri="{FF2B5EF4-FFF2-40B4-BE49-F238E27FC236}">
                <a16:creationId xmlns="" xmlns:a16="http://schemas.microsoft.com/office/drawing/2014/main" id="{000C506C-E8A8-4FBC-996D-4B507EDF0650}"/>
              </a:ext>
            </a:extLst>
          </p:cNvPr>
          <p:cNvGraphicFramePr>
            <a:graphicFrameLocks noChangeAspect="1"/>
          </p:cNvGraphicFramePr>
          <p:nvPr>
            <p:extLst>
              <p:ext uri="{D42A27DB-BD31-4B8C-83A1-F6EECF244321}">
                <p14:modId xmlns:p14="http://schemas.microsoft.com/office/powerpoint/2010/main" val="88879974"/>
              </p:ext>
            </p:extLst>
          </p:nvPr>
        </p:nvGraphicFramePr>
        <p:xfrm>
          <a:off x="2232087" y="1274578"/>
          <a:ext cx="4679825" cy="4602694"/>
        </p:xfrm>
        <a:graphic>
          <a:graphicData uri="http://schemas.openxmlformats.org/presentationml/2006/ole">
            <mc:AlternateContent xmlns:mc="http://schemas.openxmlformats.org/markup-compatibility/2006">
              <mc:Choice xmlns:v="urn:schemas-microsoft-com:vml" Requires="v">
                <p:oleObj spid="_x0000_s1656858" name="CS ChemDraw Drawing" r:id="rId4" imgW="4720080" imgH="4641684" progId="ChemDraw.Document.6.0">
                  <p:embed/>
                </p:oleObj>
              </mc:Choice>
              <mc:Fallback>
                <p:oleObj name="CS ChemDraw Drawing" r:id="rId4" imgW="4720080" imgH="4641684" progId="ChemDraw.Document.6.0">
                  <p:embed/>
                  <p:pic>
                    <p:nvPicPr>
                      <p:cNvPr id="0" name=""/>
                      <p:cNvPicPr/>
                      <p:nvPr/>
                    </p:nvPicPr>
                    <p:blipFill>
                      <a:blip r:embed="rId5"/>
                      <a:stretch>
                        <a:fillRect/>
                      </a:stretch>
                    </p:blipFill>
                    <p:spPr>
                      <a:xfrm>
                        <a:off x="2232087" y="1274578"/>
                        <a:ext cx="4679825" cy="4602694"/>
                      </a:xfrm>
                      <a:prstGeom prst="rect">
                        <a:avLst/>
                      </a:prstGeom>
                    </p:spPr>
                  </p:pic>
                </p:oleObj>
              </mc:Fallback>
            </mc:AlternateContent>
          </a:graphicData>
        </a:graphic>
      </p:graphicFrame>
      <p:sp>
        <p:nvSpPr>
          <p:cNvPr id="12" name="Rectangle 1">
            <a:extLst>
              <a:ext uri="{FF2B5EF4-FFF2-40B4-BE49-F238E27FC236}">
                <a16:creationId xmlns="" xmlns:a16="http://schemas.microsoft.com/office/drawing/2014/main" id="{6C27F215-DD1D-4006-ADBD-8B47E9ADCF82}"/>
              </a:ext>
            </a:extLst>
          </p:cNvPr>
          <p:cNvSpPr>
            <a:spLocks noChangeArrowheads="1"/>
          </p:cNvSpPr>
          <p:nvPr/>
        </p:nvSpPr>
        <p:spPr bwMode="auto">
          <a:xfrm>
            <a:off x="2152907" y="908720"/>
            <a:ext cx="4911922" cy="4001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a:r>
              <a:rPr kumimoji="0" lang="en-US" altLang="zh-CN" sz="2000" i="0" u="none" strike="noStrike" cap="none" normalizeH="0" baseline="0" dirty="0">
                <a:ln>
                  <a:noFill/>
                </a:ln>
                <a:effectLst/>
                <a:latin typeface="方正兰亭粗黑简体" pitchFamily="2" charset="-122"/>
                <a:ea typeface="方正兰亭粗黑简体" pitchFamily="2" charset="-122"/>
                <a:cs typeface="Times New Roman" pitchFamily="18" charset="0"/>
              </a:rPr>
              <a:t>2.2 </a:t>
            </a:r>
            <a:r>
              <a:rPr lang="en-US" altLang="zh-CN" sz="2000" dirty="0">
                <a:latin typeface="方正兰亭粗黑简体" pitchFamily="2" charset="-122"/>
                <a:ea typeface="方正兰亭粗黑简体" pitchFamily="2" charset="-122"/>
                <a:cs typeface="Times New Roman" pitchFamily="18" charset="0"/>
              </a:rPr>
              <a:t>Formation of tertiary phosphine</a:t>
            </a:r>
          </a:p>
        </p:txBody>
      </p:sp>
    </p:spTree>
    <p:extLst>
      <p:ext uri="{BB962C8B-B14F-4D97-AF65-F5344CB8AC3E}">
        <p14:creationId xmlns:p14="http://schemas.microsoft.com/office/powerpoint/2010/main" val="212975209"/>
      </p:ext>
    </p:extLst>
  </p:cSld>
  <p:clrMapOvr>
    <a:masterClrMapping/>
  </p:clrMapOvr>
  <p:transition spd="slow" advTm="30191"/>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250825" y="908050"/>
            <a:ext cx="8642350" cy="5743575"/>
          </a:xfrm>
          <a:prstGeom prst="rect">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sp>
        <p:nvSpPr>
          <p:cNvPr id="90" name="Rectangle 13"/>
          <p:cNvSpPr>
            <a:spLocks noChangeArrowheads="1"/>
          </p:cNvSpPr>
          <p:nvPr/>
        </p:nvSpPr>
        <p:spPr bwMode="auto">
          <a:xfrm>
            <a:off x="-28575" y="758825"/>
            <a:ext cx="9144000" cy="71438"/>
          </a:xfrm>
          <a:prstGeom prst="rect">
            <a:avLst/>
          </a:prstGeom>
          <a:gradFill rotWithShape="1">
            <a:gsLst>
              <a:gs pos="0">
                <a:srgbClr val="764700"/>
              </a:gs>
              <a:gs pos="100000">
                <a:srgbClr val="FF9900"/>
              </a:gs>
            </a:gsLst>
            <a:lin ang="0" scaled="1"/>
          </a:gradFill>
          <a:ln>
            <a:noFill/>
          </a:ln>
          <a:effectLst>
            <a:outerShdw blurRad="63500" sx="102000" sy="102000" algn="ctr" rotWithShape="0">
              <a:prstClr val="black">
                <a:alpha val="40000"/>
              </a:prstClr>
            </a:outerShdw>
          </a:effectLst>
        </p:spPr>
        <p:txBody>
          <a:bodyPr wrap="none" anchor="ctr"/>
          <a:lstStyle/>
          <a:p>
            <a:pPr fontAlgn="auto">
              <a:spcBef>
                <a:spcPts val="0"/>
              </a:spcBef>
              <a:spcAft>
                <a:spcPts val="0"/>
              </a:spcAft>
              <a:defRPr/>
            </a:pPr>
            <a:endParaRPr kumimoji="1" lang="zh-CN" altLang="en-US" sz="2800">
              <a:solidFill>
                <a:prstClr val="black"/>
              </a:solidFill>
              <a:latin typeface="Times New Roman" pitchFamily="18" charset="0"/>
              <a:ea typeface="宋体"/>
            </a:endParaRPr>
          </a:p>
        </p:txBody>
      </p:sp>
      <p:sp>
        <p:nvSpPr>
          <p:cNvPr id="127079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46944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矩形 7"/>
          <p:cNvSpPr/>
          <p:nvPr/>
        </p:nvSpPr>
        <p:spPr>
          <a:xfrm>
            <a:off x="539552" y="5301208"/>
            <a:ext cx="8352928" cy="646331"/>
          </a:xfrm>
          <a:prstGeom prst="rect">
            <a:avLst/>
          </a:prstGeom>
        </p:spPr>
        <p:txBody>
          <a:bodyPr wrap="square">
            <a:spAutoFit/>
          </a:bodyPr>
          <a:lstStyle/>
          <a:p>
            <a:pPr algn="ctr"/>
            <a:r>
              <a:rPr lang="en-US" altLang="zh-CN" dirty="0">
                <a:latin typeface="方正兰亭粗黑简体" panose="02010600030101010101" charset="-122"/>
                <a:ea typeface="方正兰亭粗黑简体" panose="02010600030101010101" charset="-122"/>
              </a:rPr>
              <a:t>Proposed mechanism for Pd-catalyzed </a:t>
            </a:r>
            <a:r>
              <a:rPr lang="en-US" altLang="zh-CN" dirty="0" err="1">
                <a:latin typeface="方正兰亭粗黑简体" panose="02010600030101010101" charset="-122"/>
                <a:ea typeface="方正兰亭粗黑简体" panose="02010600030101010101" charset="-122"/>
              </a:rPr>
              <a:t>phosphination</a:t>
            </a:r>
            <a:r>
              <a:rPr lang="en-US" altLang="zh-CN" dirty="0">
                <a:latin typeface="方正兰亭粗黑简体" panose="02010600030101010101" charset="-122"/>
                <a:ea typeface="方正兰亭粗黑简体" panose="02010600030101010101" charset="-122"/>
              </a:rPr>
              <a:t> with </a:t>
            </a:r>
            <a:r>
              <a:rPr lang="en-US" altLang="zh-CN" dirty="0" err="1">
                <a:latin typeface="方正兰亭粗黑简体" panose="02010600030101010101" charset="-122"/>
                <a:ea typeface="方正兰亭粗黑简体" panose="02010600030101010101" charset="-122"/>
              </a:rPr>
              <a:t>triarylphosphines</a:t>
            </a:r>
            <a:endParaRPr lang="zh-CN" altLang="en-US" dirty="0">
              <a:latin typeface="方正兰亭粗黑简体" panose="02010600030101010101" charset="-122"/>
              <a:ea typeface="方正兰亭粗黑简体" panose="02010600030101010101" charset="-122"/>
            </a:endParaRPr>
          </a:p>
        </p:txBody>
      </p:sp>
      <p:sp>
        <p:nvSpPr>
          <p:cNvPr id="11" name="TextBox 29"/>
          <p:cNvSpPr txBox="1">
            <a:spLocks noChangeArrowheads="1"/>
          </p:cNvSpPr>
          <p:nvPr/>
        </p:nvSpPr>
        <p:spPr bwMode="auto">
          <a:xfrm>
            <a:off x="179512" y="241484"/>
            <a:ext cx="60486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r>
              <a:rPr lang="en-US" altLang="zh-CN" sz="2400" dirty="0">
                <a:latin typeface="方正兰亭粗黑简体" pitchFamily="2" charset="-122"/>
                <a:ea typeface="方正兰亭粗黑简体" pitchFamily="2" charset="-122"/>
              </a:rPr>
              <a:t>2. Formation of C-P bond</a:t>
            </a:r>
            <a:endParaRPr lang="zh-CN" altLang="zh-CN" sz="2400" dirty="0">
              <a:latin typeface="方正兰亭粗黑简体" pitchFamily="2" charset="-122"/>
              <a:ea typeface="方正兰亭粗黑简体" pitchFamily="2" charset="-122"/>
            </a:endParaRPr>
          </a:p>
        </p:txBody>
      </p:sp>
      <p:sp>
        <p:nvSpPr>
          <p:cNvPr id="1469443"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 name="对象 2">
            <a:extLst>
              <a:ext uri="{FF2B5EF4-FFF2-40B4-BE49-F238E27FC236}">
                <a16:creationId xmlns="" xmlns:a16="http://schemas.microsoft.com/office/drawing/2014/main" id="{27C2AFDC-A689-4573-A2B1-201C5328A3C2}"/>
              </a:ext>
            </a:extLst>
          </p:cNvPr>
          <p:cNvGraphicFramePr>
            <a:graphicFrameLocks noChangeAspect="1"/>
          </p:cNvGraphicFramePr>
          <p:nvPr>
            <p:extLst>
              <p:ext uri="{D42A27DB-BD31-4B8C-83A1-F6EECF244321}">
                <p14:modId xmlns:p14="http://schemas.microsoft.com/office/powerpoint/2010/main" val="1841151017"/>
              </p:ext>
            </p:extLst>
          </p:nvPr>
        </p:nvGraphicFramePr>
        <p:xfrm>
          <a:off x="2132827" y="1433772"/>
          <a:ext cx="4824536" cy="3992323"/>
        </p:xfrm>
        <a:graphic>
          <a:graphicData uri="http://schemas.openxmlformats.org/presentationml/2006/ole">
            <mc:AlternateContent xmlns:mc="http://schemas.openxmlformats.org/markup-compatibility/2006">
              <mc:Choice xmlns:v="urn:schemas-microsoft-com:vml" Requires="v">
                <p:oleObj spid="_x0000_s1657880" name="CS ChemDraw Drawing" r:id="rId4" imgW="3994715" imgH="3305556" progId="ChemDraw.Document.6.0">
                  <p:embed/>
                </p:oleObj>
              </mc:Choice>
              <mc:Fallback>
                <p:oleObj name="CS ChemDraw Drawing" r:id="rId4" imgW="3994715" imgH="3305556" progId="ChemDraw.Document.6.0">
                  <p:embed/>
                  <p:pic>
                    <p:nvPicPr>
                      <p:cNvPr id="0" name=""/>
                      <p:cNvPicPr/>
                      <p:nvPr/>
                    </p:nvPicPr>
                    <p:blipFill>
                      <a:blip r:embed="rId5"/>
                      <a:stretch>
                        <a:fillRect/>
                      </a:stretch>
                    </p:blipFill>
                    <p:spPr>
                      <a:xfrm>
                        <a:off x="2132827" y="1433772"/>
                        <a:ext cx="4824536" cy="3992323"/>
                      </a:xfrm>
                      <a:prstGeom prst="rect">
                        <a:avLst/>
                      </a:prstGeom>
                    </p:spPr>
                  </p:pic>
                </p:oleObj>
              </mc:Fallback>
            </mc:AlternateContent>
          </a:graphicData>
        </a:graphic>
      </p:graphicFrame>
      <p:sp>
        <p:nvSpPr>
          <p:cNvPr id="12" name="矩形 11">
            <a:extLst>
              <a:ext uri="{FF2B5EF4-FFF2-40B4-BE49-F238E27FC236}">
                <a16:creationId xmlns="" xmlns:a16="http://schemas.microsoft.com/office/drawing/2014/main" id="{7E5E71B4-4536-493A-A41D-5B5C9244BEA1}"/>
              </a:ext>
            </a:extLst>
          </p:cNvPr>
          <p:cNvSpPr/>
          <p:nvPr/>
        </p:nvSpPr>
        <p:spPr>
          <a:xfrm>
            <a:off x="2124423" y="5949280"/>
            <a:ext cx="6768752" cy="584775"/>
          </a:xfrm>
          <a:prstGeom prst="rect">
            <a:avLst/>
          </a:prstGeom>
        </p:spPr>
        <p:txBody>
          <a:bodyPr wrap="square">
            <a:spAutoFit/>
          </a:bodyPr>
          <a:lstStyle/>
          <a:p>
            <a:pPr algn="r"/>
            <a:r>
              <a:rPr lang="en-US" altLang="zh-CN" sz="1600" dirty="0"/>
              <a:t>F. Y. </a:t>
            </a:r>
            <a:r>
              <a:rPr lang="en-US" altLang="zh-CN" sz="1600" dirty="0" err="1"/>
              <a:t>Kwong</a:t>
            </a:r>
            <a:r>
              <a:rPr lang="en-US" altLang="zh-CN" sz="1600" dirty="0"/>
              <a:t>, C. W. Lai, Y. Tian and K. S. Chan, </a:t>
            </a:r>
            <a:r>
              <a:rPr lang="en-US" altLang="zh-CN" sz="1600" i="1" dirty="0"/>
              <a:t>Tetrahedron Lett.</a:t>
            </a:r>
            <a:r>
              <a:rPr lang="en-US" altLang="zh-CN" sz="1600" dirty="0"/>
              <a:t>, 2000, </a:t>
            </a:r>
            <a:r>
              <a:rPr lang="en-US" altLang="zh-CN" sz="1600" b="1" dirty="0"/>
              <a:t>41</a:t>
            </a:r>
            <a:r>
              <a:rPr lang="en-US" altLang="zh-CN" sz="1600" dirty="0"/>
              <a:t>, 10285</a:t>
            </a:r>
          </a:p>
          <a:p>
            <a:pPr algn="r"/>
            <a:r>
              <a:rPr lang="en-US" altLang="zh-CN" sz="1600" dirty="0"/>
              <a:t>F. Y. </a:t>
            </a:r>
            <a:r>
              <a:rPr lang="en-US" altLang="zh-CN" sz="1600" dirty="0" err="1"/>
              <a:t>Kwong</a:t>
            </a:r>
            <a:r>
              <a:rPr lang="en-US" altLang="zh-CN" sz="1600" dirty="0"/>
              <a:t> and K. S. Chan, </a:t>
            </a:r>
            <a:r>
              <a:rPr lang="en-US" altLang="zh-CN" sz="1600" i="1" dirty="0"/>
              <a:t>Chem. </a:t>
            </a:r>
            <a:r>
              <a:rPr lang="en-US" altLang="zh-CN" sz="1600" i="1" dirty="0" err="1"/>
              <a:t>Commun</a:t>
            </a:r>
            <a:r>
              <a:rPr lang="en-US" altLang="zh-CN" sz="1600" i="1" dirty="0"/>
              <a:t>.</a:t>
            </a:r>
            <a:r>
              <a:rPr lang="en-US" altLang="zh-CN" sz="1600" dirty="0"/>
              <a:t>, 2000, </a:t>
            </a:r>
            <a:r>
              <a:rPr lang="en-US" altLang="zh-CN" sz="1600" b="1" dirty="0"/>
              <a:t>12</a:t>
            </a:r>
            <a:r>
              <a:rPr lang="en-US" altLang="zh-CN" sz="1600" dirty="0"/>
              <a:t>, 1069</a:t>
            </a:r>
            <a:endParaRPr lang="zh-CN" altLang="en-US" sz="1200" dirty="0"/>
          </a:p>
        </p:txBody>
      </p:sp>
      <p:sp>
        <p:nvSpPr>
          <p:cNvPr id="13" name="Rectangle 1">
            <a:extLst>
              <a:ext uri="{FF2B5EF4-FFF2-40B4-BE49-F238E27FC236}">
                <a16:creationId xmlns="" xmlns:a16="http://schemas.microsoft.com/office/drawing/2014/main" id="{B0651E72-2C13-4950-A7E1-DFF7EAE70DCA}"/>
              </a:ext>
            </a:extLst>
          </p:cNvPr>
          <p:cNvSpPr>
            <a:spLocks noChangeArrowheads="1"/>
          </p:cNvSpPr>
          <p:nvPr/>
        </p:nvSpPr>
        <p:spPr bwMode="auto">
          <a:xfrm>
            <a:off x="2152907" y="1016132"/>
            <a:ext cx="4921540" cy="4001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a:r>
              <a:rPr lang="en-US" altLang="zh-CN" sz="2000" dirty="0">
                <a:latin typeface="方正兰亭粗黑简体" pitchFamily="2" charset="-122"/>
                <a:ea typeface="方正兰亭粗黑简体" pitchFamily="2" charset="-122"/>
                <a:cs typeface="Times New Roman" pitchFamily="18" charset="0"/>
              </a:rPr>
              <a:t>2.2 Formation of tertiary phosphine</a:t>
            </a:r>
          </a:p>
        </p:txBody>
      </p:sp>
    </p:spTree>
    <p:extLst>
      <p:ext uri="{BB962C8B-B14F-4D97-AF65-F5344CB8AC3E}">
        <p14:creationId xmlns:p14="http://schemas.microsoft.com/office/powerpoint/2010/main" val="3556882346"/>
      </p:ext>
    </p:extLst>
  </p:cSld>
  <p:clrMapOvr>
    <a:masterClrMapping/>
  </p:clrMapOvr>
  <p:transition spd="slow" advTm="30191"/>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250825" y="908050"/>
            <a:ext cx="8642350" cy="5743575"/>
          </a:xfrm>
          <a:prstGeom prst="rect">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sp>
        <p:nvSpPr>
          <p:cNvPr id="90" name="Rectangle 13"/>
          <p:cNvSpPr>
            <a:spLocks noChangeArrowheads="1"/>
          </p:cNvSpPr>
          <p:nvPr/>
        </p:nvSpPr>
        <p:spPr bwMode="auto">
          <a:xfrm>
            <a:off x="-28575" y="758825"/>
            <a:ext cx="9144000" cy="71438"/>
          </a:xfrm>
          <a:prstGeom prst="rect">
            <a:avLst/>
          </a:prstGeom>
          <a:gradFill rotWithShape="1">
            <a:gsLst>
              <a:gs pos="0">
                <a:srgbClr val="764700"/>
              </a:gs>
              <a:gs pos="100000">
                <a:srgbClr val="FF9900"/>
              </a:gs>
            </a:gsLst>
            <a:lin ang="0" scaled="1"/>
          </a:gradFill>
          <a:ln>
            <a:noFill/>
          </a:ln>
          <a:effectLst>
            <a:outerShdw blurRad="63500" sx="102000" sy="102000" algn="ctr" rotWithShape="0">
              <a:prstClr val="black">
                <a:alpha val="40000"/>
              </a:prstClr>
            </a:outerShdw>
          </a:effectLst>
        </p:spPr>
        <p:txBody>
          <a:bodyPr wrap="none" anchor="ctr"/>
          <a:lstStyle/>
          <a:p>
            <a:pPr fontAlgn="auto">
              <a:spcBef>
                <a:spcPts val="0"/>
              </a:spcBef>
              <a:spcAft>
                <a:spcPts val="0"/>
              </a:spcAft>
              <a:defRPr/>
            </a:pPr>
            <a:endParaRPr kumimoji="1" lang="zh-CN" altLang="en-US" sz="2800">
              <a:solidFill>
                <a:prstClr val="black"/>
              </a:solidFill>
              <a:latin typeface="Times New Roman" pitchFamily="18" charset="0"/>
              <a:ea typeface="宋体"/>
            </a:endParaRPr>
          </a:p>
        </p:txBody>
      </p:sp>
      <p:sp>
        <p:nvSpPr>
          <p:cNvPr id="127079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46944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矩形 7"/>
          <p:cNvSpPr/>
          <p:nvPr/>
        </p:nvSpPr>
        <p:spPr>
          <a:xfrm>
            <a:off x="539552" y="5301208"/>
            <a:ext cx="8352928" cy="369332"/>
          </a:xfrm>
          <a:prstGeom prst="rect">
            <a:avLst/>
          </a:prstGeom>
        </p:spPr>
        <p:txBody>
          <a:bodyPr wrap="square">
            <a:spAutoFit/>
          </a:bodyPr>
          <a:lstStyle/>
          <a:p>
            <a:pPr algn="ctr"/>
            <a:r>
              <a:rPr lang="en-US" altLang="zh-CN" dirty="0">
                <a:latin typeface="方正兰亭粗黑简体" panose="02010600030101010101" charset="-122"/>
                <a:ea typeface="方正兰亭粗黑简体" panose="02010600030101010101" charset="-122"/>
              </a:rPr>
              <a:t>Construction of </a:t>
            </a:r>
            <a:r>
              <a:rPr lang="en-US" altLang="zh-CN" dirty="0" err="1">
                <a:latin typeface="方正兰亭粗黑简体" panose="02010600030101010101" charset="-122"/>
                <a:ea typeface="方正兰亭粗黑简体" panose="02010600030101010101" charset="-122"/>
              </a:rPr>
              <a:t>dibenzophospholes</a:t>
            </a:r>
            <a:r>
              <a:rPr lang="en-US" altLang="zh-CN" dirty="0">
                <a:latin typeface="方正兰亭粗黑简体" panose="02010600030101010101" charset="-122"/>
                <a:ea typeface="方正兰亭粗黑简体" panose="02010600030101010101" charset="-122"/>
              </a:rPr>
              <a:t> via C–P/C–H coupling</a:t>
            </a:r>
            <a:endParaRPr lang="zh-CN" altLang="en-US" dirty="0">
              <a:latin typeface="方正兰亭粗黑简体" panose="02010600030101010101" charset="-122"/>
              <a:ea typeface="方正兰亭粗黑简体" panose="02010600030101010101" charset="-122"/>
            </a:endParaRPr>
          </a:p>
        </p:txBody>
      </p:sp>
      <p:sp>
        <p:nvSpPr>
          <p:cNvPr id="9" name="矩形 8"/>
          <p:cNvSpPr/>
          <p:nvPr/>
        </p:nvSpPr>
        <p:spPr>
          <a:xfrm>
            <a:off x="2123728" y="6186790"/>
            <a:ext cx="6768752" cy="338554"/>
          </a:xfrm>
          <a:prstGeom prst="rect">
            <a:avLst/>
          </a:prstGeom>
        </p:spPr>
        <p:txBody>
          <a:bodyPr wrap="square">
            <a:spAutoFit/>
          </a:bodyPr>
          <a:lstStyle/>
          <a:p>
            <a:pPr algn="r"/>
            <a:r>
              <a:rPr lang="en-US" altLang="zh-CN" sz="1600" dirty="0"/>
              <a:t>K. Baba, M. </a:t>
            </a:r>
            <a:r>
              <a:rPr lang="en-US" altLang="zh-CN" sz="1600" dirty="0" err="1"/>
              <a:t>Tobisu</a:t>
            </a:r>
            <a:r>
              <a:rPr lang="en-US" altLang="zh-CN" sz="1600" dirty="0"/>
              <a:t>, N. </a:t>
            </a:r>
            <a:r>
              <a:rPr lang="en-US" altLang="zh-CN" sz="1600" dirty="0" err="1"/>
              <a:t>Chatani</a:t>
            </a:r>
            <a:r>
              <a:rPr lang="en-US" altLang="zh-CN" sz="1600" dirty="0"/>
              <a:t>, </a:t>
            </a:r>
            <a:r>
              <a:rPr lang="en-US" altLang="zh-CN" sz="1600" i="1" dirty="0" err="1"/>
              <a:t>Angew</a:t>
            </a:r>
            <a:r>
              <a:rPr lang="en-US" altLang="zh-CN" sz="1600" i="1" dirty="0"/>
              <a:t>. Chem. Int. Ed.</a:t>
            </a:r>
            <a:r>
              <a:rPr lang="en-US" altLang="zh-CN" sz="1600" dirty="0"/>
              <a:t>, 2013, </a:t>
            </a:r>
            <a:r>
              <a:rPr lang="en-US" altLang="zh-CN" sz="1600" b="1" dirty="0"/>
              <a:t>52</a:t>
            </a:r>
            <a:r>
              <a:rPr lang="en-US" altLang="zh-CN" sz="1600" dirty="0"/>
              <a:t>, 11892</a:t>
            </a:r>
            <a:endParaRPr lang="zh-CN" altLang="en-US" sz="1400" dirty="0"/>
          </a:p>
        </p:txBody>
      </p:sp>
      <p:sp>
        <p:nvSpPr>
          <p:cNvPr id="11" name="TextBox 29"/>
          <p:cNvSpPr txBox="1">
            <a:spLocks noChangeArrowheads="1"/>
          </p:cNvSpPr>
          <p:nvPr/>
        </p:nvSpPr>
        <p:spPr bwMode="auto">
          <a:xfrm>
            <a:off x="179512" y="241484"/>
            <a:ext cx="60486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r>
              <a:rPr lang="en-US" altLang="zh-CN" sz="2400" dirty="0">
                <a:latin typeface="方正兰亭粗黑简体" pitchFamily="2" charset="-122"/>
                <a:ea typeface="方正兰亭粗黑简体" pitchFamily="2" charset="-122"/>
              </a:rPr>
              <a:t>2. Formation of C-P bond</a:t>
            </a:r>
            <a:endParaRPr lang="zh-CN" altLang="zh-CN" sz="2400" dirty="0">
              <a:latin typeface="方正兰亭粗黑简体" pitchFamily="2" charset="-122"/>
              <a:ea typeface="方正兰亭粗黑简体" pitchFamily="2" charset="-122"/>
            </a:endParaRPr>
          </a:p>
        </p:txBody>
      </p:sp>
      <p:sp>
        <p:nvSpPr>
          <p:cNvPr id="1469443"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 name="对象 2">
            <a:extLst>
              <a:ext uri="{FF2B5EF4-FFF2-40B4-BE49-F238E27FC236}">
                <a16:creationId xmlns="" xmlns:a16="http://schemas.microsoft.com/office/drawing/2014/main" id="{31F58099-66D6-4AA7-BFBE-C96D4877C207}"/>
              </a:ext>
            </a:extLst>
          </p:cNvPr>
          <p:cNvGraphicFramePr>
            <a:graphicFrameLocks noChangeAspect="1"/>
          </p:cNvGraphicFramePr>
          <p:nvPr>
            <p:extLst>
              <p:ext uri="{D42A27DB-BD31-4B8C-83A1-F6EECF244321}">
                <p14:modId xmlns:p14="http://schemas.microsoft.com/office/powerpoint/2010/main" val="1290699096"/>
              </p:ext>
            </p:extLst>
          </p:nvPr>
        </p:nvGraphicFramePr>
        <p:xfrm>
          <a:off x="1809719" y="1468490"/>
          <a:ext cx="5524559" cy="3790524"/>
        </p:xfrm>
        <a:graphic>
          <a:graphicData uri="http://schemas.openxmlformats.org/presentationml/2006/ole">
            <mc:AlternateContent xmlns:mc="http://schemas.openxmlformats.org/markup-compatibility/2006">
              <mc:Choice xmlns:v="urn:schemas-microsoft-com:vml" Requires="v">
                <p:oleObj spid="_x0000_s1658905" name="CS ChemDraw Drawing" r:id="rId4" imgW="5113064" imgH="3508458" progId="ChemDraw.Document.6.0">
                  <p:embed/>
                </p:oleObj>
              </mc:Choice>
              <mc:Fallback>
                <p:oleObj name="CS ChemDraw Drawing" r:id="rId4" imgW="5113064" imgH="3508458" progId="ChemDraw.Document.6.0">
                  <p:embed/>
                  <p:pic>
                    <p:nvPicPr>
                      <p:cNvPr id="0" name=""/>
                      <p:cNvPicPr/>
                      <p:nvPr/>
                    </p:nvPicPr>
                    <p:blipFill>
                      <a:blip r:embed="rId5"/>
                      <a:stretch>
                        <a:fillRect/>
                      </a:stretch>
                    </p:blipFill>
                    <p:spPr>
                      <a:xfrm>
                        <a:off x="1809719" y="1468490"/>
                        <a:ext cx="5524559" cy="3790524"/>
                      </a:xfrm>
                      <a:prstGeom prst="rect">
                        <a:avLst/>
                      </a:prstGeom>
                    </p:spPr>
                  </p:pic>
                </p:oleObj>
              </mc:Fallback>
            </mc:AlternateContent>
          </a:graphicData>
        </a:graphic>
      </p:graphicFrame>
      <p:sp>
        <p:nvSpPr>
          <p:cNvPr id="12" name="Rectangle 1">
            <a:extLst>
              <a:ext uri="{FF2B5EF4-FFF2-40B4-BE49-F238E27FC236}">
                <a16:creationId xmlns="" xmlns:a16="http://schemas.microsoft.com/office/drawing/2014/main" id="{510A82E8-D6FC-42CF-820C-6D53997F89BD}"/>
              </a:ext>
            </a:extLst>
          </p:cNvPr>
          <p:cNvSpPr>
            <a:spLocks noChangeArrowheads="1"/>
          </p:cNvSpPr>
          <p:nvPr/>
        </p:nvSpPr>
        <p:spPr bwMode="auto">
          <a:xfrm>
            <a:off x="2152907" y="1016132"/>
            <a:ext cx="4921540" cy="4001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a:r>
              <a:rPr lang="en-US" altLang="zh-CN" sz="2000" dirty="0">
                <a:latin typeface="方正兰亭粗黑简体" pitchFamily="2" charset="-122"/>
                <a:ea typeface="方正兰亭粗黑简体" pitchFamily="2" charset="-122"/>
                <a:cs typeface="Times New Roman" pitchFamily="18" charset="0"/>
              </a:rPr>
              <a:t>2.2 Formation of tertiary phosphine</a:t>
            </a:r>
          </a:p>
        </p:txBody>
      </p:sp>
    </p:spTree>
    <p:extLst>
      <p:ext uri="{BB962C8B-B14F-4D97-AF65-F5344CB8AC3E}">
        <p14:creationId xmlns:p14="http://schemas.microsoft.com/office/powerpoint/2010/main" val="3500396599"/>
      </p:ext>
    </p:extLst>
  </p:cSld>
  <p:clrMapOvr>
    <a:masterClrMapping/>
  </p:clrMapOvr>
  <p:transition spd="slow" advTm="30191"/>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250825" y="908050"/>
            <a:ext cx="8642350" cy="5743575"/>
          </a:xfrm>
          <a:prstGeom prst="rect">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sp>
        <p:nvSpPr>
          <p:cNvPr id="90" name="Rectangle 13"/>
          <p:cNvSpPr>
            <a:spLocks noChangeArrowheads="1"/>
          </p:cNvSpPr>
          <p:nvPr/>
        </p:nvSpPr>
        <p:spPr bwMode="auto">
          <a:xfrm>
            <a:off x="-28575" y="758825"/>
            <a:ext cx="9144000" cy="71438"/>
          </a:xfrm>
          <a:prstGeom prst="rect">
            <a:avLst/>
          </a:prstGeom>
          <a:gradFill rotWithShape="1">
            <a:gsLst>
              <a:gs pos="0">
                <a:srgbClr val="764700"/>
              </a:gs>
              <a:gs pos="100000">
                <a:srgbClr val="FF9900"/>
              </a:gs>
            </a:gsLst>
            <a:lin ang="0" scaled="1"/>
          </a:gradFill>
          <a:ln>
            <a:noFill/>
          </a:ln>
          <a:effectLst>
            <a:outerShdw blurRad="63500" sx="102000" sy="102000" algn="ctr" rotWithShape="0">
              <a:prstClr val="black">
                <a:alpha val="40000"/>
              </a:prstClr>
            </a:outerShdw>
          </a:effectLst>
        </p:spPr>
        <p:txBody>
          <a:bodyPr wrap="none" anchor="ctr"/>
          <a:lstStyle/>
          <a:p>
            <a:pPr fontAlgn="auto">
              <a:spcBef>
                <a:spcPts val="0"/>
              </a:spcBef>
              <a:spcAft>
                <a:spcPts val="0"/>
              </a:spcAft>
              <a:defRPr/>
            </a:pPr>
            <a:endParaRPr kumimoji="1" lang="zh-CN" altLang="en-US" sz="2800">
              <a:solidFill>
                <a:prstClr val="black"/>
              </a:solidFill>
              <a:latin typeface="Times New Roman" pitchFamily="18" charset="0"/>
              <a:ea typeface="宋体"/>
            </a:endParaRPr>
          </a:p>
        </p:txBody>
      </p:sp>
      <p:sp>
        <p:nvSpPr>
          <p:cNvPr id="127079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46944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矩形 7"/>
          <p:cNvSpPr/>
          <p:nvPr/>
        </p:nvSpPr>
        <p:spPr>
          <a:xfrm>
            <a:off x="539552" y="5651956"/>
            <a:ext cx="8352928" cy="369332"/>
          </a:xfrm>
          <a:prstGeom prst="rect">
            <a:avLst/>
          </a:prstGeom>
        </p:spPr>
        <p:txBody>
          <a:bodyPr wrap="square">
            <a:spAutoFit/>
          </a:bodyPr>
          <a:lstStyle/>
          <a:p>
            <a:pPr algn="ctr"/>
            <a:r>
              <a:rPr lang="en-US" altLang="zh-CN" dirty="0">
                <a:latin typeface="方正兰亭粗黑简体" panose="02010600030101010101" charset="-122"/>
                <a:ea typeface="方正兰亭粗黑简体" panose="02010600030101010101" charset="-122"/>
              </a:rPr>
              <a:t>Mechanisms of C–P/C–H coupling to form </a:t>
            </a:r>
            <a:r>
              <a:rPr lang="en-US" altLang="zh-CN" dirty="0" err="1">
                <a:latin typeface="方正兰亭粗黑简体" panose="02010600030101010101" charset="-122"/>
                <a:ea typeface="方正兰亭粗黑简体" panose="02010600030101010101" charset="-122"/>
              </a:rPr>
              <a:t>dibenzophosphole</a:t>
            </a:r>
            <a:endParaRPr lang="zh-CN" altLang="en-US" dirty="0">
              <a:latin typeface="方正兰亭粗黑简体" panose="02010600030101010101" charset="-122"/>
              <a:ea typeface="方正兰亭粗黑简体" panose="02010600030101010101" charset="-122"/>
            </a:endParaRPr>
          </a:p>
        </p:txBody>
      </p:sp>
      <p:sp>
        <p:nvSpPr>
          <p:cNvPr id="11" name="TextBox 29"/>
          <p:cNvSpPr txBox="1">
            <a:spLocks noChangeArrowheads="1"/>
          </p:cNvSpPr>
          <p:nvPr/>
        </p:nvSpPr>
        <p:spPr bwMode="auto">
          <a:xfrm>
            <a:off x="179512" y="241484"/>
            <a:ext cx="60486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r>
              <a:rPr lang="en-US" altLang="zh-CN" sz="2400" dirty="0">
                <a:latin typeface="方正兰亭粗黑简体" pitchFamily="2" charset="-122"/>
                <a:ea typeface="方正兰亭粗黑简体" pitchFamily="2" charset="-122"/>
              </a:rPr>
              <a:t>2. Formation of C-P bond</a:t>
            </a:r>
            <a:endParaRPr lang="zh-CN" altLang="zh-CN" sz="2400" dirty="0">
              <a:latin typeface="方正兰亭粗黑简体" pitchFamily="2" charset="-122"/>
              <a:ea typeface="方正兰亭粗黑简体" pitchFamily="2" charset="-122"/>
            </a:endParaRPr>
          </a:p>
        </p:txBody>
      </p:sp>
      <p:sp>
        <p:nvSpPr>
          <p:cNvPr id="1469443"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 name="对象 1">
            <a:extLst>
              <a:ext uri="{FF2B5EF4-FFF2-40B4-BE49-F238E27FC236}">
                <a16:creationId xmlns="" xmlns:a16="http://schemas.microsoft.com/office/drawing/2014/main" id="{8CAD275F-BE6A-4E19-A291-E478D4D5E3C7}"/>
              </a:ext>
            </a:extLst>
          </p:cNvPr>
          <p:cNvGraphicFramePr>
            <a:graphicFrameLocks noChangeAspect="1"/>
          </p:cNvGraphicFramePr>
          <p:nvPr>
            <p:extLst>
              <p:ext uri="{D42A27DB-BD31-4B8C-83A1-F6EECF244321}">
                <p14:modId xmlns:p14="http://schemas.microsoft.com/office/powerpoint/2010/main" val="3718656999"/>
              </p:ext>
            </p:extLst>
          </p:nvPr>
        </p:nvGraphicFramePr>
        <p:xfrm>
          <a:off x="2442246" y="1427273"/>
          <a:ext cx="4202358" cy="4305983"/>
        </p:xfrm>
        <a:graphic>
          <a:graphicData uri="http://schemas.openxmlformats.org/presentationml/2006/ole">
            <mc:AlternateContent xmlns:mc="http://schemas.openxmlformats.org/markup-compatibility/2006">
              <mc:Choice xmlns:v="urn:schemas-microsoft-com:vml" Requires="v">
                <p:oleObj spid="_x0000_s1659928" name="CS ChemDraw Drawing" r:id="rId4" imgW="3605991" imgH="3694334" progId="ChemDraw.Document.6.0">
                  <p:embed/>
                </p:oleObj>
              </mc:Choice>
              <mc:Fallback>
                <p:oleObj name="CS ChemDraw Drawing" r:id="rId4" imgW="3605991" imgH="3694334" progId="ChemDraw.Document.6.0">
                  <p:embed/>
                  <p:pic>
                    <p:nvPicPr>
                      <p:cNvPr id="0" name=""/>
                      <p:cNvPicPr/>
                      <p:nvPr/>
                    </p:nvPicPr>
                    <p:blipFill>
                      <a:blip r:embed="rId5"/>
                      <a:stretch>
                        <a:fillRect/>
                      </a:stretch>
                    </p:blipFill>
                    <p:spPr>
                      <a:xfrm>
                        <a:off x="2442246" y="1427273"/>
                        <a:ext cx="4202358" cy="4305983"/>
                      </a:xfrm>
                      <a:prstGeom prst="rect">
                        <a:avLst/>
                      </a:prstGeom>
                    </p:spPr>
                  </p:pic>
                </p:oleObj>
              </mc:Fallback>
            </mc:AlternateContent>
          </a:graphicData>
        </a:graphic>
      </p:graphicFrame>
      <p:sp>
        <p:nvSpPr>
          <p:cNvPr id="12" name="矩形 11">
            <a:extLst>
              <a:ext uri="{FF2B5EF4-FFF2-40B4-BE49-F238E27FC236}">
                <a16:creationId xmlns="" xmlns:a16="http://schemas.microsoft.com/office/drawing/2014/main" id="{ECCFA89C-D731-4422-A959-0235E0EF3BC7}"/>
              </a:ext>
            </a:extLst>
          </p:cNvPr>
          <p:cNvSpPr/>
          <p:nvPr/>
        </p:nvSpPr>
        <p:spPr>
          <a:xfrm>
            <a:off x="2123728" y="6186790"/>
            <a:ext cx="6768752" cy="338554"/>
          </a:xfrm>
          <a:prstGeom prst="rect">
            <a:avLst/>
          </a:prstGeom>
        </p:spPr>
        <p:txBody>
          <a:bodyPr wrap="square">
            <a:spAutoFit/>
          </a:bodyPr>
          <a:lstStyle/>
          <a:p>
            <a:pPr algn="r"/>
            <a:r>
              <a:rPr lang="en-US" altLang="zh-CN" sz="1600" dirty="0"/>
              <a:t>K. Baba, M. </a:t>
            </a:r>
            <a:r>
              <a:rPr lang="en-US" altLang="zh-CN" sz="1600" dirty="0" err="1"/>
              <a:t>Tobisu</a:t>
            </a:r>
            <a:r>
              <a:rPr lang="en-US" altLang="zh-CN" sz="1600" dirty="0"/>
              <a:t>, N. </a:t>
            </a:r>
            <a:r>
              <a:rPr lang="en-US" altLang="zh-CN" sz="1600" dirty="0" err="1"/>
              <a:t>Chatani</a:t>
            </a:r>
            <a:r>
              <a:rPr lang="en-US" altLang="zh-CN" sz="1600" dirty="0"/>
              <a:t>, </a:t>
            </a:r>
            <a:r>
              <a:rPr lang="en-US" altLang="zh-CN" sz="1600" i="1" dirty="0" err="1"/>
              <a:t>Angew</a:t>
            </a:r>
            <a:r>
              <a:rPr lang="en-US" altLang="zh-CN" sz="1600" i="1" dirty="0"/>
              <a:t>. Chem. Int. Ed.</a:t>
            </a:r>
            <a:r>
              <a:rPr lang="en-US" altLang="zh-CN" sz="1600" dirty="0"/>
              <a:t>, 2013, </a:t>
            </a:r>
            <a:r>
              <a:rPr lang="en-US" altLang="zh-CN" sz="1600" b="1" dirty="0"/>
              <a:t>52</a:t>
            </a:r>
            <a:r>
              <a:rPr lang="en-US" altLang="zh-CN" sz="1600" dirty="0"/>
              <a:t>, 11892</a:t>
            </a:r>
            <a:endParaRPr lang="zh-CN" altLang="en-US" sz="1400" dirty="0"/>
          </a:p>
        </p:txBody>
      </p:sp>
      <p:sp>
        <p:nvSpPr>
          <p:cNvPr id="13" name="Rectangle 1">
            <a:extLst>
              <a:ext uri="{FF2B5EF4-FFF2-40B4-BE49-F238E27FC236}">
                <a16:creationId xmlns="" xmlns:a16="http://schemas.microsoft.com/office/drawing/2014/main" id="{046FB176-DDEA-44B9-8F41-092CEF555B38}"/>
              </a:ext>
            </a:extLst>
          </p:cNvPr>
          <p:cNvSpPr>
            <a:spLocks noChangeArrowheads="1"/>
          </p:cNvSpPr>
          <p:nvPr/>
        </p:nvSpPr>
        <p:spPr bwMode="auto">
          <a:xfrm>
            <a:off x="2152907" y="1016132"/>
            <a:ext cx="4921540" cy="4001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a:r>
              <a:rPr lang="en-US" altLang="zh-CN" sz="2000" dirty="0">
                <a:latin typeface="方正兰亭粗黑简体" pitchFamily="2" charset="-122"/>
                <a:ea typeface="方正兰亭粗黑简体" pitchFamily="2" charset="-122"/>
                <a:cs typeface="Times New Roman" pitchFamily="18" charset="0"/>
              </a:rPr>
              <a:t>2.2 Formation of tertiary phosphine</a:t>
            </a:r>
          </a:p>
        </p:txBody>
      </p:sp>
    </p:spTree>
    <p:extLst>
      <p:ext uri="{BB962C8B-B14F-4D97-AF65-F5344CB8AC3E}">
        <p14:creationId xmlns:p14="http://schemas.microsoft.com/office/powerpoint/2010/main" val="1225043907"/>
      </p:ext>
    </p:extLst>
  </p:cSld>
  <p:clrMapOvr>
    <a:masterClrMapping/>
  </p:clrMapOvr>
  <p:transition spd="slow" advTm="30191"/>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250825" y="908050"/>
            <a:ext cx="8642350" cy="5743575"/>
          </a:xfrm>
          <a:prstGeom prst="rect">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sp>
        <p:nvSpPr>
          <p:cNvPr id="90" name="Rectangle 13"/>
          <p:cNvSpPr>
            <a:spLocks noChangeArrowheads="1"/>
          </p:cNvSpPr>
          <p:nvPr/>
        </p:nvSpPr>
        <p:spPr bwMode="auto">
          <a:xfrm>
            <a:off x="-28575" y="758825"/>
            <a:ext cx="9144000" cy="71438"/>
          </a:xfrm>
          <a:prstGeom prst="rect">
            <a:avLst/>
          </a:prstGeom>
          <a:gradFill rotWithShape="1">
            <a:gsLst>
              <a:gs pos="0">
                <a:srgbClr val="764700"/>
              </a:gs>
              <a:gs pos="100000">
                <a:srgbClr val="FF9900"/>
              </a:gs>
            </a:gsLst>
            <a:lin ang="0" scaled="1"/>
          </a:gradFill>
          <a:ln>
            <a:noFill/>
          </a:ln>
          <a:effectLst>
            <a:outerShdw blurRad="63500" sx="102000" sy="102000" algn="ctr" rotWithShape="0">
              <a:prstClr val="black">
                <a:alpha val="40000"/>
              </a:prstClr>
            </a:outerShdw>
          </a:effectLst>
        </p:spPr>
        <p:txBody>
          <a:bodyPr wrap="none" anchor="ctr"/>
          <a:lstStyle/>
          <a:p>
            <a:pPr fontAlgn="auto">
              <a:spcBef>
                <a:spcPts val="0"/>
              </a:spcBef>
              <a:spcAft>
                <a:spcPts val="0"/>
              </a:spcAft>
              <a:defRPr/>
            </a:pPr>
            <a:endParaRPr kumimoji="1" lang="zh-CN" altLang="en-US" sz="2800">
              <a:solidFill>
                <a:prstClr val="black"/>
              </a:solidFill>
              <a:latin typeface="Times New Roman" pitchFamily="18" charset="0"/>
              <a:ea typeface="宋体"/>
            </a:endParaRPr>
          </a:p>
        </p:txBody>
      </p:sp>
      <p:sp>
        <p:nvSpPr>
          <p:cNvPr id="127079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46944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矩形 7"/>
          <p:cNvSpPr/>
          <p:nvPr/>
        </p:nvSpPr>
        <p:spPr>
          <a:xfrm>
            <a:off x="539552" y="5301208"/>
            <a:ext cx="8352928" cy="646331"/>
          </a:xfrm>
          <a:prstGeom prst="rect">
            <a:avLst/>
          </a:prstGeom>
        </p:spPr>
        <p:txBody>
          <a:bodyPr wrap="square">
            <a:spAutoFit/>
          </a:bodyPr>
          <a:lstStyle/>
          <a:p>
            <a:pPr algn="ctr"/>
            <a:r>
              <a:rPr lang="en-US" altLang="zh-CN" dirty="0">
                <a:latin typeface="方正兰亭粗黑简体" panose="02010600030101010101" charset="-122"/>
                <a:ea typeface="方正兰亭粗黑简体" panose="02010600030101010101" charset="-122"/>
              </a:rPr>
              <a:t>Construction of six-membered </a:t>
            </a:r>
            <a:r>
              <a:rPr lang="en-US" altLang="zh-CN" dirty="0" err="1">
                <a:latin typeface="方正兰亭粗黑简体" panose="02010600030101010101" charset="-122"/>
                <a:ea typeface="方正兰亭粗黑简体" panose="02010600030101010101" charset="-122"/>
              </a:rPr>
              <a:t>phospholes</a:t>
            </a:r>
            <a:r>
              <a:rPr lang="en-US" altLang="zh-CN" dirty="0">
                <a:latin typeface="方正兰亭粗黑简体" panose="02010600030101010101" charset="-122"/>
                <a:ea typeface="方正兰亭粗黑简体" panose="02010600030101010101" charset="-122"/>
              </a:rPr>
              <a:t> via C–P/C–X reductive coupling</a:t>
            </a:r>
            <a:endParaRPr lang="zh-CN" altLang="en-US" dirty="0">
              <a:latin typeface="方正兰亭粗黑简体" panose="02010600030101010101" charset="-122"/>
              <a:ea typeface="方正兰亭粗黑简体" panose="02010600030101010101" charset="-122"/>
            </a:endParaRPr>
          </a:p>
        </p:txBody>
      </p:sp>
      <p:sp>
        <p:nvSpPr>
          <p:cNvPr id="11" name="TextBox 29"/>
          <p:cNvSpPr txBox="1">
            <a:spLocks noChangeArrowheads="1"/>
          </p:cNvSpPr>
          <p:nvPr/>
        </p:nvSpPr>
        <p:spPr bwMode="auto">
          <a:xfrm>
            <a:off x="179512" y="241484"/>
            <a:ext cx="60486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r>
              <a:rPr lang="en-US" altLang="zh-CN" sz="2400" dirty="0">
                <a:latin typeface="方正兰亭粗黑简体" pitchFamily="2" charset="-122"/>
                <a:ea typeface="方正兰亭粗黑简体" pitchFamily="2" charset="-122"/>
              </a:rPr>
              <a:t>2. Formation of C-P bond</a:t>
            </a:r>
            <a:endParaRPr lang="zh-CN" altLang="zh-CN" sz="2400" dirty="0">
              <a:latin typeface="方正兰亭粗黑简体" pitchFamily="2" charset="-122"/>
              <a:ea typeface="方正兰亭粗黑简体" pitchFamily="2" charset="-122"/>
            </a:endParaRPr>
          </a:p>
        </p:txBody>
      </p:sp>
      <p:sp>
        <p:nvSpPr>
          <p:cNvPr id="1469443"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 name="对象 1">
            <a:extLst>
              <a:ext uri="{FF2B5EF4-FFF2-40B4-BE49-F238E27FC236}">
                <a16:creationId xmlns="" xmlns:a16="http://schemas.microsoft.com/office/drawing/2014/main" id="{A13C447E-CF6C-4FE8-83C3-87CA9E92E492}"/>
              </a:ext>
            </a:extLst>
          </p:cNvPr>
          <p:cNvGraphicFramePr>
            <a:graphicFrameLocks noChangeAspect="1"/>
          </p:cNvGraphicFramePr>
          <p:nvPr>
            <p:extLst>
              <p:ext uri="{D42A27DB-BD31-4B8C-83A1-F6EECF244321}">
                <p14:modId xmlns:p14="http://schemas.microsoft.com/office/powerpoint/2010/main" val="266640950"/>
              </p:ext>
            </p:extLst>
          </p:nvPr>
        </p:nvGraphicFramePr>
        <p:xfrm>
          <a:off x="1833011" y="1361423"/>
          <a:ext cx="5477978" cy="3938044"/>
        </p:xfrm>
        <a:graphic>
          <a:graphicData uri="http://schemas.openxmlformats.org/presentationml/2006/ole">
            <mc:AlternateContent xmlns:mc="http://schemas.openxmlformats.org/markup-compatibility/2006">
              <mc:Choice xmlns:v="urn:schemas-microsoft-com:vml" Requires="v">
                <p:oleObj spid="_x0000_s1660952" name="CS ChemDraw Drawing" r:id="rId4" imgW="4732390" imgH="3401568" progId="ChemDraw.Document.6.0">
                  <p:embed/>
                </p:oleObj>
              </mc:Choice>
              <mc:Fallback>
                <p:oleObj name="CS ChemDraw Drawing" r:id="rId4" imgW="4732390" imgH="3401568" progId="ChemDraw.Document.6.0">
                  <p:embed/>
                  <p:pic>
                    <p:nvPicPr>
                      <p:cNvPr id="0" name=""/>
                      <p:cNvPicPr/>
                      <p:nvPr/>
                    </p:nvPicPr>
                    <p:blipFill>
                      <a:blip r:embed="rId5"/>
                      <a:stretch>
                        <a:fillRect/>
                      </a:stretch>
                    </p:blipFill>
                    <p:spPr>
                      <a:xfrm>
                        <a:off x="1833011" y="1361423"/>
                        <a:ext cx="5477978" cy="3938044"/>
                      </a:xfrm>
                      <a:prstGeom prst="rect">
                        <a:avLst/>
                      </a:prstGeom>
                    </p:spPr>
                  </p:pic>
                </p:oleObj>
              </mc:Fallback>
            </mc:AlternateContent>
          </a:graphicData>
        </a:graphic>
      </p:graphicFrame>
      <p:sp>
        <p:nvSpPr>
          <p:cNvPr id="12" name="矩形 11">
            <a:extLst>
              <a:ext uri="{FF2B5EF4-FFF2-40B4-BE49-F238E27FC236}">
                <a16:creationId xmlns="" xmlns:a16="http://schemas.microsoft.com/office/drawing/2014/main" id="{520CC47F-EEEF-4181-A8AE-5BD430FF4B31}"/>
              </a:ext>
            </a:extLst>
          </p:cNvPr>
          <p:cNvSpPr/>
          <p:nvPr/>
        </p:nvSpPr>
        <p:spPr>
          <a:xfrm>
            <a:off x="2123728" y="6186790"/>
            <a:ext cx="6768752" cy="338554"/>
          </a:xfrm>
          <a:prstGeom prst="rect">
            <a:avLst/>
          </a:prstGeom>
        </p:spPr>
        <p:txBody>
          <a:bodyPr wrap="square">
            <a:spAutoFit/>
          </a:bodyPr>
          <a:lstStyle/>
          <a:p>
            <a:pPr algn="r"/>
            <a:r>
              <a:rPr lang="en-US" altLang="zh-CN" sz="1600" dirty="0"/>
              <a:t>K. Baba, M. </a:t>
            </a:r>
            <a:r>
              <a:rPr lang="en-US" altLang="zh-CN" sz="1600" dirty="0" err="1"/>
              <a:t>Tobisu</a:t>
            </a:r>
            <a:r>
              <a:rPr lang="en-US" altLang="zh-CN" sz="1600" dirty="0"/>
              <a:t> and N. </a:t>
            </a:r>
            <a:r>
              <a:rPr lang="en-US" altLang="zh-CN" sz="1600" dirty="0" err="1"/>
              <a:t>Chatani</a:t>
            </a:r>
            <a:r>
              <a:rPr lang="en-US" altLang="zh-CN" sz="1600" dirty="0"/>
              <a:t>,</a:t>
            </a:r>
            <a:r>
              <a:rPr lang="en-US" altLang="zh-CN" sz="1600" i="1" dirty="0"/>
              <a:t> Org. Lett.</a:t>
            </a:r>
            <a:r>
              <a:rPr lang="en-US" altLang="zh-CN" sz="1600" dirty="0"/>
              <a:t>, 2014, </a:t>
            </a:r>
            <a:r>
              <a:rPr lang="en-US" altLang="zh-CN" sz="1600" b="1" dirty="0"/>
              <a:t>17</a:t>
            </a:r>
            <a:r>
              <a:rPr lang="en-US" altLang="zh-CN" sz="1600" dirty="0"/>
              <a:t>, 70</a:t>
            </a:r>
            <a:endParaRPr lang="zh-CN" altLang="en-US" sz="1200" dirty="0"/>
          </a:p>
        </p:txBody>
      </p:sp>
      <p:sp>
        <p:nvSpPr>
          <p:cNvPr id="13" name="Rectangle 1">
            <a:extLst>
              <a:ext uri="{FF2B5EF4-FFF2-40B4-BE49-F238E27FC236}">
                <a16:creationId xmlns="" xmlns:a16="http://schemas.microsoft.com/office/drawing/2014/main" id="{68823630-1D4F-455E-BCC0-638DC45E161C}"/>
              </a:ext>
            </a:extLst>
          </p:cNvPr>
          <p:cNvSpPr>
            <a:spLocks noChangeArrowheads="1"/>
          </p:cNvSpPr>
          <p:nvPr/>
        </p:nvSpPr>
        <p:spPr bwMode="auto">
          <a:xfrm>
            <a:off x="2152907" y="1016132"/>
            <a:ext cx="4921540" cy="4001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a:r>
              <a:rPr lang="en-US" altLang="zh-CN" sz="2000" dirty="0">
                <a:latin typeface="方正兰亭粗黑简体" pitchFamily="2" charset="-122"/>
                <a:ea typeface="方正兰亭粗黑简体" pitchFamily="2" charset="-122"/>
                <a:cs typeface="Times New Roman" pitchFamily="18" charset="0"/>
              </a:rPr>
              <a:t>2.2 Formation of tertiary phosphine</a:t>
            </a:r>
          </a:p>
        </p:txBody>
      </p:sp>
    </p:spTree>
    <p:extLst>
      <p:ext uri="{BB962C8B-B14F-4D97-AF65-F5344CB8AC3E}">
        <p14:creationId xmlns:p14="http://schemas.microsoft.com/office/powerpoint/2010/main" val="2786281658"/>
      </p:ext>
    </p:extLst>
  </p:cSld>
  <p:clrMapOvr>
    <a:masterClrMapping/>
  </p:clrMapOvr>
  <p:transition spd="slow" advTm="30191"/>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250825" y="908050"/>
            <a:ext cx="8642350" cy="5743575"/>
          </a:xfrm>
          <a:prstGeom prst="rect">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sp>
        <p:nvSpPr>
          <p:cNvPr id="90" name="Rectangle 13"/>
          <p:cNvSpPr>
            <a:spLocks noChangeArrowheads="1"/>
          </p:cNvSpPr>
          <p:nvPr/>
        </p:nvSpPr>
        <p:spPr bwMode="auto">
          <a:xfrm>
            <a:off x="-28575" y="758825"/>
            <a:ext cx="9144000" cy="71438"/>
          </a:xfrm>
          <a:prstGeom prst="rect">
            <a:avLst/>
          </a:prstGeom>
          <a:gradFill rotWithShape="1">
            <a:gsLst>
              <a:gs pos="0">
                <a:srgbClr val="764700"/>
              </a:gs>
              <a:gs pos="100000">
                <a:srgbClr val="FF9900"/>
              </a:gs>
            </a:gsLst>
            <a:lin ang="0" scaled="1"/>
          </a:gradFill>
          <a:ln>
            <a:noFill/>
          </a:ln>
          <a:effectLst>
            <a:outerShdw blurRad="63500" sx="102000" sy="102000" algn="ctr" rotWithShape="0">
              <a:prstClr val="black">
                <a:alpha val="40000"/>
              </a:prstClr>
            </a:outerShdw>
          </a:effectLst>
        </p:spPr>
        <p:txBody>
          <a:bodyPr wrap="none" anchor="ctr"/>
          <a:lstStyle/>
          <a:p>
            <a:pPr fontAlgn="auto">
              <a:spcBef>
                <a:spcPts val="0"/>
              </a:spcBef>
              <a:spcAft>
                <a:spcPts val="0"/>
              </a:spcAft>
              <a:defRPr/>
            </a:pPr>
            <a:endParaRPr kumimoji="1" lang="zh-CN" altLang="en-US" sz="2800">
              <a:solidFill>
                <a:prstClr val="black"/>
              </a:solidFill>
              <a:latin typeface="Times New Roman" pitchFamily="18" charset="0"/>
              <a:ea typeface="宋体"/>
            </a:endParaRPr>
          </a:p>
        </p:txBody>
      </p:sp>
      <p:sp>
        <p:nvSpPr>
          <p:cNvPr id="127079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46944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矩形 7"/>
          <p:cNvSpPr/>
          <p:nvPr/>
        </p:nvSpPr>
        <p:spPr>
          <a:xfrm>
            <a:off x="539552" y="5590981"/>
            <a:ext cx="8352928" cy="646331"/>
          </a:xfrm>
          <a:prstGeom prst="rect">
            <a:avLst/>
          </a:prstGeom>
        </p:spPr>
        <p:txBody>
          <a:bodyPr wrap="square">
            <a:spAutoFit/>
          </a:bodyPr>
          <a:lstStyle/>
          <a:p>
            <a:pPr algn="ctr"/>
            <a:r>
              <a:rPr lang="en-US" altLang="zh-CN" dirty="0">
                <a:latin typeface="方正兰亭粗黑简体" panose="02010600030101010101" charset="-122"/>
                <a:ea typeface="方正兰亭粗黑简体" panose="02010600030101010101" charset="-122"/>
              </a:rPr>
              <a:t>Mechanisms for C–P/C–X coupling to form six-membered </a:t>
            </a:r>
            <a:r>
              <a:rPr lang="en-US" altLang="zh-CN" dirty="0" err="1">
                <a:latin typeface="方正兰亭粗黑简体" panose="02010600030101010101" charset="-122"/>
                <a:ea typeface="方正兰亭粗黑简体" panose="02010600030101010101" charset="-122"/>
              </a:rPr>
              <a:t>phosphacycles</a:t>
            </a:r>
            <a:endParaRPr lang="zh-CN" altLang="en-US" dirty="0">
              <a:latin typeface="方正兰亭粗黑简体" panose="02010600030101010101" charset="-122"/>
              <a:ea typeface="方正兰亭粗黑简体" panose="02010600030101010101" charset="-122"/>
            </a:endParaRPr>
          </a:p>
        </p:txBody>
      </p:sp>
      <p:sp>
        <p:nvSpPr>
          <p:cNvPr id="11" name="TextBox 29"/>
          <p:cNvSpPr txBox="1">
            <a:spLocks noChangeArrowheads="1"/>
          </p:cNvSpPr>
          <p:nvPr/>
        </p:nvSpPr>
        <p:spPr bwMode="auto">
          <a:xfrm>
            <a:off x="179512" y="241484"/>
            <a:ext cx="60486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r>
              <a:rPr lang="en-US" altLang="zh-CN" sz="2400" dirty="0">
                <a:latin typeface="方正兰亭粗黑简体" pitchFamily="2" charset="-122"/>
                <a:ea typeface="方正兰亭粗黑简体" pitchFamily="2" charset="-122"/>
              </a:rPr>
              <a:t>2. Formation of C-P bond</a:t>
            </a:r>
            <a:endParaRPr lang="zh-CN" altLang="zh-CN" sz="2400" dirty="0">
              <a:latin typeface="方正兰亭粗黑简体" pitchFamily="2" charset="-122"/>
              <a:ea typeface="方正兰亭粗黑简体" pitchFamily="2" charset="-122"/>
            </a:endParaRPr>
          </a:p>
        </p:txBody>
      </p:sp>
      <p:sp>
        <p:nvSpPr>
          <p:cNvPr id="1469443"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 name="对象 2">
            <a:extLst>
              <a:ext uri="{FF2B5EF4-FFF2-40B4-BE49-F238E27FC236}">
                <a16:creationId xmlns="" xmlns:a16="http://schemas.microsoft.com/office/drawing/2014/main" id="{5E550274-054A-4503-A342-135CFF58438C}"/>
              </a:ext>
            </a:extLst>
          </p:cNvPr>
          <p:cNvGraphicFramePr>
            <a:graphicFrameLocks noChangeAspect="1"/>
          </p:cNvGraphicFramePr>
          <p:nvPr>
            <p:extLst>
              <p:ext uri="{D42A27DB-BD31-4B8C-83A1-F6EECF244321}">
                <p14:modId xmlns:p14="http://schemas.microsoft.com/office/powerpoint/2010/main" val="3177215622"/>
              </p:ext>
            </p:extLst>
          </p:nvPr>
        </p:nvGraphicFramePr>
        <p:xfrm>
          <a:off x="2498315" y="1381682"/>
          <a:ext cx="4147369" cy="4351574"/>
        </p:xfrm>
        <a:graphic>
          <a:graphicData uri="http://schemas.openxmlformats.org/presentationml/2006/ole">
            <mc:AlternateContent xmlns:mc="http://schemas.openxmlformats.org/markup-compatibility/2006">
              <mc:Choice xmlns:v="urn:schemas-microsoft-com:vml" Requires="v">
                <p:oleObj spid="_x0000_s1661976" name="CS ChemDraw Drawing" r:id="rId4" imgW="3643869" imgH="3823453" progId="ChemDraw.Document.6.0">
                  <p:embed/>
                </p:oleObj>
              </mc:Choice>
              <mc:Fallback>
                <p:oleObj name="CS ChemDraw Drawing" r:id="rId4" imgW="3643869" imgH="3823453" progId="ChemDraw.Document.6.0">
                  <p:embed/>
                  <p:pic>
                    <p:nvPicPr>
                      <p:cNvPr id="0" name=""/>
                      <p:cNvPicPr/>
                      <p:nvPr/>
                    </p:nvPicPr>
                    <p:blipFill>
                      <a:blip r:embed="rId5"/>
                      <a:stretch>
                        <a:fillRect/>
                      </a:stretch>
                    </p:blipFill>
                    <p:spPr>
                      <a:xfrm>
                        <a:off x="2498315" y="1381682"/>
                        <a:ext cx="4147369" cy="4351574"/>
                      </a:xfrm>
                      <a:prstGeom prst="rect">
                        <a:avLst/>
                      </a:prstGeom>
                    </p:spPr>
                  </p:pic>
                </p:oleObj>
              </mc:Fallback>
            </mc:AlternateContent>
          </a:graphicData>
        </a:graphic>
      </p:graphicFrame>
      <p:sp>
        <p:nvSpPr>
          <p:cNvPr id="12" name="矩形 11">
            <a:extLst>
              <a:ext uri="{FF2B5EF4-FFF2-40B4-BE49-F238E27FC236}">
                <a16:creationId xmlns="" xmlns:a16="http://schemas.microsoft.com/office/drawing/2014/main" id="{8437C2D2-58D7-4550-82CC-262361D149DE}"/>
              </a:ext>
            </a:extLst>
          </p:cNvPr>
          <p:cNvSpPr/>
          <p:nvPr/>
        </p:nvSpPr>
        <p:spPr>
          <a:xfrm>
            <a:off x="2123728" y="6186790"/>
            <a:ext cx="6768752" cy="338554"/>
          </a:xfrm>
          <a:prstGeom prst="rect">
            <a:avLst/>
          </a:prstGeom>
        </p:spPr>
        <p:txBody>
          <a:bodyPr wrap="square">
            <a:spAutoFit/>
          </a:bodyPr>
          <a:lstStyle/>
          <a:p>
            <a:pPr algn="r"/>
            <a:r>
              <a:rPr lang="en-US" altLang="zh-CN" sz="1600" dirty="0"/>
              <a:t>K. Baba, M. </a:t>
            </a:r>
            <a:r>
              <a:rPr lang="en-US" altLang="zh-CN" sz="1600" dirty="0" err="1"/>
              <a:t>Tobisu</a:t>
            </a:r>
            <a:r>
              <a:rPr lang="en-US" altLang="zh-CN" sz="1600" dirty="0"/>
              <a:t> and N. </a:t>
            </a:r>
            <a:r>
              <a:rPr lang="en-US" altLang="zh-CN" sz="1600" dirty="0" err="1"/>
              <a:t>Chatani</a:t>
            </a:r>
            <a:r>
              <a:rPr lang="en-US" altLang="zh-CN" sz="1600" dirty="0"/>
              <a:t>,</a:t>
            </a:r>
            <a:r>
              <a:rPr lang="en-US" altLang="zh-CN" sz="1600" i="1" dirty="0"/>
              <a:t> Org. Lett.</a:t>
            </a:r>
            <a:r>
              <a:rPr lang="en-US" altLang="zh-CN" sz="1600" dirty="0"/>
              <a:t>, 2014, </a:t>
            </a:r>
            <a:r>
              <a:rPr lang="en-US" altLang="zh-CN" sz="1600" b="1" dirty="0"/>
              <a:t>17</a:t>
            </a:r>
            <a:r>
              <a:rPr lang="en-US" altLang="zh-CN" sz="1600" dirty="0"/>
              <a:t>, 70</a:t>
            </a:r>
            <a:endParaRPr lang="zh-CN" altLang="en-US" sz="1200" dirty="0"/>
          </a:p>
        </p:txBody>
      </p:sp>
      <p:sp>
        <p:nvSpPr>
          <p:cNvPr id="13" name="Rectangle 1">
            <a:extLst>
              <a:ext uri="{FF2B5EF4-FFF2-40B4-BE49-F238E27FC236}">
                <a16:creationId xmlns="" xmlns:a16="http://schemas.microsoft.com/office/drawing/2014/main" id="{D46B5704-C317-4D61-8B3E-BD97CE10DA75}"/>
              </a:ext>
            </a:extLst>
          </p:cNvPr>
          <p:cNvSpPr>
            <a:spLocks noChangeArrowheads="1"/>
          </p:cNvSpPr>
          <p:nvPr/>
        </p:nvSpPr>
        <p:spPr bwMode="auto">
          <a:xfrm>
            <a:off x="2152907" y="1016132"/>
            <a:ext cx="4921540" cy="4001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a:r>
              <a:rPr lang="en-US" altLang="zh-CN" sz="2000" dirty="0">
                <a:latin typeface="方正兰亭粗黑简体" pitchFamily="2" charset="-122"/>
                <a:ea typeface="方正兰亭粗黑简体" pitchFamily="2" charset="-122"/>
                <a:cs typeface="Times New Roman" pitchFamily="18" charset="0"/>
              </a:rPr>
              <a:t>2.2 Formation of tertiary phosphine</a:t>
            </a:r>
          </a:p>
        </p:txBody>
      </p:sp>
    </p:spTree>
    <p:extLst>
      <p:ext uri="{BB962C8B-B14F-4D97-AF65-F5344CB8AC3E}">
        <p14:creationId xmlns:p14="http://schemas.microsoft.com/office/powerpoint/2010/main" val="1178358123"/>
      </p:ext>
    </p:extLst>
  </p:cSld>
  <p:clrMapOvr>
    <a:masterClrMapping/>
  </p:clrMapOvr>
  <p:transition spd="slow" advTm="30191"/>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250825" y="908050"/>
            <a:ext cx="8642350" cy="5743575"/>
          </a:xfrm>
          <a:prstGeom prst="rect">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sp>
        <p:nvSpPr>
          <p:cNvPr id="90" name="Rectangle 13"/>
          <p:cNvSpPr>
            <a:spLocks noChangeArrowheads="1"/>
          </p:cNvSpPr>
          <p:nvPr/>
        </p:nvSpPr>
        <p:spPr bwMode="auto">
          <a:xfrm>
            <a:off x="-28575" y="758825"/>
            <a:ext cx="9144000" cy="71438"/>
          </a:xfrm>
          <a:prstGeom prst="rect">
            <a:avLst/>
          </a:prstGeom>
          <a:gradFill rotWithShape="1">
            <a:gsLst>
              <a:gs pos="0">
                <a:srgbClr val="764700"/>
              </a:gs>
              <a:gs pos="100000">
                <a:srgbClr val="FF9900"/>
              </a:gs>
            </a:gsLst>
            <a:lin ang="0" scaled="1"/>
          </a:gradFill>
          <a:ln>
            <a:noFill/>
          </a:ln>
          <a:effectLst>
            <a:outerShdw blurRad="63500" sx="102000" sy="102000" algn="ctr" rotWithShape="0">
              <a:prstClr val="black">
                <a:alpha val="40000"/>
              </a:prstClr>
            </a:outerShdw>
          </a:effectLst>
        </p:spPr>
        <p:txBody>
          <a:bodyPr wrap="none" anchor="ctr"/>
          <a:lstStyle/>
          <a:p>
            <a:pPr fontAlgn="auto">
              <a:spcBef>
                <a:spcPts val="0"/>
              </a:spcBef>
              <a:spcAft>
                <a:spcPts val="0"/>
              </a:spcAft>
              <a:defRPr/>
            </a:pPr>
            <a:endParaRPr kumimoji="1" lang="zh-CN" altLang="en-US" sz="2800">
              <a:solidFill>
                <a:prstClr val="black"/>
              </a:solidFill>
              <a:latin typeface="Times New Roman" pitchFamily="18" charset="0"/>
              <a:ea typeface="宋体"/>
            </a:endParaRPr>
          </a:p>
        </p:txBody>
      </p:sp>
      <p:sp>
        <p:nvSpPr>
          <p:cNvPr id="127079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46944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矩形 7"/>
          <p:cNvSpPr/>
          <p:nvPr/>
        </p:nvSpPr>
        <p:spPr>
          <a:xfrm>
            <a:off x="539552" y="5301208"/>
            <a:ext cx="8352928" cy="369332"/>
          </a:xfrm>
          <a:prstGeom prst="rect">
            <a:avLst/>
          </a:prstGeom>
        </p:spPr>
        <p:txBody>
          <a:bodyPr wrap="square">
            <a:spAutoFit/>
          </a:bodyPr>
          <a:lstStyle/>
          <a:p>
            <a:pPr algn="ctr"/>
            <a:r>
              <a:rPr lang="en-US" altLang="zh-CN" dirty="0">
                <a:latin typeface="方正兰亭粗黑简体" panose="02010600030101010101" charset="-122"/>
                <a:ea typeface="方正兰亭粗黑简体" panose="02010600030101010101" charset="-122"/>
              </a:rPr>
              <a:t>Pd-catalyzed reversible C–P bond metathesis</a:t>
            </a:r>
            <a:endParaRPr lang="zh-CN" altLang="en-US" dirty="0">
              <a:latin typeface="方正兰亭粗黑简体" panose="02010600030101010101" charset="-122"/>
              <a:ea typeface="方正兰亭粗黑简体" panose="02010600030101010101" charset="-122"/>
            </a:endParaRPr>
          </a:p>
        </p:txBody>
      </p:sp>
      <p:sp>
        <p:nvSpPr>
          <p:cNvPr id="11" name="TextBox 29"/>
          <p:cNvSpPr txBox="1">
            <a:spLocks noChangeArrowheads="1"/>
          </p:cNvSpPr>
          <p:nvPr/>
        </p:nvSpPr>
        <p:spPr bwMode="auto">
          <a:xfrm>
            <a:off x="179512" y="241484"/>
            <a:ext cx="60486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r>
              <a:rPr lang="en-US" altLang="zh-CN" sz="2400" dirty="0">
                <a:latin typeface="方正兰亭粗黑简体" pitchFamily="2" charset="-122"/>
                <a:ea typeface="方正兰亭粗黑简体" pitchFamily="2" charset="-122"/>
              </a:rPr>
              <a:t>2. Formation of C-P bond</a:t>
            </a:r>
            <a:endParaRPr lang="zh-CN" altLang="zh-CN" sz="2400" dirty="0">
              <a:latin typeface="方正兰亭粗黑简体" pitchFamily="2" charset="-122"/>
              <a:ea typeface="方正兰亭粗黑简体" pitchFamily="2" charset="-122"/>
            </a:endParaRPr>
          </a:p>
        </p:txBody>
      </p:sp>
      <p:sp>
        <p:nvSpPr>
          <p:cNvPr id="1469443"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 name="对象 2">
            <a:extLst>
              <a:ext uri="{FF2B5EF4-FFF2-40B4-BE49-F238E27FC236}">
                <a16:creationId xmlns="" xmlns:a16="http://schemas.microsoft.com/office/drawing/2014/main" id="{DD1742A2-5230-4750-B2B0-C4678CEE221E}"/>
              </a:ext>
            </a:extLst>
          </p:cNvPr>
          <p:cNvGraphicFramePr>
            <a:graphicFrameLocks noChangeAspect="1"/>
          </p:cNvGraphicFramePr>
          <p:nvPr>
            <p:extLst>
              <p:ext uri="{D42A27DB-BD31-4B8C-83A1-F6EECF244321}">
                <p14:modId xmlns:p14="http://schemas.microsoft.com/office/powerpoint/2010/main" val="3522630128"/>
              </p:ext>
            </p:extLst>
          </p:nvPr>
        </p:nvGraphicFramePr>
        <p:xfrm>
          <a:off x="1600223" y="1870768"/>
          <a:ext cx="5943554" cy="3048666"/>
        </p:xfrm>
        <a:graphic>
          <a:graphicData uri="http://schemas.openxmlformats.org/presentationml/2006/ole">
            <mc:AlternateContent xmlns:mc="http://schemas.openxmlformats.org/markup-compatibility/2006">
              <mc:Choice xmlns:v="urn:schemas-microsoft-com:vml" Requires="v">
                <p:oleObj spid="_x0000_s1663000" name="CS ChemDraw Drawing" r:id="rId4" imgW="4908996" imgH="2517595" progId="ChemDraw.Document.6.0">
                  <p:embed/>
                </p:oleObj>
              </mc:Choice>
              <mc:Fallback>
                <p:oleObj name="CS ChemDraw Drawing" r:id="rId4" imgW="4908996" imgH="2517595" progId="ChemDraw.Document.6.0">
                  <p:embed/>
                  <p:pic>
                    <p:nvPicPr>
                      <p:cNvPr id="0" name=""/>
                      <p:cNvPicPr/>
                      <p:nvPr/>
                    </p:nvPicPr>
                    <p:blipFill>
                      <a:blip r:embed="rId5"/>
                      <a:stretch>
                        <a:fillRect/>
                      </a:stretch>
                    </p:blipFill>
                    <p:spPr>
                      <a:xfrm>
                        <a:off x="1600223" y="1870768"/>
                        <a:ext cx="5943554" cy="3048666"/>
                      </a:xfrm>
                      <a:prstGeom prst="rect">
                        <a:avLst/>
                      </a:prstGeom>
                    </p:spPr>
                  </p:pic>
                </p:oleObj>
              </mc:Fallback>
            </mc:AlternateContent>
          </a:graphicData>
        </a:graphic>
      </p:graphicFrame>
      <p:sp>
        <p:nvSpPr>
          <p:cNvPr id="12" name="矩形 11">
            <a:extLst>
              <a:ext uri="{FF2B5EF4-FFF2-40B4-BE49-F238E27FC236}">
                <a16:creationId xmlns="" xmlns:a16="http://schemas.microsoft.com/office/drawing/2014/main" id="{B34E4F4B-2860-4F4A-9990-A08019062105}"/>
              </a:ext>
            </a:extLst>
          </p:cNvPr>
          <p:cNvSpPr/>
          <p:nvPr/>
        </p:nvSpPr>
        <p:spPr>
          <a:xfrm>
            <a:off x="2123728" y="6186790"/>
            <a:ext cx="6768752" cy="338554"/>
          </a:xfrm>
          <a:prstGeom prst="rect">
            <a:avLst/>
          </a:prstGeom>
        </p:spPr>
        <p:txBody>
          <a:bodyPr wrap="square">
            <a:spAutoFit/>
          </a:bodyPr>
          <a:lstStyle/>
          <a:p>
            <a:pPr algn="r"/>
            <a:r>
              <a:rPr lang="en-US" altLang="zh-CN" sz="1600" dirty="0"/>
              <a:t>Z. Lian, B. N. </a:t>
            </a:r>
            <a:r>
              <a:rPr lang="en-US" altLang="zh-CN" sz="1600" dirty="0" err="1"/>
              <a:t>Bhawal</a:t>
            </a:r>
            <a:r>
              <a:rPr lang="en-US" altLang="zh-CN" sz="1600" dirty="0"/>
              <a:t>, P. Yu and B. </a:t>
            </a:r>
            <a:r>
              <a:rPr lang="en-US" altLang="zh-CN" sz="1600" dirty="0" err="1"/>
              <a:t>Morandi</a:t>
            </a:r>
            <a:r>
              <a:rPr lang="en-US" altLang="zh-CN" sz="1600" dirty="0"/>
              <a:t>,</a:t>
            </a:r>
            <a:r>
              <a:rPr lang="en-US" altLang="zh-CN" sz="1600" i="1" dirty="0"/>
              <a:t> Science</a:t>
            </a:r>
            <a:r>
              <a:rPr lang="en-US" altLang="zh-CN" sz="1600" dirty="0"/>
              <a:t>, 2017, </a:t>
            </a:r>
            <a:r>
              <a:rPr lang="en-US" altLang="zh-CN" sz="1600" b="1" dirty="0"/>
              <a:t>356</a:t>
            </a:r>
            <a:r>
              <a:rPr lang="en-US" altLang="zh-CN" sz="1600" dirty="0"/>
              <a:t>, 1059</a:t>
            </a:r>
            <a:endParaRPr lang="zh-CN" altLang="en-US" sz="1100" dirty="0"/>
          </a:p>
        </p:txBody>
      </p:sp>
      <p:sp>
        <p:nvSpPr>
          <p:cNvPr id="13" name="Rectangle 1">
            <a:extLst>
              <a:ext uri="{FF2B5EF4-FFF2-40B4-BE49-F238E27FC236}">
                <a16:creationId xmlns="" xmlns:a16="http://schemas.microsoft.com/office/drawing/2014/main" id="{C7192E07-CC85-405B-9BBD-F64542029547}"/>
              </a:ext>
            </a:extLst>
          </p:cNvPr>
          <p:cNvSpPr>
            <a:spLocks noChangeArrowheads="1"/>
          </p:cNvSpPr>
          <p:nvPr/>
        </p:nvSpPr>
        <p:spPr bwMode="auto">
          <a:xfrm>
            <a:off x="2152907" y="1016132"/>
            <a:ext cx="4921540" cy="4001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a:r>
              <a:rPr lang="en-US" altLang="zh-CN" sz="2000" dirty="0">
                <a:latin typeface="方正兰亭粗黑简体" pitchFamily="2" charset="-122"/>
                <a:ea typeface="方正兰亭粗黑简体" pitchFamily="2" charset="-122"/>
                <a:cs typeface="Times New Roman" pitchFamily="18" charset="0"/>
              </a:rPr>
              <a:t>2.2 Formation of tertiary phosphine</a:t>
            </a:r>
          </a:p>
        </p:txBody>
      </p:sp>
    </p:spTree>
    <p:extLst>
      <p:ext uri="{BB962C8B-B14F-4D97-AF65-F5344CB8AC3E}">
        <p14:creationId xmlns:p14="http://schemas.microsoft.com/office/powerpoint/2010/main" val="888351859"/>
      </p:ext>
    </p:extLst>
  </p:cSld>
  <p:clrMapOvr>
    <a:masterClrMapping/>
  </p:clrMapOvr>
  <p:transition spd="slow" advTm="30191"/>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250825" y="908050"/>
            <a:ext cx="8642350" cy="5743575"/>
          </a:xfrm>
          <a:prstGeom prst="rect">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sp>
        <p:nvSpPr>
          <p:cNvPr id="90" name="Rectangle 13"/>
          <p:cNvSpPr>
            <a:spLocks noChangeArrowheads="1"/>
          </p:cNvSpPr>
          <p:nvPr/>
        </p:nvSpPr>
        <p:spPr bwMode="auto">
          <a:xfrm>
            <a:off x="-28575" y="758825"/>
            <a:ext cx="9144000" cy="71438"/>
          </a:xfrm>
          <a:prstGeom prst="rect">
            <a:avLst/>
          </a:prstGeom>
          <a:gradFill rotWithShape="1">
            <a:gsLst>
              <a:gs pos="0">
                <a:srgbClr val="764700"/>
              </a:gs>
              <a:gs pos="100000">
                <a:srgbClr val="FF9900"/>
              </a:gs>
            </a:gsLst>
            <a:lin ang="0" scaled="1"/>
          </a:gradFill>
          <a:ln>
            <a:noFill/>
          </a:ln>
          <a:effectLst>
            <a:outerShdw blurRad="63500" sx="102000" sy="102000" algn="ctr" rotWithShape="0">
              <a:prstClr val="black">
                <a:alpha val="40000"/>
              </a:prstClr>
            </a:outerShdw>
          </a:effectLst>
        </p:spPr>
        <p:txBody>
          <a:bodyPr wrap="none" anchor="ctr"/>
          <a:lstStyle/>
          <a:p>
            <a:pPr fontAlgn="auto">
              <a:spcBef>
                <a:spcPts val="0"/>
              </a:spcBef>
              <a:spcAft>
                <a:spcPts val="0"/>
              </a:spcAft>
              <a:defRPr/>
            </a:pPr>
            <a:endParaRPr kumimoji="1" lang="zh-CN" altLang="en-US" sz="2800">
              <a:solidFill>
                <a:prstClr val="black"/>
              </a:solidFill>
              <a:latin typeface="Times New Roman" pitchFamily="18" charset="0"/>
              <a:ea typeface="宋体"/>
            </a:endParaRPr>
          </a:p>
        </p:txBody>
      </p:sp>
      <p:sp>
        <p:nvSpPr>
          <p:cNvPr id="127079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46944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矩形 7"/>
          <p:cNvSpPr/>
          <p:nvPr/>
        </p:nvSpPr>
        <p:spPr>
          <a:xfrm>
            <a:off x="395536" y="5651956"/>
            <a:ext cx="8352928" cy="369332"/>
          </a:xfrm>
          <a:prstGeom prst="rect">
            <a:avLst/>
          </a:prstGeom>
        </p:spPr>
        <p:txBody>
          <a:bodyPr wrap="square">
            <a:spAutoFit/>
          </a:bodyPr>
          <a:lstStyle/>
          <a:p>
            <a:pPr algn="ctr"/>
            <a:r>
              <a:rPr lang="en-US" altLang="zh-CN" dirty="0">
                <a:latin typeface="方正兰亭粗黑简体" panose="02010600030101010101" charset="-122"/>
                <a:ea typeface="方正兰亭粗黑简体" panose="02010600030101010101" charset="-122"/>
              </a:rPr>
              <a:t>Pd-catalyzed C–P bond ring-closing metathesis reaction</a:t>
            </a:r>
            <a:endParaRPr lang="zh-CN" altLang="en-US" dirty="0">
              <a:latin typeface="方正兰亭粗黑简体" panose="02010600030101010101" charset="-122"/>
              <a:ea typeface="方正兰亭粗黑简体" panose="02010600030101010101" charset="-122"/>
            </a:endParaRPr>
          </a:p>
        </p:txBody>
      </p:sp>
      <p:sp>
        <p:nvSpPr>
          <p:cNvPr id="11" name="TextBox 29"/>
          <p:cNvSpPr txBox="1">
            <a:spLocks noChangeArrowheads="1"/>
          </p:cNvSpPr>
          <p:nvPr/>
        </p:nvSpPr>
        <p:spPr bwMode="auto">
          <a:xfrm>
            <a:off x="179512" y="241484"/>
            <a:ext cx="60486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r>
              <a:rPr lang="en-US" altLang="zh-CN" sz="2400" dirty="0">
                <a:latin typeface="方正兰亭粗黑简体" pitchFamily="2" charset="-122"/>
                <a:ea typeface="方正兰亭粗黑简体" pitchFamily="2" charset="-122"/>
              </a:rPr>
              <a:t>2. Formation of C-P bond</a:t>
            </a:r>
            <a:endParaRPr lang="zh-CN" altLang="zh-CN" sz="2400" dirty="0">
              <a:latin typeface="方正兰亭粗黑简体" pitchFamily="2" charset="-122"/>
              <a:ea typeface="方正兰亭粗黑简体" pitchFamily="2" charset="-122"/>
            </a:endParaRPr>
          </a:p>
        </p:txBody>
      </p:sp>
      <p:sp>
        <p:nvSpPr>
          <p:cNvPr id="1469443"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 name="对象 1">
            <a:extLst>
              <a:ext uri="{FF2B5EF4-FFF2-40B4-BE49-F238E27FC236}">
                <a16:creationId xmlns="" xmlns:a16="http://schemas.microsoft.com/office/drawing/2014/main" id="{BC50AB58-35C7-4AF5-AA6D-C11AA576219D}"/>
              </a:ext>
            </a:extLst>
          </p:cNvPr>
          <p:cNvGraphicFramePr>
            <a:graphicFrameLocks noChangeAspect="1"/>
          </p:cNvGraphicFramePr>
          <p:nvPr>
            <p:extLst>
              <p:ext uri="{D42A27DB-BD31-4B8C-83A1-F6EECF244321}">
                <p14:modId xmlns:p14="http://schemas.microsoft.com/office/powerpoint/2010/main" val="3653591842"/>
              </p:ext>
            </p:extLst>
          </p:nvPr>
        </p:nvGraphicFramePr>
        <p:xfrm>
          <a:off x="2108200" y="1421036"/>
          <a:ext cx="4927600" cy="4240212"/>
        </p:xfrm>
        <a:graphic>
          <a:graphicData uri="http://schemas.openxmlformats.org/presentationml/2006/ole">
            <mc:AlternateContent xmlns:mc="http://schemas.openxmlformats.org/markup-compatibility/2006">
              <mc:Choice xmlns:v="urn:schemas-microsoft-com:vml" Requires="v">
                <p:oleObj spid="_x0000_s1664027" name="CS ChemDraw Drawing" r:id="rId4" imgW="4926988" imgH="4239663" progId="ChemDraw.Document.6.0">
                  <p:embed/>
                </p:oleObj>
              </mc:Choice>
              <mc:Fallback>
                <p:oleObj name="CS ChemDraw Drawing" r:id="rId4" imgW="4926988" imgH="4239663" progId="ChemDraw.Document.6.0">
                  <p:embed/>
                  <p:pic>
                    <p:nvPicPr>
                      <p:cNvPr id="0" name=""/>
                      <p:cNvPicPr/>
                      <p:nvPr/>
                    </p:nvPicPr>
                    <p:blipFill>
                      <a:blip r:embed="rId5"/>
                      <a:stretch>
                        <a:fillRect/>
                      </a:stretch>
                    </p:blipFill>
                    <p:spPr>
                      <a:xfrm>
                        <a:off x="2108200" y="1421036"/>
                        <a:ext cx="4927600" cy="4240212"/>
                      </a:xfrm>
                      <a:prstGeom prst="rect">
                        <a:avLst/>
                      </a:prstGeom>
                    </p:spPr>
                  </p:pic>
                </p:oleObj>
              </mc:Fallback>
            </mc:AlternateContent>
          </a:graphicData>
        </a:graphic>
      </p:graphicFrame>
      <p:sp>
        <p:nvSpPr>
          <p:cNvPr id="12" name="矩形 11">
            <a:extLst>
              <a:ext uri="{FF2B5EF4-FFF2-40B4-BE49-F238E27FC236}">
                <a16:creationId xmlns="" xmlns:a16="http://schemas.microsoft.com/office/drawing/2014/main" id="{0DFA20B0-645B-4141-9D00-7CCC2D466C88}"/>
              </a:ext>
            </a:extLst>
          </p:cNvPr>
          <p:cNvSpPr/>
          <p:nvPr/>
        </p:nvSpPr>
        <p:spPr>
          <a:xfrm>
            <a:off x="2123728" y="6186790"/>
            <a:ext cx="6768752" cy="338554"/>
          </a:xfrm>
          <a:prstGeom prst="rect">
            <a:avLst/>
          </a:prstGeom>
        </p:spPr>
        <p:txBody>
          <a:bodyPr wrap="square">
            <a:spAutoFit/>
          </a:bodyPr>
          <a:lstStyle/>
          <a:p>
            <a:pPr algn="r"/>
            <a:r>
              <a:rPr lang="en-US" altLang="zh-CN" sz="1600" dirty="0"/>
              <a:t>Z. Lian, B. N. </a:t>
            </a:r>
            <a:r>
              <a:rPr lang="en-US" altLang="zh-CN" sz="1600" dirty="0" err="1"/>
              <a:t>Bhawal</a:t>
            </a:r>
            <a:r>
              <a:rPr lang="en-US" altLang="zh-CN" sz="1600" dirty="0"/>
              <a:t>, P. Yu and B. </a:t>
            </a:r>
            <a:r>
              <a:rPr lang="en-US" altLang="zh-CN" sz="1600" dirty="0" err="1"/>
              <a:t>Morandi</a:t>
            </a:r>
            <a:r>
              <a:rPr lang="en-US" altLang="zh-CN" sz="1600" dirty="0"/>
              <a:t>,</a:t>
            </a:r>
            <a:r>
              <a:rPr lang="en-US" altLang="zh-CN" sz="1600" i="1" dirty="0"/>
              <a:t> Science</a:t>
            </a:r>
            <a:r>
              <a:rPr lang="en-US" altLang="zh-CN" sz="1600" dirty="0"/>
              <a:t>, 2017, </a:t>
            </a:r>
            <a:r>
              <a:rPr lang="en-US" altLang="zh-CN" sz="1600" b="1" dirty="0"/>
              <a:t>356</a:t>
            </a:r>
            <a:r>
              <a:rPr lang="en-US" altLang="zh-CN" sz="1600" dirty="0"/>
              <a:t>, 1059</a:t>
            </a:r>
            <a:endParaRPr lang="zh-CN" altLang="en-US" sz="1100" dirty="0"/>
          </a:p>
        </p:txBody>
      </p:sp>
      <p:sp>
        <p:nvSpPr>
          <p:cNvPr id="13" name="Rectangle 1">
            <a:extLst>
              <a:ext uri="{FF2B5EF4-FFF2-40B4-BE49-F238E27FC236}">
                <a16:creationId xmlns="" xmlns:a16="http://schemas.microsoft.com/office/drawing/2014/main" id="{FD2DB0D3-4CAF-4087-A42F-588A03D51FF1}"/>
              </a:ext>
            </a:extLst>
          </p:cNvPr>
          <p:cNvSpPr>
            <a:spLocks noChangeArrowheads="1"/>
          </p:cNvSpPr>
          <p:nvPr/>
        </p:nvSpPr>
        <p:spPr bwMode="auto">
          <a:xfrm>
            <a:off x="2152907" y="1016132"/>
            <a:ext cx="4921540" cy="4001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a:r>
              <a:rPr lang="en-US" altLang="zh-CN" sz="2000" dirty="0">
                <a:latin typeface="方正兰亭粗黑简体" pitchFamily="2" charset="-122"/>
                <a:ea typeface="方正兰亭粗黑简体" pitchFamily="2" charset="-122"/>
                <a:cs typeface="Times New Roman" pitchFamily="18" charset="0"/>
              </a:rPr>
              <a:t>2.2 Formation of tertiary phosphine</a:t>
            </a:r>
          </a:p>
        </p:txBody>
      </p:sp>
    </p:spTree>
    <p:extLst>
      <p:ext uri="{BB962C8B-B14F-4D97-AF65-F5344CB8AC3E}">
        <p14:creationId xmlns:p14="http://schemas.microsoft.com/office/powerpoint/2010/main" val="2376134190"/>
      </p:ext>
    </p:extLst>
  </p:cSld>
  <p:clrMapOvr>
    <a:masterClrMapping/>
  </p:clrMapOvr>
  <p:transition spd="slow" advTm="30191"/>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250825" y="908050"/>
            <a:ext cx="8642350" cy="5743575"/>
          </a:xfrm>
          <a:prstGeom prst="rect">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sp>
        <p:nvSpPr>
          <p:cNvPr id="90" name="Rectangle 13"/>
          <p:cNvSpPr>
            <a:spLocks noChangeArrowheads="1"/>
          </p:cNvSpPr>
          <p:nvPr/>
        </p:nvSpPr>
        <p:spPr bwMode="auto">
          <a:xfrm>
            <a:off x="-28575" y="758825"/>
            <a:ext cx="9144000" cy="71438"/>
          </a:xfrm>
          <a:prstGeom prst="rect">
            <a:avLst/>
          </a:prstGeom>
          <a:gradFill rotWithShape="1">
            <a:gsLst>
              <a:gs pos="0">
                <a:srgbClr val="764700"/>
              </a:gs>
              <a:gs pos="100000">
                <a:srgbClr val="FF9900"/>
              </a:gs>
            </a:gsLst>
            <a:lin ang="0" scaled="1"/>
          </a:gradFill>
          <a:ln>
            <a:noFill/>
          </a:ln>
          <a:effectLst>
            <a:outerShdw blurRad="63500" sx="102000" sy="102000" algn="ctr" rotWithShape="0">
              <a:prstClr val="black">
                <a:alpha val="40000"/>
              </a:prstClr>
            </a:outerShdw>
          </a:effectLst>
        </p:spPr>
        <p:txBody>
          <a:bodyPr wrap="none" anchor="ctr"/>
          <a:lstStyle/>
          <a:p>
            <a:pPr fontAlgn="auto">
              <a:spcBef>
                <a:spcPts val="0"/>
              </a:spcBef>
              <a:spcAft>
                <a:spcPts val="0"/>
              </a:spcAft>
              <a:defRPr/>
            </a:pPr>
            <a:endParaRPr kumimoji="1" lang="zh-CN" altLang="en-US" sz="2800">
              <a:solidFill>
                <a:prstClr val="black"/>
              </a:solidFill>
              <a:latin typeface="Times New Roman" pitchFamily="18" charset="0"/>
              <a:ea typeface="宋体"/>
            </a:endParaRPr>
          </a:p>
        </p:txBody>
      </p:sp>
      <p:sp>
        <p:nvSpPr>
          <p:cNvPr id="127079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46944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矩形 7"/>
          <p:cNvSpPr/>
          <p:nvPr/>
        </p:nvSpPr>
        <p:spPr>
          <a:xfrm>
            <a:off x="539552" y="5301208"/>
            <a:ext cx="8352928" cy="646331"/>
          </a:xfrm>
          <a:prstGeom prst="rect">
            <a:avLst/>
          </a:prstGeom>
        </p:spPr>
        <p:txBody>
          <a:bodyPr wrap="square">
            <a:spAutoFit/>
          </a:bodyPr>
          <a:lstStyle/>
          <a:p>
            <a:pPr algn="ctr"/>
            <a:r>
              <a:rPr lang="en-US" altLang="zh-CN" dirty="0">
                <a:latin typeface="方正兰亭粗黑简体" panose="02010600030101010101" charset="-122"/>
                <a:ea typeface="方正兰亭粗黑简体" panose="02010600030101010101" charset="-122"/>
              </a:rPr>
              <a:t>Cyclization of </a:t>
            </a:r>
            <a:r>
              <a:rPr lang="en-US" altLang="zh-CN" dirty="0" err="1">
                <a:latin typeface="方正兰亭粗黑简体" panose="02010600030101010101" charset="-122"/>
                <a:ea typeface="方正兰亭粗黑简体" panose="02010600030101010101" charset="-122"/>
              </a:rPr>
              <a:t>bisphosphines</a:t>
            </a:r>
            <a:r>
              <a:rPr lang="en-US" altLang="zh-CN" dirty="0">
                <a:latin typeface="方正兰亭粗黑简体" panose="02010600030101010101" charset="-122"/>
                <a:ea typeface="方正兰亭粗黑简体" panose="02010600030101010101" charset="-122"/>
              </a:rPr>
              <a:t> for formation of </a:t>
            </a:r>
            <a:r>
              <a:rPr lang="en-US" altLang="zh-CN" dirty="0" err="1">
                <a:latin typeface="方正兰亭粗黑简体" panose="02010600030101010101" charset="-122"/>
                <a:ea typeface="方正兰亭粗黑简体" panose="02010600030101010101" charset="-122"/>
              </a:rPr>
              <a:t>phosphacycles</a:t>
            </a:r>
            <a:r>
              <a:rPr lang="en-US" altLang="zh-CN" dirty="0">
                <a:latin typeface="方正兰亭粗黑简体" panose="02010600030101010101" charset="-122"/>
                <a:ea typeface="方正兰亭粗黑简体" panose="02010600030101010101" charset="-122"/>
              </a:rPr>
              <a:t> via C–P/C–P coupling</a:t>
            </a:r>
            <a:endParaRPr lang="zh-CN" altLang="en-US" dirty="0">
              <a:latin typeface="方正兰亭粗黑简体" panose="02010600030101010101" charset="-122"/>
              <a:ea typeface="方正兰亭粗黑简体" panose="02010600030101010101" charset="-122"/>
            </a:endParaRPr>
          </a:p>
        </p:txBody>
      </p:sp>
      <p:sp>
        <p:nvSpPr>
          <p:cNvPr id="11" name="TextBox 29"/>
          <p:cNvSpPr txBox="1">
            <a:spLocks noChangeArrowheads="1"/>
          </p:cNvSpPr>
          <p:nvPr/>
        </p:nvSpPr>
        <p:spPr bwMode="auto">
          <a:xfrm>
            <a:off x="179512" y="241484"/>
            <a:ext cx="60486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r>
              <a:rPr lang="en-US" altLang="zh-CN" sz="2400" dirty="0">
                <a:latin typeface="方正兰亭粗黑简体" pitchFamily="2" charset="-122"/>
                <a:ea typeface="方正兰亭粗黑简体" pitchFamily="2" charset="-122"/>
              </a:rPr>
              <a:t>2. Formation of C-P bond</a:t>
            </a:r>
            <a:endParaRPr lang="zh-CN" altLang="zh-CN" sz="2400" dirty="0">
              <a:latin typeface="方正兰亭粗黑简体" pitchFamily="2" charset="-122"/>
              <a:ea typeface="方正兰亭粗黑简体" pitchFamily="2" charset="-122"/>
            </a:endParaRPr>
          </a:p>
        </p:txBody>
      </p:sp>
      <p:sp>
        <p:nvSpPr>
          <p:cNvPr id="1469443"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2" name="矩形 11">
            <a:extLst>
              <a:ext uri="{FF2B5EF4-FFF2-40B4-BE49-F238E27FC236}">
                <a16:creationId xmlns="" xmlns:a16="http://schemas.microsoft.com/office/drawing/2014/main" id="{41B7AE26-CF5D-403D-89F3-8B8DDDE8D48B}"/>
              </a:ext>
            </a:extLst>
          </p:cNvPr>
          <p:cNvSpPr/>
          <p:nvPr/>
        </p:nvSpPr>
        <p:spPr>
          <a:xfrm>
            <a:off x="1600223" y="6186790"/>
            <a:ext cx="7292257" cy="338554"/>
          </a:xfrm>
          <a:prstGeom prst="rect">
            <a:avLst/>
          </a:prstGeom>
        </p:spPr>
        <p:txBody>
          <a:bodyPr wrap="square">
            <a:spAutoFit/>
          </a:bodyPr>
          <a:lstStyle/>
          <a:p>
            <a:pPr algn="r"/>
            <a:r>
              <a:rPr lang="en-US" altLang="zh-CN" sz="1600" dirty="0"/>
              <a:t>K. Baba, Y. </a:t>
            </a:r>
            <a:r>
              <a:rPr lang="en-US" altLang="zh-CN" sz="1600" dirty="0" err="1"/>
              <a:t>Masuya</a:t>
            </a:r>
            <a:r>
              <a:rPr lang="en-US" altLang="zh-CN" sz="1600" dirty="0"/>
              <a:t>, N. </a:t>
            </a:r>
            <a:r>
              <a:rPr lang="en-US" altLang="zh-CN" sz="1600" dirty="0" err="1"/>
              <a:t>Chatani</a:t>
            </a:r>
            <a:r>
              <a:rPr lang="en-US" altLang="zh-CN" sz="1600" dirty="0"/>
              <a:t> and M. </a:t>
            </a:r>
            <a:r>
              <a:rPr lang="en-US" altLang="zh-CN" sz="1600" dirty="0" err="1"/>
              <a:t>Tobisu</a:t>
            </a:r>
            <a:r>
              <a:rPr lang="en-US" altLang="zh-CN" sz="1600" dirty="0"/>
              <a:t>, </a:t>
            </a:r>
            <a:r>
              <a:rPr lang="en-US" altLang="zh-CN" sz="1600" i="1" dirty="0"/>
              <a:t>Chem. Lett.</a:t>
            </a:r>
            <a:r>
              <a:rPr lang="en-US" altLang="zh-CN" sz="1600" dirty="0"/>
              <a:t>, 2017, </a:t>
            </a:r>
            <a:r>
              <a:rPr lang="en-US" altLang="zh-CN" sz="1600" b="1" dirty="0"/>
              <a:t>46</a:t>
            </a:r>
            <a:r>
              <a:rPr lang="en-US" altLang="zh-CN" sz="1600" dirty="0"/>
              <a:t>, 1296</a:t>
            </a:r>
            <a:endParaRPr lang="zh-CN" altLang="en-US" sz="1050" dirty="0"/>
          </a:p>
        </p:txBody>
      </p:sp>
      <p:graphicFrame>
        <p:nvGraphicFramePr>
          <p:cNvPr id="3" name="对象 2">
            <a:extLst>
              <a:ext uri="{FF2B5EF4-FFF2-40B4-BE49-F238E27FC236}">
                <a16:creationId xmlns="" xmlns:a16="http://schemas.microsoft.com/office/drawing/2014/main" id="{37C25683-EEF1-46CE-9CDE-AB8AA1D3748A}"/>
              </a:ext>
            </a:extLst>
          </p:cNvPr>
          <p:cNvGraphicFramePr>
            <a:graphicFrameLocks noChangeAspect="1"/>
          </p:cNvGraphicFramePr>
          <p:nvPr>
            <p:extLst>
              <p:ext uri="{D42A27DB-BD31-4B8C-83A1-F6EECF244321}">
                <p14:modId xmlns:p14="http://schemas.microsoft.com/office/powerpoint/2010/main" val="3966556394"/>
              </p:ext>
            </p:extLst>
          </p:nvPr>
        </p:nvGraphicFramePr>
        <p:xfrm>
          <a:off x="1441586" y="1506338"/>
          <a:ext cx="6260827" cy="3240111"/>
        </p:xfrm>
        <a:graphic>
          <a:graphicData uri="http://schemas.openxmlformats.org/presentationml/2006/ole">
            <mc:AlternateContent xmlns:mc="http://schemas.openxmlformats.org/markup-compatibility/2006">
              <mc:Choice xmlns:v="urn:schemas-microsoft-com:vml" Requires="v">
                <p:oleObj spid="_x0000_s1666074" name="CS ChemDraw Drawing" r:id="rId4" imgW="4891951" imgH="2532730" progId="ChemDraw.Document.6.0">
                  <p:embed/>
                </p:oleObj>
              </mc:Choice>
              <mc:Fallback>
                <p:oleObj name="CS ChemDraw Drawing" r:id="rId4" imgW="4891951" imgH="2532730" progId="ChemDraw.Document.6.0">
                  <p:embed/>
                  <p:pic>
                    <p:nvPicPr>
                      <p:cNvPr id="0" name=""/>
                      <p:cNvPicPr/>
                      <p:nvPr/>
                    </p:nvPicPr>
                    <p:blipFill>
                      <a:blip r:embed="rId5"/>
                      <a:stretch>
                        <a:fillRect/>
                      </a:stretch>
                    </p:blipFill>
                    <p:spPr>
                      <a:xfrm>
                        <a:off x="1441586" y="1506338"/>
                        <a:ext cx="6260827" cy="3240111"/>
                      </a:xfrm>
                      <a:prstGeom prst="rect">
                        <a:avLst/>
                      </a:prstGeom>
                    </p:spPr>
                  </p:pic>
                </p:oleObj>
              </mc:Fallback>
            </mc:AlternateContent>
          </a:graphicData>
        </a:graphic>
      </p:graphicFrame>
      <p:sp>
        <p:nvSpPr>
          <p:cNvPr id="13" name="Rectangle 1">
            <a:extLst>
              <a:ext uri="{FF2B5EF4-FFF2-40B4-BE49-F238E27FC236}">
                <a16:creationId xmlns="" xmlns:a16="http://schemas.microsoft.com/office/drawing/2014/main" id="{A9132A54-CD97-4982-B4C4-B35BCE08D6A6}"/>
              </a:ext>
            </a:extLst>
          </p:cNvPr>
          <p:cNvSpPr>
            <a:spLocks noChangeArrowheads="1"/>
          </p:cNvSpPr>
          <p:nvPr/>
        </p:nvSpPr>
        <p:spPr bwMode="auto">
          <a:xfrm>
            <a:off x="2152907" y="1016132"/>
            <a:ext cx="4921540" cy="4001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a:r>
              <a:rPr lang="en-US" altLang="zh-CN" sz="2000" dirty="0">
                <a:latin typeface="方正兰亭粗黑简体" pitchFamily="2" charset="-122"/>
                <a:ea typeface="方正兰亭粗黑简体" pitchFamily="2" charset="-122"/>
                <a:cs typeface="Times New Roman" pitchFamily="18" charset="0"/>
              </a:rPr>
              <a:t>2.2 Formation of tertiary phosphine</a:t>
            </a:r>
          </a:p>
        </p:txBody>
      </p:sp>
    </p:spTree>
    <p:extLst>
      <p:ext uri="{BB962C8B-B14F-4D97-AF65-F5344CB8AC3E}">
        <p14:creationId xmlns:p14="http://schemas.microsoft.com/office/powerpoint/2010/main" val="1178264865"/>
      </p:ext>
    </p:extLst>
  </p:cSld>
  <p:clrMapOvr>
    <a:masterClrMapping/>
  </p:clrMapOvr>
  <p:transition spd="slow" advTm="30191"/>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250825" y="908050"/>
            <a:ext cx="8642350" cy="5743575"/>
          </a:xfrm>
          <a:prstGeom prst="rect">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sp>
        <p:nvSpPr>
          <p:cNvPr id="90" name="Rectangle 13"/>
          <p:cNvSpPr>
            <a:spLocks noChangeArrowheads="1"/>
          </p:cNvSpPr>
          <p:nvPr/>
        </p:nvSpPr>
        <p:spPr bwMode="auto">
          <a:xfrm>
            <a:off x="-28575" y="758825"/>
            <a:ext cx="9144000" cy="71438"/>
          </a:xfrm>
          <a:prstGeom prst="rect">
            <a:avLst/>
          </a:prstGeom>
          <a:gradFill rotWithShape="1">
            <a:gsLst>
              <a:gs pos="0">
                <a:srgbClr val="764700"/>
              </a:gs>
              <a:gs pos="100000">
                <a:srgbClr val="FF9900"/>
              </a:gs>
            </a:gsLst>
            <a:lin ang="0" scaled="1"/>
          </a:gradFill>
          <a:ln>
            <a:noFill/>
          </a:ln>
          <a:effectLst>
            <a:outerShdw blurRad="63500" sx="102000" sy="102000" algn="ctr" rotWithShape="0">
              <a:prstClr val="black">
                <a:alpha val="40000"/>
              </a:prstClr>
            </a:outerShdw>
          </a:effectLst>
        </p:spPr>
        <p:txBody>
          <a:bodyPr wrap="none" anchor="ctr"/>
          <a:lstStyle/>
          <a:p>
            <a:pPr fontAlgn="auto">
              <a:spcBef>
                <a:spcPts val="0"/>
              </a:spcBef>
              <a:spcAft>
                <a:spcPts val="0"/>
              </a:spcAft>
              <a:defRPr/>
            </a:pPr>
            <a:endParaRPr kumimoji="1" lang="zh-CN" altLang="en-US" sz="2800">
              <a:solidFill>
                <a:prstClr val="black"/>
              </a:solidFill>
              <a:latin typeface="Times New Roman" pitchFamily="18" charset="0"/>
              <a:ea typeface="宋体"/>
            </a:endParaRPr>
          </a:p>
        </p:txBody>
      </p:sp>
      <p:sp>
        <p:nvSpPr>
          <p:cNvPr id="127079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46944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矩形 7"/>
          <p:cNvSpPr/>
          <p:nvPr/>
        </p:nvSpPr>
        <p:spPr>
          <a:xfrm>
            <a:off x="539552" y="5507940"/>
            <a:ext cx="8352928" cy="369332"/>
          </a:xfrm>
          <a:prstGeom prst="rect">
            <a:avLst/>
          </a:prstGeom>
        </p:spPr>
        <p:txBody>
          <a:bodyPr wrap="square">
            <a:spAutoFit/>
          </a:bodyPr>
          <a:lstStyle/>
          <a:p>
            <a:pPr algn="ctr"/>
            <a:r>
              <a:rPr lang="en-US" altLang="zh-CN" dirty="0">
                <a:latin typeface="方正兰亭粗黑简体" panose="02010600030101010101" charset="-122"/>
                <a:ea typeface="方正兰亭粗黑简体" panose="02010600030101010101" charset="-122"/>
              </a:rPr>
              <a:t>Proposed mechanism for C–P/C–P coupling to form </a:t>
            </a:r>
            <a:r>
              <a:rPr lang="en-US" altLang="zh-CN" dirty="0" err="1">
                <a:latin typeface="方正兰亭粗黑简体" panose="02010600030101010101" charset="-122"/>
                <a:ea typeface="方正兰亭粗黑简体" panose="02010600030101010101" charset="-122"/>
              </a:rPr>
              <a:t>phosphacycles</a:t>
            </a:r>
            <a:endParaRPr lang="zh-CN" altLang="en-US" dirty="0">
              <a:latin typeface="方正兰亭粗黑简体" panose="02010600030101010101" charset="-122"/>
              <a:ea typeface="方正兰亭粗黑简体" panose="02010600030101010101" charset="-122"/>
            </a:endParaRPr>
          </a:p>
        </p:txBody>
      </p:sp>
      <p:sp>
        <p:nvSpPr>
          <p:cNvPr id="11" name="TextBox 29"/>
          <p:cNvSpPr txBox="1">
            <a:spLocks noChangeArrowheads="1"/>
          </p:cNvSpPr>
          <p:nvPr/>
        </p:nvSpPr>
        <p:spPr bwMode="auto">
          <a:xfrm>
            <a:off x="179512" y="241484"/>
            <a:ext cx="60486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r>
              <a:rPr lang="en-US" altLang="zh-CN" sz="2400" dirty="0">
                <a:latin typeface="方正兰亭粗黑简体" pitchFamily="2" charset="-122"/>
                <a:ea typeface="方正兰亭粗黑简体" pitchFamily="2" charset="-122"/>
              </a:rPr>
              <a:t>2. Formation of C-P bond</a:t>
            </a:r>
            <a:endParaRPr lang="zh-CN" altLang="zh-CN" sz="2400" dirty="0">
              <a:latin typeface="方正兰亭粗黑简体" pitchFamily="2" charset="-122"/>
              <a:ea typeface="方正兰亭粗黑简体" pitchFamily="2" charset="-122"/>
            </a:endParaRPr>
          </a:p>
        </p:txBody>
      </p:sp>
      <p:sp>
        <p:nvSpPr>
          <p:cNvPr id="1469443"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 name="对象 1">
            <a:extLst>
              <a:ext uri="{FF2B5EF4-FFF2-40B4-BE49-F238E27FC236}">
                <a16:creationId xmlns="" xmlns:a16="http://schemas.microsoft.com/office/drawing/2014/main" id="{18E54236-B03B-4E5C-B01E-4A594C4A36C8}"/>
              </a:ext>
            </a:extLst>
          </p:cNvPr>
          <p:cNvGraphicFramePr>
            <a:graphicFrameLocks noChangeAspect="1"/>
          </p:cNvGraphicFramePr>
          <p:nvPr>
            <p:extLst>
              <p:ext uri="{D42A27DB-BD31-4B8C-83A1-F6EECF244321}">
                <p14:modId xmlns:p14="http://schemas.microsoft.com/office/powerpoint/2010/main" val="2795292523"/>
              </p:ext>
            </p:extLst>
          </p:nvPr>
        </p:nvGraphicFramePr>
        <p:xfrm>
          <a:off x="2123728" y="1465384"/>
          <a:ext cx="4896544" cy="3979840"/>
        </p:xfrm>
        <a:graphic>
          <a:graphicData uri="http://schemas.openxmlformats.org/presentationml/2006/ole">
            <mc:AlternateContent xmlns:mc="http://schemas.openxmlformats.org/markup-compatibility/2006">
              <mc:Choice xmlns:v="urn:schemas-microsoft-com:vml" Requires="v">
                <p:oleObj spid="_x0000_s1667097" name="CS ChemDraw Drawing" r:id="rId4" imgW="3823790" imgH="3108802" progId="ChemDraw.Document.6.0">
                  <p:embed/>
                </p:oleObj>
              </mc:Choice>
              <mc:Fallback>
                <p:oleObj name="CS ChemDraw Drawing" r:id="rId4" imgW="3823790" imgH="3108802" progId="ChemDraw.Document.6.0">
                  <p:embed/>
                  <p:pic>
                    <p:nvPicPr>
                      <p:cNvPr id="0" name=""/>
                      <p:cNvPicPr/>
                      <p:nvPr/>
                    </p:nvPicPr>
                    <p:blipFill>
                      <a:blip r:embed="rId5"/>
                      <a:stretch>
                        <a:fillRect/>
                      </a:stretch>
                    </p:blipFill>
                    <p:spPr>
                      <a:xfrm>
                        <a:off x="2123728" y="1465384"/>
                        <a:ext cx="4896544" cy="3979840"/>
                      </a:xfrm>
                      <a:prstGeom prst="rect">
                        <a:avLst/>
                      </a:prstGeom>
                    </p:spPr>
                  </p:pic>
                </p:oleObj>
              </mc:Fallback>
            </mc:AlternateContent>
          </a:graphicData>
        </a:graphic>
      </p:graphicFrame>
      <p:sp>
        <p:nvSpPr>
          <p:cNvPr id="12" name="矩形 11">
            <a:extLst>
              <a:ext uri="{FF2B5EF4-FFF2-40B4-BE49-F238E27FC236}">
                <a16:creationId xmlns="" xmlns:a16="http://schemas.microsoft.com/office/drawing/2014/main" id="{41A20B44-7AA0-4FDA-9AB8-AC819DA3AF21}"/>
              </a:ext>
            </a:extLst>
          </p:cNvPr>
          <p:cNvSpPr/>
          <p:nvPr/>
        </p:nvSpPr>
        <p:spPr>
          <a:xfrm>
            <a:off x="1600223" y="6186790"/>
            <a:ext cx="7292257" cy="338554"/>
          </a:xfrm>
          <a:prstGeom prst="rect">
            <a:avLst/>
          </a:prstGeom>
        </p:spPr>
        <p:txBody>
          <a:bodyPr wrap="square">
            <a:spAutoFit/>
          </a:bodyPr>
          <a:lstStyle/>
          <a:p>
            <a:pPr algn="r"/>
            <a:r>
              <a:rPr lang="en-US" altLang="zh-CN" sz="1600" dirty="0"/>
              <a:t>K. Baba, Y. </a:t>
            </a:r>
            <a:r>
              <a:rPr lang="en-US" altLang="zh-CN" sz="1600" dirty="0" err="1"/>
              <a:t>Masuya</a:t>
            </a:r>
            <a:r>
              <a:rPr lang="en-US" altLang="zh-CN" sz="1600" dirty="0"/>
              <a:t>, N. </a:t>
            </a:r>
            <a:r>
              <a:rPr lang="en-US" altLang="zh-CN" sz="1600" dirty="0" err="1"/>
              <a:t>Chatani</a:t>
            </a:r>
            <a:r>
              <a:rPr lang="en-US" altLang="zh-CN" sz="1600" dirty="0"/>
              <a:t> and M. </a:t>
            </a:r>
            <a:r>
              <a:rPr lang="en-US" altLang="zh-CN" sz="1600" dirty="0" err="1"/>
              <a:t>Tobisu</a:t>
            </a:r>
            <a:r>
              <a:rPr lang="en-US" altLang="zh-CN" sz="1600" dirty="0"/>
              <a:t>, </a:t>
            </a:r>
            <a:r>
              <a:rPr lang="en-US" altLang="zh-CN" sz="1600" i="1" dirty="0"/>
              <a:t>Chem. Lett.</a:t>
            </a:r>
            <a:r>
              <a:rPr lang="en-US" altLang="zh-CN" sz="1600" dirty="0"/>
              <a:t>, 2017, </a:t>
            </a:r>
            <a:r>
              <a:rPr lang="en-US" altLang="zh-CN" sz="1600" b="1" dirty="0"/>
              <a:t>46</a:t>
            </a:r>
            <a:r>
              <a:rPr lang="en-US" altLang="zh-CN" sz="1600" dirty="0"/>
              <a:t>, 1296</a:t>
            </a:r>
            <a:endParaRPr lang="zh-CN" altLang="en-US" sz="1050" dirty="0"/>
          </a:p>
        </p:txBody>
      </p:sp>
      <p:sp>
        <p:nvSpPr>
          <p:cNvPr id="13" name="Rectangle 1">
            <a:extLst>
              <a:ext uri="{FF2B5EF4-FFF2-40B4-BE49-F238E27FC236}">
                <a16:creationId xmlns="" xmlns:a16="http://schemas.microsoft.com/office/drawing/2014/main" id="{274E3478-2946-4270-AED1-4D89E1536E9D}"/>
              </a:ext>
            </a:extLst>
          </p:cNvPr>
          <p:cNvSpPr>
            <a:spLocks noChangeArrowheads="1"/>
          </p:cNvSpPr>
          <p:nvPr/>
        </p:nvSpPr>
        <p:spPr bwMode="auto">
          <a:xfrm>
            <a:off x="2152907" y="1016132"/>
            <a:ext cx="4921540" cy="4001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a:r>
              <a:rPr lang="en-US" altLang="zh-CN" sz="2000" dirty="0">
                <a:latin typeface="方正兰亭粗黑简体" pitchFamily="2" charset="-122"/>
                <a:ea typeface="方正兰亭粗黑简体" pitchFamily="2" charset="-122"/>
                <a:cs typeface="Times New Roman" pitchFamily="18" charset="0"/>
              </a:rPr>
              <a:t>2.2 Formation of tertiary phosphine</a:t>
            </a:r>
          </a:p>
        </p:txBody>
      </p:sp>
    </p:spTree>
    <p:extLst>
      <p:ext uri="{BB962C8B-B14F-4D97-AF65-F5344CB8AC3E}">
        <p14:creationId xmlns:p14="http://schemas.microsoft.com/office/powerpoint/2010/main" val="3841877078"/>
      </p:ext>
    </p:extLst>
  </p:cSld>
  <p:clrMapOvr>
    <a:masterClrMapping/>
  </p:clrMapOvr>
  <p:transition spd="slow" advTm="30191"/>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250825" y="908050"/>
            <a:ext cx="8642350" cy="5743575"/>
          </a:xfrm>
          <a:prstGeom prst="rect">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sp>
        <p:nvSpPr>
          <p:cNvPr id="90" name="Rectangle 13"/>
          <p:cNvSpPr>
            <a:spLocks noChangeArrowheads="1"/>
          </p:cNvSpPr>
          <p:nvPr/>
        </p:nvSpPr>
        <p:spPr bwMode="auto">
          <a:xfrm>
            <a:off x="36512" y="764704"/>
            <a:ext cx="9144000" cy="71438"/>
          </a:xfrm>
          <a:prstGeom prst="rect">
            <a:avLst/>
          </a:prstGeom>
          <a:gradFill rotWithShape="1">
            <a:gsLst>
              <a:gs pos="0">
                <a:srgbClr val="764700"/>
              </a:gs>
              <a:gs pos="100000">
                <a:srgbClr val="FF9900"/>
              </a:gs>
            </a:gsLst>
            <a:lin ang="0" scaled="1"/>
          </a:gradFill>
          <a:ln>
            <a:noFill/>
          </a:ln>
          <a:effectLst>
            <a:outerShdw blurRad="63500" sx="102000" sy="102000" algn="ctr" rotWithShape="0">
              <a:prstClr val="black">
                <a:alpha val="40000"/>
              </a:prstClr>
            </a:outerShdw>
          </a:effectLst>
        </p:spPr>
        <p:txBody>
          <a:bodyPr wrap="none" anchor="ctr"/>
          <a:lstStyle/>
          <a:p>
            <a:pPr fontAlgn="auto">
              <a:spcBef>
                <a:spcPts val="0"/>
              </a:spcBef>
              <a:spcAft>
                <a:spcPts val="0"/>
              </a:spcAft>
              <a:defRPr/>
            </a:pPr>
            <a:endParaRPr kumimoji="1" lang="zh-CN" altLang="en-US" sz="2800">
              <a:solidFill>
                <a:prstClr val="black"/>
              </a:solidFill>
              <a:latin typeface="Times New Roman" pitchFamily="18" charset="0"/>
              <a:ea typeface="宋体"/>
            </a:endParaRPr>
          </a:p>
        </p:txBody>
      </p:sp>
      <p:sp>
        <p:nvSpPr>
          <p:cNvPr id="67589" name="TextBox 29"/>
          <p:cNvSpPr txBox="1">
            <a:spLocks noChangeArrowheads="1"/>
          </p:cNvSpPr>
          <p:nvPr/>
        </p:nvSpPr>
        <p:spPr bwMode="auto">
          <a:xfrm>
            <a:off x="125760" y="5077633"/>
            <a:ext cx="889248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a:r>
              <a:rPr lang="en-US" altLang="zh-CN" dirty="0">
                <a:latin typeface="方正兰亭粗黑简体" pitchFamily="2" charset="-122"/>
                <a:ea typeface="方正兰亭粗黑简体" pitchFamily="2" charset="-122"/>
              </a:rPr>
              <a:t>Two general modes of catalytic reactions involving non-classic reductive elimination</a:t>
            </a:r>
            <a:endParaRPr lang="zh-CN" altLang="zh-CN" dirty="0">
              <a:latin typeface="方正兰亭粗黑简体" pitchFamily="2" charset="-122"/>
              <a:ea typeface="方正兰亭粗黑简体" pitchFamily="2" charset="-122"/>
            </a:endParaRPr>
          </a:p>
          <a:p>
            <a:pPr algn="ctr"/>
            <a:endParaRPr lang="zh-CN" altLang="zh-CN" sz="2400" dirty="0">
              <a:latin typeface="方正兰亭粗黑简体" pitchFamily="2" charset="-122"/>
              <a:ea typeface="方正兰亭粗黑简体" pitchFamily="2" charset="-122"/>
            </a:endParaRPr>
          </a:p>
        </p:txBody>
      </p:sp>
      <p:sp>
        <p:nvSpPr>
          <p:cNvPr id="127079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43360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矩形 8"/>
          <p:cNvSpPr/>
          <p:nvPr/>
        </p:nvSpPr>
        <p:spPr>
          <a:xfrm>
            <a:off x="35496" y="260648"/>
            <a:ext cx="2505814" cy="461665"/>
          </a:xfrm>
          <a:prstGeom prst="rect">
            <a:avLst/>
          </a:prstGeom>
        </p:spPr>
        <p:txBody>
          <a:bodyPr wrap="none">
            <a:spAutoFit/>
          </a:bodyPr>
          <a:lstStyle/>
          <a:p>
            <a:r>
              <a:rPr lang="en-US" altLang="zh-CN" sz="2400" dirty="0">
                <a:latin typeface="方正兰亭粗黑简体" pitchFamily="2" charset="-122"/>
                <a:ea typeface="方正兰亭粗黑简体" pitchFamily="2" charset="-122"/>
                <a:cs typeface="Times New Roman" pitchFamily="18" charset="0"/>
              </a:rPr>
              <a:t>1. Introduction</a:t>
            </a:r>
            <a:endParaRPr lang="zh-CN" altLang="en-US" sz="2400" dirty="0"/>
          </a:p>
        </p:txBody>
      </p:sp>
      <p:sp>
        <p:nvSpPr>
          <p:cNvPr id="143360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433606"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433607"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6" name="对象 5">
            <a:extLst>
              <a:ext uri="{FF2B5EF4-FFF2-40B4-BE49-F238E27FC236}">
                <a16:creationId xmlns="" xmlns:a16="http://schemas.microsoft.com/office/drawing/2014/main" id="{625A78B4-A11E-4702-BF0C-D19BEEFCF42F}"/>
              </a:ext>
            </a:extLst>
          </p:cNvPr>
          <p:cNvGraphicFramePr>
            <a:graphicFrameLocks noChangeAspect="1"/>
          </p:cNvGraphicFramePr>
          <p:nvPr>
            <p:extLst>
              <p:ext uri="{D42A27DB-BD31-4B8C-83A1-F6EECF244321}">
                <p14:modId xmlns:p14="http://schemas.microsoft.com/office/powerpoint/2010/main" val="1466481461"/>
              </p:ext>
            </p:extLst>
          </p:nvPr>
        </p:nvGraphicFramePr>
        <p:xfrm>
          <a:off x="329883" y="1780367"/>
          <a:ext cx="4364045" cy="2624868"/>
        </p:xfrm>
        <a:graphic>
          <a:graphicData uri="http://schemas.openxmlformats.org/presentationml/2006/ole">
            <mc:AlternateContent xmlns:mc="http://schemas.openxmlformats.org/markup-compatibility/2006">
              <mc:Choice xmlns:v="urn:schemas-microsoft-com:vml" Requires="v">
                <p:oleObj spid="_x0000_s1433651" name="CS ChemDraw Drawing" r:id="rId4" imgW="5161832" imgH="3104546" progId="ChemDraw.Document.6.0">
                  <p:embed/>
                </p:oleObj>
              </mc:Choice>
              <mc:Fallback>
                <p:oleObj name="CS ChemDraw Drawing" r:id="rId4" imgW="5161832" imgH="3104546" progId="ChemDraw.Document.6.0">
                  <p:embed/>
                  <p:pic>
                    <p:nvPicPr>
                      <p:cNvPr id="0" name=""/>
                      <p:cNvPicPr/>
                      <p:nvPr/>
                    </p:nvPicPr>
                    <p:blipFill>
                      <a:blip r:embed="rId5"/>
                      <a:stretch>
                        <a:fillRect/>
                      </a:stretch>
                    </p:blipFill>
                    <p:spPr>
                      <a:xfrm>
                        <a:off x="329883" y="1780367"/>
                        <a:ext cx="4364045" cy="2624868"/>
                      </a:xfrm>
                      <a:prstGeom prst="rect">
                        <a:avLst/>
                      </a:prstGeom>
                    </p:spPr>
                  </p:pic>
                </p:oleObj>
              </mc:Fallback>
            </mc:AlternateContent>
          </a:graphicData>
        </a:graphic>
      </p:graphicFrame>
      <p:graphicFrame>
        <p:nvGraphicFramePr>
          <p:cNvPr id="7" name="对象 6">
            <a:extLst>
              <a:ext uri="{FF2B5EF4-FFF2-40B4-BE49-F238E27FC236}">
                <a16:creationId xmlns="" xmlns:a16="http://schemas.microsoft.com/office/drawing/2014/main" id="{80E9C0C7-CAC6-470C-BB83-8B6784E1D1A3}"/>
              </a:ext>
            </a:extLst>
          </p:cNvPr>
          <p:cNvGraphicFramePr>
            <a:graphicFrameLocks noChangeAspect="1"/>
          </p:cNvGraphicFramePr>
          <p:nvPr>
            <p:extLst>
              <p:ext uri="{D42A27DB-BD31-4B8C-83A1-F6EECF244321}">
                <p14:modId xmlns:p14="http://schemas.microsoft.com/office/powerpoint/2010/main" val="3971692189"/>
              </p:ext>
            </p:extLst>
          </p:nvPr>
        </p:nvGraphicFramePr>
        <p:xfrm>
          <a:off x="4830835" y="1724509"/>
          <a:ext cx="3743610" cy="2680725"/>
        </p:xfrm>
        <a:graphic>
          <a:graphicData uri="http://schemas.openxmlformats.org/presentationml/2006/ole">
            <mc:AlternateContent xmlns:mc="http://schemas.openxmlformats.org/markup-compatibility/2006">
              <mc:Choice xmlns:v="urn:schemas-microsoft-com:vml" Requires="v">
                <p:oleObj spid="_x0000_s1433652" name="CS ChemDraw Drawing" r:id="rId6" imgW="5054827" imgH="3619605" progId="ChemDraw.Document.6.0">
                  <p:embed/>
                </p:oleObj>
              </mc:Choice>
              <mc:Fallback>
                <p:oleObj name="CS ChemDraw Drawing" r:id="rId6" imgW="5054827" imgH="3619605" progId="ChemDraw.Document.6.0">
                  <p:embed/>
                  <p:pic>
                    <p:nvPicPr>
                      <p:cNvPr id="0" name=""/>
                      <p:cNvPicPr/>
                      <p:nvPr/>
                    </p:nvPicPr>
                    <p:blipFill>
                      <a:blip r:embed="rId7"/>
                      <a:stretch>
                        <a:fillRect/>
                      </a:stretch>
                    </p:blipFill>
                    <p:spPr>
                      <a:xfrm>
                        <a:off x="4830835" y="1724509"/>
                        <a:ext cx="3743610" cy="2680725"/>
                      </a:xfrm>
                      <a:prstGeom prst="rect">
                        <a:avLst/>
                      </a:prstGeom>
                    </p:spPr>
                  </p:pic>
                </p:oleObj>
              </mc:Fallback>
            </mc:AlternateContent>
          </a:graphicData>
        </a:graphic>
      </p:graphicFrame>
    </p:spTree>
    <p:extLst>
      <p:ext uri="{BB962C8B-B14F-4D97-AF65-F5344CB8AC3E}">
        <p14:creationId xmlns:p14="http://schemas.microsoft.com/office/powerpoint/2010/main" val="2585648664"/>
      </p:ext>
    </p:extLst>
  </p:cSld>
  <p:clrMapOvr>
    <a:masterClrMapping/>
  </p:clrMapOvr>
  <p:transition spd="slow" advTm="30191"/>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250825" y="908050"/>
            <a:ext cx="8642350" cy="5743575"/>
          </a:xfrm>
          <a:prstGeom prst="rect">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sp>
        <p:nvSpPr>
          <p:cNvPr id="90" name="Rectangle 13"/>
          <p:cNvSpPr>
            <a:spLocks noChangeArrowheads="1"/>
          </p:cNvSpPr>
          <p:nvPr/>
        </p:nvSpPr>
        <p:spPr bwMode="auto">
          <a:xfrm>
            <a:off x="-28575" y="758825"/>
            <a:ext cx="9144000" cy="71438"/>
          </a:xfrm>
          <a:prstGeom prst="rect">
            <a:avLst/>
          </a:prstGeom>
          <a:gradFill rotWithShape="1">
            <a:gsLst>
              <a:gs pos="0">
                <a:srgbClr val="764700"/>
              </a:gs>
              <a:gs pos="100000">
                <a:srgbClr val="FF9900"/>
              </a:gs>
            </a:gsLst>
            <a:lin ang="0" scaled="1"/>
          </a:gradFill>
          <a:ln>
            <a:noFill/>
          </a:ln>
          <a:effectLst>
            <a:outerShdw blurRad="63500" sx="102000" sy="102000" algn="ctr" rotWithShape="0">
              <a:prstClr val="black">
                <a:alpha val="40000"/>
              </a:prstClr>
            </a:outerShdw>
          </a:effectLst>
        </p:spPr>
        <p:txBody>
          <a:bodyPr wrap="none" anchor="ctr"/>
          <a:lstStyle/>
          <a:p>
            <a:pPr fontAlgn="auto">
              <a:spcBef>
                <a:spcPts val="0"/>
              </a:spcBef>
              <a:spcAft>
                <a:spcPts val="0"/>
              </a:spcAft>
              <a:defRPr/>
            </a:pPr>
            <a:endParaRPr kumimoji="1" lang="zh-CN" altLang="en-US" sz="2800">
              <a:solidFill>
                <a:prstClr val="black"/>
              </a:solidFill>
              <a:latin typeface="Times New Roman" pitchFamily="18" charset="0"/>
              <a:ea typeface="宋体"/>
            </a:endParaRPr>
          </a:p>
        </p:txBody>
      </p:sp>
      <p:sp>
        <p:nvSpPr>
          <p:cNvPr id="127079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46944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矩形 7"/>
          <p:cNvSpPr/>
          <p:nvPr/>
        </p:nvSpPr>
        <p:spPr>
          <a:xfrm>
            <a:off x="539552" y="5518973"/>
            <a:ext cx="8352928" cy="646331"/>
          </a:xfrm>
          <a:prstGeom prst="rect">
            <a:avLst/>
          </a:prstGeom>
        </p:spPr>
        <p:txBody>
          <a:bodyPr wrap="square">
            <a:spAutoFit/>
          </a:bodyPr>
          <a:lstStyle/>
          <a:p>
            <a:pPr algn="ctr"/>
            <a:r>
              <a:rPr lang="en-US" altLang="zh-CN" dirty="0">
                <a:latin typeface="方正兰亭粗黑简体" panose="02010600030101010101" charset="-122"/>
                <a:ea typeface="方正兰亭粗黑简体" panose="02010600030101010101" charset="-122"/>
              </a:rPr>
              <a:t>Ni-catalyzed cyclization of </a:t>
            </a:r>
            <a:r>
              <a:rPr lang="en-US" altLang="zh-CN" dirty="0" err="1">
                <a:latin typeface="方正兰亭粗黑简体" panose="02010600030101010101" charset="-122"/>
                <a:ea typeface="方正兰亭粗黑简体" panose="02010600030101010101" charset="-122"/>
              </a:rPr>
              <a:t>bisphosphines</a:t>
            </a:r>
            <a:r>
              <a:rPr lang="en-US" altLang="zh-CN" dirty="0">
                <a:latin typeface="方正兰亭粗黑简体" panose="02010600030101010101" charset="-122"/>
                <a:ea typeface="方正兰亭粗黑简体" panose="02010600030101010101" charset="-122"/>
              </a:rPr>
              <a:t> to </a:t>
            </a:r>
            <a:r>
              <a:rPr lang="en-US" altLang="zh-CN" dirty="0" err="1">
                <a:latin typeface="方正兰亭粗黑简体" panose="02010600030101010101" charset="-122"/>
                <a:ea typeface="方正兰亭粗黑简体" panose="02010600030101010101" charset="-122"/>
              </a:rPr>
              <a:t>phosphacycles</a:t>
            </a:r>
            <a:r>
              <a:rPr lang="en-US" altLang="zh-CN" dirty="0">
                <a:latin typeface="方正兰亭粗黑简体" panose="02010600030101010101" charset="-122"/>
                <a:ea typeface="方正兰亭粗黑简体" panose="02010600030101010101" charset="-122"/>
              </a:rPr>
              <a:t> via C–P/C–P coupling</a:t>
            </a:r>
            <a:endParaRPr lang="zh-CN" altLang="en-US" dirty="0">
              <a:latin typeface="方正兰亭粗黑简体" panose="02010600030101010101" charset="-122"/>
              <a:ea typeface="方正兰亭粗黑简体" panose="02010600030101010101" charset="-122"/>
            </a:endParaRPr>
          </a:p>
        </p:txBody>
      </p:sp>
      <p:sp>
        <p:nvSpPr>
          <p:cNvPr id="11" name="TextBox 29"/>
          <p:cNvSpPr txBox="1">
            <a:spLocks noChangeArrowheads="1"/>
          </p:cNvSpPr>
          <p:nvPr/>
        </p:nvSpPr>
        <p:spPr bwMode="auto">
          <a:xfrm>
            <a:off x="179512" y="241484"/>
            <a:ext cx="60486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r>
              <a:rPr lang="en-US" altLang="zh-CN" sz="2400" dirty="0">
                <a:latin typeface="方正兰亭粗黑简体" pitchFamily="2" charset="-122"/>
                <a:ea typeface="方正兰亭粗黑简体" pitchFamily="2" charset="-122"/>
              </a:rPr>
              <a:t>2. Formation of C-P bond</a:t>
            </a:r>
            <a:endParaRPr lang="zh-CN" altLang="zh-CN" sz="2400" dirty="0">
              <a:latin typeface="方正兰亭粗黑简体" pitchFamily="2" charset="-122"/>
              <a:ea typeface="方正兰亭粗黑简体" pitchFamily="2" charset="-122"/>
            </a:endParaRPr>
          </a:p>
        </p:txBody>
      </p:sp>
      <p:sp>
        <p:nvSpPr>
          <p:cNvPr id="1469443"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 name="对象 2">
            <a:extLst>
              <a:ext uri="{FF2B5EF4-FFF2-40B4-BE49-F238E27FC236}">
                <a16:creationId xmlns="" xmlns:a16="http://schemas.microsoft.com/office/drawing/2014/main" id="{76C0A848-7877-4621-A97E-46873FDE512C}"/>
              </a:ext>
            </a:extLst>
          </p:cNvPr>
          <p:cNvGraphicFramePr>
            <a:graphicFrameLocks noChangeAspect="1"/>
          </p:cNvGraphicFramePr>
          <p:nvPr>
            <p:extLst>
              <p:ext uri="{D42A27DB-BD31-4B8C-83A1-F6EECF244321}">
                <p14:modId xmlns:p14="http://schemas.microsoft.com/office/powerpoint/2010/main" val="1783690710"/>
              </p:ext>
            </p:extLst>
          </p:nvPr>
        </p:nvGraphicFramePr>
        <p:xfrm>
          <a:off x="1880749" y="1445740"/>
          <a:ext cx="5382502" cy="4071492"/>
        </p:xfrm>
        <a:graphic>
          <a:graphicData uri="http://schemas.openxmlformats.org/presentationml/2006/ole">
            <mc:AlternateContent xmlns:mc="http://schemas.openxmlformats.org/markup-compatibility/2006">
              <mc:Choice xmlns:v="urn:schemas-microsoft-com:vml" Requires="v">
                <p:oleObj spid="_x0000_s1670167" name="CS ChemDraw Drawing" r:id="rId4" imgW="4875380" imgH="3688185" progId="ChemDraw.Document.6.0">
                  <p:embed/>
                </p:oleObj>
              </mc:Choice>
              <mc:Fallback>
                <p:oleObj name="CS ChemDraw Drawing" r:id="rId4" imgW="4875380" imgH="3688185" progId="ChemDraw.Document.6.0">
                  <p:embed/>
                  <p:pic>
                    <p:nvPicPr>
                      <p:cNvPr id="0" name=""/>
                      <p:cNvPicPr/>
                      <p:nvPr/>
                    </p:nvPicPr>
                    <p:blipFill>
                      <a:blip r:embed="rId5"/>
                      <a:stretch>
                        <a:fillRect/>
                      </a:stretch>
                    </p:blipFill>
                    <p:spPr>
                      <a:xfrm>
                        <a:off x="1880749" y="1445740"/>
                        <a:ext cx="5382502" cy="4071492"/>
                      </a:xfrm>
                      <a:prstGeom prst="rect">
                        <a:avLst/>
                      </a:prstGeom>
                    </p:spPr>
                  </p:pic>
                </p:oleObj>
              </mc:Fallback>
            </mc:AlternateContent>
          </a:graphicData>
        </a:graphic>
      </p:graphicFrame>
      <p:sp>
        <p:nvSpPr>
          <p:cNvPr id="12" name="矩形 11">
            <a:extLst>
              <a:ext uri="{FF2B5EF4-FFF2-40B4-BE49-F238E27FC236}">
                <a16:creationId xmlns="" xmlns:a16="http://schemas.microsoft.com/office/drawing/2014/main" id="{77AE2806-B4B9-470A-A9B7-E81C931CBC9A}"/>
              </a:ext>
            </a:extLst>
          </p:cNvPr>
          <p:cNvSpPr/>
          <p:nvPr/>
        </p:nvSpPr>
        <p:spPr>
          <a:xfrm>
            <a:off x="1600223" y="6186790"/>
            <a:ext cx="7292257" cy="338554"/>
          </a:xfrm>
          <a:prstGeom prst="rect">
            <a:avLst/>
          </a:prstGeom>
        </p:spPr>
        <p:txBody>
          <a:bodyPr wrap="square">
            <a:spAutoFit/>
          </a:bodyPr>
          <a:lstStyle/>
          <a:p>
            <a:pPr algn="r"/>
            <a:r>
              <a:rPr lang="en-US" altLang="zh-CN" sz="1600" dirty="0"/>
              <a:t>H. Fujimoto, M. </a:t>
            </a:r>
            <a:r>
              <a:rPr lang="en-US" altLang="zh-CN" sz="1600" dirty="0" err="1"/>
              <a:t>Kusano</a:t>
            </a:r>
            <a:r>
              <a:rPr lang="en-US" altLang="zh-CN" sz="1600" dirty="0"/>
              <a:t>, T. Kodama and M. </a:t>
            </a:r>
            <a:r>
              <a:rPr lang="en-US" altLang="zh-CN" sz="1600" dirty="0" err="1"/>
              <a:t>Tobisu</a:t>
            </a:r>
            <a:r>
              <a:rPr lang="en-US" altLang="zh-CN" sz="1600" dirty="0"/>
              <a:t>,</a:t>
            </a:r>
            <a:r>
              <a:rPr lang="en-US" altLang="zh-CN" sz="1600" i="1" dirty="0"/>
              <a:t> Org Lett</a:t>
            </a:r>
            <a:r>
              <a:rPr lang="en-US" altLang="zh-CN" sz="1600" dirty="0"/>
              <a:t>., 2019, </a:t>
            </a:r>
            <a:r>
              <a:rPr lang="en-US" altLang="zh-CN" sz="1600" b="1" dirty="0"/>
              <a:t>21</a:t>
            </a:r>
            <a:r>
              <a:rPr lang="en-US" altLang="zh-CN" sz="1600" dirty="0"/>
              <a:t>, 4177</a:t>
            </a:r>
            <a:endParaRPr lang="zh-CN" altLang="en-US" sz="1000" dirty="0"/>
          </a:p>
        </p:txBody>
      </p:sp>
      <p:sp>
        <p:nvSpPr>
          <p:cNvPr id="13" name="Rectangle 1">
            <a:extLst>
              <a:ext uri="{FF2B5EF4-FFF2-40B4-BE49-F238E27FC236}">
                <a16:creationId xmlns="" xmlns:a16="http://schemas.microsoft.com/office/drawing/2014/main" id="{3DE87CC2-0552-4B0A-80B2-4844BA059E28}"/>
              </a:ext>
            </a:extLst>
          </p:cNvPr>
          <p:cNvSpPr>
            <a:spLocks noChangeArrowheads="1"/>
          </p:cNvSpPr>
          <p:nvPr/>
        </p:nvSpPr>
        <p:spPr bwMode="auto">
          <a:xfrm>
            <a:off x="2152907" y="1016132"/>
            <a:ext cx="4921540" cy="4001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a:r>
              <a:rPr lang="en-US" altLang="zh-CN" sz="2000" dirty="0">
                <a:latin typeface="方正兰亭粗黑简体" pitchFamily="2" charset="-122"/>
                <a:ea typeface="方正兰亭粗黑简体" pitchFamily="2" charset="-122"/>
                <a:cs typeface="Times New Roman" pitchFamily="18" charset="0"/>
              </a:rPr>
              <a:t>2.2 Formation of tertiary phosphine</a:t>
            </a:r>
          </a:p>
        </p:txBody>
      </p:sp>
    </p:spTree>
    <p:extLst>
      <p:ext uri="{BB962C8B-B14F-4D97-AF65-F5344CB8AC3E}">
        <p14:creationId xmlns:p14="http://schemas.microsoft.com/office/powerpoint/2010/main" val="3081377143"/>
      </p:ext>
    </p:extLst>
  </p:cSld>
  <p:clrMapOvr>
    <a:masterClrMapping/>
  </p:clrMapOvr>
  <p:transition spd="slow" advTm="30191"/>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250825" y="908050"/>
            <a:ext cx="8642350" cy="5743575"/>
          </a:xfrm>
          <a:prstGeom prst="rect">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sp>
        <p:nvSpPr>
          <p:cNvPr id="90" name="Rectangle 13"/>
          <p:cNvSpPr>
            <a:spLocks noChangeArrowheads="1"/>
          </p:cNvSpPr>
          <p:nvPr/>
        </p:nvSpPr>
        <p:spPr bwMode="auto">
          <a:xfrm>
            <a:off x="-28575" y="758825"/>
            <a:ext cx="9144000" cy="71438"/>
          </a:xfrm>
          <a:prstGeom prst="rect">
            <a:avLst/>
          </a:prstGeom>
          <a:gradFill rotWithShape="1">
            <a:gsLst>
              <a:gs pos="0">
                <a:srgbClr val="764700"/>
              </a:gs>
              <a:gs pos="100000">
                <a:srgbClr val="FF9900"/>
              </a:gs>
            </a:gsLst>
            <a:lin ang="0" scaled="1"/>
          </a:gradFill>
          <a:ln>
            <a:noFill/>
          </a:ln>
          <a:effectLst>
            <a:outerShdw blurRad="63500" sx="102000" sy="102000" algn="ctr" rotWithShape="0">
              <a:prstClr val="black">
                <a:alpha val="40000"/>
              </a:prstClr>
            </a:outerShdw>
          </a:effectLst>
        </p:spPr>
        <p:txBody>
          <a:bodyPr wrap="none" anchor="ctr"/>
          <a:lstStyle/>
          <a:p>
            <a:pPr fontAlgn="auto">
              <a:spcBef>
                <a:spcPts val="0"/>
              </a:spcBef>
              <a:spcAft>
                <a:spcPts val="0"/>
              </a:spcAft>
              <a:defRPr/>
            </a:pPr>
            <a:endParaRPr kumimoji="1" lang="zh-CN" altLang="en-US" sz="2800">
              <a:solidFill>
                <a:prstClr val="black"/>
              </a:solidFill>
              <a:latin typeface="Times New Roman" pitchFamily="18" charset="0"/>
              <a:ea typeface="宋体"/>
            </a:endParaRPr>
          </a:p>
        </p:txBody>
      </p:sp>
      <p:sp>
        <p:nvSpPr>
          <p:cNvPr id="127079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46944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矩形 7"/>
          <p:cNvSpPr/>
          <p:nvPr/>
        </p:nvSpPr>
        <p:spPr>
          <a:xfrm>
            <a:off x="539552" y="5589240"/>
            <a:ext cx="8352928" cy="646331"/>
          </a:xfrm>
          <a:prstGeom prst="rect">
            <a:avLst/>
          </a:prstGeom>
        </p:spPr>
        <p:txBody>
          <a:bodyPr wrap="square">
            <a:spAutoFit/>
          </a:bodyPr>
          <a:lstStyle/>
          <a:p>
            <a:pPr algn="ctr"/>
            <a:r>
              <a:rPr lang="en-US" altLang="zh-CN" dirty="0">
                <a:latin typeface="方正兰亭粗黑简体" panose="02010600030101010101" charset="-122"/>
                <a:ea typeface="方正兰亭粗黑简体" panose="02010600030101010101" charset="-122"/>
              </a:rPr>
              <a:t>Metathesis-active phosphine ligands enabled functional group metathesis reaction</a:t>
            </a:r>
            <a:endParaRPr lang="zh-CN" altLang="en-US" dirty="0">
              <a:latin typeface="方正兰亭粗黑简体" panose="02010600030101010101" charset="-122"/>
              <a:ea typeface="方正兰亭粗黑简体" panose="02010600030101010101" charset="-122"/>
            </a:endParaRPr>
          </a:p>
        </p:txBody>
      </p:sp>
      <p:sp>
        <p:nvSpPr>
          <p:cNvPr id="11" name="TextBox 29"/>
          <p:cNvSpPr txBox="1">
            <a:spLocks noChangeArrowheads="1"/>
          </p:cNvSpPr>
          <p:nvPr/>
        </p:nvSpPr>
        <p:spPr bwMode="auto">
          <a:xfrm>
            <a:off x="179512" y="241484"/>
            <a:ext cx="60486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r>
              <a:rPr lang="en-US" altLang="zh-CN" sz="2400" dirty="0">
                <a:latin typeface="方正兰亭粗黑简体" pitchFamily="2" charset="-122"/>
                <a:ea typeface="方正兰亭粗黑简体" pitchFamily="2" charset="-122"/>
              </a:rPr>
              <a:t>2. Formation of C-P bond</a:t>
            </a:r>
            <a:endParaRPr lang="zh-CN" altLang="zh-CN" sz="2400" dirty="0">
              <a:latin typeface="方正兰亭粗黑简体" pitchFamily="2" charset="-122"/>
              <a:ea typeface="方正兰亭粗黑简体" pitchFamily="2" charset="-122"/>
            </a:endParaRPr>
          </a:p>
        </p:txBody>
      </p:sp>
      <p:sp>
        <p:nvSpPr>
          <p:cNvPr id="1469443"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6" name="对象 5">
            <a:extLst>
              <a:ext uri="{FF2B5EF4-FFF2-40B4-BE49-F238E27FC236}">
                <a16:creationId xmlns="" xmlns:a16="http://schemas.microsoft.com/office/drawing/2014/main" id="{B5255476-96C9-45FE-948C-43872D7A4BEA}"/>
              </a:ext>
            </a:extLst>
          </p:cNvPr>
          <p:cNvGraphicFramePr>
            <a:graphicFrameLocks noChangeAspect="1"/>
          </p:cNvGraphicFramePr>
          <p:nvPr>
            <p:extLst>
              <p:ext uri="{D42A27DB-BD31-4B8C-83A1-F6EECF244321}">
                <p14:modId xmlns:p14="http://schemas.microsoft.com/office/powerpoint/2010/main" val="2201704631"/>
              </p:ext>
            </p:extLst>
          </p:nvPr>
        </p:nvGraphicFramePr>
        <p:xfrm>
          <a:off x="1958913" y="1428102"/>
          <a:ext cx="5226173" cy="920778"/>
        </p:xfrm>
        <a:graphic>
          <a:graphicData uri="http://schemas.openxmlformats.org/presentationml/2006/ole">
            <mc:AlternateContent xmlns:mc="http://schemas.openxmlformats.org/markup-compatibility/2006">
              <mc:Choice xmlns:v="urn:schemas-microsoft-com:vml" Requires="v">
                <p:oleObj spid="_x0000_s1669167" name="CS ChemDraw Drawing" r:id="rId4" imgW="4919413" imgH="866946" progId="ChemDraw.Document.6.0">
                  <p:embed/>
                </p:oleObj>
              </mc:Choice>
              <mc:Fallback>
                <p:oleObj name="CS ChemDraw Drawing" r:id="rId4" imgW="4919413" imgH="866946" progId="ChemDraw.Document.6.0">
                  <p:embed/>
                  <p:pic>
                    <p:nvPicPr>
                      <p:cNvPr id="0" name=""/>
                      <p:cNvPicPr/>
                      <p:nvPr/>
                    </p:nvPicPr>
                    <p:blipFill>
                      <a:blip r:embed="rId5"/>
                      <a:stretch>
                        <a:fillRect/>
                      </a:stretch>
                    </p:blipFill>
                    <p:spPr>
                      <a:xfrm>
                        <a:off x="1958913" y="1428102"/>
                        <a:ext cx="5226173" cy="920778"/>
                      </a:xfrm>
                      <a:prstGeom prst="rect">
                        <a:avLst/>
                      </a:prstGeom>
                    </p:spPr>
                  </p:pic>
                </p:oleObj>
              </mc:Fallback>
            </mc:AlternateContent>
          </a:graphicData>
        </a:graphic>
      </p:graphicFrame>
      <p:graphicFrame>
        <p:nvGraphicFramePr>
          <p:cNvPr id="7" name="对象 6">
            <a:extLst>
              <a:ext uri="{FF2B5EF4-FFF2-40B4-BE49-F238E27FC236}">
                <a16:creationId xmlns="" xmlns:a16="http://schemas.microsoft.com/office/drawing/2014/main" id="{AFC63A4B-B2BD-44A2-8470-E841543CAB70}"/>
              </a:ext>
            </a:extLst>
          </p:cNvPr>
          <p:cNvGraphicFramePr>
            <a:graphicFrameLocks noChangeAspect="1"/>
          </p:cNvGraphicFramePr>
          <p:nvPr>
            <p:extLst>
              <p:ext uri="{D42A27DB-BD31-4B8C-83A1-F6EECF244321}">
                <p14:modId xmlns:p14="http://schemas.microsoft.com/office/powerpoint/2010/main" val="4215866605"/>
              </p:ext>
            </p:extLst>
          </p:nvPr>
        </p:nvGraphicFramePr>
        <p:xfrm>
          <a:off x="1958913" y="2356686"/>
          <a:ext cx="5226173" cy="3304562"/>
        </p:xfrm>
        <a:graphic>
          <a:graphicData uri="http://schemas.openxmlformats.org/presentationml/2006/ole">
            <mc:AlternateContent xmlns:mc="http://schemas.openxmlformats.org/markup-compatibility/2006">
              <mc:Choice xmlns:v="urn:schemas-microsoft-com:vml" Requires="v">
                <p:oleObj spid="_x0000_s1669168" name="CS ChemDraw Drawing" r:id="rId6" imgW="4913258" imgH="3107383" progId="ChemDraw.Document.6.0">
                  <p:embed/>
                </p:oleObj>
              </mc:Choice>
              <mc:Fallback>
                <p:oleObj name="CS ChemDraw Drawing" r:id="rId6" imgW="4913258" imgH="3107383" progId="ChemDraw.Document.6.0">
                  <p:embed/>
                  <p:pic>
                    <p:nvPicPr>
                      <p:cNvPr id="0" name=""/>
                      <p:cNvPicPr/>
                      <p:nvPr/>
                    </p:nvPicPr>
                    <p:blipFill>
                      <a:blip r:embed="rId7"/>
                      <a:stretch>
                        <a:fillRect/>
                      </a:stretch>
                    </p:blipFill>
                    <p:spPr>
                      <a:xfrm>
                        <a:off x="1958913" y="2356686"/>
                        <a:ext cx="5226173" cy="3304562"/>
                      </a:xfrm>
                      <a:prstGeom prst="rect">
                        <a:avLst/>
                      </a:prstGeom>
                    </p:spPr>
                  </p:pic>
                </p:oleObj>
              </mc:Fallback>
            </mc:AlternateContent>
          </a:graphicData>
        </a:graphic>
      </p:graphicFrame>
      <p:sp>
        <p:nvSpPr>
          <p:cNvPr id="12" name="矩形 11">
            <a:extLst>
              <a:ext uri="{FF2B5EF4-FFF2-40B4-BE49-F238E27FC236}">
                <a16:creationId xmlns="" xmlns:a16="http://schemas.microsoft.com/office/drawing/2014/main" id="{18205752-4D89-4933-AB86-167EAD08B55B}"/>
              </a:ext>
            </a:extLst>
          </p:cNvPr>
          <p:cNvSpPr/>
          <p:nvPr/>
        </p:nvSpPr>
        <p:spPr>
          <a:xfrm>
            <a:off x="1600223" y="6186790"/>
            <a:ext cx="7292257" cy="338554"/>
          </a:xfrm>
          <a:prstGeom prst="rect">
            <a:avLst/>
          </a:prstGeom>
        </p:spPr>
        <p:txBody>
          <a:bodyPr wrap="square">
            <a:spAutoFit/>
          </a:bodyPr>
          <a:lstStyle/>
          <a:p>
            <a:pPr algn="r"/>
            <a:r>
              <a:rPr lang="en-US" altLang="zh-CN" sz="1600" dirty="0"/>
              <a:t>Y. H. Lee and B. </a:t>
            </a:r>
            <a:r>
              <a:rPr lang="en-US" altLang="zh-CN" sz="1600" dirty="0" err="1"/>
              <a:t>Morandi</a:t>
            </a:r>
            <a:r>
              <a:rPr lang="en-US" altLang="zh-CN" sz="1600" dirty="0"/>
              <a:t>, </a:t>
            </a:r>
            <a:r>
              <a:rPr lang="en-US" altLang="zh-CN" sz="1600" i="1" dirty="0"/>
              <a:t>Nat. Chem.</a:t>
            </a:r>
            <a:r>
              <a:rPr lang="en-US" altLang="zh-CN" sz="1600" dirty="0"/>
              <a:t>, 2018, </a:t>
            </a:r>
            <a:r>
              <a:rPr lang="en-US" altLang="zh-CN" sz="1600" b="1" dirty="0"/>
              <a:t>10</a:t>
            </a:r>
            <a:r>
              <a:rPr lang="en-US" altLang="zh-CN" sz="1600" dirty="0"/>
              <a:t>, 1016</a:t>
            </a:r>
            <a:endParaRPr lang="zh-CN" altLang="en-US" sz="1000" dirty="0"/>
          </a:p>
        </p:txBody>
      </p:sp>
      <p:sp>
        <p:nvSpPr>
          <p:cNvPr id="13" name="Rectangle 1">
            <a:extLst>
              <a:ext uri="{FF2B5EF4-FFF2-40B4-BE49-F238E27FC236}">
                <a16:creationId xmlns="" xmlns:a16="http://schemas.microsoft.com/office/drawing/2014/main" id="{5CD13845-8ADC-4E40-9B9E-7F717FA13A3E}"/>
              </a:ext>
            </a:extLst>
          </p:cNvPr>
          <p:cNvSpPr>
            <a:spLocks noChangeArrowheads="1"/>
          </p:cNvSpPr>
          <p:nvPr/>
        </p:nvSpPr>
        <p:spPr bwMode="auto">
          <a:xfrm>
            <a:off x="2152907" y="1016132"/>
            <a:ext cx="4921540" cy="4001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a:r>
              <a:rPr lang="en-US" altLang="zh-CN" sz="2000" dirty="0">
                <a:latin typeface="方正兰亭粗黑简体" pitchFamily="2" charset="-122"/>
                <a:ea typeface="方正兰亭粗黑简体" pitchFamily="2" charset="-122"/>
                <a:cs typeface="Times New Roman" pitchFamily="18" charset="0"/>
              </a:rPr>
              <a:t>2.2 Formation of tertiary phosphine</a:t>
            </a:r>
          </a:p>
        </p:txBody>
      </p:sp>
    </p:spTree>
    <p:extLst>
      <p:ext uri="{BB962C8B-B14F-4D97-AF65-F5344CB8AC3E}">
        <p14:creationId xmlns:p14="http://schemas.microsoft.com/office/powerpoint/2010/main" val="1544668877"/>
      </p:ext>
    </p:extLst>
  </p:cSld>
  <p:clrMapOvr>
    <a:masterClrMapping/>
  </p:clrMapOvr>
  <p:transition spd="slow" advTm="30191"/>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250825" y="908050"/>
            <a:ext cx="8642350" cy="5743575"/>
          </a:xfrm>
          <a:prstGeom prst="rect">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sp>
        <p:nvSpPr>
          <p:cNvPr id="90" name="Rectangle 13"/>
          <p:cNvSpPr>
            <a:spLocks noChangeArrowheads="1"/>
          </p:cNvSpPr>
          <p:nvPr/>
        </p:nvSpPr>
        <p:spPr bwMode="auto">
          <a:xfrm>
            <a:off x="-28575" y="758825"/>
            <a:ext cx="9144000" cy="71438"/>
          </a:xfrm>
          <a:prstGeom prst="rect">
            <a:avLst/>
          </a:prstGeom>
          <a:gradFill rotWithShape="1">
            <a:gsLst>
              <a:gs pos="0">
                <a:srgbClr val="764700"/>
              </a:gs>
              <a:gs pos="100000">
                <a:srgbClr val="FF9900"/>
              </a:gs>
            </a:gsLst>
            <a:lin ang="0" scaled="1"/>
          </a:gradFill>
          <a:ln>
            <a:noFill/>
          </a:ln>
          <a:effectLst>
            <a:outerShdw blurRad="63500" sx="102000" sy="102000" algn="ctr" rotWithShape="0">
              <a:prstClr val="black">
                <a:alpha val="40000"/>
              </a:prstClr>
            </a:outerShdw>
          </a:effectLst>
        </p:spPr>
        <p:txBody>
          <a:bodyPr wrap="none" anchor="ctr"/>
          <a:lstStyle/>
          <a:p>
            <a:pPr fontAlgn="auto">
              <a:spcBef>
                <a:spcPts val="0"/>
              </a:spcBef>
              <a:spcAft>
                <a:spcPts val="0"/>
              </a:spcAft>
              <a:defRPr/>
            </a:pPr>
            <a:endParaRPr kumimoji="1" lang="zh-CN" altLang="en-US" sz="2800">
              <a:solidFill>
                <a:prstClr val="black"/>
              </a:solidFill>
              <a:latin typeface="Times New Roman" pitchFamily="18" charset="0"/>
              <a:ea typeface="宋体"/>
            </a:endParaRPr>
          </a:p>
        </p:txBody>
      </p:sp>
      <p:sp>
        <p:nvSpPr>
          <p:cNvPr id="127079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TextBox 29"/>
          <p:cNvSpPr txBox="1">
            <a:spLocks noChangeArrowheads="1"/>
          </p:cNvSpPr>
          <p:nvPr/>
        </p:nvSpPr>
        <p:spPr bwMode="auto">
          <a:xfrm>
            <a:off x="179511" y="260648"/>
            <a:ext cx="89359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r>
              <a:rPr lang="en-US" altLang="zh-CN" sz="2400" dirty="0">
                <a:latin typeface="方正兰亭粗黑简体" pitchFamily="2" charset="-122"/>
                <a:ea typeface="方正兰亭粗黑简体" pitchFamily="2" charset="-122"/>
              </a:rPr>
              <a:t>3. Formation of C–S bond</a:t>
            </a:r>
            <a:endParaRPr lang="zh-CN" altLang="zh-CN" sz="2400" dirty="0">
              <a:latin typeface="方正兰亭粗黑简体" pitchFamily="2" charset="-122"/>
              <a:ea typeface="方正兰亭粗黑简体" pitchFamily="2" charset="-122"/>
            </a:endParaRPr>
          </a:p>
        </p:txBody>
      </p:sp>
      <p:sp>
        <p:nvSpPr>
          <p:cNvPr id="7" name="矩形 6"/>
          <p:cNvSpPr/>
          <p:nvPr/>
        </p:nvSpPr>
        <p:spPr>
          <a:xfrm>
            <a:off x="323528" y="1372706"/>
            <a:ext cx="5663730" cy="400110"/>
          </a:xfrm>
          <a:prstGeom prst="rect">
            <a:avLst/>
          </a:prstGeom>
        </p:spPr>
        <p:txBody>
          <a:bodyPr wrap="none">
            <a:spAutoFit/>
          </a:bodyPr>
          <a:lstStyle/>
          <a:p>
            <a:r>
              <a:rPr lang="en-US" altLang="zh-CN" sz="2000" dirty="0">
                <a:latin typeface="方正兰亭粗黑简体" pitchFamily="2" charset="-122"/>
                <a:ea typeface="方正兰亭粗黑简体" pitchFamily="2" charset="-122"/>
              </a:rPr>
              <a:t>3.1</a:t>
            </a:r>
            <a:r>
              <a:rPr lang="zh-CN" altLang="zh-CN" sz="2000" dirty="0">
                <a:latin typeface="方正兰亭粗黑简体" pitchFamily="2" charset="-122"/>
                <a:ea typeface="方正兰亭粗黑简体" pitchFamily="2" charset="-122"/>
              </a:rPr>
              <a:t> </a:t>
            </a:r>
            <a:r>
              <a:rPr lang="en-US" altLang="zh-CN" sz="2000" dirty="0">
                <a:latin typeface="方正兰亭粗黑简体" pitchFamily="2" charset="-122"/>
                <a:ea typeface="方正兰亭粗黑简体" pitchFamily="2" charset="-122"/>
              </a:rPr>
              <a:t>Stoichiometric formation of C–S bond</a:t>
            </a:r>
            <a:endParaRPr lang="zh-CN" altLang="zh-CN" sz="2000" dirty="0">
              <a:latin typeface="方正兰亭粗黑简体" pitchFamily="2" charset="-122"/>
              <a:ea typeface="方正兰亭粗黑简体" pitchFamily="2" charset="-122"/>
            </a:endParaRPr>
          </a:p>
        </p:txBody>
      </p:sp>
      <p:sp>
        <p:nvSpPr>
          <p:cNvPr id="12" name="矩形 11"/>
          <p:cNvSpPr/>
          <p:nvPr/>
        </p:nvSpPr>
        <p:spPr>
          <a:xfrm>
            <a:off x="323528" y="1988840"/>
            <a:ext cx="4924746" cy="400110"/>
          </a:xfrm>
          <a:prstGeom prst="rect">
            <a:avLst/>
          </a:prstGeom>
        </p:spPr>
        <p:txBody>
          <a:bodyPr wrap="none">
            <a:spAutoFit/>
          </a:bodyPr>
          <a:lstStyle/>
          <a:p>
            <a:pPr algn="just"/>
            <a:r>
              <a:rPr lang="en-US" altLang="zh-CN" sz="2000" dirty="0">
                <a:latin typeface="方正兰亭粗黑简体" pitchFamily="2" charset="-122"/>
                <a:ea typeface="方正兰亭粗黑简体" pitchFamily="2" charset="-122"/>
              </a:rPr>
              <a:t>3.2</a:t>
            </a:r>
            <a:r>
              <a:rPr lang="zh-CN" altLang="zh-CN" sz="2000" dirty="0">
                <a:latin typeface="方正兰亭粗黑简体" pitchFamily="2" charset="-122"/>
                <a:ea typeface="方正兰亭粗黑简体" pitchFamily="2" charset="-122"/>
              </a:rPr>
              <a:t> </a:t>
            </a:r>
            <a:r>
              <a:rPr lang="en-US" altLang="zh-CN" sz="2000" dirty="0">
                <a:latin typeface="方正兰亭粗黑简体" pitchFamily="2" charset="-122"/>
                <a:ea typeface="方正兰亭粗黑简体" pitchFamily="2" charset="-122"/>
              </a:rPr>
              <a:t>Catalytic formation of C–S bond</a:t>
            </a:r>
            <a:endParaRPr lang="zh-CN" altLang="zh-CN" sz="2000" dirty="0">
              <a:latin typeface="方正兰亭粗黑简体" pitchFamily="2" charset="-122"/>
              <a:ea typeface="方正兰亭粗黑简体" pitchFamily="2" charset="-122"/>
            </a:endParaRPr>
          </a:p>
        </p:txBody>
      </p:sp>
    </p:spTree>
    <p:extLst>
      <p:ext uri="{BB962C8B-B14F-4D97-AF65-F5344CB8AC3E}">
        <p14:creationId xmlns:p14="http://schemas.microsoft.com/office/powerpoint/2010/main" val="2585648664"/>
      </p:ext>
    </p:extLst>
  </p:cSld>
  <p:clrMapOvr>
    <a:masterClrMapping/>
  </p:clrMapOvr>
  <p:transition spd="slow" advTm="30191"/>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250825" y="908050"/>
            <a:ext cx="8642350" cy="5743575"/>
          </a:xfrm>
          <a:prstGeom prst="rect">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sp>
        <p:nvSpPr>
          <p:cNvPr id="90" name="Rectangle 13"/>
          <p:cNvSpPr>
            <a:spLocks noChangeArrowheads="1"/>
          </p:cNvSpPr>
          <p:nvPr/>
        </p:nvSpPr>
        <p:spPr bwMode="auto">
          <a:xfrm>
            <a:off x="-28575" y="758825"/>
            <a:ext cx="9144000" cy="71438"/>
          </a:xfrm>
          <a:prstGeom prst="rect">
            <a:avLst/>
          </a:prstGeom>
          <a:gradFill rotWithShape="1">
            <a:gsLst>
              <a:gs pos="0">
                <a:srgbClr val="764700"/>
              </a:gs>
              <a:gs pos="100000">
                <a:srgbClr val="FF9900"/>
              </a:gs>
            </a:gsLst>
            <a:lin ang="0" scaled="1"/>
          </a:gradFill>
          <a:ln>
            <a:noFill/>
          </a:ln>
          <a:effectLst>
            <a:outerShdw blurRad="63500" sx="102000" sy="102000" algn="ctr" rotWithShape="0">
              <a:prstClr val="black">
                <a:alpha val="40000"/>
              </a:prstClr>
            </a:outerShdw>
          </a:effectLst>
        </p:spPr>
        <p:txBody>
          <a:bodyPr wrap="none" anchor="ctr"/>
          <a:lstStyle/>
          <a:p>
            <a:pPr fontAlgn="auto">
              <a:spcBef>
                <a:spcPts val="0"/>
              </a:spcBef>
              <a:spcAft>
                <a:spcPts val="0"/>
              </a:spcAft>
              <a:defRPr/>
            </a:pPr>
            <a:endParaRPr kumimoji="1" lang="zh-CN" altLang="en-US" sz="2800">
              <a:solidFill>
                <a:prstClr val="black"/>
              </a:solidFill>
              <a:latin typeface="Times New Roman" pitchFamily="18" charset="0"/>
              <a:ea typeface="宋体"/>
            </a:endParaRPr>
          </a:p>
        </p:txBody>
      </p:sp>
      <p:sp>
        <p:nvSpPr>
          <p:cNvPr id="127079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矩形 6"/>
          <p:cNvSpPr/>
          <p:nvPr/>
        </p:nvSpPr>
        <p:spPr>
          <a:xfrm>
            <a:off x="1885533" y="1012666"/>
            <a:ext cx="5663730" cy="400110"/>
          </a:xfrm>
          <a:prstGeom prst="rect">
            <a:avLst/>
          </a:prstGeom>
        </p:spPr>
        <p:txBody>
          <a:bodyPr wrap="none">
            <a:spAutoFit/>
          </a:bodyPr>
          <a:lstStyle/>
          <a:p>
            <a:pPr algn="ctr"/>
            <a:r>
              <a:rPr lang="en-US" altLang="zh-CN" sz="2000" dirty="0">
                <a:latin typeface="方正兰亭粗黑简体" pitchFamily="2" charset="-122"/>
                <a:ea typeface="方正兰亭粗黑简体" pitchFamily="2" charset="-122"/>
              </a:rPr>
              <a:t>3.1</a:t>
            </a:r>
            <a:r>
              <a:rPr lang="zh-CN" altLang="zh-CN" sz="2000" dirty="0">
                <a:latin typeface="方正兰亭粗黑简体" pitchFamily="2" charset="-122"/>
                <a:ea typeface="方正兰亭粗黑简体" pitchFamily="2" charset="-122"/>
              </a:rPr>
              <a:t> </a:t>
            </a:r>
            <a:r>
              <a:rPr lang="en-US" altLang="zh-CN" sz="2000" dirty="0">
                <a:latin typeface="方正兰亭粗黑简体" pitchFamily="2" charset="-122"/>
                <a:ea typeface="方正兰亭粗黑简体" pitchFamily="2" charset="-122"/>
              </a:rPr>
              <a:t>Stoichiometric formation of C–S bond</a:t>
            </a:r>
            <a:endParaRPr lang="zh-CN" altLang="zh-CN" sz="2000" dirty="0">
              <a:latin typeface="方正兰亭粗黑简体" pitchFamily="2" charset="-122"/>
              <a:ea typeface="方正兰亭粗黑简体" pitchFamily="2" charset="-122"/>
            </a:endParaRPr>
          </a:p>
        </p:txBody>
      </p:sp>
      <p:sp>
        <p:nvSpPr>
          <p:cNvPr id="153088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矩形 8"/>
          <p:cNvSpPr/>
          <p:nvPr/>
        </p:nvSpPr>
        <p:spPr>
          <a:xfrm>
            <a:off x="539552" y="5147900"/>
            <a:ext cx="7920880" cy="646331"/>
          </a:xfrm>
          <a:prstGeom prst="rect">
            <a:avLst/>
          </a:prstGeom>
        </p:spPr>
        <p:txBody>
          <a:bodyPr wrap="square">
            <a:spAutoFit/>
          </a:bodyPr>
          <a:lstStyle/>
          <a:p>
            <a:pPr algn="ctr"/>
            <a:r>
              <a:rPr lang="en-US" altLang="zh-CN" dirty="0">
                <a:latin typeface="方正兰亭粗黑简体" panose="02010600030101010101" charset="-122"/>
                <a:ea typeface="方正兰亭粗黑简体" panose="02010600030101010101" charset="-122"/>
              </a:rPr>
              <a:t>Formation of six-membered sulfonium salt from cyclopalladated complex</a:t>
            </a:r>
            <a:endParaRPr lang="zh-CN" altLang="en-US" dirty="0">
              <a:latin typeface="方正兰亭粗黑简体" panose="02010600030101010101" charset="-122"/>
              <a:ea typeface="方正兰亭粗黑简体" panose="02010600030101010101" charset="-122"/>
            </a:endParaRPr>
          </a:p>
        </p:txBody>
      </p:sp>
      <p:sp>
        <p:nvSpPr>
          <p:cNvPr id="12" name="TextBox 29"/>
          <p:cNvSpPr txBox="1">
            <a:spLocks noChangeArrowheads="1"/>
          </p:cNvSpPr>
          <p:nvPr/>
        </p:nvSpPr>
        <p:spPr bwMode="auto">
          <a:xfrm>
            <a:off x="179512" y="260648"/>
            <a:ext cx="59046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r>
              <a:rPr lang="en-US" altLang="zh-CN" sz="2400" dirty="0">
                <a:latin typeface="方正兰亭粗黑简体" pitchFamily="2" charset="-122"/>
                <a:ea typeface="方正兰亭粗黑简体" pitchFamily="2" charset="-122"/>
              </a:rPr>
              <a:t>3. Formation of C-S bond</a:t>
            </a:r>
            <a:endParaRPr lang="zh-CN" altLang="zh-CN" sz="2400" dirty="0">
              <a:latin typeface="方正兰亭粗黑简体" pitchFamily="2" charset="-122"/>
              <a:ea typeface="方正兰亭粗黑简体" pitchFamily="2" charset="-122"/>
            </a:endParaRPr>
          </a:p>
        </p:txBody>
      </p:sp>
      <p:graphicFrame>
        <p:nvGraphicFramePr>
          <p:cNvPr id="2" name="对象 1">
            <a:extLst>
              <a:ext uri="{FF2B5EF4-FFF2-40B4-BE49-F238E27FC236}">
                <a16:creationId xmlns="" xmlns:a16="http://schemas.microsoft.com/office/drawing/2014/main" id="{C8A90674-34DF-4029-8443-00E3E2EF9B4E}"/>
              </a:ext>
            </a:extLst>
          </p:cNvPr>
          <p:cNvGraphicFramePr>
            <a:graphicFrameLocks noChangeAspect="1"/>
          </p:cNvGraphicFramePr>
          <p:nvPr>
            <p:extLst>
              <p:ext uri="{D42A27DB-BD31-4B8C-83A1-F6EECF244321}">
                <p14:modId xmlns:p14="http://schemas.microsoft.com/office/powerpoint/2010/main" val="4289020557"/>
              </p:ext>
            </p:extLst>
          </p:nvPr>
        </p:nvGraphicFramePr>
        <p:xfrm>
          <a:off x="1405030" y="2420888"/>
          <a:ext cx="6624736" cy="1553860"/>
        </p:xfrm>
        <a:graphic>
          <a:graphicData uri="http://schemas.openxmlformats.org/presentationml/2006/ole">
            <mc:AlternateContent xmlns:mc="http://schemas.openxmlformats.org/markup-compatibility/2006">
              <mc:Choice xmlns:v="urn:schemas-microsoft-com:vml" Requires="v">
                <p:oleObj spid="_x0000_s1530915" name="CS ChemDraw Drawing" r:id="rId4" imgW="4291584" imgH="1005998" progId="ChemDraw.Document.6.0">
                  <p:embed/>
                </p:oleObj>
              </mc:Choice>
              <mc:Fallback>
                <p:oleObj name="CS ChemDraw Drawing" r:id="rId4" imgW="4291584" imgH="1005998" progId="ChemDraw.Document.6.0">
                  <p:embed/>
                  <p:pic>
                    <p:nvPicPr>
                      <p:cNvPr id="0" name=""/>
                      <p:cNvPicPr/>
                      <p:nvPr/>
                    </p:nvPicPr>
                    <p:blipFill>
                      <a:blip r:embed="rId5"/>
                      <a:stretch>
                        <a:fillRect/>
                      </a:stretch>
                    </p:blipFill>
                    <p:spPr>
                      <a:xfrm>
                        <a:off x="1405030" y="2420888"/>
                        <a:ext cx="6624736" cy="1553860"/>
                      </a:xfrm>
                      <a:prstGeom prst="rect">
                        <a:avLst/>
                      </a:prstGeom>
                    </p:spPr>
                  </p:pic>
                </p:oleObj>
              </mc:Fallback>
            </mc:AlternateContent>
          </a:graphicData>
        </a:graphic>
      </p:graphicFrame>
      <p:sp>
        <p:nvSpPr>
          <p:cNvPr id="11" name="矩形 10">
            <a:extLst>
              <a:ext uri="{FF2B5EF4-FFF2-40B4-BE49-F238E27FC236}">
                <a16:creationId xmlns="" xmlns:a16="http://schemas.microsoft.com/office/drawing/2014/main" id="{A39C64C3-221B-4FF6-95DA-17EB2AE869CB}"/>
              </a:ext>
            </a:extLst>
          </p:cNvPr>
          <p:cNvSpPr/>
          <p:nvPr/>
        </p:nvSpPr>
        <p:spPr>
          <a:xfrm>
            <a:off x="1600223" y="6186790"/>
            <a:ext cx="7292257" cy="338554"/>
          </a:xfrm>
          <a:prstGeom prst="rect">
            <a:avLst/>
          </a:prstGeom>
        </p:spPr>
        <p:txBody>
          <a:bodyPr wrap="square">
            <a:spAutoFit/>
          </a:bodyPr>
          <a:lstStyle/>
          <a:p>
            <a:pPr algn="r"/>
            <a:r>
              <a:rPr lang="en-US" altLang="zh-CN" sz="1600" dirty="0"/>
              <a:t>J. Dupont and M. Pfeffer,</a:t>
            </a:r>
            <a:r>
              <a:rPr lang="en-US" altLang="zh-CN" sz="1600" i="1" dirty="0"/>
              <a:t> J. </a:t>
            </a:r>
            <a:r>
              <a:rPr lang="en-US" altLang="zh-CN" sz="1600" i="1" dirty="0" err="1"/>
              <a:t>Organomet</a:t>
            </a:r>
            <a:r>
              <a:rPr lang="en-US" altLang="zh-CN" sz="1600" i="1" dirty="0"/>
              <a:t>. Chem.</a:t>
            </a:r>
            <a:r>
              <a:rPr lang="en-US" altLang="zh-CN" sz="1600" dirty="0"/>
              <a:t>, 1987,</a:t>
            </a:r>
            <a:r>
              <a:rPr lang="en-US" altLang="zh-CN" sz="1600" b="1" dirty="0"/>
              <a:t> 321</a:t>
            </a:r>
            <a:r>
              <a:rPr lang="en-US" altLang="zh-CN" sz="1600" dirty="0"/>
              <a:t>, C13-C16</a:t>
            </a:r>
            <a:endParaRPr lang="zh-CN" altLang="en-US" sz="900" dirty="0"/>
          </a:p>
        </p:txBody>
      </p:sp>
    </p:spTree>
    <p:extLst>
      <p:ext uri="{BB962C8B-B14F-4D97-AF65-F5344CB8AC3E}">
        <p14:creationId xmlns:p14="http://schemas.microsoft.com/office/powerpoint/2010/main" val="2585648664"/>
      </p:ext>
    </p:extLst>
  </p:cSld>
  <p:clrMapOvr>
    <a:masterClrMapping/>
  </p:clrMapOvr>
  <p:transition spd="slow" advTm="30191"/>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250825" y="908050"/>
            <a:ext cx="8642350" cy="5743575"/>
          </a:xfrm>
          <a:prstGeom prst="rect">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sp>
        <p:nvSpPr>
          <p:cNvPr id="90" name="Rectangle 13"/>
          <p:cNvSpPr>
            <a:spLocks noChangeArrowheads="1"/>
          </p:cNvSpPr>
          <p:nvPr/>
        </p:nvSpPr>
        <p:spPr bwMode="auto">
          <a:xfrm>
            <a:off x="-28575" y="758825"/>
            <a:ext cx="9144000" cy="71438"/>
          </a:xfrm>
          <a:prstGeom prst="rect">
            <a:avLst/>
          </a:prstGeom>
          <a:gradFill rotWithShape="1">
            <a:gsLst>
              <a:gs pos="0">
                <a:srgbClr val="764700"/>
              </a:gs>
              <a:gs pos="100000">
                <a:srgbClr val="FF9900"/>
              </a:gs>
            </a:gsLst>
            <a:lin ang="0" scaled="1"/>
          </a:gradFill>
          <a:ln>
            <a:noFill/>
          </a:ln>
          <a:effectLst>
            <a:outerShdw blurRad="63500" sx="102000" sy="102000" algn="ctr" rotWithShape="0">
              <a:prstClr val="black">
                <a:alpha val="40000"/>
              </a:prstClr>
            </a:outerShdw>
          </a:effectLst>
        </p:spPr>
        <p:txBody>
          <a:bodyPr wrap="none" anchor="ctr"/>
          <a:lstStyle/>
          <a:p>
            <a:pPr fontAlgn="auto">
              <a:spcBef>
                <a:spcPts val="0"/>
              </a:spcBef>
              <a:spcAft>
                <a:spcPts val="0"/>
              </a:spcAft>
              <a:defRPr/>
            </a:pPr>
            <a:endParaRPr kumimoji="1" lang="zh-CN" altLang="en-US" sz="2800">
              <a:solidFill>
                <a:prstClr val="black"/>
              </a:solidFill>
              <a:latin typeface="Times New Roman" pitchFamily="18" charset="0"/>
              <a:ea typeface="宋体"/>
            </a:endParaRPr>
          </a:p>
        </p:txBody>
      </p:sp>
      <p:sp>
        <p:nvSpPr>
          <p:cNvPr id="127079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矩形 6"/>
          <p:cNvSpPr/>
          <p:nvPr/>
        </p:nvSpPr>
        <p:spPr>
          <a:xfrm>
            <a:off x="1885533" y="1012666"/>
            <a:ext cx="5663730" cy="400110"/>
          </a:xfrm>
          <a:prstGeom prst="rect">
            <a:avLst/>
          </a:prstGeom>
        </p:spPr>
        <p:txBody>
          <a:bodyPr wrap="none">
            <a:spAutoFit/>
          </a:bodyPr>
          <a:lstStyle/>
          <a:p>
            <a:pPr algn="ctr"/>
            <a:r>
              <a:rPr lang="en-US" altLang="zh-CN" sz="2000" dirty="0">
                <a:latin typeface="方正兰亭粗黑简体" pitchFamily="2" charset="-122"/>
                <a:ea typeface="方正兰亭粗黑简体" pitchFamily="2" charset="-122"/>
              </a:rPr>
              <a:t>3.1</a:t>
            </a:r>
            <a:r>
              <a:rPr lang="zh-CN" altLang="zh-CN" sz="2000" dirty="0">
                <a:latin typeface="方正兰亭粗黑简体" pitchFamily="2" charset="-122"/>
                <a:ea typeface="方正兰亭粗黑简体" pitchFamily="2" charset="-122"/>
              </a:rPr>
              <a:t> </a:t>
            </a:r>
            <a:r>
              <a:rPr lang="en-US" altLang="zh-CN" sz="2000" dirty="0">
                <a:latin typeface="方正兰亭粗黑简体" pitchFamily="2" charset="-122"/>
                <a:ea typeface="方正兰亭粗黑简体" pitchFamily="2" charset="-122"/>
              </a:rPr>
              <a:t>Stoichiometric formation of C–S bond</a:t>
            </a:r>
            <a:endParaRPr lang="zh-CN" altLang="zh-CN" sz="2000" dirty="0">
              <a:latin typeface="方正兰亭粗黑简体" pitchFamily="2" charset="-122"/>
              <a:ea typeface="方正兰亭粗黑简体" pitchFamily="2" charset="-122"/>
            </a:endParaRPr>
          </a:p>
        </p:txBody>
      </p:sp>
      <p:sp>
        <p:nvSpPr>
          <p:cNvPr id="153088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矩形 8"/>
          <p:cNvSpPr/>
          <p:nvPr/>
        </p:nvSpPr>
        <p:spPr>
          <a:xfrm>
            <a:off x="467544" y="5147900"/>
            <a:ext cx="7992888" cy="646331"/>
          </a:xfrm>
          <a:prstGeom prst="rect">
            <a:avLst/>
          </a:prstGeom>
        </p:spPr>
        <p:txBody>
          <a:bodyPr wrap="square">
            <a:spAutoFit/>
          </a:bodyPr>
          <a:lstStyle/>
          <a:p>
            <a:pPr algn="ctr"/>
            <a:r>
              <a:rPr lang="en-US" altLang="zh-CN" dirty="0">
                <a:latin typeface="方正兰亭粗黑简体" panose="02010600030101010101" charset="-122"/>
                <a:ea typeface="方正兰亭粗黑简体" panose="02010600030101010101" charset="-122"/>
              </a:rPr>
              <a:t>Palladium-mediated selective intramolecular synthesis of six-membered sulfur-containing heterocycles</a:t>
            </a:r>
            <a:endParaRPr lang="zh-CN" altLang="en-US" dirty="0">
              <a:latin typeface="方正兰亭粗黑简体" panose="02010600030101010101" charset="-122"/>
              <a:ea typeface="方正兰亭粗黑简体" panose="02010600030101010101" charset="-122"/>
            </a:endParaRPr>
          </a:p>
        </p:txBody>
      </p:sp>
      <p:sp>
        <p:nvSpPr>
          <p:cNvPr id="10" name="矩形 9"/>
          <p:cNvSpPr/>
          <p:nvPr/>
        </p:nvSpPr>
        <p:spPr>
          <a:xfrm>
            <a:off x="1115616" y="6114782"/>
            <a:ext cx="7704856" cy="338554"/>
          </a:xfrm>
          <a:prstGeom prst="rect">
            <a:avLst/>
          </a:prstGeom>
        </p:spPr>
        <p:txBody>
          <a:bodyPr wrap="square">
            <a:spAutoFit/>
          </a:bodyPr>
          <a:lstStyle/>
          <a:p>
            <a:pPr algn="r"/>
            <a:r>
              <a:rPr lang="en-US" altLang="zh-CN" sz="1600" dirty="0"/>
              <a:t>J. Spencer, M. Pfeffer, A. </a:t>
            </a:r>
            <a:r>
              <a:rPr lang="en-US" altLang="zh-CN" sz="1600" dirty="0" err="1"/>
              <a:t>DeCian</a:t>
            </a:r>
            <a:r>
              <a:rPr lang="en-US" altLang="zh-CN" sz="1600" dirty="0"/>
              <a:t> and J. Fischer, </a:t>
            </a:r>
            <a:r>
              <a:rPr lang="en-US" altLang="zh-CN" sz="1600" i="1" dirty="0"/>
              <a:t>J. Org. Chem.</a:t>
            </a:r>
            <a:r>
              <a:rPr lang="en-US" altLang="zh-CN" sz="1600" dirty="0"/>
              <a:t>, 1995, </a:t>
            </a:r>
            <a:r>
              <a:rPr lang="en-US" altLang="zh-CN" sz="1600" b="1" dirty="0"/>
              <a:t>60</a:t>
            </a:r>
            <a:r>
              <a:rPr lang="en-US" altLang="zh-CN" sz="1600" dirty="0"/>
              <a:t>, 1005</a:t>
            </a:r>
            <a:endParaRPr lang="zh-CN" altLang="en-US" sz="1400" dirty="0"/>
          </a:p>
        </p:txBody>
      </p:sp>
      <p:sp>
        <p:nvSpPr>
          <p:cNvPr id="12" name="TextBox 29"/>
          <p:cNvSpPr txBox="1">
            <a:spLocks noChangeArrowheads="1"/>
          </p:cNvSpPr>
          <p:nvPr/>
        </p:nvSpPr>
        <p:spPr bwMode="auto">
          <a:xfrm>
            <a:off x="179512" y="260648"/>
            <a:ext cx="59046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r>
              <a:rPr lang="en-US" altLang="zh-CN" sz="2400" dirty="0">
                <a:latin typeface="方正兰亭粗黑简体" pitchFamily="2" charset="-122"/>
                <a:ea typeface="方正兰亭粗黑简体" pitchFamily="2" charset="-122"/>
              </a:rPr>
              <a:t>3. Formation of C-S bond</a:t>
            </a:r>
            <a:endParaRPr lang="zh-CN" altLang="zh-CN" sz="2400" dirty="0">
              <a:latin typeface="方正兰亭粗黑简体" pitchFamily="2" charset="-122"/>
              <a:ea typeface="方正兰亭粗黑简体" pitchFamily="2" charset="-122"/>
            </a:endParaRPr>
          </a:p>
        </p:txBody>
      </p:sp>
      <p:graphicFrame>
        <p:nvGraphicFramePr>
          <p:cNvPr id="3" name="对象 2">
            <a:extLst>
              <a:ext uri="{FF2B5EF4-FFF2-40B4-BE49-F238E27FC236}">
                <a16:creationId xmlns="" xmlns:a16="http://schemas.microsoft.com/office/drawing/2014/main" id="{DDEBE5CD-8DD8-4F18-88B2-23E34F4A66A1}"/>
              </a:ext>
            </a:extLst>
          </p:cNvPr>
          <p:cNvGraphicFramePr>
            <a:graphicFrameLocks noChangeAspect="1"/>
          </p:cNvGraphicFramePr>
          <p:nvPr>
            <p:extLst>
              <p:ext uri="{D42A27DB-BD31-4B8C-83A1-F6EECF244321}">
                <p14:modId xmlns:p14="http://schemas.microsoft.com/office/powerpoint/2010/main" val="440760701"/>
              </p:ext>
            </p:extLst>
          </p:nvPr>
        </p:nvGraphicFramePr>
        <p:xfrm>
          <a:off x="1887818" y="1746272"/>
          <a:ext cx="5661445" cy="3365456"/>
        </p:xfrm>
        <a:graphic>
          <a:graphicData uri="http://schemas.openxmlformats.org/presentationml/2006/ole">
            <mc:AlternateContent xmlns:mc="http://schemas.openxmlformats.org/markup-compatibility/2006">
              <mc:Choice xmlns:v="urn:schemas-microsoft-com:vml" Requires="v">
                <p:oleObj spid="_x0000_s1671193" name="CS ChemDraw Drawing" r:id="rId4" imgW="4806726" imgH="2857185" progId="ChemDraw.Document.6.0">
                  <p:embed/>
                </p:oleObj>
              </mc:Choice>
              <mc:Fallback>
                <p:oleObj name="CS ChemDraw Drawing" r:id="rId4" imgW="4806726" imgH="2857185" progId="ChemDraw.Document.6.0">
                  <p:embed/>
                  <p:pic>
                    <p:nvPicPr>
                      <p:cNvPr id="0" name=""/>
                      <p:cNvPicPr/>
                      <p:nvPr/>
                    </p:nvPicPr>
                    <p:blipFill>
                      <a:blip r:embed="rId5"/>
                      <a:stretch>
                        <a:fillRect/>
                      </a:stretch>
                    </p:blipFill>
                    <p:spPr>
                      <a:xfrm>
                        <a:off x="1887818" y="1746272"/>
                        <a:ext cx="5661445" cy="3365456"/>
                      </a:xfrm>
                      <a:prstGeom prst="rect">
                        <a:avLst/>
                      </a:prstGeom>
                    </p:spPr>
                  </p:pic>
                </p:oleObj>
              </mc:Fallback>
            </mc:AlternateContent>
          </a:graphicData>
        </a:graphic>
      </p:graphicFrame>
    </p:spTree>
    <p:extLst>
      <p:ext uri="{BB962C8B-B14F-4D97-AF65-F5344CB8AC3E}">
        <p14:creationId xmlns:p14="http://schemas.microsoft.com/office/powerpoint/2010/main" val="1450125657"/>
      </p:ext>
    </p:extLst>
  </p:cSld>
  <p:clrMapOvr>
    <a:masterClrMapping/>
  </p:clrMapOvr>
  <p:transition spd="slow" advTm="30191"/>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250825" y="908050"/>
            <a:ext cx="8642350" cy="5743575"/>
          </a:xfrm>
          <a:prstGeom prst="rect">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sp>
        <p:nvSpPr>
          <p:cNvPr id="90" name="Rectangle 13"/>
          <p:cNvSpPr>
            <a:spLocks noChangeArrowheads="1"/>
          </p:cNvSpPr>
          <p:nvPr/>
        </p:nvSpPr>
        <p:spPr bwMode="auto">
          <a:xfrm>
            <a:off x="-28575" y="758825"/>
            <a:ext cx="9144000" cy="71438"/>
          </a:xfrm>
          <a:prstGeom prst="rect">
            <a:avLst/>
          </a:prstGeom>
          <a:gradFill rotWithShape="1">
            <a:gsLst>
              <a:gs pos="0">
                <a:srgbClr val="764700"/>
              </a:gs>
              <a:gs pos="100000">
                <a:srgbClr val="FF9900"/>
              </a:gs>
            </a:gsLst>
            <a:lin ang="0" scaled="1"/>
          </a:gradFill>
          <a:ln>
            <a:noFill/>
          </a:ln>
          <a:effectLst>
            <a:outerShdw blurRad="63500" sx="102000" sy="102000" algn="ctr" rotWithShape="0">
              <a:prstClr val="black">
                <a:alpha val="40000"/>
              </a:prstClr>
            </a:outerShdw>
          </a:effectLst>
        </p:spPr>
        <p:txBody>
          <a:bodyPr wrap="none" anchor="ctr"/>
          <a:lstStyle/>
          <a:p>
            <a:pPr fontAlgn="auto">
              <a:spcBef>
                <a:spcPts val="0"/>
              </a:spcBef>
              <a:spcAft>
                <a:spcPts val="0"/>
              </a:spcAft>
              <a:defRPr/>
            </a:pPr>
            <a:endParaRPr kumimoji="1" lang="zh-CN" altLang="en-US" sz="2800">
              <a:solidFill>
                <a:prstClr val="black"/>
              </a:solidFill>
              <a:latin typeface="Times New Roman" pitchFamily="18" charset="0"/>
              <a:ea typeface="宋体"/>
            </a:endParaRPr>
          </a:p>
        </p:txBody>
      </p:sp>
      <p:sp>
        <p:nvSpPr>
          <p:cNvPr id="127079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矩形 6"/>
          <p:cNvSpPr/>
          <p:nvPr/>
        </p:nvSpPr>
        <p:spPr>
          <a:xfrm>
            <a:off x="2255025" y="1012666"/>
            <a:ext cx="4924746" cy="400110"/>
          </a:xfrm>
          <a:prstGeom prst="rect">
            <a:avLst/>
          </a:prstGeom>
        </p:spPr>
        <p:txBody>
          <a:bodyPr wrap="none">
            <a:spAutoFit/>
          </a:bodyPr>
          <a:lstStyle/>
          <a:p>
            <a:pPr algn="just"/>
            <a:r>
              <a:rPr lang="en-US" altLang="zh-CN" sz="2000" dirty="0">
                <a:latin typeface="方正兰亭粗黑简体" pitchFamily="2" charset="-122"/>
                <a:ea typeface="方正兰亭粗黑简体" pitchFamily="2" charset="-122"/>
              </a:rPr>
              <a:t>3.2</a:t>
            </a:r>
            <a:r>
              <a:rPr lang="zh-CN" altLang="zh-CN" sz="2000" dirty="0">
                <a:latin typeface="方正兰亭粗黑简体" pitchFamily="2" charset="-122"/>
                <a:ea typeface="方正兰亭粗黑简体" pitchFamily="2" charset="-122"/>
              </a:rPr>
              <a:t> </a:t>
            </a:r>
            <a:r>
              <a:rPr lang="en-US" altLang="zh-CN" sz="2000" dirty="0">
                <a:latin typeface="方正兰亭粗黑简体" pitchFamily="2" charset="-122"/>
                <a:ea typeface="方正兰亭粗黑简体" pitchFamily="2" charset="-122"/>
              </a:rPr>
              <a:t>Catalytic formation of C–S bond</a:t>
            </a:r>
            <a:endParaRPr lang="zh-CN" altLang="zh-CN" sz="2000" dirty="0">
              <a:latin typeface="方正兰亭粗黑简体" pitchFamily="2" charset="-122"/>
              <a:ea typeface="方正兰亭粗黑简体" pitchFamily="2" charset="-122"/>
            </a:endParaRPr>
          </a:p>
        </p:txBody>
      </p:sp>
      <p:sp>
        <p:nvSpPr>
          <p:cNvPr id="153088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矩形 8"/>
          <p:cNvSpPr/>
          <p:nvPr/>
        </p:nvSpPr>
        <p:spPr>
          <a:xfrm>
            <a:off x="541621" y="5147900"/>
            <a:ext cx="7990819" cy="646331"/>
          </a:xfrm>
          <a:prstGeom prst="rect">
            <a:avLst/>
          </a:prstGeom>
        </p:spPr>
        <p:txBody>
          <a:bodyPr wrap="square">
            <a:spAutoFit/>
          </a:bodyPr>
          <a:lstStyle/>
          <a:p>
            <a:pPr algn="ctr"/>
            <a:r>
              <a:rPr lang="en-US" altLang="zh-CN" dirty="0">
                <a:latin typeface="方正兰亭粗黑简体" panose="02010600030101010101" charset="-122"/>
                <a:ea typeface="方正兰亭粗黑简体" panose="02010600030101010101" charset="-122"/>
              </a:rPr>
              <a:t>Pd-catalyzed construction of dibenzothiophene via C–S/C–H coupling</a:t>
            </a:r>
            <a:endParaRPr lang="zh-CN" altLang="en-US" dirty="0">
              <a:latin typeface="方正兰亭粗黑简体" panose="02010600030101010101" charset="-122"/>
              <a:ea typeface="方正兰亭粗黑简体" panose="02010600030101010101" charset="-122"/>
            </a:endParaRPr>
          </a:p>
        </p:txBody>
      </p:sp>
      <p:sp>
        <p:nvSpPr>
          <p:cNvPr id="12" name="TextBox 29"/>
          <p:cNvSpPr txBox="1">
            <a:spLocks noChangeArrowheads="1"/>
          </p:cNvSpPr>
          <p:nvPr/>
        </p:nvSpPr>
        <p:spPr bwMode="auto">
          <a:xfrm>
            <a:off x="179512" y="260648"/>
            <a:ext cx="59046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r>
              <a:rPr lang="en-US" altLang="zh-CN" sz="2400" dirty="0">
                <a:latin typeface="方正兰亭粗黑简体" pitchFamily="2" charset="-122"/>
                <a:ea typeface="方正兰亭粗黑简体" pitchFamily="2" charset="-122"/>
              </a:rPr>
              <a:t>3. Formation of C-S bond</a:t>
            </a:r>
            <a:endParaRPr lang="zh-CN" altLang="zh-CN" sz="2400" dirty="0">
              <a:latin typeface="方正兰亭粗黑简体" pitchFamily="2" charset="-122"/>
              <a:ea typeface="方正兰亭粗黑简体" pitchFamily="2" charset="-122"/>
            </a:endParaRPr>
          </a:p>
        </p:txBody>
      </p:sp>
      <p:graphicFrame>
        <p:nvGraphicFramePr>
          <p:cNvPr id="3" name="对象 2">
            <a:extLst>
              <a:ext uri="{FF2B5EF4-FFF2-40B4-BE49-F238E27FC236}">
                <a16:creationId xmlns="" xmlns:a16="http://schemas.microsoft.com/office/drawing/2014/main" id="{B918ED87-F3B4-4D00-AC55-D2AEC04C6C73}"/>
              </a:ext>
            </a:extLst>
          </p:cNvPr>
          <p:cNvGraphicFramePr>
            <a:graphicFrameLocks noChangeAspect="1"/>
          </p:cNvGraphicFramePr>
          <p:nvPr>
            <p:extLst>
              <p:ext uri="{D42A27DB-BD31-4B8C-83A1-F6EECF244321}">
                <p14:modId xmlns:p14="http://schemas.microsoft.com/office/powerpoint/2010/main" val="657312930"/>
              </p:ext>
            </p:extLst>
          </p:nvPr>
        </p:nvGraphicFramePr>
        <p:xfrm>
          <a:off x="1729066" y="1517392"/>
          <a:ext cx="5976664" cy="3686351"/>
        </p:xfrm>
        <a:graphic>
          <a:graphicData uri="http://schemas.openxmlformats.org/presentationml/2006/ole">
            <mc:AlternateContent xmlns:mc="http://schemas.openxmlformats.org/markup-compatibility/2006">
              <mc:Choice xmlns:v="urn:schemas-microsoft-com:vml" Requires="v">
                <p:oleObj spid="_x0000_s1672216" name="CS ChemDraw Drawing" r:id="rId4" imgW="4689304" imgH="2892657" progId="ChemDraw.Document.6.0">
                  <p:embed/>
                </p:oleObj>
              </mc:Choice>
              <mc:Fallback>
                <p:oleObj name="CS ChemDraw Drawing" r:id="rId4" imgW="4689304" imgH="2892657" progId="ChemDraw.Document.6.0">
                  <p:embed/>
                  <p:pic>
                    <p:nvPicPr>
                      <p:cNvPr id="0" name=""/>
                      <p:cNvPicPr/>
                      <p:nvPr/>
                    </p:nvPicPr>
                    <p:blipFill>
                      <a:blip r:embed="rId5"/>
                      <a:stretch>
                        <a:fillRect/>
                      </a:stretch>
                    </p:blipFill>
                    <p:spPr>
                      <a:xfrm>
                        <a:off x="1729066" y="1517392"/>
                        <a:ext cx="5976664" cy="3686351"/>
                      </a:xfrm>
                      <a:prstGeom prst="rect">
                        <a:avLst/>
                      </a:prstGeom>
                    </p:spPr>
                  </p:pic>
                </p:oleObj>
              </mc:Fallback>
            </mc:AlternateContent>
          </a:graphicData>
        </a:graphic>
      </p:graphicFrame>
      <p:sp>
        <p:nvSpPr>
          <p:cNvPr id="11" name="矩形 10">
            <a:extLst>
              <a:ext uri="{FF2B5EF4-FFF2-40B4-BE49-F238E27FC236}">
                <a16:creationId xmlns="" xmlns:a16="http://schemas.microsoft.com/office/drawing/2014/main" id="{17AA44E7-991C-4BA7-A738-BF2A5C983ADE}"/>
              </a:ext>
            </a:extLst>
          </p:cNvPr>
          <p:cNvSpPr/>
          <p:nvPr/>
        </p:nvSpPr>
        <p:spPr>
          <a:xfrm>
            <a:off x="1600223" y="6186790"/>
            <a:ext cx="7292257" cy="338554"/>
          </a:xfrm>
          <a:prstGeom prst="rect">
            <a:avLst/>
          </a:prstGeom>
        </p:spPr>
        <p:txBody>
          <a:bodyPr wrap="square">
            <a:spAutoFit/>
          </a:bodyPr>
          <a:lstStyle/>
          <a:p>
            <a:pPr algn="r"/>
            <a:r>
              <a:rPr lang="en-US" altLang="zh-CN" sz="1600" dirty="0"/>
              <a:t>M. </a:t>
            </a:r>
            <a:r>
              <a:rPr lang="en-US" altLang="zh-CN" sz="1600" dirty="0" err="1"/>
              <a:t>Tobisu</a:t>
            </a:r>
            <a:r>
              <a:rPr lang="en-US" altLang="zh-CN" sz="1600" dirty="0"/>
              <a:t>, Y. </a:t>
            </a:r>
            <a:r>
              <a:rPr lang="en-US" altLang="zh-CN" sz="1600" dirty="0" err="1"/>
              <a:t>Masuya</a:t>
            </a:r>
            <a:r>
              <a:rPr lang="en-US" altLang="zh-CN" sz="1600" dirty="0"/>
              <a:t>, K. Baba and N. </a:t>
            </a:r>
            <a:r>
              <a:rPr lang="en-US" altLang="zh-CN" sz="1600" dirty="0" err="1"/>
              <a:t>Chatani</a:t>
            </a:r>
            <a:r>
              <a:rPr lang="en-US" altLang="zh-CN" sz="1600" dirty="0"/>
              <a:t>,</a:t>
            </a:r>
            <a:r>
              <a:rPr lang="en-US" altLang="zh-CN" sz="1600" i="1" dirty="0"/>
              <a:t> Chem. Sci.</a:t>
            </a:r>
            <a:r>
              <a:rPr lang="en-US" altLang="zh-CN" sz="1600" dirty="0"/>
              <a:t>, 2016, </a:t>
            </a:r>
            <a:r>
              <a:rPr lang="en-US" altLang="zh-CN" sz="1600" b="1" dirty="0"/>
              <a:t>7</a:t>
            </a:r>
            <a:r>
              <a:rPr lang="en-US" altLang="zh-CN" sz="1600" dirty="0"/>
              <a:t>, 2587</a:t>
            </a:r>
            <a:endParaRPr lang="zh-CN" altLang="en-US" sz="800" dirty="0"/>
          </a:p>
        </p:txBody>
      </p:sp>
    </p:spTree>
    <p:extLst>
      <p:ext uri="{BB962C8B-B14F-4D97-AF65-F5344CB8AC3E}">
        <p14:creationId xmlns:p14="http://schemas.microsoft.com/office/powerpoint/2010/main" val="3221408544"/>
      </p:ext>
    </p:extLst>
  </p:cSld>
  <p:clrMapOvr>
    <a:masterClrMapping/>
  </p:clrMapOvr>
  <p:transition spd="slow" advTm="30191"/>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250825" y="908050"/>
            <a:ext cx="8642350" cy="5743575"/>
          </a:xfrm>
          <a:prstGeom prst="rect">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sp>
        <p:nvSpPr>
          <p:cNvPr id="90" name="Rectangle 13"/>
          <p:cNvSpPr>
            <a:spLocks noChangeArrowheads="1"/>
          </p:cNvSpPr>
          <p:nvPr/>
        </p:nvSpPr>
        <p:spPr bwMode="auto">
          <a:xfrm>
            <a:off x="-28575" y="758825"/>
            <a:ext cx="9144000" cy="71438"/>
          </a:xfrm>
          <a:prstGeom prst="rect">
            <a:avLst/>
          </a:prstGeom>
          <a:gradFill rotWithShape="1">
            <a:gsLst>
              <a:gs pos="0">
                <a:srgbClr val="764700"/>
              </a:gs>
              <a:gs pos="100000">
                <a:srgbClr val="FF9900"/>
              </a:gs>
            </a:gsLst>
            <a:lin ang="0" scaled="1"/>
          </a:gradFill>
          <a:ln>
            <a:noFill/>
          </a:ln>
          <a:effectLst>
            <a:outerShdw blurRad="63500" sx="102000" sy="102000" algn="ctr" rotWithShape="0">
              <a:prstClr val="black">
                <a:alpha val="40000"/>
              </a:prstClr>
            </a:outerShdw>
          </a:effectLst>
        </p:spPr>
        <p:txBody>
          <a:bodyPr wrap="none" anchor="ctr"/>
          <a:lstStyle/>
          <a:p>
            <a:pPr fontAlgn="auto">
              <a:spcBef>
                <a:spcPts val="0"/>
              </a:spcBef>
              <a:spcAft>
                <a:spcPts val="0"/>
              </a:spcAft>
              <a:defRPr/>
            </a:pPr>
            <a:endParaRPr kumimoji="1" lang="zh-CN" altLang="en-US" sz="2800">
              <a:solidFill>
                <a:prstClr val="black"/>
              </a:solidFill>
              <a:latin typeface="Times New Roman" pitchFamily="18" charset="0"/>
              <a:ea typeface="宋体"/>
            </a:endParaRPr>
          </a:p>
        </p:txBody>
      </p:sp>
      <p:sp>
        <p:nvSpPr>
          <p:cNvPr id="127079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矩形 6"/>
          <p:cNvSpPr/>
          <p:nvPr/>
        </p:nvSpPr>
        <p:spPr>
          <a:xfrm>
            <a:off x="2255025" y="1012666"/>
            <a:ext cx="4924746" cy="400110"/>
          </a:xfrm>
          <a:prstGeom prst="rect">
            <a:avLst/>
          </a:prstGeom>
        </p:spPr>
        <p:txBody>
          <a:bodyPr wrap="none">
            <a:spAutoFit/>
          </a:bodyPr>
          <a:lstStyle/>
          <a:p>
            <a:pPr algn="just"/>
            <a:r>
              <a:rPr lang="en-US" altLang="zh-CN" sz="2000" dirty="0">
                <a:latin typeface="方正兰亭粗黑简体" pitchFamily="2" charset="-122"/>
                <a:ea typeface="方正兰亭粗黑简体" pitchFamily="2" charset="-122"/>
              </a:rPr>
              <a:t>3.2</a:t>
            </a:r>
            <a:r>
              <a:rPr lang="zh-CN" altLang="zh-CN" sz="2000" dirty="0">
                <a:latin typeface="方正兰亭粗黑简体" pitchFamily="2" charset="-122"/>
                <a:ea typeface="方正兰亭粗黑简体" pitchFamily="2" charset="-122"/>
              </a:rPr>
              <a:t> </a:t>
            </a:r>
            <a:r>
              <a:rPr lang="en-US" altLang="zh-CN" sz="2000" dirty="0">
                <a:latin typeface="方正兰亭粗黑简体" pitchFamily="2" charset="-122"/>
                <a:ea typeface="方正兰亭粗黑简体" pitchFamily="2" charset="-122"/>
              </a:rPr>
              <a:t>Catalytic formation of C–S bond</a:t>
            </a:r>
            <a:endParaRPr lang="zh-CN" altLang="zh-CN" sz="2000" dirty="0">
              <a:latin typeface="方正兰亭粗黑简体" pitchFamily="2" charset="-122"/>
              <a:ea typeface="方正兰亭粗黑简体" pitchFamily="2" charset="-122"/>
            </a:endParaRPr>
          </a:p>
        </p:txBody>
      </p:sp>
      <p:sp>
        <p:nvSpPr>
          <p:cNvPr id="153088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矩形 8"/>
          <p:cNvSpPr/>
          <p:nvPr/>
        </p:nvSpPr>
        <p:spPr>
          <a:xfrm>
            <a:off x="1159048" y="5318915"/>
            <a:ext cx="6869335" cy="646331"/>
          </a:xfrm>
          <a:prstGeom prst="rect">
            <a:avLst/>
          </a:prstGeom>
        </p:spPr>
        <p:txBody>
          <a:bodyPr wrap="square">
            <a:spAutoFit/>
          </a:bodyPr>
          <a:lstStyle/>
          <a:p>
            <a:pPr algn="ctr"/>
            <a:r>
              <a:rPr lang="en-US" altLang="zh-CN" dirty="0">
                <a:latin typeface="方正兰亭粗黑简体" panose="02010600030101010101" charset="-122"/>
                <a:ea typeface="方正兰亭粗黑简体" panose="02010600030101010101" charset="-122"/>
              </a:rPr>
              <a:t>A plausible mechanism for Pd-catalyzed ring-closing C–S/C–H coupling to form dibenzothiophenes</a:t>
            </a:r>
            <a:endParaRPr lang="zh-CN" altLang="en-US" dirty="0">
              <a:latin typeface="方正兰亭粗黑简体" panose="02010600030101010101" charset="-122"/>
              <a:ea typeface="方正兰亭粗黑简体" panose="02010600030101010101" charset="-122"/>
            </a:endParaRPr>
          </a:p>
        </p:txBody>
      </p:sp>
      <p:sp>
        <p:nvSpPr>
          <p:cNvPr id="12" name="TextBox 29"/>
          <p:cNvSpPr txBox="1">
            <a:spLocks noChangeArrowheads="1"/>
          </p:cNvSpPr>
          <p:nvPr/>
        </p:nvSpPr>
        <p:spPr bwMode="auto">
          <a:xfrm>
            <a:off x="179512" y="260648"/>
            <a:ext cx="59046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r>
              <a:rPr lang="en-US" altLang="zh-CN" sz="2400" dirty="0">
                <a:latin typeface="方正兰亭粗黑简体" pitchFamily="2" charset="-122"/>
                <a:ea typeface="方正兰亭粗黑简体" pitchFamily="2" charset="-122"/>
              </a:rPr>
              <a:t>3. Formation of C-S bond</a:t>
            </a:r>
            <a:endParaRPr lang="zh-CN" altLang="zh-CN" sz="2400" dirty="0">
              <a:latin typeface="方正兰亭粗黑简体" pitchFamily="2" charset="-122"/>
              <a:ea typeface="方正兰亭粗黑简体" pitchFamily="2" charset="-122"/>
            </a:endParaRPr>
          </a:p>
        </p:txBody>
      </p:sp>
      <p:graphicFrame>
        <p:nvGraphicFramePr>
          <p:cNvPr id="3" name="对象 2">
            <a:extLst>
              <a:ext uri="{FF2B5EF4-FFF2-40B4-BE49-F238E27FC236}">
                <a16:creationId xmlns="" xmlns:a16="http://schemas.microsoft.com/office/drawing/2014/main" id="{73BCDFDA-FE28-471A-831E-40286B7FAE09}"/>
              </a:ext>
            </a:extLst>
          </p:cNvPr>
          <p:cNvGraphicFramePr>
            <a:graphicFrameLocks noChangeAspect="1"/>
          </p:cNvGraphicFramePr>
          <p:nvPr>
            <p:extLst>
              <p:ext uri="{D42A27DB-BD31-4B8C-83A1-F6EECF244321}">
                <p14:modId xmlns:p14="http://schemas.microsoft.com/office/powerpoint/2010/main" val="175360912"/>
              </p:ext>
            </p:extLst>
          </p:nvPr>
        </p:nvGraphicFramePr>
        <p:xfrm>
          <a:off x="2502167" y="1412776"/>
          <a:ext cx="4139666" cy="3893515"/>
        </p:xfrm>
        <a:graphic>
          <a:graphicData uri="http://schemas.openxmlformats.org/presentationml/2006/ole">
            <mc:AlternateContent xmlns:mc="http://schemas.openxmlformats.org/markup-compatibility/2006">
              <mc:Choice xmlns:v="urn:schemas-microsoft-com:vml" Requires="v">
                <p:oleObj spid="_x0000_s1673240" name="CS ChemDraw Drawing" r:id="rId4" imgW="3657600" imgH="3439405" progId="ChemDraw.Document.6.0">
                  <p:embed/>
                </p:oleObj>
              </mc:Choice>
              <mc:Fallback>
                <p:oleObj name="CS ChemDraw Drawing" r:id="rId4" imgW="3657600" imgH="3439405" progId="ChemDraw.Document.6.0">
                  <p:embed/>
                  <p:pic>
                    <p:nvPicPr>
                      <p:cNvPr id="0" name=""/>
                      <p:cNvPicPr/>
                      <p:nvPr/>
                    </p:nvPicPr>
                    <p:blipFill>
                      <a:blip r:embed="rId5"/>
                      <a:stretch>
                        <a:fillRect/>
                      </a:stretch>
                    </p:blipFill>
                    <p:spPr>
                      <a:xfrm>
                        <a:off x="2502167" y="1412776"/>
                        <a:ext cx="4139666" cy="3893515"/>
                      </a:xfrm>
                      <a:prstGeom prst="rect">
                        <a:avLst/>
                      </a:prstGeom>
                    </p:spPr>
                  </p:pic>
                </p:oleObj>
              </mc:Fallback>
            </mc:AlternateContent>
          </a:graphicData>
        </a:graphic>
      </p:graphicFrame>
      <p:sp>
        <p:nvSpPr>
          <p:cNvPr id="11" name="矩形 10">
            <a:extLst>
              <a:ext uri="{FF2B5EF4-FFF2-40B4-BE49-F238E27FC236}">
                <a16:creationId xmlns="" xmlns:a16="http://schemas.microsoft.com/office/drawing/2014/main" id="{9C4B0D29-B1F5-4623-ABB1-855B018240B8}"/>
              </a:ext>
            </a:extLst>
          </p:cNvPr>
          <p:cNvSpPr/>
          <p:nvPr/>
        </p:nvSpPr>
        <p:spPr>
          <a:xfrm>
            <a:off x="1600223" y="6186790"/>
            <a:ext cx="7292257" cy="338554"/>
          </a:xfrm>
          <a:prstGeom prst="rect">
            <a:avLst/>
          </a:prstGeom>
        </p:spPr>
        <p:txBody>
          <a:bodyPr wrap="square">
            <a:spAutoFit/>
          </a:bodyPr>
          <a:lstStyle/>
          <a:p>
            <a:pPr algn="r"/>
            <a:r>
              <a:rPr lang="en-US" altLang="zh-CN" sz="1600" dirty="0"/>
              <a:t>M. </a:t>
            </a:r>
            <a:r>
              <a:rPr lang="en-US" altLang="zh-CN" sz="1600" dirty="0" err="1"/>
              <a:t>Tobisu</a:t>
            </a:r>
            <a:r>
              <a:rPr lang="en-US" altLang="zh-CN" sz="1600" dirty="0"/>
              <a:t>, Y. </a:t>
            </a:r>
            <a:r>
              <a:rPr lang="en-US" altLang="zh-CN" sz="1600" dirty="0" err="1"/>
              <a:t>Masuya</a:t>
            </a:r>
            <a:r>
              <a:rPr lang="en-US" altLang="zh-CN" sz="1600" dirty="0"/>
              <a:t>, K. Baba and N. </a:t>
            </a:r>
            <a:r>
              <a:rPr lang="en-US" altLang="zh-CN" sz="1600" dirty="0" err="1"/>
              <a:t>Chatani</a:t>
            </a:r>
            <a:r>
              <a:rPr lang="en-US" altLang="zh-CN" sz="1600" dirty="0"/>
              <a:t>,</a:t>
            </a:r>
            <a:r>
              <a:rPr lang="en-US" altLang="zh-CN" sz="1600" i="1" dirty="0"/>
              <a:t> Chem. Sci.</a:t>
            </a:r>
            <a:r>
              <a:rPr lang="en-US" altLang="zh-CN" sz="1600" dirty="0"/>
              <a:t>, 2016, </a:t>
            </a:r>
            <a:r>
              <a:rPr lang="en-US" altLang="zh-CN" sz="1600" b="1" dirty="0"/>
              <a:t>7</a:t>
            </a:r>
            <a:r>
              <a:rPr lang="en-US" altLang="zh-CN" sz="1600" dirty="0"/>
              <a:t>, 2587</a:t>
            </a:r>
            <a:endParaRPr lang="zh-CN" altLang="en-US" sz="800" dirty="0"/>
          </a:p>
        </p:txBody>
      </p:sp>
    </p:spTree>
    <p:extLst>
      <p:ext uri="{BB962C8B-B14F-4D97-AF65-F5344CB8AC3E}">
        <p14:creationId xmlns:p14="http://schemas.microsoft.com/office/powerpoint/2010/main" val="3238741337"/>
      </p:ext>
    </p:extLst>
  </p:cSld>
  <p:clrMapOvr>
    <a:masterClrMapping/>
  </p:clrMapOvr>
  <p:transition spd="slow" advTm="30191"/>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250825" y="908050"/>
            <a:ext cx="8642350" cy="5743575"/>
          </a:xfrm>
          <a:prstGeom prst="rect">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sp>
        <p:nvSpPr>
          <p:cNvPr id="90" name="Rectangle 13"/>
          <p:cNvSpPr>
            <a:spLocks noChangeArrowheads="1"/>
          </p:cNvSpPr>
          <p:nvPr/>
        </p:nvSpPr>
        <p:spPr bwMode="auto">
          <a:xfrm>
            <a:off x="-28575" y="758825"/>
            <a:ext cx="9144000" cy="71438"/>
          </a:xfrm>
          <a:prstGeom prst="rect">
            <a:avLst/>
          </a:prstGeom>
          <a:gradFill rotWithShape="1">
            <a:gsLst>
              <a:gs pos="0">
                <a:srgbClr val="764700"/>
              </a:gs>
              <a:gs pos="100000">
                <a:srgbClr val="FF9900"/>
              </a:gs>
            </a:gsLst>
            <a:lin ang="0" scaled="1"/>
          </a:gradFill>
          <a:ln>
            <a:noFill/>
          </a:ln>
          <a:effectLst>
            <a:outerShdw blurRad="63500" sx="102000" sy="102000" algn="ctr" rotWithShape="0">
              <a:prstClr val="black">
                <a:alpha val="40000"/>
              </a:prstClr>
            </a:outerShdw>
          </a:effectLst>
        </p:spPr>
        <p:txBody>
          <a:bodyPr wrap="none" anchor="ctr"/>
          <a:lstStyle/>
          <a:p>
            <a:pPr fontAlgn="auto">
              <a:spcBef>
                <a:spcPts val="0"/>
              </a:spcBef>
              <a:spcAft>
                <a:spcPts val="0"/>
              </a:spcAft>
              <a:defRPr/>
            </a:pPr>
            <a:endParaRPr kumimoji="1" lang="zh-CN" altLang="en-US" sz="2800">
              <a:solidFill>
                <a:prstClr val="black"/>
              </a:solidFill>
              <a:latin typeface="Times New Roman" pitchFamily="18" charset="0"/>
              <a:ea typeface="宋体"/>
            </a:endParaRPr>
          </a:p>
        </p:txBody>
      </p:sp>
      <p:sp>
        <p:nvSpPr>
          <p:cNvPr id="127079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矩形 6"/>
          <p:cNvSpPr/>
          <p:nvPr/>
        </p:nvSpPr>
        <p:spPr>
          <a:xfrm>
            <a:off x="2255025" y="1012666"/>
            <a:ext cx="4924746" cy="400110"/>
          </a:xfrm>
          <a:prstGeom prst="rect">
            <a:avLst/>
          </a:prstGeom>
        </p:spPr>
        <p:txBody>
          <a:bodyPr wrap="none">
            <a:spAutoFit/>
          </a:bodyPr>
          <a:lstStyle/>
          <a:p>
            <a:pPr algn="just"/>
            <a:r>
              <a:rPr lang="en-US" altLang="zh-CN" sz="2000" dirty="0">
                <a:latin typeface="方正兰亭粗黑简体" pitchFamily="2" charset="-122"/>
                <a:ea typeface="方正兰亭粗黑简体" pitchFamily="2" charset="-122"/>
              </a:rPr>
              <a:t>3.2</a:t>
            </a:r>
            <a:r>
              <a:rPr lang="zh-CN" altLang="zh-CN" sz="2000" dirty="0">
                <a:latin typeface="方正兰亭粗黑简体" pitchFamily="2" charset="-122"/>
                <a:ea typeface="方正兰亭粗黑简体" pitchFamily="2" charset="-122"/>
              </a:rPr>
              <a:t> </a:t>
            </a:r>
            <a:r>
              <a:rPr lang="en-US" altLang="zh-CN" sz="2000" dirty="0">
                <a:latin typeface="方正兰亭粗黑简体" pitchFamily="2" charset="-122"/>
                <a:ea typeface="方正兰亭粗黑简体" pitchFamily="2" charset="-122"/>
              </a:rPr>
              <a:t>Catalytic formation of C–S bond</a:t>
            </a:r>
            <a:endParaRPr lang="zh-CN" altLang="zh-CN" sz="2000" dirty="0">
              <a:latin typeface="方正兰亭粗黑简体" pitchFamily="2" charset="-122"/>
              <a:ea typeface="方正兰亭粗黑简体" pitchFamily="2" charset="-122"/>
            </a:endParaRPr>
          </a:p>
        </p:txBody>
      </p:sp>
      <p:sp>
        <p:nvSpPr>
          <p:cNvPr id="153088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矩形 8"/>
          <p:cNvSpPr/>
          <p:nvPr/>
        </p:nvSpPr>
        <p:spPr>
          <a:xfrm>
            <a:off x="1159048" y="5318915"/>
            <a:ext cx="6869335" cy="646331"/>
          </a:xfrm>
          <a:prstGeom prst="rect">
            <a:avLst/>
          </a:prstGeom>
        </p:spPr>
        <p:txBody>
          <a:bodyPr wrap="square">
            <a:spAutoFit/>
          </a:bodyPr>
          <a:lstStyle/>
          <a:p>
            <a:pPr algn="ctr"/>
            <a:r>
              <a:rPr lang="en-US" altLang="zh-CN" dirty="0">
                <a:latin typeface="方正兰亭粗黑简体" panose="02010600030101010101" charset="-122"/>
                <a:ea typeface="方正兰亭粗黑简体" panose="02010600030101010101" charset="-122"/>
              </a:rPr>
              <a:t>Synthetic superiority of methyl sulfide by comparison to thiophenols</a:t>
            </a:r>
            <a:endParaRPr lang="zh-CN" altLang="en-US" dirty="0">
              <a:latin typeface="方正兰亭粗黑简体" panose="02010600030101010101" charset="-122"/>
              <a:ea typeface="方正兰亭粗黑简体" panose="02010600030101010101" charset="-122"/>
            </a:endParaRPr>
          </a:p>
        </p:txBody>
      </p:sp>
      <p:sp>
        <p:nvSpPr>
          <p:cNvPr id="12" name="TextBox 29"/>
          <p:cNvSpPr txBox="1">
            <a:spLocks noChangeArrowheads="1"/>
          </p:cNvSpPr>
          <p:nvPr/>
        </p:nvSpPr>
        <p:spPr bwMode="auto">
          <a:xfrm>
            <a:off x="179512" y="260648"/>
            <a:ext cx="59046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r>
              <a:rPr lang="en-US" altLang="zh-CN" sz="2400" dirty="0">
                <a:latin typeface="方正兰亭粗黑简体" pitchFamily="2" charset="-122"/>
                <a:ea typeface="方正兰亭粗黑简体" pitchFamily="2" charset="-122"/>
              </a:rPr>
              <a:t>3. Formation of C-S bond</a:t>
            </a:r>
            <a:endParaRPr lang="zh-CN" altLang="zh-CN" sz="2400" dirty="0">
              <a:latin typeface="方正兰亭粗黑简体" pitchFamily="2" charset="-122"/>
              <a:ea typeface="方正兰亭粗黑简体" pitchFamily="2" charset="-122"/>
            </a:endParaRPr>
          </a:p>
        </p:txBody>
      </p:sp>
      <p:graphicFrame>
        <p:nvGraphicFramePr>
          <p:cNvPr id="2" name="对象 1">
            <a:extLst>
              <a:ext uri="{FF2B5EF4-FFF2-40B4-BE49-F238E27FC236}">
                <a16:creationId xmlns="" xmlns:a16="http://schemas.microsoft.com/office/drawing/2014/main" id="{FBD29FDC-8E20-4A6C-BB43-FB3CDB1F8D17}"/>
              </a:ext>
            </a:extLst>
          </p:cNvPr>
          <p:cNvGraphicFramePr>
            <a:graphicFrameLocks noChangeAspect="1"/>
          </p:cNvGraphicFramePr>
          <p:nvPr>
            <p:extLst>
              <p:ext uri="{D42A27DB-BD31-4B8C-83A1-F6EECF244321}">
                <p14:modId xmlns:p14="http://schemas.microsoft.com/office/powerpoint/2010/main" val="1056040292"/>
              </p:ext>
            </p:extLst>
          </p:nvPr>
        </p:nvGraphicFramePr>
        <p:xfrm>
          <a:off x="1340832" y="1595715"/>
          <a:ext cx="6462336" cy="3524911"/>
        </p:xfrm>
        <a:graphic>
          <a:graphicData uri="http://schemas.openxmlformats.org/presentationml/2006/ole">
            <mc:AlternateContent xmlns:mc="http://schemas.openxmlformats.org/markup-compatibility/2006">
              <mc:Choice xmlns:v="urn:schemas-microsoft-com:vml" Requires="v">
                <p:oleObj spid="_x0000_s1674265" name="CS ChemDraw Drawing" r:id="rId4" imgW="4958711" imgH="2704890" progId="ChemDraw.Document.6.0">
                  <p:embed/>
                </p:oleObj>
              </mc:Choice>
              <mc:Fallback>
                <p:oleObj name="CS ChemDraw Drawing" r:id="rId4" imgW="4958711" imgH="2704890" progId="ChemDraw.Document.6.0">
                  <p:embed/>
                  <p:pic>
                    <p:nvPicPr>
                      <p:cNvPr id="0" name=""/>
                      <p:cNvPicPr/>
                      <p:nvPr/>
                    </p:nvPicPr>
                    <p:blipFill>
                      <a:blip r:embed="rId5"/>
                      <a:stretch>
                        <a:fillRect/>
                      </a:stretch>
                    </p:blipFill>
                    <p:spPr>
                      <a:xfrm>
                        <a:off x="1340832" y="1595715"/>
                        <a:ext cx="6462336" cy="3524911"/>
                      </a:xfrm>
                      <a:prstGeom prst="rect">
                        <a:avLst/>
                      </a:prstGeom>
                    </p:spPr>
                  </p:pic>
                </p:oleObj>
              </mc:Fallback>
            </mc:AlternateContent>
          </a:graphicData>
        </a:graphic>
      </p:graphicFrame>
      <p:sp>
        <p:nvSpPr>
          <p:cNvPr id="11" name="矩形 10">
            <a:extLst>
              <a:ext uri="{FF2B5EF4-FFF2-40B4-BE49-F238E27FC236}">
                <a16:creationId xmlns="" xmlns:a16="http://schemas.microsoft.com/office/drawing/2014/main" id="{D64D98D1-A834-4D49-A139-E35C92FC0B83}"/>
              </a:ext>
            </a:extLst>
          </p:cNvPr>
          <p:cNvSpPr/>
          <p:nvPr/>
        </p:nvSpPr>
        <p:spPr>
          <a:xfrm>
            <a:off x="1600223" y="6186790"/>
            <a:ext cx="7292257" cy="338554"/>
          </a:xfrm>
          <a:prstGeom prst="rect">
            <a:avLst/>
          </a:prstGeom>
        </p:spPr>
        <p:txBody>
          <a:bodyPr wrap="square">
            <a:spAutoFit/>
          </a:bodyPr>
          <a:lstStyle/>
          <a:p>
            <a:pPr algn="r"/>
            <a:r>
              <a:rPr lang="en-US" altLang="zh-CN" sz="1600" dirty="0"/>
              <a:t>Y. </a:t>
            </a:r>
            <a:r>
              <a:rPr lang="en-US" altLang="zh-CN" sz="1600" dirty="0" err="1"/>
              <a:t>Masuya</a:t>
            </a:r>
            <a:r>
              <a:rPr lang="en-US" altLang="zh-CN" sz="1600" dirty="0"/>
              <a:t>, M. </a:t>
            </a:r>
            <a:r>
              <a:rPr lang="en-US" altLang="zh-CN" sz="1600" dirty="0" err="1"/>
              <a:t>Tobisu</a:t>
            </a:r>
            <a:r>
              <a:rPr lang="en-US" altLang="zh-CN" sz="1600" dirty="0"/>
              <a:t> and N. </a:t>
            </a:r>
            <a:r>
              <a:rPr lang="en-US" altLang="zh-CN" sz="1600" dirty="0" err="1"/>
              <a:t>Chatani</a:t>
            </a:r>
            <a:r>
              <a:rPr lang="en-US" altLang="zh-CN" sz="1600" dirty="0"/>
              <a:t>, </a:t>
            </a:r>
            <a:r>
              <a:rPr lang="en-US" altLang="zh-CN" sz="1600" i="1" dirty="0"/>
              <a:t>Org. Lett.</a:t>
            </a:r>
            <a:r>
              <a:rPr lang="en-US" altLang="zh-CN" sz="1600" dirty="0"/>
              <a:t>, 2016, </a:t>
            </a:r>
            <a:r>
              <a:rPr lang="en-US" altLang="zh-CN" sz="1600" b="1" dirty="0"/>
              <a:t>18</a:t>
            </a:r>
            <a:r>
              <a:rPr lang="en-US" altLang="zh-CN" sz="1600" dirty="0"/>
              <a:t>, 4312</a:t>
            </a:r>
            <a:endParaRPr lang="zh-CN" altLang="en-US" sz="700" dirty="0"/>
          </a:p>
        </p:txBody>
      </p:sp>
    </p:spTree>
    <p:extLst>
      <p:ext uri="{BB962C8B-B14F-4D97-AF65-F5344CB8AC3E}">
        <p14:creationId xmlns:p14="http://schemas.microsoft.com/office/powerpoint/2010/main" val="1371270972"/>
      </p:ext>
    </p:extLst>
  </p:cSld>
  <p:clrMapOvr>
    <a:masterClrMapping/>
  </p:clrMapOvr>
  <p:transition spd="slow" advTm="30191"/>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250825" y="908050"/>
            <a:ext cx="8642350" cy="5743575"/>
          </a:xfrm>
          <a:prstGeom prst="rect">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sp>
        <p:nvSpPr>
          <p:cNvPr id="90" name="Rectangle 13"/>
          <p:cNvSpPr>
            <a:spLocks noChangeArrowheads="1"/>
          </p:cNvSpPr>
          <p:nvPr/>
        </p:nvSpPr>
        <p:spPr bwMode="auto">
          <a:xfrm>
            <a:off x="-28575" y="758825"/>
            <a:ext cx="9144000" cy="71438"/>
          </a:xfrm>
          <a:prstGeom prst="rect">
            <a:avLst/>
          </a:prstGeom>
          <a:gradFill rotWithShape="1">
            <a:gsLst>
              <a:gs pos="0">
                <a:srgbClr val="764700"/>
              </a:gs>
              <a:gs pos="100000">
                <a:srgbClr val="FF9900"/>
              </a:gs>
            </a:gsLst>
            <a:lin ang="0" scaled="1"/>
          </a:gradFill>
          <a:ln>
            <a:noFill/>
          </a:ln>
          <a:effectLst>
            <a:outerShdw blurRad="63500" sx="102000" sy="102000" algn="ctr" rotWithShape="0">
              <a:prstClr val="black">
                <a:alpha val="40000"/>
              </a:prstClr>
            </a:outerShdw>
          </a:effectLst>
        </p:spPr>
        <p:txBody>
          <a:bodyPr wrap="none" anchor="ctr"/>
          <a:lstStyle/>
          <a:p>
            <a:pPr fontAlgn="auto">
              <a:spcBef>
                <a:spcPts val="0"/>
              </a:spcBef>
              <a:spcAft>
                <a:spcPts val="0"/>
              </a:spcAft>
              <a:defRPr/>
            </a:pPr>
            <a:endParaRPr kumimoji="1" lang="zh-CN" altLang="en-US" sz="2800">
              <a:solidFill>
                <a:prstClr val="black"/>
              </a:solidFill>
              <a:latin typeface="Times New Roman" pitchFamily="18" charset="0"/>
              <a:ea typeface="宋体"/>
            </a:endParaRPr>
          </a:p>
        </p:txBody>
      </p:sp>
      <p:sp>
        <p:nvSpPr>
          <p:cNvPr id="127079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矩形 6"/>
          <p:cNvSpPr/>
          <p:nvPr/>
        </p:nvSpPr>
        <p:spPr>
          <a:xfrm>
            <a:off x="2255025" y="1012666"/>
            <a:ext cx="4924746" cy="400110"/>
          </a:xfrm>
          <a:prstGeom prst="rect">
            <a:avLst/>
          </a:prstGeom>
        </p:spPr>
        <p:txBody>
          <a:bodyPr wrap="none">
            <a:spAutoFit/>
          </a:bodyPr>
          <a:lstStyle/>
          <a:p>
            <a:pPr algn="just"/>
            <a:r>
              <a:rPr lang="en-US" altLang="zh-CN" sz="2000" dirty="0">
                <a:latin typeface="方正兰亭粗黑简体" pitchFamily="2" charset="-122"/>
                <a:ea typeface="方正兰亭粗黑简体" pitchFamily="2" charset="-122"/>
              </a:rPr>
              <a:t>3.2</a:t>
            </a:r>
            <a:r>
              <a:rPr lang="zh-CN" altLang="zh-CN" sz="2000" dirty="0">
                <a:latin typeface="方正兰亭粗黑简体" pitchFamily="2" charset="-122"/>
                <a:ea typeface="方正兰亭粗黑简体" pitchFamily="2" charset="-122"/>
              </a:rPr>
              <a:t> </a:t>
            </a:r>
            <a:r>
              <a:rPr lang="en-US" altLang="zh-CN" sz="2000" dirty="0">
                <a:latin typeface="方正兰亭粗黑简体" pitchFamily="2" charset="-122"/>
                <a:ea typeface="方正兰亭粗黑简体" pitchFamily="2" charset="-122"/>
              </a:rPr>
              <a:t>Catalytic formation of C–S bond</a:t>
            </a:r>
            <a:endParaRPr lang="zh-CN" altLang="zh-CN" sz="2000" dirty="0">
              <a:latin typeface="方正兰亭粗黑简体" pitchFamily="2" charset="-122"/>
              <a:ea typeface="方正兰亭粗黑简体" pitchFamily="2" charset="-122"/>
            </a:endParaRPr>
          </a:p>
        </p:txBody>
      </p:sp>
      <p:sp>
        <p:nvSpPr>
          <p:cNvPr id="153088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矩形 8"/>
          <p:cNvSpPr/>
          <p:nvPr/>
        </p:nvSpPr>
        <p:spPr>
          <a:xfrm>
            <a:off x="1159048" y="5318915"/>
            <a:ext cx="6869335" cy="646331"/>
          </a:xfrm>
          <a:prstGeom prst="rect">
            <a:avLst/>
          </a:prstGeom>
        </p:spPr>
        <p:txBody>
          <a:bodyPr wrap="square">
            <a:spAutoFit/>
          </a:bodyPr>
          <a:lstStyle/>
          <a:p>
            <a:pPr algn="ctr"/>
            <a:r>
              <a:rPr lang="en-US" altLang="zh-CN" dirty="0">
                <a:latin typeface="方正兰亭粗黑简体" panose="02010600030101010101" charset="-122"/>
                <a:ea typeface="方正兰亭粗黑简体" panose="02010600030101010101" charset="-122"/>
              </a:rPr>
              <a:t>Pd-catalyzed synthesis of </a:t>
            </a:r>
            <a:r>
              <a:rPr lang="en-US" altLang="zh-CN" dirty="0" err="1">
                <a:latin typeface="方正兰亭粗黑简体" panose="02010600030101010101" charset="-122"/>
                <a:ea typeface="方正兰亭粗黑简体" panose="02010600030101010101" charset="-122"/>
              </a:rPr>
              <a:t>benzothiophene</a:t>
            </a:r>
            <a:r>
              <a:rPr lang="en-US" altLang="zh-CN" dirty="0">
                <a:latin typeface="方正兰亭粗黑简体" panose="02010600030101010101" charset="-122"/>
                <a:ea typeface="方正兰亭粗黑简体" panose="02010600030101010101" charset="-122"/>
              </a:rPr>
              <a:t> from thioethers</a:t>
            </a:r>
            <a:endParaRPr lang="zh-CN" altLang="en-US" dirty="0">
              <a:latin typeface="方正兰亭粗黑简体" panose="02010600030101010101" charset="-122"/>
              <a:ea typeface="方正兰亭粗黑简体" panose="02010600030101010101" charset="-122"/>
            </a:endParaRPr>
          </a:p>
        </p:txBody>
      </p:sp>
      <p:sp>
        <p:nvSpPr>
          <p:cNvPr id="12" name="TextBox 29"/>
          <p:cNvSpPr txBox="1">
            <a:spLocks noChangeArrowheads="1"/>
          </p:cNvSpPr>
          <p:nvPr/>
        </p:nvSpPr>
        <p:spPr bwMode="auto">
          <a:xfrm>
            <a:off x="179512" y="260648"/>
            <a:ext cx="59046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r>
              <a:rPr lang="en-US" altLang="zh-CN" sz="2400" dirty="0">
                <a:latin typeface="方正兰亭粗黑简体" pitchFamily="2" charset="-122"/>
                <a:ea typeface="方正兰亭粗黑简体" pitchFamily="2" charset="-122"/>
              </a:rPr>
              <a:t>3. Formation of C-S bond</a:t>
            </a:r>
            <a:endParaRPr lang="zh-CN" altLang="zh-CN" sz="2400" dirty="0">
              <a:latin typeface="方正兰亭粗黑简体" pitchFamily="2" charset="-122"/>
              <a:ea typeface="方正兰亭粗黑简体" pitchFamily="2" charset="-122"/>
            </a:endParaRPr>
          </a:p>
        </p:txBody>
      </p:sp>
      <p:graphicFrame>
        <p:nvGraphicFramePr>
          <p:cNvPr id="2" name="对象 1">
            <a:extLst>
              <a:ext uri="{FF2B5EF4-FFF2-40B4-BE49-F238E27FC236}">
                <a16:creationId xmlns="" xmlns:a16="http://schemas.microsoft.com/office/drawing/2014/main" id="{B860104A-4278-4152-900B-1F670D30080D}"/>
              </a:ext>
            </a:extLst>
          </p:cNvPr>
          <p:cNvGraphicFramePr>
            <a:graphicFrameLocks noChangeAspect="1"/>
          </p:cNvGraphicFramePr>
          <p:nvPr>
            <p:extLst>
              <p:ext uri="{D42A27DB-BD31-4B8C-83A1-F6EECF244321}">
                <p14:modId xmlns:p14="http://schemas.microsoft.com/office/powerpoint/2010/main" val="1195219897"/>
              </p:ext>
            </p:extLst>
          </p:nvPr>
        </p:nvGraphicFramePr>
        <p:xfrm>
          <a:off x="1799692" y="1481137"/>
          <a:ext cx="5544616" cy="3920632"/>
        </p:xfrm>
        <a:graphic>
          <a:graphicData uri="http://schemas.openxmlformats.org/presentationml/2006/ole">
            <mc:AlternateContent xmlns:mc="http://schemas.openxmlformats.org/markup-compatibility/2006">
              <mc:Choice xmlns:v="urn:schemas-microsoft-com:vml" Requires="v">
                <p:oleObj spid="_x0000_s1675289" name="CS ChemDraw Drawing" r:id="rId4" imgW="4959185" imgH="3506566" progId="ChemDraw.Document.6.0">
                  <p:embed/>
                </p:oleObj>
              </mc:Choice>
              <mc:Fallback>
                <p:oleObj name="CS ChemDraw Drawing" r:id="rId4" imgW="4959185" imgH="3506566" progId="ChemDraw.Document.6.0">
                  <p:embed/>
                  <p:pic>
                    <p:nvPicPr>
                      <p:cNvPr id="0" name=""/>
                      <p:cNvPicPr/>
                      <p:nvPr/>
                    </p:nvPicPr>
                    <p:blipFill>
                      <a:blip r:embed="rId5"/>
                      <a:stretch>
                        <a:fillRect/>
                      </a:stretch>
                    </p:blipFill>
                    <p:spPr>
                      <a:xfrm>
                        <a:off x="1799692" y="1481137"/>
                        <a:ext cx="5544616" cy="3920632"/>
                      </a:xfrm>
                      <a:prstGeom prst="rect">
                        <a:avLst/>
                      </a:prstGeom>
                    </p:spPr>
                  </p:pic>
                </p:oleObj>
              </mc:Fallback>
            </mc:AlternateContent>
          </a:graphicData>
        </a:graphic>
      </p:graphicFrame>
      <p:sp>
        <p:nvSpPr>
          <p:cNvPr id="11" name="矩形 10">
            <a:extLst>
              <a:ext uri="{FF2B5EF4-FFF2-40B4-BE49-F238E27FC236}">
                <a16:creationId xmlns="" xmlns:a16="http://schemas.microsoft.com/office/drawing/2014/main" id="{124338CB-BA75-4CD8-9865-56BC58CA9081}"/>
              </a:ext>
            </a:extLst>
          </p:cNvPr>
          <p:cNvSpPr/>
          <p:nvPr/>
        </p:nvSpPr>
        <p:spPr>
          <a:xfrm>
            <a:off x="1600223" y="6186790"/>
            <a:ext cx="7292257" cy="338554"/>
          </a:xfrm>
          <a:prstGeom prst="rect">
            <a:avLst/>
          </a:prstGeom>
        </p:spPr>
        <p:txBody>
          <a:bodyPr wrap="square">
            <a:spAutoFit/>
          </a:bodyPr>
          <a:lstStyle/>
          <a:p>
            <a:pPr algn="r"/>
            <a:r>
              <a:rPr lang="en-US" altLang="zh-CN" sz="1600" dirty="0"/>
              <a:t>Y. </a:t>
            </a:r>
            <a:r>
              <a:rPr lang="en-US" altLang="zh-CN" sz="1600" dirty="0" err="1"/>
              <a:t>Masuya</a:t>
            </a:r>
            <a:r>
              <a:rPr lang="en-US" altLang="zh-CN" sz="1600" dirty="0"/>
              <a:t>, M. </a:t>
            </a:r>
            <a:r>
              <a:rPr lang="en-US" altLang="zh-CN" sz="1600" dirty="0" err="1"/>
              <a:t>Tobisu</a:t>
            </a:r>
            <a:r>
              <a:rPr lang="en-US" altLang="zh-CN" sz="1600" dirty="0"/>
              <a:t> and N. </a:t>
            </a:r>
            <a:r>
              <a:rPr lang="en-US" altLang="zh-CN" sz="1600" dirty="0" err="1"/>
              <a:t>Chatani</a:t>
            </a:r>
            <a:r>
              <a:rPr lang="en-US" altLang="zh-CN" sz="1600" dirty="0"/>
              <a:t>, </a:t>
            </a:r>
            <a:r>
              <a:rPr lang="en-US" altLang="zh-CN" sz="1600" i="1" dirty="0"/>
              <a:t>Org. Lett.</a:t>
            </a:r>
            <a:r>
              <a:rPr lang="en-US" altLang="zh-CN" sz="1600" dirty="0"/>
              <a:t>, 2016, </a:t>
            </a:r>
            <a:r>
              <a:rPr lang="en-US" altLang="zh-CN" sz="1600" b="1" dirty="0"/>
              <a:t>18</a:t>
            </a:r>
            <a:r>
              <a:rPr lang="en-US" altLang="zh-CN" sz="1600" dirty="0"/>
              <a:t>, 4312</a:t>
            </a:r>
            <a:endParaRPr lang="zh-CN" altLang="en-US" sz="700" dirty="0"/>
          </a:p>
        </p:txBody>
      </p:sp>
    </p:spTree>
    <p:extLst>
      <p:ext uri="{BB962C8B-B14F-4D97-AF65-F5344CB8AC3E}">
        <p14:creationId xmlns:p14="http://schemas.microsoft.com/office/powerpoint/2010/main" val="1628185500"/>
      </p:ext>
    </p:extLst>
  </p:cSld>
  <p:clrMapOvr>
    <a:masterClrMapping/>
  </p:clrMapOvr>
  <p:transition spd="slow" advTm="30191"/>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250825" y="908050"/>
            <a:ext cx="8642350" cy="5743575"/>
          </a:xfrm>
          <a:prstGeom prst="rect">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sp>
        <p:nvSpPr>
          <p:cNvPr id="90" name="Rectangle 13"/>
          <p:cNvSpPr>
            <a:spLocks noChangeArrowheads="1"/>
          </p:cNvSpPr>
          <p:nvPr/>
        </p:nvSpPr>
        <p:spPr bwMode="auto">
          <a:xfrm>
            <a:off x="-28575" y="758825"/>
            <a:ext cx="9144000" cy="71438"/>
          </a:xfrm>
          <a:prstGeom prst="rect">
            <a:avLst/>
          </a:prstGeom>
          <a:gradFill rotWithShape="1">
            <a:gsLst>
              <a:gs pos="0">
                <a:srgbClr val="764700"/>
              </a:gs>
              <a:gs pos="100000">
                <a:srgbClr val="FF9900"/>
              </a:gs>
            </a:gsLst>
            <a:lin ang="0" scaled="1"/>
          </a:gradFill>
          <a:ln>
            <a:noFill/>
          </a:ln>
          <a:effectLst>
            <a:outerShdw blurRad="63500" sx="102000" sy="102000" algn="ctr" rotWithShape="0">
              <a:prstClr val="black">
                <a:alpha val="40000"/>
              </a:prstClr>
            </a:outerShdw>
          </a:effectLst>
        </p:spPr>
        <p:txBody>
          <a:bodyPr wrap="none" anchor="ctr"/>
          <a:lstStyle/>
          <a:p>
            <a:pPr fontAlgn="auto">
              <a:spcBef>
                <a:spcPts val="0"/>
              </a:spcBef>
              <a:spcAft>
                <a:spcPts val="0"/>
              </a:spcAft>
              <a:defRPr/>
            </a:pPr>
            <a:endParaRPr kumimoji="1" lang="zh-CN" altLang="en-US" sz="2800">
              <a:solidFill>
                <a:prstClr val="black"/>
              </a:solidFill>
              <a:latin typeface="Times New Roman" pitchFamily="18" charset="0"/>
              <a:ea typeface="宋体"/>
            </a:endParaRPr>
          </a:p>
        </p:txBody>
      </p:sp>
      <p:sp>
        <p:nvSpPr>
          <p:cNvPr id="127079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53088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矩形 8"/>
          <p:cNvSpPr/>
          <p:nvPr/>
        </p:nvSpPr>
        <p:spPr>
          <a:xfrm>
            <a:off x="1159048" y="5318915"/>
            <a:ext cx="6869335" cy="646331"/>
          </a:xfrm>
          <a:prstGeom prst="rect">
            <a:avLst/>
          </a:prstGeom>
        </p:spPr>
        <p:txBody>
          <a:bodyPr wrap="square">
            <a:spAutoFit/>
          </a:bodyPr>
          <a:lstStyle/>
          <a:p>
            <a:pPr algn="ctr"/>
            <a:r>
              <a:rPr lang="en-US" altLang="zh-CN" dirty="0">
                <a:latin typeface="方正兰亭粗黑简体" panose="02010600030101010101" charset="-122"/>
                <a:ea typeface="方正兰亭粗黑简体" panose="02010600030101010101" charset="-122"/>
              </a:rPr>
              <a:t>Proposed mechanism for the Pd-catalyzed annulation of aryl sulfides with alkynes</a:t>
            </a:r>
            <a:endParaRPr lang="zh-CN" altLang="en-US" dirty="0">
              <a:latin typeface="方正兰亭粗黑简体" panose="02010600030101010101" charset="-122"/>
              <a:ea typeface="方正兰亭粗黑简体" panose="02010600030101010101" charset="-122"/>
            </a:endParaRPr>
          </a:p>
        </p:txBody>
      </p:sp>
      <p:sp>
        <p:nvSpPr>
          <p:cNvPr id="12" name="TextBox 29"/>
          <p:cNvSpPr txBox="1">
            <a:spLocks noChangeArrowheads="1"/>
          </p:cNvSpPr>
          <p:nvPr/>
        </p:nvSpPr>
        <p:spPr bwMode="auto">
          <a:xfrm>
            <a:off x="179512" y="260648"/>
            <a:ext cx="59046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r>
              <a:rPr lang="en-US" altLang="zh-CN" sz="2400" dirty="0">
                <a:latin typeface="方正兰亭粗黑简体" pitchFamily="2" charset="-122"/>
                <a:ea typeface="方正兰亭粗黑简体" pitchFamily="2" charset="-122"/>
              </a:rPr>
              <a:t>3. Formation of C-S bond</a:t>
            </a:r>
            <a:endParaRPr lang="zh-CN" altLang="zh-CN" sz="2400" dirty="0">
              <a:latin typeface="方正兰亭粗黑简体" pitchFamily="2" charset="-122"/>
              <a:ea typeface="方正兰亭粗黑简体" pitchFamily="2" charset="-122"/>
            </a:endParaRPr>
          </a:p>
        </p:txBody>
      </p:sp>
      <p:graphicFrame>
        <p:nvGraphicFramePr>
          <p:cNvPr id="2" name="对象 1">
            <a:extLst>
              <a:ext uri="{FF2B5EF4-FFF2-40B4-BE49-F238E27FC236}">
                <a16:creationId xmlns="" xmlns:a16="http://schemas.microsoft.com/office/drawing/2014/main" id="{0894CC58-5EB0-40A3-8081-6FC62BCBA84F}"/>
              </a:ext>
            </a:extLst>
          </p:cNvPr>
          <p:cNvGraphicFramePr>
            <a:graphicFrameLocks noChangeAspect="1"/>
          </p:cNvGraphicFramePr>
          <p:nvPr>
            <p:extLst>
              <p:ext uri="{D42A27DB-BD31-4B8C-83A1-F6EECF244321}">
                <p14:modId xmlns:p14="http://schemas.microsoft.com/office/powerpoint/2010/main" val="3926977698"/>
              </p:ext>
            </p:extLst>
          </p:nvPr>
        </p:nvGraphicFramePr>
        <p:xfrm>
          <a:off x="1757499" y="1562312"/>
          <a:ext cx="5571852" cy="3724387"/>
        </p:xfrm>
        <a:graphic>
          <a:graphicData uri="http://schemas.openxmlformats.org/presentationml/2006/ole">
            <mc:AlternateContent xmlns:mc="http://schemas.openxmlformats.org/markup-compatibility/2006">
              <mc:Choice xmlns:v="urn:schemas-microsoft-com:vml" Requires="v">
                <p:oleObj spid="_x0000_s1676314" name="CS ChemDraw Drawing" r:id="rId4" imgW="4203518" imgH="2809888" progId="ChemDraw.Document.6.0">
                  <p:embed/>
                </p:oleObj>
              </mc:Choice>
              <mc:Fallback>
                <p:oleObj name="CS ChemDraw Drawing" r:id="rId4" imgW="4203518" imgH="2809888" progId="ChemDraw.Document.6.0">
                  <p:embed/>
                  <p:pic>
                    <p:nvPicPr>
                      <p:cNvPr id="0" name=""/>
                      <p:cNvPicPr/>
                      <p:nvPr/>
                    </p:nvPicPr>
                    <p:blipFill>
                      <a:blip r:embed="rId5"/>
                      <a:stretch>
                        <a:fillRect/>
                      </a:stretch>
                    </p:blipFill>
                    <p:spPr>
                      <a:xfrm>
                        <a:off x="1757499" y="1562312"/>
                        <a:ext cx="5571852" cy="3724387"/>
                      </a:xfrm>
                      <a:prstGeom prst="rect">
                        <a:avLst/>
                      </a:prstGeom>
                    </p:spPr>
                  </p:pic>
                </p:oleObj>
              </mc:Fallback>
            </mc:AlternateContent>
          </a:graphicData>
        </a:graphic>
      </p:graphicFrame>
      <p:sp>
        <p:nvSpPr>
          <p:cNvPr id="11" name="矩形 10">
            <a:extLst>
              <a:ext uri="{FF2B5EF4-FFF2-40B4-BE49-F238E27FC236}">
                <a16:creationId xmlns="" xmlns:a16="http://schemas.microsoft.com/office/drawing/2014/main" id="{85D71D23-2A75-4F83-9B95-E54BF52B8FB1}"/>
              </a:ext>
            </a:extLst>
          </p:cNvPr>
          <p:cNvSpPr/>
          <p:nvPr/>
        </p:nvSpPr>
        <p:spPr>
          <a:xfrm>
            <a:off x="2255025" y="1012666"/>
            <a:ext cx="4924746" cy="400110"/>
          </a:xfrm>
          <a:prstGeom prst="rect">
            <a:avLst/>
          </a:prstGeom>
        </p:spPr>
        <p:txBody>
          <a:bodyPr wrap="none">
            <a:spAutoFit/>
          </a:bodyPr>
          <a:lstStyle/>
          <a:p>
            <a:pPr algn="just"/>
            <a:r>
              <a:rPr lang="en-US" altLang="zh-CN" sz="2000" dirty="0">
                <a:latin typeface="方正兰亭粗黑简体" pitchFamily="2" charset="-122"/>
                <a:ea typeface="方正兰亭粗黑简体" pitchFamily="2" charset="-122"/>
              </a:rPr>
              <a:t>3.2</a:t>
            </a:r>
            <a:r>
              <a:rPr lang="zh-CN" altLang="zh-CN" sz="2000" dirty="0">
                <a:latin typeface="方正兰亭粗黑简体" pitchFamily="2" charset="-122"/>
                <a:ea typeface="方正兰亭粗黑简体" pitchFamily="2" charset="-122"/>
              </a:rPr>
              <a:t> </a:t>
            </a:r>
            <a:r>
              <a:rPr lang="en-US" altLang="zh-CN" sz="2000" dirty="0">
                <a:latin typeface="方正兰亭粗黑简体" pitchFamily="2" charset="-122"/>
                <a:ea typeface="方正兰亭粗黑简体" pitchFamily="2" charset="-122"/>
              </a:rPr>
              <a:t>Catalytic formation of C–S bond</a:t>
            </a:r>
            <a:endParaRPr lang="zh-CN" altLang="zh-CN" sz="2000" dirty="0">
              <a:latin typeface="方正兰亭粗黑简体" pitchFamily="2" charset="-122"/>
              <a:ea typeface="方正兰亭粗黑简体" pitchFamily="2" charset="-122"/>
            </a:endParaRPr>
          </a:p>
        </p:txBody>
      </p:sp>
      <p:sp>
        <p:nvSpPr>
          <p:cNvPr id="13" name="矩形 12">
            <a:extLst>
              <a:ext uri="{FF2B5EF4-FFF2-40B4-BE49-F238E27FC236}">
                <a16:creationId xmlns="" xmlns:a16="http://schemas.microsoft.com/office/drawing/2014/main" id="{446C9F89-82FC-4026-8FC6-FBA5554E5530}"/>
              </a:ext>
            </a:extLst>
          </p:cNvPr>
          <p:cNvSpPr/>
          <p:nvPr/>
        </p:nvSpPr>
        <p:spPr>
          <a:xfrm>
            <a:off x="1600223" y="6186790"/>
            <a:ext cx="7292257" cy="338554"/>
          </a:xfrm>
          <a:prstGeom prst="rect">
            <a:avLst/>
          </a:prstGeom>
        </p:spPr>
        <p:txBody>
          <a:bodyPr wrap="square">
            <a:spAutoFit/>
          </a:bodyPr>
          <a:lstStyle/>
          <a:p>
            <a:pPr algn="r"/>
            <a:r>
              <a:rPr lang="en-US" altLang="zh-CN" sz="1600" dirty="0"/>
              <a:t>Y. </a:t>
            </a:r>
            <a:r>
              <a:rPr lang="en-US" altLang="zh-CN" sz="1600" dirty="0" err="1"/>
              <a:t>Masuya</a:t>
            </a:r>
            <a:r>
              <a:rPr lang="en-US" altLang="zh-CN" sz="1600" dirty="0"/>
              <a:t>, M. </a:t>
            </a:r>
            <a:r>
              <a:rPr lang="en-US" altLang="zh-CN" sz="1600" dirty="0" err="1"/>
              <a:t>Tobisu</a:t>
            </a:r>
            <a:r>
              <a:rPr lang="en-US" altLang="zh-CN" sz="1600" dirty="0"/>
              <a:t> and N. </a:t>
            </a:r>
            <a:r>
              <a:rPr lang="en-US" altLang="zh-CN" sz="1600" dirty="0" err="1"/>
              <a:t>Chatani</a:t>
            </a:r>
            <a:r>
              <a:rPr lang="en-US" altLang="zh-CN" sz="1600" dirty="0"/>
              <a:t>, </a:t>
            </a:r>
            <a:r>
              <a:rPr lang="en-US" altLang="zh-CN" sz="1600" i="1" dirty="0"/>
              <a:t>Org. Lett.</a:t>
            </a:r>
            <a:r>
              <a:rPr lang="en-US" altLang="zh-CN" sz="1600" dirty="0"/>
              <a:t>, 2016, </a:t>
            </a:r>
            <a:r>
              <a:rPr lang="en-US" altLang="zh-CN" sz="1600" b="1" dirty="0"/>
              <a:t>18</a:t>
            </a:r>
            <a:r>
              <a:rPr lang="en-US" altLang="zh-CN" sz="1600" dirty="0"/>
              <a:t>, 4312</a:t>
            </a:r>
            <a:endParaRPr lang="zh-CN" altLang="en-US" sz="700" dirty="0"/>
          </a:p>
        </p:txBody>
      </p:sp>
    </p:spTree>
    <p:extLst>
      <p:ext uri="{BB962C8B-B14F-4D97-AF65-F5344CB8AC3E}">
        <p14:creationId xmlns:p14="http://schemas.microsoft.com/office/powerpoint/2010/main" val="3578765727"/>
      </p:ext>
    </p:extLst>
  </p:cSld>
  <p:clrMapOvr>
    <a:masterClrMapping/>
  </p:clrMapOvr>
  <p:transition spd="slow" advTm="30191"/>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250825" y="908050"/>
            <a:ext cx="8642350" cy="5743575"/>
          </a:xfrm>
          <a:prstGeom prst="rect">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sp>
        <p:nvSpPr>
          <p:cNvPr id="90" name="Rectangle 13"/>
          <p:cNvSpPr>
            <a:spLocks noChangeArrowheads="1"/>
          </p:cNvSpPr>
          <p:nvPr/>
        </p:nvSpPr>
        <p:spPr bwMode="auto">
          <a:xfrm>
            <a:off x="-28575" y="758825"/>
            <a:ext cx="9144000" cy="71438"/>
          </a:xfrm>
          <a:prstGeom prst="rect">
            <a:avLst/>
          </a:prstGeom>
          <a:gradFill rotWithShape="1">
            <a:gsLst>
              <a:gs pos="0">
                <a:srgbClr val="764700"/>
              </a:gs>
              <a:gs pos="100000">
                <a:srgbClr val="FF9900"/>
              </a:gs>
            </a:gsLst>
            <a:lin ang="0" scaled="1"/>
          </a:gradFill>
          <a:ln>
            <a:noFill/>
          </a:ln>
          <a:effectLst>
            <a:outerShdw blurRad="63500" sx="102000" sy="102000" algn="ctr" rotWithShape="0">
              <a:prstClr val="black">
                <a:alpha val="40000"/>
              </a:prstClr>
            </a:outerShdw>
          </a:effectLst>
        </p:spPr>
        <p:txBody>
          <a:bodyPr wrap="none" anchor="ctr"/>
          <a:lstStyle/>
          <a:p>
            <a:pPr fontAlgn="auto">
              <a:spcBef>
                <a:spcPts val="0"/>
              </a:spcBef>
              <a:spcAft>
                <a:spcPts val="0"/>
              </a:spcAft>
              <a:defRPr/>
            </a:pPr>
            <a:endParaRPr kumimoji="1" lang="zh-CN" altLang="en-US" sz="2800">
              <a:solidFill>
                <a:prstClr val="black"/>
              </a:solidFill>
              <a:latin typeface="Times New Roman" pitchFamily="18" charset="0"/>
              <a:ea typeface="宋体"/>
            </a:endParaRPr>
          </a:p>
        </p:txBody>
      </p:sp>
      <p:sp>
        <p:nvSpPr>
          <p:cNvPr id="127079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TextBox 29"/>
          <p:cNvSpPr txBox="1">
            <a:spLocks noChangeArrowheads="1"/>
          </p:cNvSpPr>
          <p:nvPr/>
        </p:nvSpPr>
        <p:spPr bwMode="auto">
          <a:xfrm>
            <a:off x="144016" y="260648"/>
            <a:ext cx="651621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r>
              <a:rPr lang="en-US" altLang="zh-CN" sz="2400" dirty="0">
                <a:latin typeface="方正兰亭粗黑简体" pitchFamily="2" charset="-122"/>
                <a:ea typeface="方正兰亭粗黑简体" pitchFamily="2" charset="-122"/>
              </a:rPr>
              <a:t>2. Formation of C–P bond</a:t>
            </a:r>
            <a:endParaRPr lang="zh-CN" altLang="zh-CN" sz="2400" dirty="0">
              <a:latin typeface="方正兰亭粗黑简体" pitchFamily="2" charset="-122"/>
              <a:ea typeface="方正兰亭粗黑简体" pitchFamily="2" charset="-122"/>
            </a:endParaRPr>
          </a:p>
        </p:txBody>
      </p:sp>
      <p:sp>
        <p:nvSpPr>
          <p:cNvPr id="1555457" name="Rectangle 1"/>
          <p:cNvSpPr>
            <a:spLocks noChangeArrowheads="1"/>
          </p:cNvSpPr>
          <p:nvPr/>
        </p:nvSpPr>
        <p:spPr bwMode="auto">
          <a:xfrm>
            <a:off x="251520" y="1364574"/>
            <a:ext cx="4838184" cy="4001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r>
              <a:rPr kumimoji="0" lang="en-US" altLang="zh-CN" sz="2000" i="0" u="none" strike="noStrike" cap="none" normalizeH="0" baseline="0" dirty="0">
                <a:ln>
                  <a:noFill/>
                </a:ln>
                <a:solidFill>
                  <a:schemeClr val="tx1"/>
                </a:solidFill>
                <a:effectLst/>
                <a:latin typeface="方正兰亭粗黑简体" pitchFamily="2" charset="-122"/>
                <a:ea typeface="方正兰亭粗黑简体" pitchFamily="2" charset="-122"/>
                <a:cs typeface="Times New Roman" pitchFamily="18" charset="0"/>
              </a:rPr>
              <a:t>2.1 </a:t>
            </a:r>
            <a:r>
              <a:rPr lang="en-US" altLang="zh-CN" sz="2000" dirty="0">
                <a:latin typeface="方正兰亭粗黑简体" pitchFamily="2" charset="-122"/>
                <a:ea typeface="方正兰亭粗黑简体" pitchFamily="2" charset="-122"/>
                <a:cs typeface="Times New Roman" pitchFamily="18" charset="0"/>
              </a:rPr>
              <a:t>Formation of phosphonium salt</a:t>
            </a:r>
            <a:endParaRPr lang="zh-CN" altLang="zh-CN" sz="2000" dirty="0">
              <a:latin typeface="方正兰亭粗黑简体" pitchFamily="2" charset="-122"/>
              <a:ea typeface="方正兰亭粗黑简体" pitchFamily="2" charset="-122"/>
              <a:cs typeface="Times New Roman" pitchFamily="18" charset="0"/>
            </a:endParaRPr>
          </a:p>
        </p:txBody>
      </p:sp>
      <p:sp>
        <p:nvSpPr>
          <p:cNvPr id="8" name="矩形 7"/>
          <p:cNvSpPr/>
          <p:nvPr/>
        </p:nvSpPr>
        <p:spPr>
          <a:xfrm>
            <a:off x="611560" y="1804754"/>
            <a:ext cx="7920880" cy="400110"/>
          </a:xfrm>
          <a:prstGeom prst="rect">
            <a:avLst/>
          </a:prstGeom>
        </p:spPr>
        <p:txBody>
          <a:bodyPr wrap="square">
            <a:spAutoFit/>
          </a:bodyPr>
          <a:lstStyle/>
          <a:p>
            <a:r>
              <a:rPr lang="en-US" altLang="zh-CN" sz="2000" dirty="0">
                <a:latin typeface="方正兰亭粗黑简体" pitchFamily="2" charset="-122"/>
                <a:ea typeface="方正兰亭粗黑简体" pitchFamily="2" charset="-122"/>
              </a:rPr>
              <a:t>2.1.1</a:t>
            </a:r>
            <a:r>
              <a:rPr lang="zh-CN" altLang="zh-CN" sz="2000" dirty="0">
                <a:latin typeface="方正兰亭粗黑简体" pitchFamily="2" charset="-122"/>
                <a:ea typeface="方正兰亭粗黑简体" pitchFamily="2" charset="-122"/>
              </a:rPr>
              <a:t> </a:t>
            </a:r>
            <a:r>
              <a:rPr lang="en-US" altLang="zh-CN" sz="2000" dirty="0">
                <a:latin typeface="方正兰亭粗黑简体" pitchFamily="2" charset="-122"/>
                <a:ea typeface="方正兰亭粗黑简体" pitchFamily="2" charset="-122"/>
                <a:cs typeface="Times New Roman" pitchFamily="18" charset="0"/>
              </a:rPr>
              <a:t>Palladium-mediated formation of phosphonium salt</a:t>
            </a:r>
            <a:endParaRPr lang="zh-CN" altLang="en-US" sz="2000" dirty="0">
              <a:latin typeface="方正兰亭粗黑简体" pitchFamily="2" charset="-122"/>
              <a:ea typeface="方正兰亭粗黑简体" pitchFamily="2" charset="-122"/>
              <a:cs typeface="Times New Roman" pitchFamily="18" charset="0"/>
            </a:endParaRPr>
          </a:p>
        </p:txBody>
      </p:sp>
      <p:sp>
        <p:nvSpPr>
          <p:cNvPr id="9" name="矩形 8"/>
          <p:cNvSpPr/>
          <p:nvPr/>
        </p:nvSpPr>
        <p:spPr>
          <a:xfrm>
            <a:off x="611560" y="2204864"/>
            <a:ext cx="8676456" cy="400110"/>
          </a:xfrm>
          <a:prstGeom prst="rect">
            <a:avLst/>
          </a:prstGeom>
        </p:spPr>
        <p:txBody>
          <a:bodyPr wrap="square">
            <a:spAutoFit/>
          </a:bodyPr>
          <a:lstStyle/>
          <a:p>
            <a:r>
              <a:rPr lang="en-US" altLang="zh-CN" sz="2000" dirty="0">
                <a:latin typeface="方正兰亭粗黑简体" pitchFamily="2" charset="-122"/>
                <a:ea typeface="方正兰亭粗黑简体" pitchFamily="2" charset="-122"/>
              </a:rPr>
              <a:t>2.1.2 </a:t>
            </a:r>
            <a:r>
              <a:rPr lang="en-US" altLang="zh-CN" sz="2000" dirty="0">
                <a:latin typeface="方正兰亭粗黑简体" pitchFamily="2" charset="-122"/>
                <a:ea typeface="方正兰亭粗黑简体" pitchFamily="2" charset="-122"/>
                <a:cs typeface="Times New Roman" pitchFamily="18" charset="0"/>
              </a:rPr>
              <a:t>Nickel-mediated formation of phosphonium salt</a:t>
            </a:r>
            <a:endParaRPr lang="zh-CN" altLang="zh-CN" sz="2000" dirty="0">
              <a:latin typeface="方正兰亭粗黑简体" panose="02010600030101010101" charset="-122"/>
              <a:ea typeface="方正兰亭粗黑简体" panose="02010600030101010101" charset="-122"/>
            </a:endParaRPr>
          </a:p>
        </p:txBody>
      </p:sp>
      <p:sp>
        <p:nvSpPr>
          <p:cNvPr id="1555458" name="Rectangle 2"/>
          <p:cNvSpPr>
            <a:spLocks noChangeArrowheads="1"/>
          </p:cNvSpPr>
          <p:nvPr/>
        </p:nvSpPr>
        <p:spPr bwMode="auto">
          <a:xfrm>
            <a:off x="251520" y="3100898"/>
            <a:ext cx="5078634" cy="4001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a:r>
              <a:rPr kumimoji="0" lang="en-US" altLang="zh-CN" sz="2000" i="0" u="none" strike="noStrike" cap="none" normalizeH="0" baseline="0" dirty="0">
                <a:ln>
                  <a:noFill/>
                </a:ln>
                <a:solidFill>
                  <a:schemeClr val="tx1"/>
                </a:solidFill>
                <a:effectLst/>
                <a:latin typeface="方正兰亭粗黑简体" pitchFamily="2" charset="-122"/>
                <a:ea typeface="方正兰亭粗黑简体" pitchFamily="2" charset="-122"/>
                <a:cs typeface="Times New Roman" pitchFamily="18" charset="0"/>
              </a:rPr>
              <a:t>2.2 </a:t>
            </a:r>
            <a:r>
              <a:rPr lang="en-US" altLang="zh-CN" sz="2000" dirty="0">
                <a:latin typeface="方正兰亭粗黑简体" pitchFamily="2" charset="-122"/>
                <a:ea typeface="方正兰亭粗黑简体" pitchFamily="2" charset="-122"/>
                <a:cs typeface="Times New Roman" pitchFamily="18" charset="0"/>
              </a:rPr>
              <a:t>Formation of tertiary phosphine</a:t>
            </a:r>
          </a:p>
        </p:txBody>
      </p:sp>
      <p:sp>
        <p:nvSpPr>
          <p:cNvPr id="12" name="矩形 11">
            <a:extLst>
              <a:ext uri="{FF2B5EF4-FFF2-40B4-BE49-F238E27FC236}">
                <a16:creationId xmlns="" xmlns:a16="http://schemas.microsoft.com/office/drawing/2014/main" id="{F35B82E9-3EAE-4A99-B0A2-DDF6179A73B9}"/>
              </a:ext>
            </a:extLst>
          </p:cNvPr>
          <p:cNvSpPr/>
          <p:nvPr/>
        </p:nvSpPr>
        <p:spPr>
          <a:xfrm>
            <a:off x="604585" y="2604974"/>
            <a:ext cx="8676456" cy="400110"/>
          </a:xfrm>
          <a:prstGeom prst="rect">
            <a:avLst/>
          </a:prstGeom>
        </p:spPr>
        <p:txBody>
          <a:bodyPr wrap="square">
            <a:spAutoFit/>
          </a:bodyPr>
          <a:lstStyle/>
          <a:p>
            <a:r>
              <a:rPr lang="en-US" altLang="zh-CN" sz="2000" dirty="0">
                <a:latin typeface="方正兰亭粗黑简体" pitchFamily="2" charset="-122"/>
                <a:ea typeface="方正兰亭粗黑简体" pitchFamily="2" charset="-122"/>
              </a:rPr>
              <a:t>2.1.3 </a:t>
            </a:r>
            <a:r>
              <a:rPr lang="en-US" altLang="zh-CN" sz="2000" dirty="0">
                <a:latin typeface="方正兰亭粗黑简体" pitchFamily="2" charset="-122"/>
                <a:ea typeface="方正兰亭粗黑简体" pitchFamily="2" charset="-122"/>
                <a:cs typeface="Times New Roman" pitchFamily="18" charset="0"/>
              </a:rPr>
              <a:t>Formation of phosphonium salt mediated by other metal </a:t>
            </a:r>
            <a:endParaRPr lang="zh-CN" altLang="zh-CN" sz="2000" dirty="0">
              <a:latin typeface="方正兰亭粗黑简体" pitchFamily="2" charset="-122"/>
              <a:ea typeface="方正兰亭粗黑简体" pitchFamily="2" charset="-122"/>
              <a:cs typeface="Times New Roman" pitchFamily="18" charset="0"/>
            </a:endParaRPr>
          </a:p>
        </p:txBody>
      </p:sp>
    </p:spTree>
    <p:extLst>
      <p:ext uri="{BB962C8B-B14F-4D97-AF65-F5344CB8AC3E}">
        <p14:creationId xmlns:p14="http://schemas.microsoft.com/office/powerpoint/2010/main" val="236860520"/>
      </p:ext>
    </p:extLst>
  </p:cSld>
  <p:clrMapOvr>
    <a:masterClrMapping/>
  </p:clrMapOvr>
  <p:transition spd="slow" advTm="30191"/>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250825" y="908050"/>
            <a:ext cx="8642350" cy="5743575"/>
          </a:xfrm>
          <a:prstGeom prst="rect">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sp>
        <p:nvSpPr>
          <p:cNvPr id="90" name="Rectangle 13"/>
          <p:cNvSpPr>
            <a:spLocks noChangeArrowheads="1"/>
          </p:cNvSpPr>
          <p:nvPr/>
        </p:nvSpPr>
        <p:spPr bwMode="auto">
          <a:xfrm>
            <a:off x="-28575" y="758825"/>
            <a:ext cx="9144000" cy="71438"/>
          </a:xfrm>
          <a:prstGeom prst="rect">
            <a:avLst/>
          </a:prstGeom>
          <a:gradFill rotWithShape="1">
            <a:gsLst>
              <a:gs pos="0">
                <a:srgbClr val="764700"/>
              </a:gs>
              <a:gs pos="100000">
                <a:srgbClr val="FF9900"/>
              </a:gs>
            </a:gsLst>
            <a:lin ang="0" scaled="1"/>
          </a:gradFill>
          <a:ln>
            <a:noFill/>
          </a:ln>
          <a:effectLst>
            <a:outerShdw blurRad="63500" sx="102000" sy="102000" algn="ctr" rotWithShape="0">
              <a:prstClr val="black">
                <a:alpha val="40000"/>
              </a:prstClr>
            </a:outerShdw>
          </a:effectLst>
        </p:spPr>
        <p:txBody>
          <a:bodyPr wrap="none" anchor="ctr"/>
          <a:lstStyle/>
          <a:p>
            <a:pPr fontAlgn="auto">
              <a:spcBef>
                <a:spcPts val="0"/>
              </a:spcBef>
              <a:spcAft>
                <a:spcPts val="0"/>
              </a:spcAft>
              <a:defRPr/>
            </a:pPr>
            <a:endParaRPr kumimoji="1" lang="zh-CN" altLang="en-US" sz="2800">
              <a:solidFill>
                <a:prstClr val="black"/>
              </a:solidFill>
              <a:latin typeface="Times New Roman" pitchFamily="18" charset="0"/>
              <a:ea typeface="宋体"/>
            </a:endParaRPr>
          </a:p>
        </p:txBody>
      </p:sp>
      <p:sp>
        <p:nvSpPr>
          <p:cNvPr id="127079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TextBox 29"/>
          <p:cNvSpPr txBox="1">
            <a:spLocks noChangeArrowheads="1"/>
          </p:cNvSpPr>
          <p:nvPr/>
        </p:nvSpPr>
        <p:spPr bwMode="auto">
          <a:xfrm>
            <a:off x="144016" y="260648"/>
            <a:ext cx="651621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r>
              <a:rPr lang="en-US" altLang="zh-CN" sz="2400" dirty="0">
                <a:latin typeface="方正兰亭粗黑简体" pitchFamily="2" charset="-122"/>
                <a:ea typeface="方正兰亭粗黑简体" pitchFamily="2" charset="-122"/>
              </a:rPr>
              <a:t>4. Formation of C–N bond</a:t>
            </a:r>
            <a:endParaRPr lang="zh-CN" altLang="zh-CN" sz="2400" dirty="0">
              <a:latin typeface="方正兰亭粗黑简体" pitchFamily="2" charset="-122"/>
              <a:ea typeface="方正兰亭粗黑简体" pitchFamily="2" charset="-122"/>
            </a:endParaRPr>
          </a:p>
        </p:txBody>
      </p:sp>
      <p:sp>
        <p:nvSpPr>
          <p:cNvPr id="1555457" name="Rectangle 1"/>
          <p:cNvSpPr>
            <a:spLocks noChangeArrowheads="1"/>
          </p:cNvSpPr>
          <p:nvPr/>
        </p:nvSpPr>
        <p:spPr bwMode="auto">
          <a:xfrm>
            <a:off x="251520" y="1364574"/>
            <a:ext cx="4477508" cy="4001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r>
              <a:rPr kumimoji="0" lang="en-US" altLang="zh-CN" sz="2000" i="0" u="none" strike="noStrike" cap="none" normalizeH="0" baseline="0" dirty="0">
                <a:ln>
                  <a:noFill/>
                </a:ln>
                <a:solidFill>
                  <a:schemeClr val="tx1"/>
                </a:solidFill>
                <a:effectLst/>
                <a:latin typeface="方正兰亭粗黑简体" pitchFamily="2" charset="-122"/>
                <a:ea typeface="方正兰亭粗黑简体" pitchFamily="2" charset="-122"/>
                <a:cs typeface="Times New Roman" pitchFamily="18" charset="0"/>
              </a:rPr>
              <a:t>4.1 </a:t>
            </a:r>
            <a:r>
              <a:rPr lang="en-US" altLang="zh-CN" sz="2000" dirty="0">
                <a:latin typeface="方正兰亭粗黑简体" pitchFamily="2" charset="-122"/>
                <a:ea typeface="方正兰亭粗黑简体" pitchFamily="2" charset="-122"/>
                <a:cs typeface="Times New Roman" pitchFamily="18" charset="0"/>
              </a:rPr>
              <a:t>Formation of C–N(sp</a:t>
            </a:r>
            <a:r>
              <a:rPr lang="en-US" altLang="zh-CN" sz="2000" baseline="30000" dirty="0">
                <a:latin typeface="方正兰亭粗黑简体" pitchFamily="2" charset="-122"/>
                <a:ea typeface="方正兰亭粗黑简体" pitchFamily="2" charset="-122"/>
              </a:rPr>
              <a:t>2</a:t>
            </a:r>
            <a:r>
              <a:rPr lang="en-US" altLang="zh-CN" sz="2000" dirty="0">
                <a:latin typeface="方正兰亭粗黑简体" pitchFamily="2" charset="-122"/>
                <a:ea typeface="方正兰亭粗黑简体" pitchFamily="2" charset="-122"/>
                <a:cs typeface="Times New Roman" pitchFamily="18" charset="0"/>
              </a:rPr>
              <a:t>) bond</a:t>
            </a:r>
            <a:endParaRPr lang="zh-CN" altLang="zh-CN" sz="2000" dirty="0">
              <a:latin typeface="方正兰亭粗黑简体" pitchFamily="2" charset="-122"/>
              <a:ea typeface="方正兰亭粗黑简体" pitchFamily="2" charset="-122"/>
              <a:cs typeface="Times New Roman" pitchFamily="18" charset="0"/>
            </a:endParaRPr>
          </a:p>
        </p:txBody>
      </p:sp>
      <p:sp>
        <p:nvSpPr>
          <p:cNvPr id="8" name="矩形 7"/>
          <p:cNvSpPr/>
          <p:nvPr/>
        </p:nvSpPr>
        <p:spPr>
          <a:xfrm>
            <a:off x="611560" y="1804754"/>
            <a:ext cx="7920880" cy="400110"/>
          </a:xfrm>
          <a:prstGeom prst="rect">
            <a:avLst/>
          </a:prstGeom>
        </p:spPr>
        <p:txBody>
          <a:bodyPr wrap="square">
            <a:spAutoFit/>
          </a:bodyPr>
          <a:lstStyle/>
          <a:p>
            <a:r>
              <a:rPr lang="en-US" altLang="zh-CN" sz="2000" dirty="0">
                <a:latin typeface="方正兰亭粗黑简体" pitchFamily="2" charset="-122"/>
                <a:ea typeface="方正兰亭粗黑简体" pitchFamily="2" charset="-122"/>
              </a:rPr>
              <a:t>4.1.1</a:t>
            </a:r>
            <a:r>
              <a:rPr lang="zh-CN" altLang="zh-CN" sz="2000" dirty="0">
                <a:latin typeface="方正兰亭粗黑简体" pitchFamily="2" charset="-122"/>
                <a:ea typeface="方正兰亭粗黑简体" pitchFamily="2" charset="-122"/>
              </a:rPr>
              <a:t> </a:t>
            </a:r>
            <a:r>
              <a:rPr lang="en-US" altLang="zh-CN" sz="2000" dirty="0">
                <a:latin typeface="方正兰亭粗黑简体" panose="02010600030101010101" charset="-122"/>
                <a:ea typeface="方正兰亭粗黑简体" panose="02010600030101010101" charset="-122"/>
              </a:rPr>
              <a:t>Formation of </a:t>
            </a:r>
            <a:r>
              <a:rPr lang="en-US" altLang="zh-CN" sz="2000" dirty="0" err="1">
                <a:latin typeface="方正兰亭粗黑简体" panose="02010600030101010101" charset="-122"/>
                <a:ea typeface="方正兰亭粗黑简体" panose="02010600030101010101" charset="-122"/>
              </a:rPr>
              <a:t>isoquinoline</a:t>
            </a:r>
            <a:r>
              <a:rPr lang="en-US" altLang="zh-CN" sz="2000" dirty="0">
                <a:latin typeface="方正兰亭粗黑简体" panose="02010600030101010101" charset="-122"/>
                <a:ea typeface="方正兰亭粗黑简体" panose="02010600030101010101" charset="-122"/>
              </a:rPr>
              <a:t> and </a:t>
            </a:r>
            <a:r>
              <a:rPr lang="en-US" altLang="zh-CN" sz="2000" dirty="0" err="1">
                <a:latin typeface="方正兰亭粗黑简体" panose="02010600030101010101" charset="-122"/>
                <a:ea typeface="方正兰亭粗黑简体" panose="02010600030101010101" charset="-122"/>
              </a:rPr>
              <a:t>isoquinolinium</a:t>
            </a:r>
            <a:r>
              <a:rPr lang="en-US" altLang="zh-CN" sz="2000" dirty="0">
                <a:latin typeface="方正兰亭粗黑简体" panose="02010600030101010101" charset="-122"/>
                <a:ea typeface="方正兰亭粗黑简体" panose="02010600030101010101" charset="-122"/>
              </a:rPr>
              <a:t> salts</a:t>
            </a:r>
            <a:endParaRPr lang="zh-CN" altLang="en-US" sz="2000" dirty="0">
              <a:latin typeface="方正兰亭粗黑简体" panose="02010600030101010101" charset="-122"/>
              <a:ea typeface="方正兰亭粗黑简体" panose="02010600030101010101" charset="-122"/>
            </a:endParaRPr>
          </a:p>
        </p:txBody>
      </p:sp>
      <p:sp>
        <p:nvSpPr>
          <p:cNvPr id="9" name="矩形 8"/>
          <p:cNvSpPr/>
          <p:nvPr/>
        </p:nvSpPr>
        <p:spPr>
          <a:xfrm>
            <a:off x="611560" y="2204864"/>
            <a:ext cx="8676456" cy="400110"/>
          </a:xfrm>
          <a:prstGeom prst="rect">
            <a:avLst/>
          </a:prstGeom>
        </p:spPr>
        <p:txBody>
          <a:bodyPr wrap="square">
            <a:spAutoFit/>
          </a:bodyPr>
          <a:lstStyle/>
          <a:p>
            <a:r>
              <a:rPr lang="en-US" altLang="zh-CN" sz="2000" dirty="0">
                <a:latin typeface="方正兰亭粗黑简体" pitchFamily="2" charset="-122"/>
                <a:ea typeface="方正兰亭粗黑简体" pitchFamily="2" charset="-122"/>
              </a:rPr>
              <a:t>4.1.2 </a:t>
            </a:r>
            <a:r>
              <a:rPr lang="en-US" altLang="zh-CN" sz="2000" dirty="0">
                <a:latin typeface="方正兰亭粗黑简体" panose="02010600030101010101" charset="-122"/>
                <a:ea typeface="方正兰亭粗黑简体" panose="02010600030101010101" charset="-122"/>
              </a:rPr>
              <a:t>Formation of </a:t>
            </a:r>
            <a:r>
              <a:rPr lang="en-US" altLang="zh-CN" sz="2000" dirty="0" err="1">
                <a:latin typeface="方正兰亭粗黑简体" panose="02010600030101010101" charset="-122"/>
                <a:ea typeface="方正兰亭粗黑简体" panose="02010600030101010101" charset="-122"/>
              </a:rPr>
              <a:t>cinnolinium</a:t>
            </a:r>
            <a:r>
              <a:rPr lang="en-US" altLang="zh-CN" sz="2000" dirty="0">
                <a:latin typeface="方正兰亭粗黑简体" panose="02010600030101010101" charset="-122"/>
                <a:ea typeface="方正兰亭粗黑简体" panose="02010600030101010101" charset="-122"/>
              </a:rPr>
              <a:t> salts </a:t>
            </a:r>
            <a:endParaRPr lang="zh-CN" altLang="zh-CN" sz="2000" dirty="0">
              <a:latin typeface="方正兰亭粗黑简体" panose="02010600030101010101" charset="-122"/>
              <a:ea typeface="方正兰亭粗黑简体" panose="02010600030101010101" charset="-122"/>
            </a:endParaRPr>
          </a:p>
        </p:txBody>
      </p:sp>
      <p:sp>
        <p:nvSpPr>
          <p:cNvPr id="1555458" name="Rectangle 2"/>
          <p:cNvSpPr>
            <a:spLocks noChangeArrowheads="1"/>
          </p:cNvSpPr>
          <p:nvPr/>
        </p:nvSpPr>
        <p:spPr bwMode="auto">
          <a:xfrm>
            <a:off x="251520" y="2596842"/>
            <a:ext cx="4487126" cy="4001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a:r>
              <a:rPr kumimoji="0" lang="en-US" altLang="zh-CN" sz="2000" i="0" u="none" strike="noStrike" cap="none" normalizeH="0" baseline="0" dirty="0">
                <a:ln>
                  <a:noFill/>
                </a:ln>
                <a:solidFill>
                  <a:schemeClr val="tx1"/>
                </a:solidFill>
                <a:effectLst/>
                <a:latin typeface="方正兰亭粗黑简体" pitchFamily="2" charset="-122"/>
                <a:ea typeface="方正兰亭粗黑简体" pitchFamily="2" charset="-122"/>
                <a:cs typeface="Times New Roman" pitchFamily="18" charset="0"/>
              </a:rPr>
              <a:t>4.2 </a:t>
            </a:r>
            <a:r>
              <a:rPr lang="en-US" altLang="zh-CN" sz="2000" dirty="0">
                <a:latin typeface="方正兰亭粗黑简体" pitchFamily="2" charset="-122"/>
                <a:ea typeface="方正兰亭粗黑简体" pitchFamily="2" charset="-122"/>
                <a:cs typeface="Times New Roman" pitchFamily="18" charset="0"/>
              </a:rPr>
              <a:t>Formation of C–N(</a:t>
            </a:r>
            <a:r>
              <a:rPr lang="en-US" altLang="zh-CN" sz="2000" dirty="0" err="1">
                <a:latin typeface="方正兰亭粗黑简体" pitchFamily="2" charset="-122"/>
                <a:ea typeface="方正兰亭粗黑简体" pitchFamily="2" charset="-122"/>
                <a:cs typeface="Times New Roman" pitchFamily="18" charset="0"/>
              </a:rPr>
              <a:t>sp</a:t>
            </a:r>
            <a:r>
              <a:rPr lang="zh-CN" altLang="zh-CN" sz="2000" baseline="30000" dirty="0">
                <a:latin typeface="方正兰亭粗黑简体" pitchFamily="2" charset="-122"/>
                <a:ea typeface="方正兰亭粗黑简体" pitchFamily="2" charset="-122"/>
              </a:rPr>
              <a:t>3</a:t>
            </a:r>
            <a:r>
              <a:rPr lang="en-US" altLang="zh-CN" sz="2000" dirty="0">
                <a:latin typeface="方正兰亭粗黑简体" pitchFamily="2" charset="-122"/>
                <a:ea typeface="方正兰亭粗黑简体" pitchFamily="2" charset="-122"/>
                <a:cs typeface="Times New Roman" pitchFamily="18" charset="0"/>
              </a:rPr>
              <a:t>) bond</a:t>
            </a:r>
          </a:p>
        </p:txBody>
      </p:sp>
      <p:sp>
        <p:nvSpPr>
          <p:cNvPr id="13" name="矩形 12">
            <a:extLst>
              <a:ext uri="{FF2B5EF4-FFF2-40B4-BE49-F238E27FC236}">
                <a16:creationId xmlns="" xmlns:a16="http://schemas.microsoft.com/office/drawing/2014/main" id="{61A411CC-CCA9-4AEB-A338-A40AA9043754}"/>
              </a:ext>
            </a:extLst>
          </p:cNvPr>
          <p:cNvSpPr/>
          <p:nvPr/>
        </p:nvSpPr>
        <p:spPr>
          <a:xfrm>
            <a:off x="611560" y="2990045"/>
            <a:ext cx="7920880" cy="400110"/>
          </a:xfrm>
          <a:prstGeom prst="rect">
            <a:avLst/>
          </a:prstGeom>
        </p:spPr>
        <p:txBody>
          <a:bodyPr wrap="square">
            <a:spAutoFit/>
          </a:bodyPr>
          <a:lstStyle/>
          <a:p>
            <a:r>
              <a:rPr lang="en-US" altLang="zh-CN" sz="2000" dirty="0">
                <a:latin typeface="方正兰亭粗黑简体" pitchFamily="2" charset="-122"/>
                <a:ea typeface="方正兰亭粗黑简体" pitchFamily="2" charset="-122"/>
              </a:rPr>
              <a:t>4.2.1</a:t>
            </a:r>
            <a:r>
              <a:rPr lang="zh-CN" altLang="zh-CN" sz="2000" dirty="0">
                <a:latin typeface="方正兰亭粗黑简体" pitchFamily="2" charset="-122"/>
                <a:ea typeface="方正兰亭粗黑简体" pitchFamily="2" charset="-122"/>
              </a:rPr>
              <a:t> </a:t>
            </a:r>
            <a:r>
              <a:rPr lang="en-US" altLang="zh-CN" sz="2000" dirty="0">
                <a:latin typeface="方正兰亭粗黑简体" panose="02010600030101010101" charset="-122"/>
                <a:ea typeface="方正兰亭粗黑简体" panose="02010600030101010101" charset="-122"/>
              </a:rPr>
              <a:t>Stoichiometric Formation of C–N(sp</a:t>
            </a:r>
            <a:r>
              <a:rPr lang="en-US" altLang="zh-CN" sz="2000" baseline="30000" dirty="0">
                <a:latin typeface="方正兰亭粗黑简体" panose="02010600030101010101" charset="-122"/>
                <a:ea typeface="方正兰亭粗黑简体" panose="02010600030101010101" charset="-122"/>
              </a:rPr>
              <a:t>3</a:t>
            </a:r>
            <a:r>
              <a:rPr lang="en-US" altLang="zh-CN" sz="2000" dirty="0">
                <a:latin typeface="方正兰亭粗黑简体" panose="02010600030101010101" charset="-122"/>
                <a:ea typeface="方正兰亭粗黑简体" panose="02010600030101010101" charset="-122"/>
              </a:rPr>
              <a:t>) bond</a:t>
            </a:r>
            <a:endParaRPr lang="zh-CN" altLang="en-US" sz="2000" dirty="0">
              <a:latin typeface="方正兰亭粗黑简体" panose="02010600030101010101" charset="-122"/>
              <a:ea typeface="方正兰亭粗黑简体" panose="02010600030101010101" charset="-122"/>
            </a:endParaRPr>
          </a:p>
        </p:txBody>
      </p:sp>
      <p:sp>
        <p:nvSpPr>
          <p:cNvPr id="14" name="矩形 13">
            <a:extLst>
              <a:ext uri="{FF2B5EF4-FFF2-40B4-BE49-F238E27FC236}">
                <a16:creationId xmlns="" xmlns:a16="http://schemas.microsoft.com/office/drawing/2014/main" id="{E856AD66-C86C-408A-AD98-ED472ED7148E}"/>
              </a:ext>
            </a:extLst>
          </p:cNvPr>
          <p:cNvSpPr/>
          <p:nvPr/>
        </p:nvSpPr>
        <p:spPr>
          <a:xfrm>
            <a:off x="611560" y="3390155"/>
            <a:ext cx="8676456" cy="400110"/>
          </a:xfrm>
          <a:prstGeom prst="rect">
            <a:avLst/>
          </a:prstGeom>
        </p:spPr>
        <p:txBody>
          <a:bodyPr wrap="square">
            <a:spAutoFit/>
          </a:bodyPr>
          <a:lstStyle/>
          <a:p>
            <a:r>
              <a:rPr lang="en-US" altLang="zh-CN" sz="2000" dirty="0">
                <a:latin typeface="方正兰亭粗黑简体" pitchFamily="2" charset="-122"/>
                <a:ea typeface="方正兰亭粗黑简体" pitchFamily="2" charset="-122"/>
              </a:rPr>
              <a:t>4.2.2 </a:t>
            </a:r>
            <a:r>
              <a:rPr lang="en-US" altLang="zh-CN" sz="2000" dirty="0">
                <a:latin typeface="方正兰亭粗黑简体" panose="02010600030101010101" charset="-122"/>
                <a:ea typeface="方正兰亭粗黑简体" panose="02010600030101010101" charset="-122"/>
              </a:rPr>
              <a:t>Catalytic formation of C–N(sp</a:t>
            </a:r>
            <a:r>
              <a:rPr lang="en-US" altLang="zh-CN" sz="2000" baseline="30000" dirty="0">
                <a:latin typeface="方正兰亭粗黑简体" panose="02010600030101010101" charset="-122"/>
                <a:ea typeface="方正兰亭粗黑简体" panose="02010600030101010101" charset="-122"/>
              </a:rPr>
              <a:t>3</a:t>
            </a:r>
            <a:r>
              <a:rPr lang="en-US" altLang="zh-CN" sz="2000" dirty="0">
                <a:latin typeface="方正兰亭粗黑简体" panose="02010600030101010101" charset="-122"/>
                <a:ea typeface="方正兰亭粗黑简体" panose="02010600030101010101" charset="-122"/>
              </a:rPr>
              <a:t>) bond </a:t>
            </a:r>
            <a:endParaRPr lang="zh-CN" altLang="zh-CN" sz="2000" dirty="0">
              <a:latin typeface="方正兰亭粗黑简体" panose="02010600030101010101" charset="-122"/>
              <a:ea typeface="方正兰亭粗黑简体" panose="02010600030101010101" charset="-122"/>
            </a:endParaRPr>
          </a:p>
        </p:txBody>
      </p:sp>
    </p:spTree>
    <p:extLst>
      <p:ext uri="{BB962C8B-B14F-4D97-AF65-F5344CB8AC3E}">
        <p14:creationId xmlns:p14="http://schemas.microsoft.com/office/powerpoint/2010/main" val="2585648664"/>
      </p:ext>
    </p:extLst>
  </p:cSld>
  <p:clrMapOvr>
    <a:masterClrMapping/>
  </p:clrMapOvr>
  <p:transition spd="slow" advTm="30191"/>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178122" y="925785"/>
            <a:ext cx="8642350" cy="5743575"/>
          </a:xfrm>
          <a:prstGeom prst="rect">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sp>
        <p:nvSpPr>
          <p:cNvPr id="90" name="Rectangle 13"/>
          <p:cNvSpPr>
            <a:spLocks noChangeArrowheads="1"/>
          </p:cNvSpPr>
          <p:nvPr/>
        </p:nvSpPr>
        <p:spPr bwMode="auto">
          <a:xfrm>
            <a:off x="-28575" y="758825"/>
            <a:ext cx="9144000" cy="71438"/>
          </a:xfrm>
          <a:prstGeom prst="rect">
            <a:avLst/>
          </a:prstGeom>
          <a:gradFill rotWithShape="1">
            <a:gsLst>
              <a:gs pos="0">
                <a:srgbClr val="764700"/>
              </a:gs>
              <a:gs pos="100000">
                <a:srgbClr val="FF9900"/>
              </a:gs>
            </a:gsLst>
            <a:lin ang="0" scaled="1"/>
          </a:gradFill>
          <a:ln>
            <a:noFill/>
          </a:ln>
          <a:effectLst>
            <a:outerShdw blurRad="63500" sx="102000" sy="102000" algn="ctr" rotWithShape="0">
              <a:prstClr val="black">
                <a:alpha val="40000"/>
              </a:prstClr>
            </a:outerShdw>
          </a:effectLst>
        </p:spPr>
        <p:txBody>
          <a:bodyPr wrap="none" anchor="ctr"/>
          <a:lstStyle/>
          <a:p>
            <a:pPr fontAlgn="auto">
              <a:spcBef>
                <a:spcPts val="0"/>
              </a:spcBef>
              <a:spcAft>
                <a:spcPts val="0"/>
              </a:spcAft>
              <a:defRPr/>
            </a:pPr>
            <a:endParaRPr kumimoji="1" lang="zh-CN" altLang="en-US" sz="2800">
              <a:solidFill>
                <a:prstClr val="black"/>
              </a:solidFill>
              <a:latin typeface="Times New Roman" pitchFamily="18" charset="0"/>
              <a:ea typeface="宋体"/>
            </a:endParaRPr>
          </a:p>
        </p:txBody>
      </p:sp>
      <p:sp>
        <p:nvSpPr>
          <p:cNvPr id="127079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Rectangle 1"/>
          <p:cNvSpPr>
            <a:spLocks noChangeArrowheads="1"/>
          </p:cNvSpPr>
          <p:nvPr/>
        </p:nvSpPr>
        <p:spPr bwMode="auto">
          <a:xfrm>
            <a:off x="2288595" y="1012665"/>
            <a:ext cx="4421403" cy="4001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a:r>
              <a:rPr kumimoji="0" lang="en-US" altLang="zh-CN" sz="2000" i="0" u="none" strike="noStrike" cap="none" normalizeH="0" baseline="0" dirty="0">
                <a:ln>
                  <a:noFill/>
                </a:ln>
                <a:effectLst/>
                <a:latin typeface="方正兰亭粗黑简体" pitchFamily="2" charset="-122"/>
                <a:ea typeface="方正兰亭粗黑简体" pitchFamily="2" charset="-122"/>
                <a:cs typeface="Times New Roman" pitchFamily="18" charset="0"/>
              </a:rPr>
              <a:t>4.1 </a:t>
            </a:r>
            <a:r>
              <a:rPr lang="en-US" altLang="zh-CN" sz="2000" dirty="0">
                <a:latin typeface="方正兰亭粗黑简体" pitchFamily="2" charset="-122"/>
                <a:ea typeface="方正兰亭粗黑简体" pitchFamily="2" charset="-122"/>
                <a:cs typeface="Times New Roman" pitchFamily="18" charset="0"/>
              </a:rPr>
              <a:t>Formation of C–N(sp</a:t>
            </a:r>
            <a:r>
              <a:rPr lang="en-US" altLang="zh-CN" sz="2000" baseline="30000" dirty="0">
                <a:latin typeface="方正兰亭粗黑简体" pitchFamily="2" charset="-122"/>
                <a:ea typeface="方正兰亭粗黑简体" pitchFamily="2" charset="-122"/>
              </a:rPr>
              <a:t>2</a:t>
            </a:r>
            <a:r>
              <a:rPr lang="en-US" altLang="zh-CN" sz="2000" dirty="0">
                <a:latin typeface="方正兰亭粗黑简体" pitchFamily="2" charset="-122"/>
                <a:ea typeface="方正兰亭粗黑简体" pitchFamily="2" charset="-122"/>
                <a:cs typeface="Times New Roman" pitchFamily="18" charset="0"/>
              </a:rPr>
              <a:t>) bond</a:t>
            </a:r>
          </a:p>
        </p:txBody>
      </p:sp>
      <p:sp>
        <p:nvSpPr>
          <p:cNvPr id="155341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2" name="矩形 11"/>
          <p:cNvSpPr/>
          <p:nvPr/>
        </p:nvSpPr>
        <p:spPr>
          <a:xfrm>
            <a:off x="467544" y="5445224"/>
            <a:ext cx="8064896" cy="646331"/>
          </a:xfrm>
          <a:prstGeom prst="rect">
            <a:avLst/>
          </a:prstGeom>
        </p:spPr>
        <p:txBody>
          <a:bodyPr wrap="square">
            <a:spAutoFit/>
          </a:bodyPr>
          <a:lstStyle/>
          <a:p>
            <a:pPr algn="ctr"/>
            <a:r>
              <a:rPr lang="en-US" altLang="zh-CN" dirty="0">
                <a:latin typeface="方正兰亭粗黑简体" panose="02010600030101010101" charset="-122"/>
                <a:ea typeface="方正兰亭粗黑简体" panose="02010600030101010101" charset="-122"/>
              </a:rPr>
              <a:t>Stoichiometric formation of </a:t>
            </a:r>
            <a:r>
              <a:rPr lang="en-US" altLang="zh-CN" dirty="0" err="1">
                <a:latin typeface="方正兰亭粗黑简体" panose="02010600030101010101" charset="-122"/>
                <a:ea typeface="方正兰亭粗黑简体" panose="02010600030101010101" charset="-122"/>
              </a:rPr>
              <a:t>isoquinolinium</a:t>
            </a:r>
            <a:r>
              <a:rPr lang="en-US" altLang="zh-CN" dirty="0">
                <a:latin typeface="方正兰亭粗黑简体" panose="02010600030101010101" charset="-122"/>
                <a:ea typeface="方正兰亭粗黑简体" panose="02010600030101010101" charset="-122"/>
              </a:rPr>
              <a:t> salts from cyclopalladated complex</a:t>
            </a:r>
            <a:endParaRPr lang="zh-CN" altLang="en-US" dirty="0">
              <a:latin typeface="方正兰亭粗黑简体" panose="02010600030101010101" charset="-122"/>
              <a:ea typeface="方正兰亭粗黑简体" panose="02010600030101010101" charset="-122"/>
            </a:endParaRPr>
          </a:p>
        </p:txBody>
      </p:sp>
      <p:sp>
        <p:nvSpPr>
          <p:cNvPr id="10" name="TextBox 29"/>
          <p:cNvSpPr txBox="1">
            <a:spLocks noChangeArrowheads="1"/>
          </p:cNvSpPr>
          <p:nvPr/>
        </p:nvSpPr>
        <p:spPr bwMode="auto">
          <a:xfrm>
            <a:off x="144016" y="260648"/>
            <a:ext cx="651621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r>
              <a:rPr lang="en-US" altLang="zh-CN" sz="2400" dirty="0">
                <a:latin typeface="方正兰亭粗黑简体" pitchFamily="2" charset="-122"/>
                <a:ea typeface="方正兰亭粗黑简体" pitchFamily="2" charset="-122"/>
              </a:rPr>
              <a:t>4. Formation of C–N bond</a:t>
            </a:r>
            <a:endParaRPr lang="zh-CN" altLang="zh-CN" sz="2400" dirty="0">
              <a:latin typeface="方正兰亭粗黑简体" pitchFamily="2" charset="-122"/>
              <a:ea typeface="方正兰亭粗黑简体" pitchFamily="2" charset="-122"/>
            </a:endParaRPr>
          </a:p>
        </p:txBody>
      </p:sp>
      <p:graphicFrame>
        <p:nvGraphicFramePr>
          <p:cNvPr id="2" name="对象 1">
            <a:extLst>
              <a:ext uri="{FF2B5EF4-FFF2-40B4-BE49-F238E27FC236}">
                <a16:creationId xmlns="" xmlns:a16="http://schemas.microsoft.com/office/drawing/2014/main" id="{DEBA1104-17B9-4907-8DAE-BB27055FCE77}"/>
              </a:ext>
            </a:extLst>
          </p:cNvPr>
          <p:cNvGraphicFramePr>
            <a:graphicFrameLocks noChangeAspect="1"/>
          </p:cNvGraphicFramePr>
          <p:nvPr>
            <p:extLst>
              <p:ext uri="{D42A27DB-BD31-4B8C-83A1-F6EECF244321}">
                <p14:modId xmlns:p14="http://schemas.microsoft.com/office/powerpoint/2010/main" val="1518020144"/>
              </p:ext>
            </p:extLst>
          </p:nvPr>
        </p:nvGraphicFramePr>
        <p:xfrm>
          <a:off x="1219616" y="1946725"/>
          <a:ext cx="6704768" cy="2964549"/>
        </p:xfrm>
        <a:graphic>
          <a:graphicData uri="http://schemas.openxmlformats.org/presentationml/2006/ole">
            <mc:AlternateContent xmlns:mc="http://schemas.openxmlformats.org/markup-compatibility/2006">
              <mc:Choice xmlns:v="urn:schemas-microsoft-com:vml" Requires="v">
                <p:oleObj spid="_x0000_s1553442" name="CS ChemDraw Drawing" r:id="rId4" imgW="5007953" imgH="2214425" progId="ChemDraw.Document.6.0">
                  <p:embed/>
                </p:oleObj>
              </mc:Choice>
              <mc:Fallback>
                <p:oleObj name="CS ChemDraw Drawing" r:id="rId4" imgW="5007953" imgH="2214425" progId="ChemDraw.Document.6.0">
                  <p:embed/>
                  <p:pic>
                    <p:nvPicPr>
                      <p:cNvPr id="0" name=""/>
                      <p:cNvPicPr/>
                      <p:nvPr/>
                    </p:nvPicPr>
                    <p:blipFill>
                      <a:blip r:embed="rId5"/>
                      <a:stretch>
                        <a:fillRect/>
                      </a:stretch>
                    </p:blipFill>
                    <p:spPr>
                      <a:xfrm>
                        <a:off x="1219616" y="1946725"/>
                        <a:ext cx="6704768" cy="2964549"/>
                      </a:xfrm>
                      <a:prstGeom prst="rect">
                        <a:avLst/>
                      </a:prstGeom>
                    </p:spPr>
                  </p:pic>
                </p:oleObj>
              </mc:Fallback>
            </mc:AlternateContent>
          </a:graphicData>
        </a:graphic>
      </p:graphicFrame>
      <p:sp>
        <p:nvSpPr>
          <p:cNvPr id="11" name="矩形 10">
            <a:extLst>
              <a:ext uri="{FF2B5EF4-FFF2-40B4-BE49-F238E27FC236}">
                <a16:creationId xmlns="" xmlns:a16="http://schemas.microsoft.com/office/drawing/2014/main" id="{1C05C712-63BF-475E-A024-2F22B93536AE}"/>
              </a:ext>
            </a:extLst>
          </p:cNvPr>
          <p:cNvSpPr/>
          <p:nvPr/>
        </p:nvSpPr>
        <p:spPr>
          <a:xfrm>
            <a:off x="1547664" y="6093296"/>
            <a:ext cx="7292257" cy="584775"/>
          </a:xfrm>
          <a:prstGeom prst="rect">
            <a:avLst/>
          </a:prstGeom>
        </p:spPr>
        <p:txBody>
          <a:bodyPr wrap="square">
            <a:spAutoFit/>
          </a:bodyPr>
          <a:lstStyle/>
          <a:p>
            <a:pPr algn="r"/>
            <a:r>
              <a:rPr lang="en-US" altLang="zh-CN" sz="1600" dirty="0"/>
              <a:t>G. Wu, A. L. Rheingold and R. F. Heck, </a:t>
            </a:r>
            <a:r>
              <a:rPr lang="en-US" altLang="zh-CN" sz="1600" i="1" dirty="0"/>
              <a:t>Organometallics</a:t>
            </a:r>
            <a:r>
              <a:rPr lang="en-US" altLang="zh-CN" sz="1600" dirty="0"/>
              <a:t>, 1986, </a:t>
            </a:r>
            <a:r>
              <a:rPr lang="en-US" altLang="zh-CN" sz="1600" b="1" dirty="0"/>
              <a:t>5</a:t>
            </a:r>
            <a:r>
              <a:rPr lang="en-US" altLang="zh-CN" sz="1600" dirty="0"/>
              <a:t>, 1922</a:t>
            </a:r>
          </a:p>
          <a:p>
            <a:pPr algn="r"/>
            <a:r>
              <a:rPr lang="en-US" altLang="zh-CN" sz="1600" dirty="0"/>
              <a:t>G. Wu, S. J. </a:t>
            </a:r>
            <a:r>
              <a:rPr lang="en-US" altLang="zh-CN" sz="1600" dirty="0" err="1"/>
              <a:t>Geib</a:t>
            </a:r>
            <a:r>
              <a:rPr lang="en-US" altLang="zh-CN" sz="1600" dirty="0"/>
              <a:t>, A. L. Rheingold and R. F. Heck, </a:t>
            </a:r>
            <a:r>
              <a:rPr lang="en-US" altLang="zh-CN" sz="1600" i="1" dirty="0"/>
              <a:t>J. Org. Chem.</a:t>
            </a:r>
            <a:r>
              <a:rPr lang="en-US" altLang="zh-CN" sz="1600" dirty="0"/>
              <a:t>, 1988,</a:t>
            </a:r>
            <a:r>
              <a:rPr lang="en-US" altLang="zh-CN" sz="1600" b="1" dirty="0"/>
              <a:t> 53</a:t>
            </a:r>
            <a:r>
              <a:rPr lang="en-US" altLang="zh-CN" sz="1600" dirty="0"/>
              <a:t>, 3238</a:t>
            </a:r>
            <a:endParaRPr lang="zh-CN" altLang="en-US" sz="500" dirty="0"/>
          </a:p>
        </p:txBody>
      </p:sp>
    </p:spTree>
    <p:extLst>
      <p:ext uri="{BB962C8B-B14F-4D97-AF65-F5344CB8AC3E}">
        <p14:creationId xmlns:p14="http://schemas.microsoft.com/office/powerpoint/2010/main" val="2585648664"/>
      </p:ext>
    </p:extLst>
  </p:cSld>
  <p:clrMapOvr>
    <a:masterClrMapping/>
  </p:clrMapOvr>
  <p:transition spd="slow" advTm="30191"/>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179512" y="908720"/>
            <a:ext cx="8642350" cy="5743575"/>
          </a:xfrm>
          <a:prstGeom prst="rect">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sp>
        <p:nvSpPr>
          <p:cNvPr id="90" name="Rectangle 13"/>
          <p:cNvSpPr>
            <a:spLocks noChangeArrowheads="1"/>
          </p:cNvSpPr>
          <p:nvPr/>
        </p:nvSpPr>
        <p:spPr bwMode="auto">
          <a:xfrm>
            <a:off x="-28575" y="758825"/>
            <a:ext cx="9144000" cy="71438"/>
          </a:xfrm>
          <a:prstGeom prst="rect">
            <a:avLst/>
          </a:prstGeom>
          <a:gradFill rotWithShape="1">
            <a:gsLst>
              <a:gs pos="0">
                <a:srgbClr val="764700"/>
              </a:gs>
              <a:gs pos="100000">
                <a:srgbClr val="FF9900"/>
              </a:gs>
            </a:gsLst>
            <a:lin ang="0" scaled="1"/>
          </a:gradFill>
          <a:ln>
            <a:noFill/>
          </a:ln>
          <a:effectLst>
            <a:outerShdw blurRad="63500" sx="102000" sy="102000" algn="ctr" rotWithShape="0">
              <a:prstClr val="black">
                <a:alpha val="40000"/>
              </a:prstClr>
            </a:outerShdw>
          </a:effectLst>
        </p:spPr>
        <p:txBody>
          <a:bodyPr wrap="none" anchor="ctr"/>
          <a:lstStyle/>
          <a:p>
            <a:pPr fontAlgn="auto">
              <a:spcBef>
                <a:spcPts val="0"/>
              </a:spcBef>
              <a:spcAft>
                <a:spcPts val="0"/>
              </a:spcAft>
              <a:defRPr/>
            </a:pPr>
            <a:endParaRPr kumimoji="1" lang="zh-CN" altLang="en-US" sz="2800">
              <a:solidFill>
                <a:prstClr val="black"/>
              </a:solidFill>
              <a:latin typeface="Times New Roman" pitchFamily="18" charset="0"/>
              <a:ea typeface="宋体"/>
            </a:endParaRPr>
          </a:p>
        </p:txBody>
      </p:sp>
      <p:sp>
        <p:nvSpPr>
          <p:cNvPr id="127079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57184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571843" name="Rectangle 3"/>
          <p:cNvSpPr>
            <a:spLocks noChangeArrowheads="1"/>
          </p:cNvSpPr>
          <p:nvPr/>
        </p:nvSpPr>
        <p:spPr bwMode="auto">
          <a:xfrm>
            <a:off x="684958" y="5405670"/>
            <a:ext cx="8136904"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ctr"/>
            <a:r>
              <a:rPr lang="en-US" altLang="zh-CN" dirty="0">
                <a:latin typeface="方正兰亭粗黑简体" panose="02010600030101010101" charset="-122"/>
                <a:ea typeface="方正兰亭粗黑简体" panose="02010600030101010101" charset="-122"/>
              </a:rPr>
              <a:t>Pd-catalyzed </a:t>
            </a:r>
            <a:r>
              <a:rPr lang="en-US" altLang="zh-CN" dirty="0" err="1">
                <a:latin typeface="方正兰亭粗黑简体" panose="02010600030101010101" charset="-122"/>
                <a:ea typeface="方正兰亭粗黑简体" panose="02010600030101010101" charset="-122"/>
              </a:rPr>
              <a:t>iminoannulation</a:t>
            </a:r>
            <a:r>
              <a:rPr lang="en-US" altLang="zh-CN" dirty="0">
                <a:latin typeface="方正兰亭粗黑简体" panose="02010600030101010101" charset="-122"/>
                <a:ea typeface="方正兰亭粗黑简体" panose="02010600030101010101" charset="-122"/>
              </a:rPr>
              <a:t> for synthesis of </a:t>
            </a:r>
            <a:r>
              <a:rPr lang="en-US" altLang="zh-CN" dirty="0" err="1">
                <a:latin typeface="方正兰亭粗黑简体" panose="02010600030101010101" charset="-122"/>
                <a:ea typeface="方正兰亭粗黑简体" panose="02010600030101010101" charset="-122"/>
              </a:rPr>
              <a:t>isoquinolines</a:t>
            </a:r>
            <a:r>
              <a:rPr lang="en-US" altLang="zh-CN" dirty="0">
                <a:latin typeface="方正兰亭粗黑简体" panose="02010600030101010101" charset="-122"/>
                <a:ea typeface="方正兰亭粗黑简体" panose="02010600030101010101" charset="-122"/>
              </a:rPr>
              <a:t> and pyridines</a:t>
            </a:r>
            <a:endParaRPr kumimoji="0" lang="en-US" altLang="zh-CN" b="0" i="0" u="none" strike="noStrike" cap="none" normalizeH="0" baseline="0" dirty="0">
              <a:ln>
                <a:noFill/>
              </a:ln>
              <a:solidFill>
                <a:schemeClr val="tx1"/>
              </a:solidFill>
              <a:effectLst/>
              <a:latin typeface="方正兰亭粗黑简体" panose="02010600030101010101" charset="-122"/>
              <a:ea typeface="方正兰亭粗黑简体" panose="02010600030101010101" charset="-122"/>
            </a:endParaRPr>
          </a:p>
        </p:txBody>
      </p:sp>
      <p:sp>
        <p:nvSpPr>
          <p:cNvPr id="2"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2" name="TextBox 29"/>
          <p:cNvSpPr txBox="1">
            <a:spLocks noChangeArrowheads="1"/>
          </p:cNvSpPr>
          <p:nvPr/>
        </p:nvSpPr>
        <p:spPr bwMode="auto">
          <a:xfrm>
            <a:off x="144016" y="260648"/>
            <a:ext cx="651621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r>
              <a:rPr lang="en-US" altLang="zh-CN" sz="2400" dirty="0">
                <a:latin typeface="方正兰亭粗黑简体" pitchFamily="2" charset="-122"/>
                <a:ea typeface="方正兰亭粗黑简体" pitchFamily="2" charset="-122"/>
              </a:rPr>
              <a:t>4. Formation of C–N bond</a:t>
            </a:r>
            <a:endParaRPr lang="zh-CN" altLang="zh-CN" sz="2400" dirty="0">
              <a:latin typeface="方正兰亭粗黑简体" pitchFamily="2" charset="-122"/>
              <a:ea typeface="方正兰亭粗黑简体" pitchFamily="2" charset="-122"/>
            </a:endParaRPr>
          </a:p>
        </p:txBody>
      </p:sp>
      <p:graphicFrame>
        <p:nvGraphicFramePr>
          <p:cNvPr id="4" name="对象 3">
            <a:extLst>
              <a:ext uri="{FF2B5EF4-FFF2-40B4-BE49-F238E27FC236}">
                <a16:creationId xmlns="" xmlns:a16="http://schemas.microsoft.com/office/drawing/2014/main" id="{17BC3947-571B-4A0D-BDBD-B0F8CD09B102}"/>
              </a:ext>
            </a:extLst>
          </p:cNvPr>
          <p:cNvGraphicFramePr>
            <a:graphicFrameLocks noChangeAspect="1"/>
          </p:cNvGraphicFramePr>
          <p:nvPr>
            <p:extLst>
              <p:ext uri="{D42A27DB-BD31-4B8C-83A1-F6EECF244321}">
                <p14:modId xmlns:p14="http://schemas.microsoft.com/office/powerpoint/2010/main" val="859623442"/>
              </p:ext>
            </p:extLst>
          </p:nvPr>
        </p:nvGraphicFramePr>
        <p:xfrm>
          <a:off x="1359620" y="1801957"/>
          <a:ext cx="5832648" cy="3663755"/>
        </p:xfrm>
        <a:graphic>
          <a:graphicData uri="http://schemas.openxmlformats.org/presentationml/2006/ole">
            <mc:AlternateContent xmlns:mc="http://schemas.openxmlformats.org/markup-compatibility/2006">
              <mc:Choice xmlns:v="urn:schemas-microsoft-com:vml" Requires="v">
                <p:oleObj spid="_x0000_s1571872" name="CS ChemDraw Drawing" r:id="rId4" imgW="4479080" imgH="2813199" progId="ChemDraw.Document.6.0">
                  <p:embed/>
                </p:oleObj>
              </mc:Choice>
              <mc:Fallback>
                <p:oleObj name="CS ChemDraw Drawing" r:id="rId4" imgW="4479080" imgH="2813199" progId="ChemDraw.Document.6.0">
                  <p:embed/>
                  <p:pic>
                    <p:nvPicPr>
                      <p:cNvPr id="0" name=""/>
                      <p:cNvPicPr/>
                      <p:nvPr/>
                    </p:nvPicPr>
                    <p:blipFill>
                      <a:blip r:embed="rId5"/>
                      <a:stretch>
                        <a:fillRect/>
                      </a:stretch>
                    </p:blipFill>
                    <p:spPr>
                      <a:xfrm>
                        <a:off x="1359620" y="1801957"/>
                        <a:ext cx="5832648" cy="3663755"/>
                      </a:xfrm>
                      <a:prstGeom prst="rect">
                        <a:avLst/>
                      </a:prstGeom>
                    </p:spPr>
                  </p:pic>
                </p:oleObj>
              </mc:Fallback>
            </mc:AlternateContent>
          </a:graphicData>
        </a:graphic>
      </p:graphicFrame>
      <p:sp>
        <p:nvSpPr>
          <p:cNvPr id="15" name="矩形 14">
            <a:extLst>
              <a:ext uri="{FF2B5EF4-FFF2-40B4-BE49-F238E27FC236}">
                <a16:creationId xmlns="" xmlns:a16="http://schemas.microsoft.com/office/drawing/2014/main" id="{1B19911D-7338-4670-B718-8D931EF79DC2}"/>
              </a:ext>
            </a:extLst>
          </p:cNvPr>
          <p:cNvSpPr/>
          <p:nvPr/>
        </p:nvSpPr>
        <p:spPr>
          <a:xfrm>
            <a:off x="1528215" y="6186790"/>
            <a:ext cx="7292257" cy="338554"/>
          </a:xfrm>
          <a:prstGeom prst="rect">
            <a:avLst/>
          </a:prstGeom>
        </p:spPr>
        <p:txBody>
          <a:bodyPr wrap="square">
            <a:spAutoFit/>
          </a:bodyPr>
          <a:lstStyle/>
          <a:p>
            <a:pPr algn="r"/>
            <a:r>
              <a:rPr lang="en-US" altLang="zh-CN" sz="1600" dirty="0"/>
              <a:t>K. R. </a:t>
            </a:r>
            <a:r>
              <a:rPr lang="en-US" altLang="zh-CN" sz="1600" dirty="0" err="1"/>
              <a:t>Roesch</a:t>
            </a:r>
            <a:r>
              <a:rPr lang="en-US" altLang="zh-CN" sz="1600" dirty="0"/>
              <a:t> and R. C. </a:t>
            </a:r>
            <a:r>
              <a:rPr lang="en-US" altLang="zh-CN" sz="1600" dirty="0" err="1"/>
              <a:t>Larock</a:t>
            </a:r>
            <a:r>
              <a:rPr lang="en-US" altLang="zh-CN" sz="1600" dirty="0"/>
              <a:t>, </a:t>
            </a:r>
            <a:r>
              <a:rPr lang="en-US" altLang="zh-CN" sz="1600" i="1" dirty="0"/>
              <a:t>J. Org. Chem.</a:t>
            </a:r>
            <a:r>
              <a:rPr lang="en-US" altLang="zh-CN" sz="1600" dirty="0"/>
              <a:t>, 1998, </a:t>
            </a:r>
            <a:r>
              <a:rPr lang="en-US" altLang="zh-CN" sz="1600" b="1" dirty="0"/>
              <a:t>63</a:t>
            </a:r>
            <a:r>
              <a:rPr lang="en-US" altLang="zh-CN" sz="1600" dirty="0"/>
              <a:t>, 5306</a:t>
            </a:r>
            <a:endParaRPr lang="zh-CN" altLang="en-US" sz="600" dirty="0"/>
          </a:p>
        </p:txBody>
      </p:sp>
      <p:sp>
        <p:nvSpPr>
          <p:cNvPr id="13" name="Rectangle 1">
            <a:extLst>
              <a:ext uri="{FF2B5EF4-FFF2-40B4-BE49-F238E27FC236}">
                <a16:creationId xmlns="" xmlns:a16="http://schemas.microsoft.com/office/drawing/2014/main" id="{68B2A2AE-A3C2-4CA7-8DA9-4BBC4B969AC7}"/>
              </a:ext>
            </a:extLst>
          </p:cNvPr>
          <p:cNvSpPr>
            <a:spLocks noChangeArrowheads="1"/>
          </p:cNvSpPr>
          <p:nvPr/>
        </p:nvSpPr>
        <p:spPr bwMode="auto">
          <a:xfrm>
            <a:off x="2288595" y="1012665"/>
            <a:ext cx="4421403" cy="4001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a:r>
              <a:rPr kumimoji="0" lang="en-US" altLang="zh-CN" sz="2000" i="0" u="none" strike="noStrike" cap="none" normalizeH="0" baseline="0" dirty="0">
                <a:ln>
                  <a:noFill/>
                </a:ln>
                <a:effectLst/>
                <a:latin typeface="方正兰亭粗黑简体" pitchFamily="2" charset="-122"/>
                <a:ea typeface="方正兰亭粗黑简体" pitchFamily="2" charset="-122"/>
                <a:cs typeface="Times New Roman" pitchFamily="18" charset="0"/>
              </a:rPr>
              <a:t>4.1 </a:t>
            </a:r>
            <a:r>
              <a:rPr lang="en-US" altLang="zh-CN" sz="2000" dirty="0">
                <a:latin typeface="方正兰亭粗黑简体" pitchFamily="2" charset="-122"/>
                <a:ea typeface="方正兰亭粗黑简体" pitchFamily="2" charset="-122"/>
                <a:cs typeface="Times New Roman" pitchFamily="18" charset="0"/>
              </a:rPr>
              <a:t>Formation of C–N(sp</a:t>
            </a:r>
            <a:r>
              <a:rPr lang="en-US" altLang="zh-CN" sz="2000" baseline="30000" dirty="0">
                <a:latin typeface="方正兰亭粗黑简体" pitchFamily="2" charset="-122"/>
                <a:ea typeface="方正兰亭粗黑简体" pitchFamily="2" charset="-122"/>
              </a:rPr>
              <a:t>2</a:t>
            </a:r>
            <a:r>
              <a:rPr lang="en-US" altLang="zh-CN" sz="2000" dirty="0">
                <a:latin typeface="方正兰亭粗黑简体" pitchFamily="2" charset="-122"/>
                <a:ea typeface="方正兰亭粗黑简体" pitchFamily="2" charset="-122"/>
                <a:cs typeface="Times New Roman" pitchFamily="18" charset="0"/>
              </a:rPr>
              <a:t>) bond</a:t>
            </a:r>
          </a:p>
        </p:txBody>
      </p:sp>
    </p:spTree>
    <p:extLst>
      <p:ext uri="{BB962C8B-B14F-4D97-AF65-F5344CB8AC3E}">
        <p14:creationId xmlns:p14="http://schemas.microsoft.com/office/powerpoint/2010/main" val="2585648664"/>
      </p:ext>
    </p:extLst>
  </p:cSld>
  <p:clrMapOvr>
    <a:masterClrMapping/>
  </p:clrMapOvr>
  <p:transition spd="slow" advTm="30191"/>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250825" y="908050"/>
            <a:ext cx="8642350" cy="5743575"/>
          </a:xfrm>
          <a:prstGeom prst="rect">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zh-CN" dirty="0"/>
              <a:t>S. Mukherjee and B. List,</a:t>
            </a:r>
            <a:r>
              <a:rPr lang="zh-CN" altLang="zh-CN" i="1" dirty="0"/>
              <a:t> J. Am. Chem. Soc</a:t>
            </a:r>
            <a:r>
              <a:rPr lang="zh-CN" altLang="zh-CN" dirty="0"/>
              <a:t>., 2007, </a:t>
            </a:r>
            <a:r>
              <a:rPr lang="zh-CN" altLang="zh-CN" b="1" dirty="0"/>
              <a:t>129</a:t>
            </a:r>
            <a:r>
              <a:rPr lang="zh-CN" altLang="zh-CN" dirty="0"/>
              <a:t>, 11336</a:t>
            </a:r>
            <a:endParaRPr lang="zh-CN" altLang="en-US" dirty="0">
              <a:solidFill>
                <a:prstClr val="white"/>
              </a:solidFill>
            </a:endParaRPr>
          </a:p>
        </p:txBody>
      </p:sp>
      <p:sp>
        <p:nvSpPr>
          <p:cNvPr id="90" name="Rectangle 13"/>
          <p:cNvSpPr>
            <a:spLocks noChangeArrowheads="1"/>
          </p:cNvSpPr>
          <p:nvPr/>
        </p:nvSpPr>
        <p:spPr bwMode="auto">
          <a:xfrm>
            <a:off x="-28575" y="758825"/>
            <a:ext cx="9144000" cy="71438"/>
          </a:xfrm>
          <a:prstGeom prst="rect">
            <a:avLst/>
          </a:prstGeom>
          <a:gradFill rotWithShape="1">
            <a:gsLst>
              <a:gs pos="0">
                <a:srgbClr val="764700"/>
              </a:gs>
              <a:gs pos="100000">
                <a:srgbClr val="FF9900"/>
              </a:gs>
            </a:gsLst>
            <a:lin ang="0" scaled="1"/>
          </a:gradFill>
          <a:ln>
            <a:noFill/>
          </a:ln>
          <a:effectLst>
            <a:outerShdw blurRad="63500" sx="102000" sy="102000" algn="ctr" rotWithShape="0">
              <a:prstClr val="black">
                <a:alpha val="40000"/>
              </a:prstClr>
            </a:outerShdw>
          </a:effectLst>
        </p:spPr>
        <p:txBody>
          <a:bodyPr wrap="none" anchor="ctr"/>
          <a:lstStyle/>
          <a:p>
            <a:pPr fontAlgn="auto">
              <a:spcBef>
                <a:spcPts val="0"/>
              </a:spcBef>
              <a:spcAft>
                <a:spcPts val="0"/>
              </a:spcAft>
              <a:defRPr/>
            </a:pPr>
            <a:endParaRPr kumimoji="1" lang="zh-CN" altLang="en-US" sz="2800">
              <a:solidFill>
                <a:prstClr val="black"/>
              </a:solidFill>
              <a:latin typeface="Times New Roman" pitchFamily="18" charset="0"/>
              <a:ea typeface="宋体"/>
            </a:endParaRPr>
          </a:p>
        </p:txBody>
      </p:sp>
      <p:sp>
        <p:nvSpPr>
          <p:cNvPr id="127079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56979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569795" name="Rectangle 3"/>
          <p:cNvSpPr>
            <a:spLocks noChangeArrowheads="1"/>
          </p:cNvSpPr>
          <p:nvPr/>
        </p:nvSpPr>
        <p:spPr bwMode="auto">
          <a:xfrm>
            <a:off x="755576" y="5507360"/>
            <a:ext cx="7776864"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ctr"/>
            <a:r>
              <a:rPr lang="en-US" altLang="zh-CN" dirty="0">
                <a:latin typeface="方正兰亭粗黑简体" panose="02010600030101010101" charset="-122"/>
                <a:ea typeface="方正兰亭粗黑简体" panose="02010600030101010101" charset="-122"/>
              </a:rPr>
              <a:t>Ni-catalyzed </a:t>
            </a:r>
            <a:r>
              <a:rPr lang="en-US" altLang="zh-CN" dirty="0" err="1">
                <a:latin typeface="方正兰亭粗黑简体" panose="02010600030101010101" charset="-122"/>
                <a:ea typeface="方正兰亭粗黑简体" panose="02010600030101010101" charset="-122"/>
              </a:rPr>
              <a:t>iminoannulation</a:t>
            </a:r>
            <a:r>
              <a:rPr lang="en-US" altLang="zh-CN" dirty="0">
                <a:latin typeface="方正兰亭粗黑简体" panose="02010600030101010101" charset="-122"/>
                <a:ea typeface="方正兰亭粗黑简体" panose="02010600030101010101" charset="-122"/>
              </a:rPr>
              <a:t> for synthesis of </a:t>
            </a:r>
            <a:r>
              <a:rPr lang="en-US" altLang="zh-CN" dirty="0" err="1">
                <a:latin typeface="方正兰亭粗黑简体" panose="02010600030101010101" charset="-122"/>
                <a:ea typeface="方正兰亭粗黑简体" panose="02010600030101010101" charset="-122"/>
              </a:rPr>
              <a:t>isoquinolines</a:t>
            </a:r>
            <a:r>
              <a:rPr lang="en-US" altLang="zh-CN" dirty="0">
                <a:latin typeface="方正兰亭粗黑简体" panose="02010600030101010101" charset="-122"/>
                <a:ea typeface="方正兰亭粗黑简体" panose="02010600030101010101" charset="-122"/>
              </a:rPr>
              <a:t> and pyridines</a:t>
            </a:r>
            <a:endParaRPr kumimoji="0" lang="en-US" altLang="zh-CN" sz="1600" b="0" i="0" u="none" strike="noStrike" cap="none" normalizeH="0" baseline="0" dirty="0">
              <a:ln>
                <a:noFill/>
              </a:ln>
              <a:solidFill>
                <a:schemeClr val="tx1"/>
              </a:solidFill>
              <a:effectLst/>
              <a:latin typeface="方正兰亭粗黑简体" panose="02010600030101010101" charset="-122"/>
              <a:ea typeface="方正兰亭粗黑简体" panose="02010600030101010101" charset="-122"/>
            </a:endParaRPr>
          </a:p>
        </p:txBody>
      </p:sp>
      <p:sp>
        <p:nvSpPr>
          <p:cNvPr id="11" name="TextBox 29"/>
          <p:cNvSpPr txBox="1">
            <a:spLocks noChangeArrowheads="1"/>
          </p:cNvSpPr>
          <p:nvPr/>
        </p:nvSpPr>
        <p:spPr bwMode="auto">
          <a:xfrm>
            <a:off x="144016" y="260648"/>
            <a:ext cx="651621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r>
              <a:rPr lang="en-US" altLang="zh-CN" sz="2400" dirty="0">
                <a:latin typeface="方正兰亭粗黑简体" pitchFamily="2" charset="-122"/>
                <a:ea typeface="方正兰亭粗黑简体" pitchFamily="2" charset="-122"/>
              </a:rPr>
              <a:t>4. Formation of C–N bond</a:t>
            </a:r>
            <a:endParaRPr lang="zh-CN" altLang="zh-CN" sz="2400" dirty="0">
              <a:latin typeface="方正兰亭粗黑简体" pitchFamily="2" charset="-122"/>
              <a:ea typeface="方正兰亭粗黑简体" pitchFamily="2" charset="-122"/>
            </a:endParaRPr>
          </a:p>
        </p:txBody>
      </p:sp>
      <p:graphicFrame>
        <p:nvGraphicFramePr>
          <p:cNvPr id="3" name="对象 2">
            <a:extLst>
              <a:ext uri="{FF2B5EF4-FFF2-40B4-BE49-F238E27FC236}">
                <a16:creationId xmlns="" xmlns:a16="http://schemas.microsoft.com/office/drawing/2014/main" id="{1BDF2E64-00A2-4EB8-B506-E9D71727F311}"/>
              </a:ext>
            </a:extLst>
          </p:cNvPr>
          <p:cNvGraphicFramePr>
            <a:graphicFrameLocks noChangeAspect="1"/>
          </p:cNvGraphicFramePr>
          <p:nvPr>
            <p:extLst>
              <p:ext uri="{D42A27DB-BD31-4B8C-83A1-F6EECF244321}">
                <p14:modId xmlns:p14="http://schemas.microsoft.com/office/powerpoint/2010/main" val="3548139480"/>
              </p:ext>
            </p:extLst>
          </p:nvPr>
        </p:nvGraphicFramePr>
        <p:xfrm>
          <a:off x="1259632" y="1550125"/>
          <a:ext cx="6624736" cy="4033336"/>
        </p:xfrm>
        <a:graphic>
          <a:graphicData uri="http://schemas.openxmlformats.org/presentationml/2006/ole">
            <mc:AlternateContent xmlns:mc="http://schemas.openxmlformats.org/markup-compatibility/2006">
              <mc:Choice xmlns:v="urn:schemas-microsoft-com:vml" Requires="v">
                <p:oleObj spid="_x0000_s1569824" name="CS ChemDraw Drawing" r:id="rId4" imgW="4639115" imgH="2824077" progId="ChemDraw.Document.6.0">
                  <p:embed/>
                </p:oleObj>
              </mc:Choice>
              <mc:Fallback>
                <p:oleObj name="CS ChemDraw Drawing" r:id="rId4" imgW="4639115" imgH="2824077" progId="ChemDraw.Document.6.0">
                  <p:embed/>
                  <p:pic>
                    <p:nvPicPr>
                      <p:cNvPr id="0" name=""/>
                      <p:cNvPicPr/>
                      <p:nvPr/>
                    </p:nvPicPr>
                    <p:blipFill>
                      <a:blip r:embed="rId5"/>
                      <a:stretch>
                        <a:fillRect/>
                      </a:stretch>
                    </p:blipFill>
                    <p:spPr>
                      <a:xfrm>
                        <a:off x="1259632" y="1550125"/>
                        <a:ext cx="6624736" cy="4033336"/>
                      </a:xfrm>
                      <a:prstGeom prst="rect">
                        <a:avLst/>
                      </a:prstGeom>
                    </p:spPr>
                  </p:pic>
                </p:oleObj>
              </mc:Fallback>
            </mc:AlternateContent>
          </a:graphicData>
        </a:graphic>
      </p:graphicFrame>
      <p:sp>
        <p:nvSpPr>
          <p:cNvPr id="14" name="矩形 13">
            <a:extLst>
              <a:ext uri="{FF2B5EF4-FFF2-40B4-BE49-F238E27FC236}">
                <a16:creationId xmlns="" xmlns:a16="http://schemas.microsoft.com/office/drawing/2014/main" id="{6E56500D-769C-4324-BF9A-C8F85AA5D2E9}"/>
              </a:ext>
            </a:extLst>
          </p:cNvPr>
          <p:cNvSpPr/>
          <p:nvPr/>
        </p:nvSpPr>
        <p:spPr>
          <a:xfrm>
            <a:off x="1528215" y="6186790"/>
            <a:ext cx="7292257" cy="338554"/>
          </a:xfrm>
          <a:prstGeom prst="rect">
            <a:avLst/>
          </a:prstGeom>
        </p:spPr>
        <p:txBody>
          <a:bodyPr wrap="square">
            <a:spAutoFit/>
          </a:bodyPr>
          <a:lstStyle/>
          <a:p>
            <a:pPr algn="r"/>
            <a:r>
              <a:rPr lang="en-US" altLang="zh-CN" sz="1600" dirty="0"/>
              <a:t>R. P. </a:t>
            </a:r>
            <a:r>
              <a:rPr lang="en-US" altLang="zh-CN" sz="1600" dirty="0" err="1"/>
              <a:t>Korivi</a:t>
            </a:r>
            <a:r>
              <a:rPr lang="en-US" altLang="zh-CN" sz="1600" dirty="0"/>
              <a:t> and C. H. Cheng, </a:t>
            </a:r>
            <a:r>
              <a:rPr lang="en-US" altLang="zh-CN" sz="1600" i="1" dirty="0"/>
              <a:t>Org. Lett.</a:t>
            </a:r>
            <a:r>
              <a:rPr lang="en-US" altLang="zh-CN" sz="1600" dirty="0"/>
              <a:t>, 2005, </a:t>
            </a:r>
            <a:r>
              <a:rPr lang="en-US" altLang="zh-CN" sz="1600" b="1" dirty="0"/>
              <a:t>7</a:t>
            </a:r>
            <a:r>
              <a:rPr lang="en-US" altLang="zh-CN" sz="1600" dirty="0"/>
              <a:t>, 5179</a:t>
            </a:r>
            <a:endParaRPr lang="zh-CN" altLang="en-US" sz="500" dirty="0"/>
          </a:p>
        </p:txBody>
      </p:sp>
      <p:sp>
        <p:nvSpPr>
          <p:cNvPr id="12" name="Rectangle 1">
            <a:extLst>
              <a:ext uri="{FF2B5EF4-FFF2-40B4-BE49-F238E27FC236}">
                <a16:creationId xmlns="" xmlns:a16="http://schemas.microsoft.com/office/drawing/2014/main" id="{B9369589-53F0-48CC-8074-E3A1A1C36C7F}"/>
              </a:ext>
            </a:extLst>
          </p:cNvPr>
          <p:cNvSpPr>
            <a:spLocks noChangeArrowheads="1"/>
          </p:cNvSpPr>
          <p:nvPr/>
        </p:nvSpPr>
        <p:spPr bwMode="auto">
          <a:xfrm>
            <a:off x="2288595" y="1012665"/>
            <a:ext cx="4421403" cy="4001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a:r>
              <a:rPr kumimoji="0" lang="en-US" altLang="zh-CN" sz="2000" i="0" u="none" strike="noStrike" cap="none" normalizeH="0" baseline="0" dirty="0">
                <a:ln>
                  <a:noFill/>
                </a:ln>
                <a:effectLst/>
                <a:latin typeface="方正兰亭粗黑简体" pitchFamily="2" charset="-122"/>
                <a:ea typeface="方正兰亭粗黑简体" pitchFamily="2" charset="-122"/>
                <a:cs typeface="Times New Roman" pitchFamily="18" charset="0"/>
              </a:rPr>
              <a:t>4.1 </a:t>
            </a:r>
            <a:r>
              <a:rPr lang="en-US" altLang="zh-CN" sz="2000" dirty="0">
                <a:latin typeface="方正兰亭粗黑简体" pitchFamily="2" charset="-122"/>
                <a:ea typeface="方正兰亭粗黑简体" pitchFamily="2" charset="-122"/>
                <a:cs typeface="Times New Roman" pitchFamily="18" charset="0"/>
              </a:rPr>
              <a:t>Formation of C–N(sp</a:t>
            </a:r>
            <a:r>
              <a:rPr lang="en-US" altLang="zh-CN" sz="2000" baseline="30000" dirty="0">
                <a:latin typeface="方正兰亭粗黑简体" pitchFamily="2" charset="-122"/>
                <a:ea typeface="方正兰亭粗黑简体" pitchFamily="2" charset="-122"/>
              </a:rPr>
              <a:t>2</a:t>
            </a:r>
            <a:r>
              <a:rPr lang="en-US" altLang="zh-CN" sz="2000" dirty="0">
                <a:latin typeface="方正兰亭粗黑简体" pitchFamily="2" charset="-122"/>
                <a:ea typeface="方正兰亭粗黑简体" pitchFamily="2" charset="-122"/>
                <a:cs typeface="Times New Roman" pitchFamily="18" charset="0"/>
              </a:rPr>
              <a:t>) bond</a:t>
            </a:r>
          </a:p>
        </p:txBody>
      </p:sp>
    </p:spTree>
    <p:extLst>
      <p:ext uri="{BB962C8B-B14F-4D97-AF65-F5344CB8AC3E}">
        <p14:creationId xmlns:p14="http://schemas.microsoft.com/office/powerpoint/2010/main" val="2585648664"/>
      </p:ext>
    </p:extLst>
  </p:cSld>
  <p:clrMapOvr>
    <a:masterClrMapping/>
  </p:clrMapOvr>
  <p:transition spd="slow" advTm="30191"/>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250825" y="908050"/>
            <a:ext cx="8642350" cy="5743575"/>
          </a:xfrm>
          <a:prstGeom prst="rect">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sp>
        <p:nvSpPr>
          <p:cNvPr id="90" name="Rectangle 13"/>
          <p:cNvSpPr>
            <a:spLocks noChangeArrowheads="1"/>
          </p:cNvSpPr>
          <p:nvPr/>
        </p:nvSpPr>
        <p:spPr bwMode="auto">
          <a:xfrm>
            <a:off x="-28575" y="758825"/>
            <a:ext cx="9144000" cy="71438"/>
          </a:xfrm>
          <a:prstGeom prst="rect">
            <a:avLst/>
          </a:prstGeom>
          <a:gradFill rotWithShape="1">
            <a:gsLst>
              <a:gs pos="0">
                <a:srgbClr val="764700"/>
              </a:gs>
              <a:gs pos="100000">
                <a:srgbClr val="FF9900"/>
              </a:gs>
            </a:gsLst>
            <a:lin ang="0" scaled="1"/>
          </a:gradFill>
          <a:ln>
            <a:noFill/>
          </a:ln>
          <a:effectLst>
            <a:outerShdw blurRad="63500" sx="102000" sy="102000" algn="ctr" rotWithShape="0">
              <a:prstClr val="black">
                <a:alpha val="40000"/>
              </a:prstClr>
            </a:outerShdw>
          </a:effectLst>
        </p:spPr>
        <p:txBody>
          <a:bodyPr wrap="none" anchor="ctr"/>
          <a:lstStyle/>
          <a:p>
            <a:pPr fontAlgn="auto">
              <a:spcBef>
                <a:spcPts val="0"/>
              </a:spcBef>
              <a:spcAft>
                <a:spcPts val="0"/>
              </a:spcAft>
              <a:defRPr/>
            </a:pPr>
            <a:endParaRPr kumimoji="1" lang="zh-CN" altLang="en-US" sz="2800">
              <a:solidFill>
                <a:prstClr val="black"/>
              </a:solidFill>
              <a:latin typeface="Times New Roman" pitchFamily="18" charset="0"/>
              <a:ea typeface="宋体"/>
            </a:endParaRPr>
          </a:p>
        </p:txBody>
      </p:sp>
      <p:sp>
        <p:nvSpPr>
          <p:cNvPr id="127079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56774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0" name="矩形 9"/>
          <p:cNvSpPr/>
          <p:nvPr/>
        </p:nvSpPr>
        <p:spPr>
          <a:xfrm>
            <a:off x="250825" y="5589240"/>
            <a:ext cx="8569647" cy="646331"/>
          </a:xfrm>
          <a:prstGeom prst="rect">
            <a:avLst/>
          </a:prstGeom>
        </p:spPr>
        <p:txBody>
          <a:bodyPr wrap="square">
            <a:spAutoFit/>
          </a:bodyPr>
          <a:lstStyle/>
          <a:p>
            <a:pPr algn="ctr"/>
            <a:r>
              <a:rPr lang="en-US" altLang="zh-CN" dirty="0">
                <a:latin typeface="方正兰亭粗黑简体" panose="02010600030101010101" charset="-122"/>
                <a:ea typeface="方正兰亭粗黑简体" panose="02010600030101010101" charset="-122"/>
              </a:rPr>
              <a:t>Two possible competing pathways depending on the polarity of the alkyne: C–C reductive elimination and C–N reductive elimination</a:t>
            </a:r>
            <a:endParaRPr lang="zh-CN" altLang="en-US" dirty="0">
              <a:latin typeface="方正兰亭粗黑简体" panose="02010600030101010101" charset="-122"/>
              <a:ea typeface="方正兰亭粗黑简体" panose="02010600030101010101" charset="-122"/>
            </a:endParaRPr>
          </a:p>
        </p:txBody>
      </p:sp>
      <p:sp>
        <p:nvSpPr>
          <p:cNvPr id="1567747"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2" name="TextBox 29"/>
          <p:cNvSpPr txBox="1">
            <a:spLocks noChangeArrowheads="1"/>
          </p:cNvSpPr>
          <p:nvPr/>
        </p:nvSpPr>
        <p:spPr bwMode="auto">
          <a:xfrm>
            <a:off x="144016" y="260648"/>
            <a:ext cx="651621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r>
              <a:rPr lang="en-US" altLang="zh-CN" sz="2400" dirty="0">
                <a:latin typeface="方正兰亭粗黑简体" pitchFamily="2" charset="-122"/>
                <a:ea typeface="方正兰亭粗黑简体" pitchFamily="2" charset="-122"/>
              </a:rPr>
              <a:t>4. Formation of C–N bond</a:t>
            </a:r>
            <a:endParaRPr lang="zh-CN" altLang="zh-CN" sz="2400" dirty="0">
              <a:latin typeface="方正兰亭粗黑简体" pitchFamily="2" charset="-122"/>
              <a:ea typeface="方正兰亭粗黑简体" pitchFamily="2" charset="-122"/>
            </a:endParaRPr>
          </a:p>
        </p:txBody>
      </p:sp>
      <p:graphicFrame>
        <p:nvGraphicFramePr>
          <p:cNvPr id="3" name="对象 2">
            <a:extLst>
              <a:ext uri="{FF2B5EF4-FFF2-40B4-BE49-F238E27FC236}">
                <a16:creationId xmlns="" xmlns:a16="http://schemas.microsoft.com/office/drawing/2014/main" id="{969A68F0-FB45-456B-B706-9BD4DE2782C2}"/>
              </a:ext>
            </a:extLst>
          </p:cNvPr>
          <p:cNvGraphicFramePr>
            <a:graphicFrameLocks noChangeAspect="1"/>
          </p:cNvGraphicFramePr>
          <p:nvPr>
            <p:extLst>
              <p:ext uri="{D42A27DB-BD31-4B8C-83A1-F6EECF244321}">
                <p14:modId xmlns:p14="http://schemas.microsoft.com/office/powerpoint/2010/main" val="3527160411"/>
              </p:ext>
            </p:extLst>
          </p:nvPr>
        </p:nvGraphicFramePr>
        <p:xfrm>
          <a:off x="1424288" y="1495173"/>
          <a:ext cx="6295424" cy="4104495"/>
        </p:xfrm>
        <a:graphic>
          <a:graphicData uri="http://schemas.openxmlformats.org/presentationml/2006/ole">
            <mc:AlternateContent xmlns:mc="http://schemas.openxmlformats.org/markup-compatibility/2006">
              <mc:Choice xmlns:v="urn:schemas-microsoft-com:vml" Requires="v">
                <p:oleObj spid="_x0000_s1567776" name="CS ChemDraw Drawing" r:id="rId4" imgW="4648111" imgH="3031236" progId="ChemDraw.Document.6.0">
                  <p:embed/>
                </p:oleObj>
              </mc:Choice>
              <mc:Fallback>
                <p:oleObj name="CS ChemDraw Drawing" r:id="rId4" imgW="4648111" imgH="3031236" progId="ChemDraw.Document.6.0">
                  <p:embed/>
                  <p:pic>
                    <p:nvPicPr>
                      <p:cNvPr id="0" name=""/>
                      <p:cNvPicPr/>
                      <p:nvPr/>
                    </p:nvPicPr>
                    <p:blipFill>
                      <a:blip r:embed="rId5"/>
                      <a:stretch>
                        <a:fillRect/>
                      </a:stretch>
                    </p:blipFill>
                    <p:spPr>
                      <a:xfrm>
                        <a:off x="1424288" y="1495173"/>
                        <a:ext cx="6295424" cy="4104495"/>
                      </a:xfrm>
                      <a:prstGeom prst="rect">
                        <a:avLst/>
                      </a:prstGeom>
                    </p:spPr>
                  </p:pic>
                </p:oleObj>
              </mc:Fallback>
            </mc:AlternateContent>
          </a:graphicData>
        </a:graphic>
      </p:graphicFrame>
      <p:sp>
        <p:nvSpPr>
          <p:cNvPr id="14" name="矩形 13">
            <a:extLst>
              <a:ext uri="{FF2B5EF4-FFF2-40B4-BE49-F238E27FC236}">
                <a16:creationId xmlns="" xmlns:a16="http://schemas.microsoft.com/office/drawing/2014/main" id="{F9A7C562-EE21-4F5D-B822-E3E3DC00C981}"/>
              </a:ext>
            </a:extLst>
          </p:cNvPr>
          <p:cNvSpPr/>
          <p:nvPr/>
        </p:nvSpPr>
        <p:spPr>
          <a:xfrm>
            <a:off x="1528215" y="6186790"/>
            <a:ext cx="7292257" cy="338554"/>
          </a:xfrm>
          <a:prstGeom prst="rect">
            <a:avLst/>
          </a:prstGeom>
        </p:spPr>
        <p:txBody>
          <a:bodyPr wrap="square">
            <a:spAutoFit/>
          </a:bodyPr>
          <a:lstStyle/>
          <a:p>
            <a:pPr algn="r"/>
            <a:r>
              <a:rPr lang="en-US" altLang="zh-CN" sz="1600" dirty="0"/>
              <a:t>R. P. </a:t>
            </a:r>
            <a:r>
              <a:rPr lang="en-US" altLang="zh-CN" sz="1600" dirty="0" err="1"/>
              <a:t>Korivi</a:t>
            </a:r>
            <a:r>
              <a:rPr lang="en-US" altLang="zh-CN" sz="1600" dirty="0"/>
              <a:t> and C. H. Cheng, </a:t>
            </a:r>
            <a:r>
              <a:rPr lang="en-US" altLang="zh-CN" sz="1600" i="1" dirty="0"/>
              <a:t>Org. Lett.</a:t>
            </a:r>
            <a:r>
              <a:rPr lang="en-US" altLang="zh-CN" sz="1600" dirty="0"/>
              <a:t>, 2005, </a:t>
            </a:r>
            <a:r>
              <a:rPr lang="en-US" altLang="zh-CN" sz="1600" b="1" dirty="0"/>
              <a:t>7</a:t>
            </a:r>
            <a:r>
              <a:rPr lang="en-US" altLang="zh-CN" sz="1600" dirty="0"/>
              <a:t>, 5179</a:t>
            </a:r>
            <a:endParaRPr lang="zh-CN" altLang="en-US" sz="500" dirty="0"/>
          </a:p>
        </p:txBody>
      </p:sp>
      <p:sp>
        <p:nvSpPr>
          <p:cNvPr id="13" name="Rectangle 1">
            <a:extLst>
              <a:ext uri="{FF2B5EF4-FFF2-40B4-BE49-F238E27FC236}">
                <a16:creationId xmlns="" xmlns:a16="http://schemas.microsoft.com/office/drawing/2014/main" id="{F491C417-75FE-48F6-93BB-3A9564D55EF1}"/>
              </a:ext>
            </a:extLst>
          </p:cNvPr>
          <p:cNvSpPr>
            <a:spLocks noChangeArrowheads="1"/>
          </p:cNvSpPr>
          <p:nvPr/>
        </p:nvSpPr>
        <p:spPr bwMode="auto">
          <a:xfrm>
            <a:off x="2288595" y="1012665"/>
            <a:ext cx="4421403" cy="4001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a:r>
              <a:rPr kumimoji="0" lang="en-US" altLang="zh-CN" sz="2000" i="0" u="none" strike="noStrike" cap="none" normalizeH="0" baseline="0" dirty="0">
                <a:ln>
                  <a:noFill/>
                </a:ln>
                <a:effectLst/>
                <a:latin typeface="方正兰亭粗黑简体" pitchFamily="2" charset="-122"/>
                <a:ea typeface="方正兰亭粗黑简体" pitchFamily="2" charset="-122"/>
                <a:cs typeface="Times New Roman" pitchFamily="18" charset="0"/>
              </a:rPr>
              <a:t>4.1 </a:t>
            </a:r>
            <a:r>
              <a:rPr lang="en-US" altLang="zh-CN" sz="2000" dirty="0">
                <a:latin typeface="方正兰亭粗黑简体" pitchFamily="2" charset="-122"/>
                <a:ea typeface="方正兰亭粗黑简体" pitchFamily="2" charset="-122"/>
                <a:cs typeface="Times New Roman" pitchFamily="18" charset="0"/>
              </a:rPr>
              <a:t>Formation of C–N(sp</a:t>
            </a:r>
            <a:r>
              <a:rPr lang="en-US" altLang="zh-CN" sz="2000" baseline="30000" dirty="0">
                <a:latin typeface="方正兰亭粗黑简体" pitchFamily="2" charset="-122"/>
                <a:ea typeface="方正兰亭粗黑简体" pitchFamily="2" charset="-122"/>
              </a:rPr>
              <a:t>2</a:t>
            </a:r>
            <a:r>
              <a:rPr lang="en-US" altLang="zh-CN" sz="2000" dirty="0">
                <a:latin typeface="方正兰亭粗黑简体" pitchFamily="2" charset="-122"/>
                <a:ea typeface="方正兰亭粗黑简体" pitchFamily="2" charset="-122"/>
                <a:cs typeface="Times New Roman" pitchFamily="18" charset="0"/>
              </a:rPr>
              <a:t>) bond</a:t>
            </a:r>
          </a:p>
        </p:txBody>
      </p:sp>
    </p:spTree>
    <p:extLst>
      <p:ext uri="{BB962C8B-B14F-4D97-AF65-F5344CB8AC3E}">
        <p14:creationId xmlns:p14="http://schemas.microsoft.com/office/powerpoint/2010/main" val="2585648664"/>
      </p:ext>
    </p:extLst>
  </p:cSld>
  <p:clrMapOvr>
    <a:masterClrMapping/>
  </p:clrMapOvr>
  <p:transition spd="slow" advTm="30191"/>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250825" y="908050"/>
            <a:ext cx="8642350" cy="5743575"/>
          </a:xfrm>
          <a:prstGeom prst="rect">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sp>
        <p:nvSpPr>
          <p:cNvPr id="90" name="Rectangle 13"/>
          <p:cNvSpPr>
            <a:spLocks noChangeArrowheads="1"/>
          </p:cNvSpPr>
          <p:nvPr/>
        </p:nvSpPr>
        <p:spPr bwMode="auto">
          <a:xfrm>
            <a:off x="-28575" y="758825"/>
            <a:ext cx="9144000" cy="71438"/>
          </a:xfrm>
          <a:prstGeom prst="rect">
            <a:avLst/>
          </a:prstGeom>
          <a:gradFill rotWithShape="1">
            <a:gsLst>
              <a:gs pos="0">
                <a:srgbClr val="764700"/>
              </a:gs>
              <a:gs pos="100000">
                <a:srgbClr val="FF9900"/>
              </a:gs>
            </a:gsLst>
            <a:lin ang="0" scaled="1"/>
          </a:gradFill>
          <a:ln>
            <a:noFill/>
          </a:ln>
          <a:effectLst>
            <a:outerShdw blurRad="63500" sx="102000" sy="102000" algn="ctr" rotWithShape="0">
              <a:prstClr val="black">
                <a:alpha val="40000"/>
              </a:prstClr>
            </a:outerShdw>
          </a:effectLst>
        </p:spPr>
        <p:txBody>
          <a:bodyPr wrap="none" anchor="ctr"/>
          <a:lstStyle/>
          <a:p>
            <a:pPr fontAlgn="auto">
              <a:spcBef>
                <a:spcPts val="0"/>
              </a:spcBef>
              <a:spcAft>
                <a:spcPts val="0"/>
              </a:spcAft>
              <a:defRPr/>
            </a:pPr>
            <a:endParaRPr kumimoji="1" lang="zh-CN" altLang="en-US" sz="2800">
              <a:solidFill>
                <a:prstClr val="black"/>
              </a:solidFill>
              <a:latin typeface="Times New Roman" pitchFamily="18" charset="0"/>
              <a:ea typeface="宋体"/>
            </a:endParaRPr>
          </a:p>
        </p:txBody>
      </p:sp>
      <p:sp>
        <p:nvSpPr>
          <p:cNvPr id="127079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5882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0" name="矩形 9"/>
          <p:cNvSpPr/>
          <p:nvPr/>
        </p:nvSpPr>
        <p:spPr>
          <a:xfrm>
            <a:off x="683568" y="5373216"/>
            <a:ext cx="7848872" cy="646331"/>
          </a:xfrm>
          <a:prstGeom prst="rect">
            <a:avLst/>
          </a:prstGeom>
        </p:spPr>
        <p:txBody>
          <a:bodyPr wrap="square">
            <a:spAutoFit/>
          </a:bodyPr>
          <a:lstStyle/>
          <a:p>
            <a:pPr algn="ctr"/>
            <a:r>
              <a:rPr lang="en-US" altLang="zh-CN" dirty="0">
                <a:latin typeface="方正兰亭粗黑简体" panose="02010600030101010101" charset="-122"/>
                <a:ea typeface="方正兰亭粗黑简体" panose="02010600030101010101" charset="-122"/>
              </a:rPr>
              <a:t>Ni-catalyzed reaction for three-component synthesis of </a:t>
            </a:r>
            <a:r>
              <a:rPr lang="en-US" altLang="zh-CN" dirty="0" err="1">
                <a:latin typeface="方正兰亭粗黑简体" panose="02010600030101010101" charset="-122"/>
                <a:ea typeface="方正兰亭粗黑简体" panose="02010600030101010101" charset="-122"/>
              </a:rPr>
              <a:t>isoquinolinium</a:t>
            </a:r>
            <a:r>
              <a:rPr lang="en-US" altLang="zh-CN" dirty="0">
                <a:latin typeface="方正兰亭粗黑简体" panose="02010600030101010101" charset="-122"/>
                <a:ea typeface="方正兰亭粗黑简体" panose="02010600030101010101" charset="-122"/>
              </a:rPr>
              <a:t> salts initiated by oxidative addition</a:t>
            </a:r>
            <a:endParaRPr lang="zh-CN" altLang="en-US" dirty="0">
              <a:latin typeface="方正兰亭粗黑简体" panose="02010600030101010101" charset="-122"/>
              <a:ea typeface="方正兰亭粗黑简体" panose="02010600030101010101" charset="-122"/>
            </a:endParaRPr>
          </a:p>
        </p:txBody>
      </p:sp>
      <p:sp>
        <p:nvSpPr>
          <p:cNvPr id="11" name="矩形 10"/>
          <p:cNvSpPr/>
          <p:nvPr/>
        </p:nvSpPr>
        <p:spPr>
          <a:xfrm>
            <a:off x="2843808" y="6237312"/>
            <a:ext cx="6048672" cy="338554"/>
          </a:xfrm>
          <a:prstGeom prst="rect">
            <a:avLst/>
          </a:prstGeom>
        </p:spPr>
        <p:txBody>
          <a:bodyPr wrap="square">
            <a:spAutoFit/>
          </a:bodyPr>
          <a:lstStyle/>
          <a:p>
            <a:pPr algn="r"/>
            <a:r>
              <a:rPr lang="en-US" altLang="zh-CN" sz="1600" dirty="0"/>
              <a:t>R. P. </a:t>
            </a:r>
            <a:r>
              <a:rPr lang="en-US" altLang="zh-CN" sz="1600" dirty="0" err="1"/>
              <a:t>Korivi</a:t>
            </a:r>
            <a:r>
              <a:rPr lang="en-US" altLang="zh-CN" sz="1600" dirty="0"/>
              <a:t>, Y. C. Wu and C. H. Cheng, </a:t>
            </a:r>
            <a:r>
              <a:rPr lang="en-US" altLang="zh-CN" sz="1600" i="1" dirty="0"/>
              <a:t>Chem. Eur. J.</a:t>
            </a:r>
            <a:r>
              <a:rPr lang="en-US" altLang="zh-CN" sz="1600" dirty="0"/>
              <a:t>, 2009, </a:t>
            </a:r>
            <a:r>
              <a:rPr lang="en-US" altLang="zh-CN" sz="1600" b="1" dirty="0"/>
              <a:t>15</a:t>
            </a:r>
            <a:r>
              <a:rPr lang="en-US" altLang="zh-CN" sz="1600" dirty="0"/>
              <a:t>, 10727</a:t>
            </a:r>
            <a:endParaRPr lang="zh-CN" altLang="en-US" sz="1400" dirty="0"/>
          </a:p>
        </p:txBody>
      </p:sp>
      <p:sp>
        <p:nvSpPr>
          <p:cNvPr id="1588227"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2" name="TextBox 29"/>
          <p:cNvSpPr txBox="1">
            <a:spLocks noChangeArrowheads="1"/>
          </p:cNvSpPr>
          <p:nvPr/>
        </p:nvSpPr>
        <p:spPr bwMode="auto">
          <a:xfrm>
            <a:off x="144016" y="260648"/>
            <a:ext cx="651621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r>
              <a:rPr lang="en-US" altLang="zh-CN" sz="2400" dirty="0">
                <a:latin typeface="方正兰亭粗黑简体" pitchFamily="2" charset="-122"/>
                <a:ea typeface="方正兰亭粗黑简体" pitchFamily="2" charset="-122"/>
              </a:rPr>
              <a:t>4. Formation of C–N bond</a:t>
            </a:r>
            <a:endParaRPr lang="zh-CN" altLang="zh-CN" sz="2400" dirty="0">
              <a:latin typeface="方正兰亭粗黑简体" pitchFamily="2" charset="-122"/>
              <a:ea typeface="方正兰亭粗黑简体" pitchFamily="2" charset="-122"/>
            </a:endParaRPr>
          </a:p>
        </p:txBody>
      </p:sp>
      <p:sp>
        <p:nvSpPr>
          <p:cNvPr id="158822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 name="对象 1">
            <a:extLst>
              <a:ext uri="{FF2B5EF4-FFF2-40B4-BE49-F238E27FC236}">
                <a16:creationId xmlns="" xmlns:a16="http://schemas.microsoft.com/office/drawing/2014/main" id="{E3E81973-09E2-4521-82D9-08F2742B2DEA}"/>
              </a:ext>
            </a:extLst>
          </p:cNvPr>
          <p:cNvGraphicFramePr>
            <a:graphicFrameLocks noChangeAspect="1"/>
          </p:cNvGraphicFramePr>
          <p:nvPr>
            <p:extLst>
              <p:ext uri="{D42A27DB-BD31-4B8C-83A1-F6EECF244321}">
                <p14:modId xmlns:p14="http://schemas.microsoft.com/office/powerpoint/2010/main" val="2493048811"/>
              </p:ext>
            </p:extLst>
          </p:nvPr>
        </p:nvGraphicFramePr>
        <p:xfrm>
          <a:off x="981472" y="1775447"/>
          <a:ext cx="7181056" cy="3324044"/>
        </p:xfrm>
        <a:graphic>
          <a:graphicData uri="http://schemas.openxmlformats.org/presentationml/2006/ole">
            <mc:AlternateContent xmlns:mc="http://schemas.openxmlformats.org/markup-compatibility/2006">
              <mc:Choice xmlns:v="urn:schemas-microsoft-com:vml" Requires="v">
                <p:oleObj spid="_x0000_s1588257" name="CS ChemDraw Drawing" r:id="rId4" imgW="4876800" imgH="2256991" progId="ChemDraw.Document.6.0">
                  <p:embed/>
                </p:oleObj>
              </mc:Choice>
              <mc:Fallback>
                <p:oleObj name="CS ChemDraw Drawing" r:id="rId4" imgW="4876800" imgH="2256991" progId="ChemDraw.Document.6.0">
                  <p:embed/>
                  <p:pic>
                    <p:nvPicPr>
                      <p:cNvPr id="0" name=""/>
                      <p:cNvPicPr/>
                      <p:nvPr/>
                    </p:nvPicPr>
                    <p:blipFill>
                      <a:blip r:embed="rId5"/>
                      <a:stretch>
                        <a:fillRect/>
                      </a:stretch>
                    </p:blipFill>
                    <p:spPr>
                      <a:xfrm>
                        <a:off x="981472" y="1775447"/>
                        <a:ext cx="7181056" cy="3324044"/>
                      </a:xfrm>
                      <a:prstGeom prst="rect">
                        <a:avLst/>
                      </a:prstGeom>
                    </p:spPr>
                  </p:pic>
                </p:oleObj>
              </mc:Fallback>
            </mc:AlternateContent>
          </a:graphicData>
        </a:graphic>
      </p:graphicFrame>
      <p:sp>
        <p:nvSpPr>
          <p:cNvPr id="13" name="Rectangle 1">
            <a:extLst>
              <a:ext uri="{FF2B5EF4-FFF2-40B4-BE49-F238E27FC236}">
                <a16:creationId xmlns="" xmlns:a16="http://schemas.microsoft.com/office/drawing/2014/main" id="{F01D8B93-829F-43EE-A6A4-C5753EB479E0}"/>
              </a:ext>
            </a:extLst>
          </p:cNvPr>
          <p:cNvSpPr>
            <a:spLocks noChangeArrowheads="1"/>
          </p:cNvSpPr>
          <p:nvPr/>
        </p:nvSpPr>
        <p:spPr bwMode="auto">
          <a:xfrm>
            <a:off x="2288595" y="1012665"/>
            <a:ext cx="4421403" cy="4001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a:r>
              <a:rPr kumimoji="0" lang="en-US" altLang="zh-CN" sz="2000" i="0" u="none" strike="noStrike" cap="none" normalizeH="0" baseline="0" dirty="0">
                <a:ln>
                  <a:noFill/>
                </a:ln>
                <a:effectLst/>
                <a:latin typeface="方正兰亭粗黑简体" pitchFamily="2" charset="-122"/>
                <a:ea typeface="方正兰亭粗黑简体" pitchFamily="2" charset="-122"/>
                <a:cs typeface="Times New Roman" pitchFamily="18" charset="0"/>
              </a:rPr>
              <a:t>4.1 </a:t>
            </a:r>
            <a:r>
              <a:rPr lang="en-US" altLang="zh-CN" sz="2000" dirty="0">
                <a:latin typeface="方正兰亭粗黑简体" pitchFamily="2" charset="-122"/>
                <a:ea typeface="方正兰亭粗黑简体" pitchFamily="2" charset="-122"/>
                <a:cs typeface="Times New Roman" pitchFamily="18" charset="0"/>
              </a:rPr>
              <a:t>Formation of C–N(sp</a:t>
            </a:r>
            <a:r>
              <a:rPr lang="en-US" altLang="zh-CN" sz="2000" baseline="30000" dirty="0">
                <a:latin typeface="方正兰亭粗黑简体" pitchFamily="2" charset="-122"/>
                <a:ea typeface="方正兰亭粗黑简体" pitchFamily="2" charset="-122"/>
              </a:rPr>
              <a:t>2</a:t>
            </a:r>
            <a:r>
              <a:rPr lang="en-US" altLang="zh-CN" sz="2000" dirty="0">
                <a:latin typeface="方正兰亭粗黑简体" pitchFamily="2" charset="-122"/>
                <a:ea typeface="方正兰亭粗黑简体" pitchFamily="2" charset="-122"/>
                <a:cs typeface="Times New Roman" pitchFamily="18" charset="0"/>
              </a:rPr>
              <a:t>) bond</a:t>
            </a:r>
          </a:p>
        </p:txBody>
      </p:sp>
    </p:spTree>
    <p:extLst>
      <p:ext uri="{BB962C8B-B14F-4D97-AF65-F5344CB8AC3E}">
        <p14:creationId xmlns:p14="http://schemas.microsoft.com/office/powerpoint/2010/main" val="2585648664"/>
      </p:ext>
    </p:extLst>
  </p:cSld>
  <p:clrMapOvr>
    <a:masterClrMapping/>
  </p:clrMapOvr>
  <p:transition spd="slow" advTm="30191"/>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250825" y="908050"/>
            <a:ext cx="8642350" cy="5743575"/>
          </a:xfrm>
          <a:prstGeom prst="rect">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sp>
        <p:nvSpPr>
          <p:cNvPr id="90" name="Rectangle 13"/>
          <p:cNvSpPr>
            <a:spLocks noChangeArrowheads="1"/>
          </p:cNvSpPr>
          <p:nvPr/>
        </p:nvSpPr>
        <p:spPr bwMode="auto">
          <a:xfrm>
            <a:off x="-28575" y="758825"/>
            <a:ext cx="9144000" cy="71438"/>
          </a:xfrm>
          <a:prstGeom prst="rect">
            <a:avLst/>
          </a:prstGeom>
          <a:gradFill rotWithShape="1">
            <a:gsLst>
              <a:gs pos="0">
                <a:srgbClr val="764700"/>
              </a:gs>
              <a:gs pos="100000">
                <a:srgbClr val="FF9900"/>
              </a:gs>
            </a:gsLst>
            <a:lin ang="0" scaled="1"/>
          </a:gradFill>
          <a:ln>
            <a:noFill/>
          </a:ln>
          <a:effectLst>
            <a:outerShdw blurRad="63500" sx="102000" sy="102000" algn="ctr" rotWithShape="0">
              <a:prstClr val="black">
                <a:alpha val="40000"/>
              </a:prstClr>
            </a:outerShdw>
          </a:effectLst>
        </p:spPr>
        <p:txBody>
          <a:bodyPr wrap="none" anchor="ctr"/>
          <a:lstStyle/>
          <a:p>
            <a:pPr fontAlgn="auto">
              <a:spcBef>
                <a:spcPts val="0"/>
              </a:spcBef>
              <a:spcAft>
                <a:spcPts val="0"/>
              </a:spcAft>
              <a:defRPr/>
            </a:pPr>
            <a:endParaRPr kumimoji="1" lang="zh-CN" altLang="en-US" sz="2800">
              <a:solidFill>
                <a:prstClr val="black"/>
              </a:solidFill>
              <a:latin typeface="Times New Roman" pitchFamily="18" charset="0"/>
              <a:ea typeface="宋体"/>
            </a:endParaRPr>
          </a:p>
        </p:txBody>
      </p:sp>
      <p:sp>
        <p:nvSpPr>
          <p:cNvPr id="127079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58617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586179" name="Rectangle 3"/>
          <p:cNvSpPr>
            <a:spLocks noChangeArrowheads="1"/>
          </p:cNvSpPr>
          <p:nvPr/>
        </p:nvSpPr>
        <p:spPr bwMode="auto">
          <a:xfrm>
            <a:off x="1043608" y="5657473"/>
            <a:ext cx="7632848"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ctr"/>
            <a:r>
              <a:rPr lang="en-US" altLang="zh-CN" dirty="0">
                <a:latin typeface="方正兰亭粗黑简体" panose="02010600030101010101" charset="-122"/>
                <a:ea typeface="方正兰亭粗黑简体" panose="02010600030101010101" charset="-122"/>
              </a:rPr>
              <a:t>Ni-catalyzed reaction towards synthesis of 1-substituted </a:t>
            </a:r>
            <a:r>
              <a:rPr lang="en-US" altLang="zh-CN" dirty="0" err="1">
                <a:latin typeface="方正兰亭粗黑简体" panose="02010600030101010101" charset="-122"/>
                <a:ea typeface="方正兰亭粗黑简体" panose="02010600030101010101" charset="-122"/>
              </a:rPr>
              <a:t>isoquinolinium</a:t>
            </a:r>
            <a:r>
              <a:rPr lang="en-US" altLang="zh-CN" dirty="0">
                <a:latin typeface="方正兰亭粗黑简体" panose="02010600030101010101" charset="-122"/>
                <a:ea typeface="方正兰亭粗黑简体" panose="02010600030101010101" charset="-122"/>
              </a:rPr>
              <a:t> salts directly from </a:t>
            </a:r>
            <a:r>
              <a:rPr lang="en-US" altLang="zh-CN" dirty="0" err="1">
                <a:latin typeface="方正兰亭粗黑简体" panose="02010600030101010101" charset="-122"/>
                <a:ea typeface="方正兰亭粗黑简体" panose="02010600030101010101" charset="-122"/>
              </a:rPr>
              <a:t>ketimines</a:t>
            </a:r>
            <a:endParaRPr kumimoji="0" lang="en-US" altLang="zh-CN" b="0" i="0" u="none" strike="noStrike" cap="none" normalizeH="0" baseline="0" dirty="0">
              <a:ln>
                <a:noFill/>
              </a:ln>
              <a:solidFill>
                <a:schemeClr val="tx1"/>
              </a:solidFill>
              <a:effectLst/>
              <a:latin typeface="方正兰亭粗黑简体" panose="02010600030101010101" charset="-122"/>
              <a:ea typeface="方正兰亭粗黑简体" panose="02010600030101010101" charset="-122"/>
            </a:endParaRPr>
          </a:p>
        </p:txBody>
      </p:sp>
      <p:sp>
        <p:nvSpPr>
          <p:cNvPr id="11" name="TextBox 29"/>
          <p:cNvSpPr txBox="1">
            <a:spLocks noChangeArrowheads="1"/>
          </p:cNvSpPr>
          <p:nvPr/>
        </p:nvSpPr>
        <p:spPr bwMode="auto">
          <a:xfrm>
            <a:off x="144016" y="260648"/>
            <a:ext cx="651621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r>
              <a:rPr lang="en-US" altLang="zh-CN" sz="2400" dirty="0">
                <a:latin typeface="方正兰亭粗黑简体" pitchFamily="2" charset="-122"/>
                <a:ea typeface="方正兰亭粗黑简体" pitchFamily="2" charset="-122"/>
              </a:rPr>
              <a:t>4. Formation of C–N bond</a:t>
            </a:r>
            <a:endParaRPr lang="zh-CN" altLang="zh-CN" sz="2400" dirty="0">
              <a:latin typeface="方正兰亭粗黑简体" pitchFamily="2" charset="-122"/>
              <a:ea typeface="方正兰亭粗黑简体" pitchFamily="2" charset="-122"/>
            </a:endParaRPr>
          </a:p>
        </p:txBody>
      </p:sp>
      <p:graphicFrame>
        <p:nvGraphicFramePr>
          <p:cNvPr id="2" name="对象 1">
            <a:extLst>
              <a:ext uri="{FF2B5EF4-FFF2-40B4-BE49-F238E27FC236}">
                <a16:creationId xmlns="" xmlns:a16="http://schemas.microsoft.com/office/drawing/2014/main" id="{810A1ABE-EE8A-4971-B654-30DF3D0E0436}"/>
              </a:ext>
            </a:extLst>
          </p:cNvPr>
          <p:cNvGraphicFramePr>
            <a:graphicFrameLocks noChangeAspect="1"/>
          </p:cNvGraphicFramePr>
          <p:nvPr>
            <p:extLst>
              <p:ext uri="{D42A27DB-BD31-4B8C-83A1-F6EECF244321}">
                <p14:modId xmlns:p14="http://schemas.microsoft.com/office/powerpoint/2010/main" val="192619433"/>
              </p:ext>
            </p:extLst>
          </p:nvPr>
        </p:nvGraphicFramePr>
        <p:xfrm>
          <a:off x="1722143" y="1373586"/>
          <a:ext cx="5699714" cy="4371625"/>
        </p:xfrm>
        <a:graphic>
          <a:graphicData uri="http://schemas.openxmlformats.org/presentationml/2006/ole">
            <mc:AlternateContent xmlns:mc="http://schemas.openxmlformats.org/markup-compatibility/2006">
              <mc:Choice xmlns:v="urn:schemas-microsoft-com:vml" Requires="v">
                <p:oleObj spid="_x0000_s1586207" name="CS ChemDraw Drawing" r:id="rId4" imgW="4905682" imgH="3762914" progId="ChemDraw.Document.6.0">
                  <p:embed/>
                </p:oleObj>
              </mc:Choice>
              <mc:Fallback>
                <p:oleObj name="CS ChemDraw Drawing" r:id="rId4" imgW="4905682" imgH="3762914" progId="ChemDraw.Document.6.0">
                  <p:embed/>
                  <p:pic>
                    <p:nvPicPr>
                      <p:cNvPr id="0" name=""/>
                      <p:cNvPicPr/>
                      <p:nvPr/>
                    </p:nvPicPr>
                    <p:blipFill>
                      <a:blip r:embed="rId5"/>
                      <a:stretch>
                        <a:fillRect/>
                      </a:stretch>
                    </p:blipFill>
                    <p:spPr>
                      <a:xfrm>
                        <a:off x="1722143" y="1373586"/>
                        <a:ext cx="5699714" cy="4371625"/>
                      </a:xfrm>
                      <a:prstGeom prst="rect">
                        <a:avLst/>
                      </a:prstGeom>
                    </p:spPr>
                  </p:pic>
                </p:oleObj>
              </mc:Fallback>
            </mc:AlternateContent>
          </a:graphicData>
        </a:graphic>
      </p:graphicFrame>
      <p:sp>
        <p:nvSpPr>
          <p:cNvPr id="13" name="矩形 12">
            <a:extLst>
              <a:ext uri="{FF2B5EF4-FFF2-40B4-BE49-F238E27FC236}">
                <a16:creationId xmlns="" xmlns:a16="http://schemas.microsoft.com/office/drawing/2014/main" id="{4ABD6CC7-0CAD-48D9-B20B-85DE252575C8}"/>
              </a:ext>
            </a:extLst>
          </p:cNvPr>
          <p:cNvSpPr/>
          <p:nvPr/>
        </p:nvSpPr>
        <p:spPr>
          <a:xfrm>
            <a:off x="683569" y="6258798"/>
            <a:ext cx="8136904" cy="338554"/>
          </a:xfrm>
          <a:prstGeom prst="rect">
            <a:avLst/>
          </a:prstGeom>
        </p:spPr>
        <p:txBody>
          <a:bodyPr wrap="square">
            <a:spAutoFit/>
          </a:bodyPr>
          <a:lstStyle/>
          <a:p>
            <a:pPr algn="r"/>
            <a:r>
              <a:rPr lang="en-US" altLang="zh-CN" sz="1600" dirty="0"/>
              <a:t>W. C. Shih, C. </a:t>
            </a:r>
            <a:r>
              <a:rPr lang="en-US" altLang="zh-CN" sz="1600" dirty="0" err="1"/>
              <a:t>C.Teng</a:t>
            </a:r>
            <a:r>
              <a:rPr lang="en-US" altLang="zh-CN" sz="1600" dirty="0"/>
              <a:t>, K. Parthasarathy and C. H. Cheng, </a:t>
            </a:r>
            <a:r>
              <a:rPr lang="en-US" altLang="zh-CN" sz="1600" i="1" dirty="0"/>
              <a:t>Chem. Asian. J.</a:t>
            </a:r>
            <a:r>
              <a:rPr lang="en-US" altLang="zh-CN" sz="1600" dirty="0"/>
              <a:t>,</a:t>
            </a:r>
            <a:r>
              <a:rPr lang="en-US" altLang="zh-CN" sz="1600" b="1" dirty="0"/>
              <a:t> </a:t>
            </a:r>
            <a:r>
              <a:rPr lang="en-US" altLang="zh-CN" sz="1600" dirty="0"/>
              <a:t>2012</a:t>
            </a:r>
            <a:r>
              <a:rPr lang="en-US" altLang="zh-CN" sz="1600" b="1" dirty="0"/>
              <a:t>, 7</a:t>
            </a:r>
            <a:r>
              <a:rPr lang="en-US" altLang="zh-CN" sz="1600" dirty="0"/>
              <a:t>, 306</a:t>
            </a:r>
            <a:endParaRPr lang="zh-CN" altLang="en-US" sz="400" dirty="0"/>
          </a:p>
        </p:txBody>
      </p:sp>
      <p:sp>
        <p:nvSpPr>
          <p:cNvPr id="15" name="Rectangle 1">
            <a:extLst>
              <a:ext uri="{FF2B5EF4-FFF2-40B4-BE49-F238E27FC236}">
                <a16:creationId xmlns="" xmlns:a16="http://schemas.microsoft.com/office/drawing/2014/main" id="{A6EC4E8A-7921-4DB2-AE2F-EDE386C9F8D9}"/>
              </a:ext>
            </a:extLst>
          </p:cNvPr>
          <p:cNvSpPr>
            <a:spLocks noChangeArrowheads="1"/>
          </p:cNvSpPr>
          <p:nvPr/>
        </p:nvSpPr>
        <p:spPr bwMode="auto">
          <a:xfrm>
            <a:off x="2288595" y="1012665"/>
            <a:ext cx="4421403" cy="4001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a:r>
              <a:rPr kumimoji="0" lang="en-US" altLang="zh-CN" sz="2000" i="0" u="none" strike="noStrike" cap="none" normalizeH="0" baseline="0" dirty="0">
                <a:ln>
                  <a:noFill/>
                </a:ln>
                <a:effectLst/>
                <a:latin typeface="方正兰亭粗黑简体" pitchFamily="2" charset="-122"/>
                <a:ea typeface="方正兰亭粗黑简体" pitchFamily="2" charset="-122"/>
                <a:cs typeface="Times New Roman" pitchFamily="18" charset="0"/>
              </a:rPr>
              <a:t>4.1 </a:t>
            </a:r>
            <a:r>
              <a:rPr lang="en-US" altLang="zh-CN" sz="2000" dirty="0">
                <a:latin typeface="方正兰亭粗黑简体" pitchFamily="2" charset="-122"/>
                <a:ea typeface="方正兰亭粗黑简体" pitchFamily="2" charset="-122"/>
                <a:cs typeface="Times New Roman" pitchFamily="18" charset="0"/>
              </a:rPr>
              <a:t>Formation of C–N(sp</a:t>
            </a:r>
            <a:r>
              <a:rPr lang="en-US" altLang="zh-CN" sz="2000" baseline="30000" dirty="0">
                <a:latin typeface="方正兰亭粗黑简体" pitchFamily="2" charset="-122"/>
                <a:ea typeface="方正兰亭粗黑简体" pitchFamily="2" charset="-122"/>
              </a:rPr>
              <a:t>2</a:t>
            </a:r>
            <a:r>
              <a:rPr lang="en-US" altLang="zh-CN" sz="2000" dirty="0">
                <a:latin typeface="方正兰亭粗黑简体" pitchFamily="2" charset="-122"/>
                <a:ea typeface="方正兰亭粗黑简体" pitchFamily="2" charset="-122"/>
                <a:cs typeface="Times New Roman" pitchFamily="18" charset="0"/>
              </a:rPr>
              <a:t>) bond</a:t>
            </a:r>
          </a:p>
        </p:txBody>
      </p:sp>
    </p:spTree>
    <p:extLst>
      <p:ext uri="{BB962C8B-B14F-4D97-AF65-F5344CB8AC3E}">
        <p14:creationId xmlns:p14="http://schemas.microsoft.com/office/powerpoint/2010/main" val="2585648664"/>
      </p:ext>
    </p:extLst>
  </p:cSld>
  <p:clrMapOvr>
    <a:masterClrMapping/>
  </p:clrMapOvr>
  <p:transition spd="slow" advTm="30191"/>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250825" y="908050"/>
            <a:ext cx="8642350" cy="5743575"/>
          </a:xfrm>
          <a:prstGeom prst="rect">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sp>
        <p:nvSpPr>
          <p:cNvPr id="90" name="Rectangle 13"/>
          <p:cNvSpPr>
            <a:spLocks noChangeArrowheads="1"/>
          </p:cNvSpPr>
          <p:nvPr/>
        </p:nvSpPr>
        <p:spPr bwMode="auto">
          <a:xfrm>
            <a:off x="-28575" y="758825"/>
            <a:ext cx="9144000" cy="71438"/>
          </a:xfrm>
          <a:prstGeom prst="rect">
            <a:avLst/>
          </a:prstGeom>
          <a:gradFill rotWithShape="1">
            <a:gsLst>
              <a:gs pos="0">
                <a:srgbClr val="764700"/>
              </a:gs>
              <a:gs pos="100000">
                <a:srgbClr val="FF9900"/>
              </a:gs>
            </a:gsLst>
            <a:lin ang="0" scaled="1"/>
          </a:gradFill>
          <a:ln>
            <a:noFill/>
          </a:ln>
          <a:effectLst>
            <a:outerShdw blurRad="63500" sx="102000" sy="102000" algn="ctr" rotWithShape="0">
              <a:prstClr val="black">
                <a:alpha val="40000"/>
              </a:prstClr>
            </a:outerShdw>
          </a:effectLst>
        </p:spPr>
        <p:txBody>
          <a:bodyPr wrap="none" anchor="ctr"/>
          <a:lstStyle/>
          <a:p>
            <a:pPr fontAlgn="auto">
              <a:spcBef>
                <a:spcPts val="0"/>
              </a:spcBef>
              <a:spcAft>
                <a:spcPts val="0"/>
              </a:spcAft>
              <a:defRPr/>
            </a:pPr>
            <a:endParaRPr kumimoji="1" lang="zh-CN" altLang="en-US" sz="2800">
              <a:solidFill>
                <a:prstClr val="black"/>
              </a:solidFill>
              <a:latin typeface="Times New Roman" pitchFamily="18" charset="0"/>
              <a:ea typeface="宋体"/>
            </a:endParaRPr>
          </a:p>
        </p:txBody>
      </p:sp>
      <p:sp>
        <p:nvSpPr>
          <p:cNvPr id="127079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58413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0" name="矩形 9"/>
          <p:cNvSpPr/>
          <p:nvPr/>
        </p:nvSpPr>
        <p:spPr>
          <a:xfrm>
            <a:off x="755452" y="5534661"/>
            <a:ext cx="7848872" cy="646331"/>
          </a:xfrm>
          <a:prstGeom prst="rect">
            <a:avLst/>
          </a:prstGeom>
        </p:spPr>
        <p:txBody>
          <a:bodyPr wrap="square">
            <a:spAutoFit/>
          </a:bodyPr>
          <a:lstStyle/>
          <a:p>
            <a:pPr algn="ctr"/>
            <a:r>
              <a:rPr lang="en-US" altLang="zh-CN" dirty="0">
                <a:latin typeface="方正兰亭粗黑简体" panose="02010600030101010101" charset="-122"/>
                <a:ea typeface="方正兰亭粗黑简体" panose="02010600030101010101" charset="-122"/>
              </a:rPr>
              <a:t>Stoichiometric reductive elimination to form a cationic </a:t>
            </a:r>
            <a:r>
              <a:rPr lang="en-US" altLang="zh-CN" dirty="0" err="1">
                <a:latin typeface="方正兰亭粗黑简体" panose="02010600030101010101" charset="-122"/>
                <a:ea typeface="方正兰亭粗黑简体" panose="02010600030101010101" charset="-122"/>
              </a:rPr>
              <a:t>isoquinolinium</a:t>
            </a:r>
            <a:r>
              <a:rPr lang="en-US" altLang="zh-CN" dirty="0">
                <a:latin typeface="方正兰亭粗黑简体" panose="02010600030101010101" charset="-122"/>
                <a:ea typeface="方正兰亭粗黑简体" panose="02010600030101010101" charset="-122"/>
              </a:rPr>
              <a:t> salt from seven-membered </a:t>
            </a:r>
            <a:r>
              <a:rPr lang="en-US" altLang="zh-CN" dirty="0" err="1">
                <a:latin typeface="方正兰亭粗黑简体" panose="02010600030101010101" charset="-122"/>
                <a:ea typeface="方正兰亭粗黑简体" panose="02010600030101010101" charset="-122"/>
              </a:rPr>
              <a:t>rhodacycles</a:t>
            </a:r>
            <a:endParaRPr lang="zh-CN" altLang="en-US" dirty="0">
              <a:latin typeface="方正兰亭粗黑简体" panose="02010600030101010101" charset="-122"/>
              <a:ea typeface="方正兰亭粗黑简体" panose="02010600030101010101" charset="-122"/>
            </a:endParaRPr>
          </a:p>
        </p:txBody>
      </p:sp>
      <p:sp>
        <p:nvSpPr>
          <p:cNvPr id="11" name="矩形 10"/>
          <p:cNvSpPr/>
          <p:nvPr/>
        </p:nvSpPr>
        <p:spPr>
          <a:xfrm>
            <a:off x="1475656" y="6186790"/>
            <a:ext cx="7416824" cy="338554"/>
          </a:xfrm>
          <a:prstGeom prst="rect">
            <a:avLst/>
          </a:prstGeom>
        </p:spPr>
        <p:txBody>
          <a:bodyPr wrap="square">
            <a:spAutoFit/>
          </a:bodyPr>
          <a:lstStyle/>
          <a:p>
            <a:pPr algn="r"/>
            <a:r>
              <a:rPr lang="en-US" altLang="zh-CN" sz="1600" dirty="0"/>
              <a:t>L. Li, W. W. </a:t>
            </a:r>
            <a:r>
              <a:rPr lang="en-US" altLang="zh-CN" sz="1600" dirty="0" err="1"/>
              <a:t>Brennessel</a:t>
            </a:r>
            <a:r>
              <a:rPr lang="en-US" altLang="zh-CN" sz="1600" dirty="0"/>
              <a:t> and W. D. Jones, </a:t>
            </a:r>
            <a:r>
              <a:rPr lang="en-US" altLang="zh-CN" sz="1600" i="1" dirty="0"/>
              <a:t>J. Am. Chem. Soc.</a:t>
            </a:r>
            <a:r>
              <a:rPr lang="en-US" altLang="zh-CN" sz="1600" dirty="0"/>
              <a:t>, 2008, </a:t>
            </a:r>
            <a:r>
              <a:rPr lang="en-US" altLang="zh-CN" sz="1600" b="1" dirty="0"/>
              <a:t>130</a:t>
            </a:r>
            <a:r>
              <a:rPr lang="en-US" altLang="zh-CN" sz="1600" dirty="0"/>
              <a:t>, 12414</a:t>
            </a:r>
            <a:endParaRPr lang="zh-CN" altLang="en-US" sz="1400" dirty="0"/>
          </a:p>
        </p:txBody>
      </p:sp>
      <p:sp>
        <p:nvSpPr>
          <p:cNvPr id="12" name="TextBox 29"/>
          <p:cNvSpPr txBox="1">
            <a:spLocks noChangeArrowheads="1"/>
          </p:cNvSpPr>
          <p:nvPr/>
        </p:nvSpPr>
        <p:spPr bwMode="auto">
          <a:xfrm>
            <a:off x="144016" y="260648"/>
            <a:ext cx="651621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r>
              <a:rPr lang="en-US" altLang="zh-CN" sz="2400" dirty="0">
                <a:latin typeface="方正兰亭粗黑简体" pitchFamily="2" charset="-122"/>
                <a:ea typeface="方正兰亭粗黑简体" pitchFamily="2" charset="-122"/>
              </a:rPr>
              <a:t>4. Formation of C–N bond</a:t>
            </a:r>
            <a:endParaRPr lang="zh-CN" altLang="zh-CN" sz="2400" dirty="0">
              <a:latin typeface="方正兰亭粗黑简体" pitchFamily="2" charset="-122"/>
              <a:ea typeface="方正兰亭粗黑简体" pitchFamily="2" charset="-122"/>
            </a:endParaRPr>
          </a:p>
        </p:txBody>
      </p:sp>
      <p:graphicFrame>
        <p:nvGraphicFramePr>
          <p:cNvPr id="2" name="对象 1">
            <a:extLst>
              <a:ext uri="{FF2B5EF4-FFF2-40B4-BE49-F238E27FC236}">
                <a16:creationId xmlns="" xmlns:a16="http://schemas.microsoft.com/office/drawing/2014/main" id="{38B95258-E2E2-41BD-BE0A-DAA3FAA589D0}"/>
              </a:ext>
            </a:extLst>
          </p:cNvPr>
          <p:cNvGraphicFramePr>
            <a:graphicFrameLocks noChangeAspect="1"/>
          </p:cNvGraphicFramePr>
          <p:nvPr>
            <p:extLst>
              <p:ext uri="{D42A27DB-BD31-4B8C-83A1-F6EECF244321}">
                <p14:modId xmlns:p14="http://schemas.microsoft.com/office/powerpoint/2010/main" val="2659198971"/>
              </p:ext>
            </p:extLst>
          </p:nvPr>
        </p:nvGraphicFramePr>
        <p:xfrm>
          <a:off x="1475656" y="2204864"/>
          <a:ext cx="6408465" cy="1867746"/>
        </p:xfrm>
        <a:graphic>
          <a:graphicData uri="http://schemas.openxmlformats.org/presentationml/2006/ole">
            <mc:AlternateContent xmlns:mc="http://schemas.openxmlformats.org/markup-compatibility/2006">
              <mc:Choice xmlns:v="urn:schemas-microsoft-com:vml" Requires="v">
                <p:oleObj spid="_x0000_s1584159" name="CS ChemDraw Drawing" r:id="rId4" imgW="4270278" imgH="1244845" progId="ChemDraw.Document.6.0">
                  <p:embed/>
                </p:oleObj>
              </mc:Choice>
              <mc:Fallback>
                <p:oleObj name="CS ChemDraw Drawing" r:id="rId4" imgW="4270278" imgH="1244845" progId="ChemDraw.Document.6.0">
                  <p:embed/>
                  <p:pic>
                    <p:nvPicPr>
                      <p:cNvPr id="0" name=""/>
                      <p:cNvPicPr/>
                      <p:nvPr/>
                    </p:nvPicPr>
                    <p:blipFill>
                      <a:blip r:embed="rId5"/>
                      <a:stretch>
                        <a:fillRect/>
                      </a:stretch>
                    </p:blipFill>
                    <p:spPr>
                      <a:xfrm>
                        <a:off x="1475656" y="2204864"/>
                        <a:ext cx="6408465" cy="1867746"/>
                      </a:xfrm>
                      <a:prstGeom prst="rect">
                        <a:avLst/>
                      </a:prstGeom>
                    </p:spPr>
                  </p:pic>
                </p:oleObj>
              </mc:Fallback>
            </mc:AlternateContent>
          </a:graphicData>
        </a:graphic>
      </p:graphicFrame>
      <p:sp>
        <p:nvSpPr>
          <p:cNvPr id="13" name="Rectangle 1">
            <a:extLst>
              <a:ext uri="{FF2B5EF4-FFF2-40B4-BE49-F238E27FC236}">
                <a16:creationId xmlns="" xmlns:a16="http://schemas.microsoft.com/office/drawing/2014/main" id="{6E465455-02AF-4344-BA74-27380DF779F1}"/>
              </a:ext>
            </a:extLst>
          </p:cNvPr>
          <p:cNvSpPr>
            <a:spLocks noChangeArrowheads="1"/>
          </p:cNvSpPr>
          <p:nvPr/>
        </p:nvSpPr>
        <p:spPr bwMode="auto">
          <a:xfrm>
            <a:off x="2288595" y="1012665"/>
            <a:ext cx="4421403" cy="4001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a:r>
              <a:rPr kumimoji="0" lang="en-US" altLang="zh-CN" sz="2000" i="0" u="none" strike="noStrike" cap="none" normalizeH="0" baseline="0" dirty="0">
                <a:ln>
                  <a:noFill/>
                </a:ln>
                <a:effectLst/>
                <a:latin typeface="方正兰亭粗黑简体" pitchFamily="2" charset="-122"/>
                <a:ea typeface="方正兰亭粗黑简体" pitchFamily="2" charset="-122"/>
                <a:cs typeface="Times New Roman" pitchFamily="18" charset="0"/>
              </a:rPr>
              <a:t>4.1 </a:t>
            </a:r>
            <a:r>
              <a:rPr lang="en-US" altLang="zh-CN" sz="2000" dirty="0">
                <a:latin typeface="方正兰亭粗黑简体" pitchFamily="2" charset="-122"/>
                <a:ea typeface="方正兰亭粗黑简体" pitchFamily="2" charset="-122"/>
                <a:cs typeface="Times New Roman" pitchFamily="18" charset="0"/>
              </a:rPr>
              <a:t>Formation of C–N(sp</a:t>
            </a:r>
            <a:r>
              <a:rPr lang="en-US" altLang="zh-CN" sz="2000" baseline="30000" dirty="0">
                <a:latin typeface="方正兰亭粗黑简体" pitchFamily="2" charset="-122"/>
                <a:ea typeface="方正兰亭粗黑简体" pitchFamily="2" charset="-122"/>
              </a:rPr>
              <a:t>2</a:t>
            </a:r>
            <a:r>
              <a:rPr lang="en-US" altLang="zh-CN" sz="2000" dirty="0">
                <a:latin typeface="方正兰亭粗黑简体" pitchFamily="2" charset="-122"/>
                <a:ea typeface="方正兰亭粗黑简体" pitchFamily="2" charset="-122"/>
                <a:cs typeface="Times New Roman" pitchFamily="18" charset="0"/>
              </a:rPr>
              <a:t>) bond</a:t>
            </a:r>
          </a:p>
        </p:txBody>
      </p:sp>
    </p:spTree>
    <p:extLst>
      <p:ext uri="{BB962C8B-B14F-4D97-AF65-F5344CB8AC3E}">
        <p14:creationId xmlns:p14="http://schemas.microsoft.com/office/powerpoint/2010/main" val="2585648664"/>
      </p:ext>
    </p:extLst>
  </p:cSld>
  <p:clrMapOvr>
    <a:masterClrMapping/>
  </p:clrMapOvr>
  <p:transition spd="slow" advTm="30191"/>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250825" y="908050"/>
            <a:ext cx="8642350" cy="5743575"/>
          </a:xfrm>
          <a:prstGeom prst="rect">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sp>
        <p:nvSpPr>
          <p:cNvPr id="90" name="Rectangle 13"/>
          <p:cNvSpPr>
            <a:spLocks noChangeArrowheads="1"/>
          </p:cNvSpPr>
          <p:nvPr/>
        </p:nvSpPr>
        <p:spPr bwMode="auto">
          <a:xfrm>
            <a:off x="-28575" y="758825"/>
            <a:ext cx="9144000" cy="71438"/>
          </a:xfrm>
          <a:prstGeom prst="rect">
            <a:avLst/>
          </a:prstGeom>
          <a:gradFill rotWithShape="1">
            <a:gsLst>
              <a:gs pos="0">
                <a:srgbClr val="764700"/>
              </a:gs>
              <a:gs pos="100000">
                <a:srgbClr val="FF9900"/>
              </a:gs>
            </a:gsLst>
            <a:lin ang="0" scaled="1"/>
          </a:gradFill>
          <a:ln>
            <a:noFill/>
          </a:ln>
          <a:effectLst>
            <a:outerShdw blurRad="63500" sx="102000" sy="102000" algn="ctr" rotWithShape="0">
              <a:prstClr val="black">
                <a:alpha val="40000"/>
              </a:prstClr>
            </a:outerShdw>
          </a:effectLst>
        </p:spPr>
        <p:txBody>
          <a:bodyPr wrap="none" anchor="ctr"/>
          <a:lstStyle/>
          <a:p>
            <a:pPr fontAlgn="auto">
              <a:spcBef>
                <a:spcPts val="0"/>
              </a:spcBef>
              <a:spcAft>
                <a:spcPts val="0"/>
              </a:spcAft>
              <a:defRPr/>
            </a:pPr>
            <a:endParaRPr kumimoji="1" lang="zh-CN" altLang="en-US" sz="2800">
              <a:solidFill>
                <a:prstClr val="black"/>
              </a:solidFill>
              <a:latin typeface="Times New Roman" pitchFamily="18" charset="0"/>
              <a:ea typeface="宋体"/>
            </a:endParaRPr>
          </a:p>
        </p:txBody>
      </p:sp>
      <p:sp>
        <p:nvSpPr>
          <p:cNvPr id="127079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58208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0" name="矩形 9"/>
          <p:cNvSpPr/>
          <p:nvPr/>
        </p:nvSpPr>
        <p:spPr>
          <a:xfrm>
            <a:off x="1547664" y="5517232"/>
            <a:ext cx="6552728" cy="646331"/>
          </a:xfrm>
          <a:prstGeom prst="rect">
            <a:avLst/>
          </a:prstGeom>
        </p:spPr>
        <p:txBody>
          <a:bodyPr wrap="square">
            <a:spAutoFit/>
          </a:bodyPr>
          <a:lstStyle/>
          <a:p>
            <a:pPr algn="ctr"/>
            <a:r>
              <a:rPr lang="en-US" altLang="zh-CN" dirty="0">
                <a:latin typeface="方正兰亭粗黑简体" panose="02010600030101010101" charset="-122"/>
                <a:ea typeface="方正兰亭粗黑简体" panose="02010600030101010101" charset="-122"/>
              </a:rPr>
              <a:t>Rh-catalyzed oxidative annulation for synthesis of substituted </a:t>
            </a:r>
            <a:r>
              <a:rPr lang="en-US" altLang="zh-CN" dirty="0" err="1">
                <a:latin typeface="方正兰亭粗黑简体" panose="02010600030101010101" charset="-122"/>
                <a:ea typeface="方正兰亭粗黑简体" panose="02010600030101010101" charset="-122"/>
              </a:rPr>
              <a:t>isoquinolines</a:t>
            </a:r>
            <a:r>
              <a:rPr lang="en-US" altLang="zh-CN" dirty="0">
                <a:latin typeface="方正兰亭粗黑简体" panose="02010600030101010101" charset="-122"/>
                <a:ea typeface="方正兰亭粗黑简体" panose="02010600030101010101" charset="-122"/>
              </a:rPr>
              <a:t> initiated by C–H activation</a:t>
            </a:r>
            <a:endParaRPr lang="zh-CN" altLang="en-US" dirty="0">
              <a:latin typeface="方正兰亭粗黑简体" panose="02010600030101010101" charset="-122"/>
              <a:ea typeface="方正兰亭粗黑简体" panose="02010600030101010101" charset="-122"/>
            </a:endParaRPr>
          </a:p>
        </p:txBody>
      </p:sp>
      <p:sp>
        <p:nvSpPr>
          <p:cNvPr id="11" name="矩形 10"/>
          <p:cNvSpPr/>
          <p:nvPr/>
        </p:nvSpPr>
        <p:spPr>
          <a:xfrm>
            <a:off x="2627784" y="6237312"/>
            <a:ext cx="6192688" cy="338554"/>
          </a:xfrm>
          <a:prstGeom prst="rect">
            <a:avLst/>
          </a:prstGeom>
        </p:spPr>
        <p:txBody>
          <a:bodyPr wrap="square">
            <a:spAutoFit/>
          </a:bodyPr>
          <a:lstStyle/>
          <a:p>
            <a:pPr algn="r"/>
            <a:r>
              <a:rPr lang="en-US" altLang="zh-CN" sz="1600" dirty="0"/>
              <a:t>N. </a:t>
            </a:r>
            <a:r>
              <a:rPr lang="en-US" altLang="zh-CN" sz="1600" dirty="0" err="1"/>
              <a:t>Guimond</a:t>
            </a:r>
            <a:r>
              <a:rPr lang="en-US" altLang="zh-CN" sz="1600" dirty="0"/>
              <a:t> and K. </a:t>
            </a:r>
            <a:r>
              <a:rPr lang="en-US" altLang="zh-CN" sz="1600" dirty="0" err="1"/>
              <a:t>Fagnou</a:t>
            </a:r>
            <a:r>
              <a:rPr lang="en-US" altLang="zh-CN" sz="1600" dirty="0"/>
              <a:t>,</a:t>
            </a:r>
            <a:r>
              <a:rPr lang="en-US" altLang="zh-CN" sz="1600" i="1" dirty="0"/>
              <a:t> J. Am. Chem. Soc.</a:t>
            </a:r>
            <a:r>
              <a:rPr lang="en-US" altLang="zh-CN" sz="1600" dirty="0"/>
              <a:t>, 2009, </a:t>
            </a:r>
            <a:r>
              <a:rPr lang="en-US" altLang="zh-CN" sz="1600" b="1" dirty="0"/>
              <a:t>131</a:t>
            </a:r>
            <a:r>
              <a:rPr lang="en-US" altLang="zh-CN" sz="1600" dirty="0"/>
              <a:t>, 12050</a:t>
            </a:r>
            <a:endParaRPr lang="zh-CN" altLang="en-US" sz="1600" dirty="0"/>
          </a:p>
        </p:txBody>
      </p:sp>
      <p:sp>
        <p:nvSpPr>
          <p:cNvPr id="12" name="TextBox 29"/>
          <p:cNvSpPr txBox="1">
            <a:spLocks noChangeArrowheads="1"/>
          </p:cNvSpPr>
          <p:nvPr/>
        </p:nvSpPr>
        <p:spPr bwMode="auto">
          <a:xfrm>
            <a:off x="144016" y="260648"/>
            <a:ext cx="651621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r>
              <a:rPr lang="en-US" altLang="zh-CN" sz="2400" dirty="0">
                <a:latin typeface="方正兰亭粗黑简体" pitchFamily="2" charset="-122"/>
                <a:ea typeface="方正兰亭粗黑简体" pitchFamily="2" charset="-122"/>
              </a:rPr>
              <a:t>4. Formation of C–N bond</a:t>
            </a:r>
            <a:endParaRPr lang="zh-CN" altLang="zh-CN" sz="2400" dirty="0">
              <a:latin typeface="方正兰亭粗黑简体" pitchFamily="2" charset="-122"/>
              <a:ea typeface="方正兰亭粗黑简体" pitchFamily="2" charset="-122"/>
            </a:endParaRPr>
          </a:p>
        </p:txBody>
      </p:sp>
      <p:graphicFrame>
        <p:nvGraphicFramePr>
          <p:cNvPr id="2" name="对象 1">
            <a:extLst>
              <a:ext uri="{FF2B5EF4-FFF2-40B4-BE49-F238E27FC236}">
                <a16:creationId xmlns="" xmlns:a16="http://schemas.microsoft.com/office/drawing/2014/main" id="{30BC3C0B-DD51-4635-8EEA-36D8A8B16465}"/>
              </a:ext>
            </a:extLst>
          </p:cNvPr>
          <p:cNvGraphicFramePr>
            <a:graphicFrameLocks noChangeAspect="1"/>
          </p:cNvGraphicFramePr>
          <p:nvPr>
            <p:extLst>
              <p:ext uri="{D42A27DB-BD31-4B8C-83A1-F6EECF244321}">
                <p14:modId xmlns:p14="http://schemas.microsoft.com/office/powerpoint/2010/main" val="2447302809"/>
              </p:ext>
            </p:extLst>
          </p:nvPr>
        </p:nvGraphicFramePr>
        <p:xfrm>
          <a:off x="895191" y="1790465"/>
          <a:ext cx="7353617" cy="3417182"/>
        </p:xfrm>
        <a:graphic>
          <a:graphicData uri="http://schemas.openxmlformats.org/presentationml/2006/ole">
            <mc:AlternateContent xmlns:mc="http://schemas.openxmlformats.org/markup-compatibility/2006">
              <mc:Choice xmlns:v="urn:schemas-microsoft-com:vml" Requires="v">
                <p:oleObj spid="_x0000_s1582111" name="CS ChemDraw Drawing" r:id="rId4" imgW="4721500" imgH="2194560" progId="ChemDraw.Document.6.0">
                  <p:embed/>
                </p:oleObj>
              </mc:Choice>
              <mc:Fallback>
                <p:oleObj name="CS ChemDraw Drawing" r:id="rId4" imgW="4721500" imgH="2194560" progId="ChemDraw.Document.6.0">
                  <p:embed/>
                  <p:pic>
                    <p:nvPicPr>
                      <p:cNvPr id="0" name=""/>
                      <p:cNvPicPr/>
                      <p:nvPr/>
                    </p:nvPicPr>
                    <p:blipFill>
                      <a:blip r:embed="rId5"/>
                      <a:stretch>
                        <a:fillRect/>
                      </a:stretch>
                    </p:blipFill>
                    <p:spPr>
                      <a:xfrm>
                        <a:off x="895191" y="1790465"/>
                        <a:ext cx="7353617" cy="3417182"/>
                      </a:xfrm>
                      <a:prstGeom prst="rect">
                        <a:avLst/>
                      </a:prstGeom>
                    </p:spPr>
                  </p:pic>
                </p:oleObj>
              </mc:Fallback>
            </mc:AlternateContent>
          </a:graphicData>
        </a:graphic>
      </p:graphicFrame>
      <p:sp>
        <p:nvSpPr>
          <p:cNvPr id="13" name="Rectangle 1">
            <a:extLst>
              <a:ext uri="{FF2B5EF4-FFF2-40B4-BE49-F238E27FC236}">
                <a16:creationId xmlns="" xmlns:a16="http://schemas.microsoft.com/office/drawing/2014/main" id="{5983CC41-32A8-4960-BAE2-6681D1B268C5}"/>
              </a:ext>
            </a:extLst>
          </p:cNvPr>
          <p:cNvSpPr>
            <a:spLocks noChangeArrowheads="1"/>
          </p:cNvSpPr>
          <p:nvPr/>
        </p:nvSpPr>
        <p:spPr bwMode="auto">
          <a:xfrm>
            <a:off x="2288595" y="1012665"/>
            <a:ext cx="4421403" cy="4001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a:r>
              <a:rPr kumimoji="0" lang="en-US" altLang="zh-CN" sz="2000" i="0" u="none" strike="noStrike" cap="none" normalizeH="0" baseline="0" dirty="0">
                <a:ln>
                  <a:noFill/>
                </a:ln>
                <a:effectLst/>
                <a:latin typeface="方正兰亭粗黑简体" pitchFamily="2" charset="-122"/>
                <a:ea typeface="方正兰亭粗黑简体" pitchFamily="2" charset="-122"/>
                <a:cs typeface="Times New Roman" pitchFamily="18" charset="0"/>
              </a:rPr>
              <a:t>4.1 </a:t>
            </a:r>
            <a:r>
              <a:rPr lang="en-US" altLang="zh-CN" sz="2000" dirty="0">
                <a:latin typeface="方正兰亭粗黑简体" pitchFamily="2" charset="-122"/>
                <a:ea typeface="方正兰亭粗黑简体" pitchFamily="2" charset="-122"/>
                <a:cs typeface="Times New Roman" pitchFamily="18" charset="0"/>
              </a:rPr>
              <a:t>Formation of C–N(sp</a:t>
            </a:r>
            <a:r>
              <a:rPr lang="en-US" altLang="zh-CN" sz="2000" baseline="30000" dirty="0">
                <a:latin typeface="方正兰亭粗黑简体" pitchFamily="2" charset="-122"/>
                <a:ea typeface="方正兰亭粗黑简体" pitchFamily="2" charset="-122"/>
              </a:rPr>
              <a:t>2</a:t>
            </a:r>
            <a:r>
              <a:rPr lang="en-US" altLang="zh-CN" sz="2000" dirty="0">
                <a:latin typeface="方正兰亭粗黑简体" pitchFamily="2" charset="-122"/>
                <a:ea typeface="方正兰亭粗黑简体" pitchFamily="2" charset="-122"/>
                <a:cs typeface="Times New Roman" pitchFamily="18" charset="0"/>
              </a:rPr>
              <a:t>) bond</a:t>
            </a:r>
          </a:p>
        </p:txBody>
      </p:sp>
    </p:spTree>
    <p:extLst>
      <p:ext uri="{BB962C8B-B14F-4D97-AF65-F5344CB8AC3E}">
        <p14:creationId xmlns:p14="http://schemas.microsoft.com/office/powerpoint/2010/main" val="2585648664"/>
      </p:ext>
    </p:extLst>
  </p:cSld>
  <p:clrMapOvr>
    <a:masterClrMapping/>
  </p:clrMapOvr>
  <p:transition spd="slow" advTm="30191"/>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250825" y="908050"/>
            <a:ext cx="8642350" cy="5743575"/>
          </a:xfrm>
          <a:prstGeom prst="rect">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sp>
        <p:nvSpPr>
          <p:cNvPr id="90" name="Rectangle 13"/>
          <p:cNvSpPr>
            <a:spLocks noChangeArrowheads="1"/>
          </p:cNvSpPr>
          <p:nvPr/>
        </p:nvSpPr>
        <p:spPr bwMode="auto">
          <a:xfrm>
            <a:off x="-28575" y="758825"/>
            <a:ext cx="9144000" cy="71438"/>
          </a:xfrm>
          <a:prstGeom prst="rect">
            <a:avLst/>
          </a:prstGeom>
          <a:gradFill rotWithShape="1">
            <a:gsLst>
              <a:gs pos="0">
                <a:srgbClr val="764700"/>
              </a:gs>
              <a:gs pos="100000">
                <a:srgbClr val="FF9900"/>
              </a:gs>
            </a:gsLst>
            <a:lin ang="0" scaled="1"/>
          </a:gradFill>
          <a:ln>
            <a:noFill/>
          </a:ln>
          <a:effectLst>
            <a:outerShdw blurRad="63500" sx="102000" sy="102000" algn="ctr" rotWithShape="0">
              <a:prstClr val="black">
                <a:alpha val="40000"/>
              </a:prstClr>
            </a:outerShdw>
          </a:effectLst>
        </p:spPr>
        <p:txBody>
          <a:bodyPr wrap="none" anchor="ctr"/>
          <a:lstStyle/>
          <a:p>
            <a:pPr fontAlgn="auto">
              <a:spcBef>
                <a:spcPts val="0"/>
              </a:spcBef>
              <a:spcAft>
                <a:spcPts val="0"/>
              </a:spcAft>
              <a:defRPr/>
            </a:pPr>
            <a:endParaRPr kumimoji="1" lang="zh-CN" altLang="en-US" sz="2800">
              <a:solidFill>
                <a:prstClr val="black"/>
              </a:solidFill>
              <a:latin typeface="Times New Roman" pitchFamily="18" charset="0"/>
              <a:ea typeface="宋体"/>
            </a:endParaRPr>
          </a:p>
        </p:txBody>
      </p:sp>
      <p:sp>
        <p:nvSpPr>
          <p:cNvPr id="127079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58003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0" name="矩形 9"/>
          <p:cNvSpPr/>
          <p:nvPr/>
        </p:nvSpPr>
        <p:spPr>
          <a:xfrm>
            <a:off x="539552" y="5651956"/>
            <a:ext cx="8352928" cy="646331"/>
          </a:xfrm>
          <a:prstGeom prst="rect">
            <a:avLst/>
          </a:prstGeom>
        </p:spPr>
        <p:txBody>
          <a:bodyPr wrap="square">
            <a:spAutoFit/>
          </a:bodyPr>
          <a:lstStyle/>
          <a:p>
            <a:pPr algn="ctr"/>
            <a:r>
              <a:rPr lang="en-US" altLang="zh-CN" dirty="0">
                <a:latin typeface="方正兰亭粗黑简体" panose="02010600030101010101" charset="-122"/>
                <a:ea typeface="方正兰亭粗黑简体" panose="02010600030101010101" charset="-122"/>
              </a:rPr>
              <a:t>Proposed mechanism for Rh-catalyzed reaction towards formation of </a:t>
            </a:r>
            <a:r>
              <a:rPr lang="en-US" altLang="zh-CN" dirty="0" err="1">
                <a:latin typeface="方正兰亭粗黑简体" panose="02010600030101010101" charset="-122"/>
                <a:ea typeface="方正兰亭粗黑简体" panose="02010600030101010101" charset="-122"/>
              </a:rPr>
              <a:t>isoquinoline</a:t>
            </a:r>
            <a:r>
              <a:rPr lang="en-US" altLang="zh-CN" dirty="0">
                <a:latin typeface="方正兰亭粗黑简体" panose="02010600030101010101" charset="-122"/>
                <a:ea typeface="方正兰亭粗黑简体" panose="02010600030101010101" charset="-122"/>
              </a:rPr>
              <a:t> scaffold via C–N reductive elimination</a:t>
            </a:r>
            <a:endParaRPr lang="zh-CN" altLang="en-US" dirty="0">
              <a:latin typeface="方正兰亭粗黑简体" panose="02010600030101010101" charset="-122"/>
              <a:ea typeface="方正兰亭粗黑简体" panose="02010600030101010101" charset="-122"/>
            </a:endParaRPr>
          </a:p>
        </p:txBody>
      </p:sp>
      <p:sp>
        <p:nvSpPr>
          <p:cNvPr id="11" name="TextBox 29"/>
          <p:cNvSpPr txBox="1">
            <a:spLocks noChangeArrowheads="1"/>
          </p:cNvSpPr>
          <p:nvPr/>
        </p:nvSpPr>
        <p:spPr bwMode="auto">
          <a:xfrm>
            <a:off x="144016" y="260648"/>
            <a:ext cx="651621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r>
              <a:rPr lang="en-US" altLang="zh-CN" sz="2400" dirty="0">
                <a:latin typeface="方正兰亭粗黑简体" pitchFamily="2" charset="-122"/>
                <a:ea typeface="方正兰亭粗黑简体" pitchFamily="2" charset="-122"/>
              </a:rPr>
              <a:t>4. Formation of C–N bond</a:t>
            </a:r>
            <a:endParaRPr lang="zh-CN" altLang="zh-CN" sz="2400" dirty="0">
              <a:latin typeface="方正兰亭粗黑简体" pitchFamily="2" charset="-122"/>
              <a:ea typeface="方正兰亭粗黑简体" pitchFamily="2" charset="-122"/>
            </a:endParaRPr>
          </a:p>
        </p:txBody>
      </p:sp>
      <p:graphicFrame>
        <p:nvGraphicFramePr>
          <p:cNvPr id="2" name="对象 1">
            <a:extLst>
              <a:ext uri="{FF2B5EF4-FFF2-40B4-BE49-F238E27FC236}">
                <a16:creationId xmlns="" xmlns:a16="http://schemas.microsoft.com/office/drawing/2014/main" id="{6B057136-D281-4345-8414-1E1837ED44E4}"/>
              </a:ext>
            </a:extLst>
          </p:cNvPr>
          <p:cNvGraphicFramePr>
            <a:graphicFrameLocks noChangeAspect="1"/>
          </p:cNvGraphicFramePr>
          <p:nvPr>
            <p:extLst>
              <p:ext uri="{D42A27DB-BD31-4B8C-83A1-F6EECF244321}">
                <p14:modId xmlns:p14="http://schemas.microsoft.com/office/powerpoint/2010/main" val="3370389170"/>
              </p:ext>
            </p:extLst>
          </p:nvPr>
        </p:nvGraphicFramePr>
        <p:xfrm>
          <a:off x="1907704" y="1618075"/>
          <a:ext cx="5328592" cy="4065856"/>
        </p:xfrm>
        <a:graphic>
          <a:graphicData uri="http://schemas.openxmlformats.org/presentationml/2006/ole">
            <mc:AlternateContent xmlns:mc="http://schemas.openxmlformats.org/markup-compatibility/2006">
              <mc:Choice xmlns:v="urn:schemas-microsoft-com:vml" Requires="v">
                <p:oleObj spid="_x0000_s1580063" name="CS ChemDraw Drawing" r:id="rId4" imgW="4448304" imgH="3394001" progId="ChemDraw.Document.6.0">
                  <p:embed/>
                </p:oleObj>
              </mc:Choice>
              <mc:Fallback>
                <p:oleObj name="CS ChemDraw Drawing" r:id="rId4" imgW="4448304" imgH="3394001" progId="ChemDraw.Document.6.0">
                  <p:embed/>
                  <p:pic>
                    <p:nvPicPr>
                      <p:cNvPr id="0" name=""/>
                      <p:cNvPicPr/>
                      <p:nvPr/>
                    </p:nvPicPr>
                    <p:blipFill>
                      <a:blip r:embed="rId5"/>
                      <a:stretch>
                        <a:fillRect/>
                      </a:stretch>
                    </p:blipFill>
                    <p:spPr>
                      <a:xfrm>
                        <a:off x="1907704" y="1618075"/>
                        <a:ext cx="5328592" cy="4065856"/>
                      </a:xfrm>
                      <a:prstGeom prst="rect">
                        <a:avLst/>
                      </a:prstGeom>
                    </p:spPr>
                  </p:pic>
                </p:oleObj>
              </mc:Fallback>
            </mc:AlternateContent>
          </a:graphicData>
        </a:graphic>
      </p:graphicFrame>
      <p:sp>
        <p:nvSpPr>
          <p:cNvPr id="13" name="矩形 12">
            <a:extLst>
              <a:ext uri="{FF2B5EF4-FFF2-40B4-BE49-F238E27FC236}">
                <a16:creationId xmlns="" xmlns:a16="http://schemas.microsoft.com/office/drawing/2014/main" id="{4432A489-5FE0-4087-97E3-BB10C2D0AEFE}"/>
              </a:ext>
            </a:extLst>
          </p:cNvPr>
          <p:cNvSpPr/>
          <p:nvPr/>
        </p:nvSpPr>
        <p:spPr>
          <a:xfrm>
            <a:off x="2627784" y="6237312"/>
            <a:ext cx="6192688" cy="338554"/>
          </a:xfrm>
          <a:prstGeom prst="rect">
            <a:avLst/>
          </a:prstGeom>
        </p:spPr>
        <p:txBody>
          <a:bodyPr wrap="square">
            <a:spAutoFit/>
          </a:bodyPr>
          <a:lstStyle/>
          <a:p>
            <a:pPr algn="r"/>
            <a:r>
              <a:rPr lang="en-US" altLang="zh-CN" sz="1600" dirty="0"/>
              <a:t>N. </a:t>
            </a:r>
            <a:r>
              <a:rPr lang="en-US" altLang="zh-CN" sz="1600" dirty="0" err="1"/>
              <a:t>Guimond</a:t>
            </a:r>
            <a:r>
              <a:rPr lang="en-US" altLang="zh-CN" sz="1600" dirty="0"/>
              <a:t> and K. </a:t>
            </a:r>
            <a:r>
              <a:rPr lang="en-US" altLang="zh-CN" sz="1600" dirty="0" err="1"/>
              <a:t>Fagnou</a:t>
            </a:r>
            <a:r>
              <a:rPr lang="en-US" altLang="zh-CN" sz="1600" dirty="0"/>
              <a:t>,</a:t>
            </a:r>
            <a:r>
              <a:rPr lang="en-US" altLang="zh-CN" sz="1600" i="1" dirty="0"/>
              <a:t> J. Am. Chem. Soc.</a:t>
            </a:r>
            <a:r>
              <a:rPr lang="en-US" altLang="zh-CN" sz="1600" dirty="0"/>
              <a:t>, 2009, </a:t>
            </a:r>
            <a:r>
              <a:rPr lang="en-US" altLang="zh-CN" sz="1600" b="1" dirty="0"/>
              <a:t>131</a:t>
            </a:r>
            <a:r>
              <a:rPr lang="en-US" altLang="zh-CN" sz="1600" dirty="0"/>
              <a:t>, 12050</a:t>
            </a:r>
            <a:endParaRPr lang="zh-CN" altLang="en-US" sz="1600" dirty="0"/>
          </a:p>
        </p:txBody>
      </p:sp>
      <p:sp>
        <p:nvSpPr>
          <p:cNvPr id="12" name="Rectangle 1">
            <a:extLst>
              <a:ext uri="{FF2B5EF4-FFF2-40B4-BE49-F238E27FC236}">
                <a16:creationId xmlns="" xmlns:a16="http://schemas.microsoft.com/office/drawing/2014/main" id="{D3B240F3-5089-47A7-A31D-FB2771631FCD}"/>
              </a:ext>
            </a:extLst>
          </p:cNvPr>
          <p:cNvSpPr>
            <a:spLocks noChangeArrowheads="1"/>
          </p:cNvSpPr>
          <p:nvPr/>
        </p:nvSpPr>
        <p:spPr bwMode="auto">
          <a:xfrm>
            <a:off x="2288595" y="1012665"/>
            <a:ext cx="4421403" cy="4001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a:r>
              <a:rPr kumimoji="0" lang="en-US" altLang="zh-CN" sz="2000" i="0" u="none" strike="noStrike" cap="none" normalizeH="0" baseline="0" dirty="0">
                <a:ln>
                  <a:noFill/>
                </a:ln>
                <a:effectLst/>
                <a:latin typeface="方正兰亭粗黑简体" pitchFamily="2" charset="-122"/>
                <a:ea typeface="方正兰亭粗黑简体" pitchFamily="2" charset="-122"/>
                <a:cs typeface="Times New Roman" pitchFamily="18" charset="0"/>
              </a:rPr>
              <a:t>4.1 </a:t>
            </a:r>
            <a:r>
              <a:rPr lang="en-US" altLang="zh-CN" sz="2000" dirty="0">
                <a:latin typeface="方正兰亭粗黑简体" pitchFamily="2" charset="-122"/>
                <a:ea typeface="方正兰亭粗黑简体" pitchFamily="2" charset="-122"/>
                <a:cs typeface="Times New Roman" pitchFamily="18" charset="0"/>
              </a:rPr>
              <a:t>Formation of C–N(sp</a:t>
            </a:r>
            <a:r>
              <a:rPr lang="en-US" altLang="zh-CN" sz="2000" baseline="30000" dirty="0">
                <a:latin typeface="方正兰亭粗黑简体" pitchFamily="2" charset="-122"/>
                <a:ea typeface="方正兰亭粗黑简体" pitchFamily="2" charset="-122"/>
              </a:rPr>
              <a:t>2</a:t>
            </a:r>
            <a:r>
              <a:rPr lang="en-US" altLang="zh-CN" sz="2000" dirty="0">
                <a:latin typeface="方正兰亭粗黑简体" pitchFamily="2" charset="-122"/>
                <a:ea typeface="方正兰亭粗黑简体" pitchFamily="2" charset="-122"/>
                <a:cs typeface="Times New Roman" pitchFamily="18" charset="0"/>
              </a:rPr>
              <a:t>) bond</a:t>
            </a:r>
          </a:p>
        </p:txBody>
      </p:sp>
    </p:spTree>
    <p:extLst>
      <p:ext uri="{BB962C8B-B14F-4D97-AF65-F5344CB8AC3E}">
        <p14:creationId xmlns:p14="http://schemas.microsoft.com/office/powerpoint/2010/main" val="2585648664"/>
      </p:ext>
    </p:extLst>
  </p:cSld>
  <p:clrMapOvr>
    <a:masterClrMapping/>
  </p:clrMapOvr>
  <p:transition spd="slow" advTm="30191"/>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250825" y="908050"/>
            <a:ext cx="8642350" cy="5743575"/>
          </a:xfrm>
          <a:prstGeom prst="rect">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sp>
        <p:nvSpPr>
          <p:cNvPr id="90" name="Rectangle 13"/>
          <p:cNvSpPr>
            <a:spLocks noChangeArrowheads="1"/>
          </p:cNvSpPr>
          <p:nvPr/>
        </p:nvSpPr>
        <p:spPr bwMode="auto">
          <a:xfrm>
            <a:off x="-28575" y="758825"/>
            <a:ext cx="9144000" cy="71438"/>
          </a:xfrm>
          <a:prstGeom prst="rect">
            <a:avLst/>
          </a:prstGeom>
          <a:gradFill rotWithShape="1">
            <a:gsLst>
              <a:gs pos="0">
                <a:srgbClr val="764700"/>
              </a:gs>
              <a:gs pos="100000">
                <a:srgbClr val="FF9900"/>
              </a:gs>
            </a:gsLst>
            <a:lin ang="0" scaled="1"/>
          </a:gradFill>
          <a:ln>
            <a:noFill/>
          </a:ln>
          <a:effectLst>
            <a:outerShdw blurRad="63500" sx="102000" sy="102000" algn="ctr" rotWithShape="0">
              <a:prstClr val="black">
                <a:alpha val="40000"/>
              </a:prstClr>
            </a:outerShdw>
          </a:effectLst>
        </p:spPr>
        <p:txBody>
          <a:bodyPr wrap="none" anchor="ctr"/>
          <a:lstStyle/>
          <a:p>
            <a:pPr fontAlgn="auto">
              <a:spcBef>
                <a:spcPts val="0"/>
              </a:spcBef>
              <a:spcAft>
                <a:spcPts val="0"/>
              </a:spcAft>
              <a:defRPr/>
            </a:pPr>
            <a:endParaRPr kumimoji="1" lang="zh-CN" altLang="en-US" sz="2800">
              <a:solidFill>
                <a:prstClr val="black"/>
              </a:solidFill>
              <a:latin typeface="Times New Roman" pitchFamily="18" charset="0"/>
              <a:ea typeface="宋体"/>
            </a:endParaRPr>
          </a:p>
        </p:txBody>
      </p:sp>
      <p:sp>
        <p:nvSpPr>
          <p:cNvPr id="127079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46739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矩形 7"/>
          <p:cNvSpPr/>
          <p:nvPr/>
        </p:nvSpPr>
        <p:spPr>
          <a:xfrm>
            <a:off x="899592" y="5301208"/>
            <a:ext cx="7704856" cy="369332"/>
          </a:xfrm>
          <a:prstGeom prst="rect">
            <a:avLst/>
          </a:prstGeom>
        </p:spPr>
        <p:txBody>
          <a:bodyPr wrap="square">
            <a:spAutoFit/>
          </a:bodyPr>
          <a:lstStyle/>
          <a:p>
            <a:pPr algn="ctr"/>
            <a:r>
              <a:rPr lang="en-US" altLang="zh-CN" dirty="0">
                <a:latin typeface="方正兰亭粗黑简体" pitchFamily="2" charset="-122"/>
                <a:ea typeface="方正兰亭粗黑简体" pitchFamily="2" charset="-122"/>
              </a:rPr>
              <a:t>Pd-mediated formation of phosphonium salt in Heck reaction</a:t>
            </a:r>
            <a:endParaRPr lang="zh-CN" altLang="en-US" dirty="0">
              <a:latin typeface="方正兰亭粗黑简体" pitchFamily="2" charset="-122"/>
              <a:ea typeface="方正兰亭粗黑简体" pitchFamily="2" charset="-122"/>
            </a:endParaRPr>
          </a:p>
        </p:txBody>
      </p:sp>
      <p:sp>
        <p:nvSpPr>
          <p:cNvPr id="9" name="矩形 8"/>
          <p:cNvSpPr/>
          <p:nvPr/>
        </p:nvSpPr>
        <p:spPr>
          <a:xfrm>
            <a:off x="3708599" y="6021288"/>
            <a:ext cx="5184576" cy="584775"/>
          </a:xfrm>
          <a:prstGeom prst="rect">
            <a:avLst/>
          </a:prstGeom>
        </p:spPr>
        <p:txBody>
          <a:bodyPr wrap="square">
            <a:spAutoFit/>
          </a:bodyPr>
          <a:lstStyle/>
          <a:p>
            <a:r>
              <a:rPr lang="en-US" altLang="zh-CN" sz="1600" dirty="0"/>
              <a:t>J. B. </a:t>
            </a:r>
            <a:r>
              <a:rPr lang="en-US" altLang="zh-CN" sz="1600" dirty="0" err="1"/>
              <a:t>Melpolder</a:t>
            </a:r>
            <a:r>
              <a:rPr lang="en-US" altLang="zh-CN" sz="1600" dirty="0"/>
              <a:t> and R. F. Heck, </a:t>
            </a:r>
            <a:r>
              <a:rPr lang="en-US" altLang="zh-CN" sz="1600" i="1" dirty="0"/>
              <a:t>J. Org. Chem.</a:t>
            </a:r>
            <a:r>
              <a:rPr lang="en-US" altLang="zh-CN" sz="1600" dirty="0"/>
              <a:t>, 1976, </a:t>
            </a:r>
            <a:r>
              <a:rPr lang="en-US" altLang="zh-CN" sz="1600" b="1" dirty="0"/>
              <a:t>41</a:t>
            </a:r>
            <a:r>
              <a:rPr lang="en-US" altLang="zh-CN" sz="1600" dirty="0"/>
              <a:t>, 265</a:t>
            </a:r>
          </a:p>
          <a:p>
            <a:r>
              <a:rPr lang="en-US" altLang="zh-CN" sz="1600" dirty="0">
                <a:latin typeface="+mn-lt"/>
              </a:rPr>
              <a:t>C. B. Ziegler Jr. and R. F. Heck, </a:t>
            </a:r>
            <a:r>
              <a:rPr lang="en-US" altLang="zh-CN" sz="1600" i="1" dirty="0">
                <a:latin typeface="+mn-lt"/>
              </a:rPr>
              <a:t>J. Org. Chem.</a:t>
            </a:r>
            <a:r>
              <a:rPr lang="en-US" altLang="zh-CN" sz="1600" dirty="0">
                <a:latin typeface="+mn-lt"/>
              </a:rPr>
              <a:t>, 1978, </a:t>
            </a:r>
            <a:r>
              <a:rPr lang="en-US" altLang="zh-CN" sz="1600" b="1" dirty="0">
                <a:latin typeface="+mn-lt"/>
              </a:rPr>
              <a:t>43</a:t>
            </a:r>
            <a:r>
              <a:rPr lang="en-US" altLang="zh-CN" sz="1600" dirty="0">
                <a:latin typeface="+mn-lt"/>
              </a:rPr>
              <a:t>, 2941</a:t>
            </a:r>
            <a:endParaRPr lang="zh-CN" altLang="en-US" sz="1600" dirty="0">
              <a:latin typeface="+mn-lt"/>
            </a:endParaRPr>
          </a:p>
        </p:txBody>
      </p:sp>
      <p:sp>
        <p:nvSpPr>
          <p:cNvPr id="1467395"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2" name="TextBox 29">
            <a:extLst>
              <a:ext uri="{FF2B5EF4-FFF2-40B4-BE49-F238E27FC236}">
                <a16:creationId xmlns="" xmlns:a16="http://schemas.microsoft.com/office/drawing/2014/main" id="{D8704CDF-BD13-453D-A4DB-A0992C99902B}"/>
              </a:ext>
            </a:extLst>
          </p:cNvPr>
          <p:cNvSpPr txBox="1">
            <a:spLocks noChangeArrowheads="1"/>
          </p:cNvSpPr>
          <p:nvPr/>
        </p:nvSpPr>
        <p:spPr bwMode="auto">
          <a:xfrm>
            <a:off x="179512" y="241484"/>
            <a:ext cx="60486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r>
              <a:rPr lang="en-US" altLang="zh-CN" sz="2400" dirty="0">
                <a:latin typeface="方正兰亭粗黑简体" pitchFamily="2" charset="-122"/>
                <a:ea typeface="方正兰亭粗黑简体" pitchFamily="2" charset="-122"/>
              </a:rPr>
              <a:t>2. Formation of C–P bond</a:t>
            </a:r>
            <a:endParaRPr lang="zh-CN" altLang="zh-CN" sz="2400" dirty="0">
              <a:latin typeface="方正兰亭粗黑简体" pitchFamily="2" charset="-122"/>
              <a:ea typeface="方正兰亭粗黑简体" pitchFamily="2" charset="-122"/>
            </a:endParaRPr>
          </a:p>
        </p:txBody>
      </p:sp>
      <p:graphicFrame>
        <p:nvGraphicFramePr>
          <p:cNvPr id="15" name="对象 14">
            <a:extLst>
              <a:ext uri="{FF2B5EF4-FFF2-40B4-BE49-F238E27FC236}">
                <a16:creationId xmlns="" xmlns:a16="http://schemas.microsoft.com/office/drawing/2014/main" id="{8C8372C9-395E-4146-BD80-1FE874E24007}"/>
              </a:ext>
            </a:extLst>
          </p:cNvPr>
          <p:cNvGraphicFramePr>
            <a:graphicFrameLocks noChangeAspect="1"/>
          </p:cNvGraphicFramePr>
          <p:nvPr>
            <p:extLst>
              <p:ext uri="{D42A27DB-BD31-4B8C-83A1-F6EECF244321}">
                <p14:modId xmlns:p14="http://schemas.microsoft.com/office/powerpoint/2010/main" val="3623540570"/>
              </p:ext>
            </p:extLst>
          </p:nvPr>
        </p:nvGraphicFramePr>
        <p:xfrm>
          <a:off x="966680" y="2287839"/>
          <a:ext cx="7210639" cy="2282321"/>
        </p:xfrm>
        <a:graphic>
          <a:graphicData uri="http://schemas.openxmlformats.org/presentationml/2006/ole">
            <mc:AlternateContent xmlns:mc="http://schemas.openxmlformats.org/markup-compatibility/2006">
              <mc:Choice xmlns:v="urn:schemas-microsoft-com:vml" Requires="v">
                <p:oleObj spid="_x0000_s1467445" name="CS ChemDraw Drawing" r:id="rId4" imgW="4909943" imgH="1554638" progId="ChemDraw.Document.6.0">
                  <p:embed/>
                </p:oleObj>
              </mc:Choice>
              <mc:Fallback>
                <p:oleObj name="CS ChemDraw Drawing" r:id="rId4" imgW="4909943" imgH="1554638" progId="ChemDraw.Document.6.0">
                  <p:embed/>
                  <p:pic>
                    <p:nvPicPr>
                      <p:cNvPr id="0" name=""/>
                      <p:cNvPicPr/>
                      <p:nvPr/>
                    </p:nvPicPr>
                    <p:blipFill>
                      <a:blip r:embed="rId5"/>
                      <a:stretch>
                        <a:fillRect/>
                      </a:stretch>
                    </p:blipFill>
                    <p:spPr>
                      <a:xfrm>
                        <a:off x="966680" y="2287839"/>
                        <a:ext cx="7210639" cy="2282321"/>
                      </a:xfrm>
                      <a:prstGeom prst="rect">
                        <a:avLst/>
                      </a:prstGeom>
                    </p:spPr>
                  </p:pic>
                </p:oleObj>
              </mc:Fallback>
            </mc:AlternateContent>
          </a:graphicData>
        </a:graphic>
      </p:graphicFrame>
      <p:sp>
        <p:nvSpPr>
          <p:cNvPr id="11" name="Rectangle 1">
            <a:extLst>
              <a:ext uri="{FF2B5EF4-FFF2-40B4-BE49-F238E27FC236}">
                <a16:creationId xmlns="" xmlns:a16="http://schemas.microsoft.com/office/drawing/2014/main" id="{A558F426-79C5-454A-8CCF-59B5F5D7892E}"/>
              </a:ext>
            </a:extLst>
          </p:cNvPr>
          <p:cNvSpPr>
            <a:spLocks noChangeArrowheads="1"/>
          </p:cNvSpPr>
          <p:nvPr/>
        </p:nvSpPr>
        <p:spPr bwMode="auto">
          <a:xfrm>
            <a:off x="2152907" y="1016132"/>
            <a:ext cx="4838184" cy="4001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a:r>
              <a:rPr kumimoji="0" lang="en-US" altLang="zh-CN" sz="2000" i="0" u="none" strike="noStrike" cap="none" normalizeH="0" baseline="0" dirty="0">
                <a:ln>
                  <a:noFill/>
                </a:ln>
                <a:effectLst/>
                <a:latin typeface="方正兰亭粗黑简体" pitchFamily="2" charset="-122"/>
                <a:ea typeface="方正兰亭粗黑简体" pitchFamily="2" charset="-122"/>
                <a:cs typeface="Times New Roman" pitchFamily="18" charset="0"/>
              </a:rPr>
              <a:t>2.1 </a:t>
            </a:r>
            <a:r>
              <a:rPr lang="en-US" altLang="zh-CN" sz="2000" dirty="0">
                <a:latin typeface="方正兰亭粗黑简体" pitchFamily="2" charset="-122"/>
                <a:ea typeface="方正兰亭粗黑简体" pitchFamily="2" charset="-122"/>
                <a:cs typeface="Times New Roman" pitchFamily="18" charset="0"/>
              </a:rPr>
              <a:t>Formation of phosphonium salt</a:t>
            </a:r>
          </a:p>
        </p:txBody>
      </p:sp>
    </p:spTree>
    <p:extLst>
      <p:ext uri="{BB962C8B-B14F-4D97-AF65-F5344CB8AC3E}">
        <p14:creationId xmlns:p14="http://schemas.microsoft.com/office/powerpoint/2010/main" val="2585648664"/>
      </p:ext>
    </p:extLst>
  </p:cSld>
  <p:clrMapOvr>
    <a:masterClrMapping/>
  </p:clrMapOvr>
  <p:transition spd="slow" advTm="30191"/>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250825" y="908050"/>
            <a:ext cx="8642350" cy="5743575"/>
          </a:xfrm>
          <a:prstGeom prst="rect">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sp>
        <p:nvSpPr>
          <p:cNvPr id="90" name="Rectangle 13"/>
          <p:cNvSpPr>
            <a:spLocks noChangeArrowheads="1"/>
          </p:cNvSpPr>
          <p:nvPr/>
        </p:nvSpPr>
        <p:spPr bwMode="auto">
          <a:xfrm>
            <a:off x="-28575" y="758825"/>
            <a:ext cx="9144000" cy="71438"/>
          </a:xfrm>
          <a:prstGeom prst="rect">
            <a:avLst/>
          </a:prstGeom>
          <a:gradFill rotWithShape="1">
            <a:gsLst>
              <a:gs pos="0">
                <a:srgbClr val="764700"/>
              </a:gs>
              <a:gs pos="100000">
                <a:srgbClr val="FF9900"/>
              </a:gs>
            </a:gsLst>
            <a:lin ang="0" scaled="1"/>
          </a:gradFill>
          <a:ln>
            <a:noFill/>
          </a:ln>
          <a:effectLst>
            <a:outerShdw blurRad="63500" sx="102000" sy="102000" algn="ctr" rotWithShape="0">
              <a:prstClr val="black">
                <a:alpha val="40000"/>
              </a:prstClr>
            </a:outerShdw>
          </a:effectLst>
        </p:spPr>
        <p:txBody>
          <a:bodyPr wrap="none" anchor="ctr"/>
          <a:lstStyle/>
          <a:p>
            <a:pPr fontAlgn="auto">
              <a:spcBef>
                <a:spcPts val="0"/>
              </a:spcBef>
              <a:spcAft>
                <a:spcPts val="0"/>
              </a:spcAft>
              <a:defRPr/>
            </a:pPr>
            <a:endParaRPr kumimoji="1" lang="zh-CN" altLang="en-US" sz="2800">
              <a:solidFill>
                <a:prstClr val="black"/>
              </a:solidFill>
              <a:latin typeface="Times New Roman" pitchFamily="18" charset="0"/>
              <a:ea typeface="宋体"/>
            </a:endParaRPr>
          </a:p>
        </p:txBody>
      </p:sp>
      <p:sp>
        <p:nvSpPr>
          <p:cNvPr id="127079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57798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0" name="矩形 9"/>
          <p:cNvSpPr/>
          <p:nvPr/>
        </p:nvSpPr>
        <p:spPr>
          <a:xfrm>
            <a:off x="1224136" y="5733256"/>
            <a:ext cx="6948264" cy="646331"/>
          </a:xfrm>
          <a:prstGeom prst="rect">
            <a:avLst/>
          </a:prstGeom>
        </p:spPr>
        <p:txBody>
          <a:bodyPr wrap="square">
            <a:spAutoFit/>
          </a:bodyPr>
          <a:lstStyle/>
          <a:p>
            <a:pPr algn="ctr"/>
            <a:r>
              <a:rPr lang="en-US" altLang="zh-CN" dirty="0">
                <a:latin typeface="方正兰亭粗黑简体" panose="02010600030101010101" charset="-122"/>
                <a:ea typeface="方正兰亭粗黑简体" panose="02010600030101010101" charset="-122"/>
              </a:rPr>
              <a:t>Rh-catalyzed oxidative annulation for synthesis of 1-substituted </a:t>
            </a:r>
            <a:r>
              <a:rPr lang="en-US" altLang="zh-CN" dirty="0" err="1">
                <a:latin typeface="方正兰亭粗黑简体" panose="02010600030101010101" charset="-122"/>
                <a:ea typeface="方正兰亭粗黑简体" panose="02010600030101010101" charset="-122"/>
              </a:rPr>
              <a:t>isoquinolinium</a:t>
            </a:r>
            <a:r>
              <a:rPr lang="en-US" altLang="zh-CN" dirty="0">
                <a:latin typeface="方正兰亭粗黑简体" panose="02010600030101010101" charset="-122"/>
                <a:ea typeface="方正兰亭粗黑简体" panose="02010600030101010101" charset="-122"/>
              </a:rPr>
              <a:t> salts from </a:t>
            </a:r>
            <a:r>
              <a:rPr lang="en-US" altLang="zh-CN" dirty="0" err="1">
                <a:latin typeface="方正兰亭粗黑简体" panose="02010600030101010101" charset="-122"/>
                <a:ea typeface="方正兰亭粗黑简体" panose="02010600030101010101" charset="-122"/>
              </a:rPr>
              <a:t>ketimine</a:t>
            </a:r>
            <a:endParaRPr lang="zh-CN" altLang="en-US" dirty="0">
              <a:latin typeface="方正兰亭粗黑简体" panose="02010600030101010101" charset="-122"/>
              <a:ea typeface="方正兰亭粗黑简体" panose="02010600030101010101" charset="-122"/>
            </a:endParaRPr>
          </a:p>
        </p:txBody>
      </p:sp>
      <p:sp>
        <p:nvSpPr>
          <p:cNvPr id="12" name="TextBox 29"/>
          <p:cNvSpPr txBox="1">
            <a:spLocks noChangeArrowheads="1"/>
          </p:cNvSpPr>
          <p:nvPr/>
        </p:nvSpPr>
        <p:spPr bwMode="auto">
          <a:xfrm>
            <a:off x="144016" y="260648"/>
            <a:ext cx="651621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r>
              <a:rPr lang="en-US" altLang="zh-CN" sz="2400" dirty="0">
                <a:latin typeface="方正兰亭粗黑简体" pitchFamily="2" charset="-122"/>
                <a:ea typeface="方正兰亭粗黑简体" pitchFamily="2" charset="-122"/>
              </a:rPr>
              <a:t>4. Formation of C–N bond</a:t>
            </a:r>
            <a:endParaRPr lang="zh-CN" altLang="zh-CN" sz="2400" dirty="0">
              <a:latin typeface="方正兰亭粗黑简体" pitchFamily="2" charset="-122"/>
              <a:ea typeface="方正兰亭粗黑简体" pitchFamily="2" charset="-122"/>
            </a:endParaRPr>
          </a:p>
        </p:txBody>
      </p:sp>
      <p:sp>
        <p:nvSpPr>
          <p:cNvPr id="157798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 name="对象 1">
            <a:extLst>
              <a:ext uri="{FF2B5EF4-FFF2-40B4-BE49-F238E27FC236}">
                <a16:creationId xmlns="" xmlns:a16="http://schemas.microsoft.com/office/drawing/2014/main" id="{63EAB34D-11D6-44FD-94E2-F2010F00F2CA}"/>
              </a:ext>
            </a:extLst>
          </p:cNvPr>
          <p:cNvGraphicFramePr>
            <a:graphicFrameLocks noChangeAspect="1"/>
          </p:cNvGraphicFramePr>
          <p:nvPr>
            <p:extLst>
              <p:ext uri="{D42A27DB-BD31-4B8C-83A1-F6EECF244321}">
                <p14:modId xmlns:p14="http://schemas.microsoft.com/office/powerpoint/2010/main" val="3563033274"/>
              </p:ext>
            </p:extLst>
          </p:nvPr>
        </p:nvGraphicFramePr>
        <p:xfrm>
          <a:off x="2051720" y="1412775"/>
          <a:ext cx="4895276" cy="4411893"/>
        </p:xfrm>
        <a:graphic>
          <a:graphicData uri="http://schemas.openxmlformats.org/presentationml/2006/ole">
            <mc:AlternateContent xmlns:mc="http://schemas.openxmlformats.org/markup-compatibility/2006">
              <mc:Choice xmlns:v="urn:schemas-microsoft-com:vml" Requires="v">
                <p:oleObj spid="_x0000_s1578017" name="CS ChemDraw Drawing" r:id="rId4" imgW="4806726" imgH="4332837" progId="ChemDraw.Document.6.0">
                  <p:embed/>
                </p:oleObj>
              </mc:Choice>
              <mc:Fallback>
                <p:oleObj name="CS ChemDraw Drawing" r:id="rId4" imgW="4806726" imgH="4332837" progId="ChemDraw.Document.6.0">
                  <p:embed/>
                  <p:pic>
                    <p:nvPicPr>
                      <p:cNvPr id="0" name=""/>
                      <p:cNvPicPr/>
                      <p:nvPr/>
                    </p:nvPicPr>
                    <p:blipFill>
                      <a:blip r:embed="rId5"/>
                      <a:stretch>
                        <a:fillRect/>
                      </a:stretch>
                    </p:blipFill>
                    <p:spPr>
                      <a:xfrm>
                        <a:off x="2051720" y="1412775"/>
                        <a:ext cx="4895276" cy="4411893"/>
                      </a:xfrm>
                      <a:prstGeom prst="rect">
                        <a:avLst/>
                      </a:prstGeom>
                    </p:spPr>
                  </p:pic>
                </p:oleObj>
              </mc:Fallback>
            </mc:AlternateContent>
          </a:graphicData>
        </a:graphic>
      </p:graphicFrame>
      <p:sp>
        <p:nvSpPr>
          <p:cNvPr id="14" name="矩形 13">
            <a:extLst>
              <a:ext uri="{FF2B5EF4-FFF2-40B4-BE49-F238E27FC236}">
                <a16:creationId xmlns="" xmlns:a16="http://schemas.microsoft.com/office/drawing/2014/main" id="{7506B2F6-1745-4C17-8747-CEEB483EC35E}"/>
              </a:ext>
            </a:extLst>
          </p:cNvPr>
          <p:cNvSpPr/>
          <p:nvPr/>
        </p:nvSpPr>
        <p:spPr>
          <a:xfrm>
            <a:off x="827584" y="6330806"/>
            <a:ext cx="7992888" cy="338554"/>
          </a:xfrm>
          <a:prstGeom prst="rect">
            <a:avLst/>
          </a:prstGeom>
        </p:spPr>
        <p:txBody>
          <a:bodyPr wrap="square">
            <a:spAutoFit/>
          </a:bodyPr>
          <a:lstStyle/>
          <a:p>
            <a:pPr algn="r"/>
            <a:r>
              <a:rPr lang="en-US" altLang="zh-CN" sz="1600" dirty="0"/>
              <a:t>N. </a:t>
            </a:r>
            <a:r>
              <a:rPr lang="en-US" altLang="zh-CN" sz="1600" dirty="0" err="1"/>
              <a:t>Senthilkumar</a:t>
            </a:r>
            <a:r>
              <a:rPr lang="en-US" altLang="zh-CN" sz="1600" dirty="0"/>
              <a:t>, P. </a:t>
            </a:r>
            <a:r>
              <a:rPr lang="en-US" altLang="zh-CN" sz="1600" dirty="0" err="1"/>
              <a:t>Gandeepan</a:t>
            </a:r>
            <a:r>
              <a:rPr lang="en-US" altLang="zh-CN" sz="1600" dirty="0"/>
              <a:t>, J. Jayakumar and C. H. Cheng, </a:t>
            </a:r>
            <a:r>
              <a:rPr lang="en-US" altLang="zh-CN" sz="1600" i="1" dirty="0"/>
              <a:t>Chem. </a:t>
            </a:r>
            <a:r>
              <a:rPr lang="en-US" altLang="zh-CN" sz="1600" i="1" dirty="0" err="1"/>
              <a:t>Commun</a:t>
            </a:r>
            <a:r>
              <a:rPr lang="en-US" altLang="zh-CN" sz="1600" i="1" dirty="0"/>
              <a:t>.</a:t>
            </a:r>
            <a:r>
              <a:rPr lang="en-US" altLang="zh-CN" sz="1600" dirty="0"/>
              <a:t>, 2014,</a:t>
            </a:r>
            <a:r>
              <a:rPr lang="en-US" altLang="zh-CN" sz="1600" b="1" dirty="0"/>
              <a:t> 50</a:t>
            </a:r>
            <a:r>
              <a:rPr lang="en-US" altLang="zh-CN" sz="1600" dirty="0"/>
              <a:t>, 3106</a:t>
            </a:r>
            <a:endParaRPr lang="zh-CN" altLang="en-US" sz="1400" dirty="0"/>
          </a:p>
        </p:txBody>
      </p:sp>
      <p:sp>
        <p:nvSpPr>
          <p:cNvPr id="13" name="Rectangle 1">
            <a:extLst>
              <a:ext uri="{FF2B5EF4-FFF2-40B4-BE49-F238E27FC236}">
                <a16:creationId xmlns="" xmlns:a16="http://schemas.microsoft.com/office/drawing/2014/main" id="{29C39B69-2814-43B4-81E2-40D5164A0D08}"/>
              </a:ext>
            </a:extLst>
          </p:cNvPr>
          <p:cNvSpPr>
            <a:spLocks noChangeArrowheads="1"/>
          </p:cNvSpPr>
          <p:nvPr/>
        </p:nvSpPr>
        <p:spPr bwMode="auto">
          <a:xfrm>
            <a:off x="2288595" y="1012665"/>
            <a:ext cx="4421403" cy="4001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a:r>
              <a:rPr kumimoji="0" lang="en-US" altLang="zh-CN" sz="2000" i="0" u="none" strike="noStrike" cap="none" normalizeH="0" baseline="0" dirty="0">
                <a:ln>
                  <a:noFill/>
                </a:ln>
                <a:effectLst/>
                <a:latin typeface="方正兰亭粗黑简体" pitchFamily="2" charset="-122"/>
                <a:ea typeface="方正兰亭粗黑简体" pitchFamily="2" charset="-122"/>
                <a:cs typeface="Times New Roman" pitchFamily="18" charset="0"/>
              </a:rPr>
              <a:t>4.1 </a:t>
            </a:r>
            <a:r>
              <a:rPr lang="en-US" altLang="zh-CN" sz="2000" dirty="0">
                <a:latin typeface="方正兰亭粗黑简体" pitchFamily="2" charset="-122"/>
                <a:ea typeface="方正兰亭粗黑简体" pitchFamily="2" charset="-122"/>
                <a:cs typeface="Times New Roman" pitchFamily="18" charset="0"/>
              </a:rPr>
              <a:t>Formation of C–N(sp</a:t>
            </a:r>
            <a:r>
              <a:rPr lang="en-US" altLang="zh-CN" sz="2000" baseline="30000" dirty="0">
                <a:latin typeface="方正兰亭粗黑简体" pitchFamily="2" charset="-122"/>
                <a:ea typeface="方正兰亭粗黑简体" pitchFamily="2" charset="-122"/>
              </a:rPr>
              <a:t>2</a:t>
            </a:r>
            <a:r>
              <a:rPr lang="en-US" altLang="zh-CN" sz="2000" dirty="0">
                <a:latin typeface="方正兰亭粗黑简体" pitchFamily="2" charset="-122"/>
                <a:ea typeface="方正兰亭粗黑简体" pitchFamily="2" charset="-122"/>
                <a:cs typeface="Times New Roman" pitchFamily="18" charset="0"/>
              </a:rPr>
              <a:t>) bond</a:t>
            </a:r>
          </a:p>
        </p:txBody>
      </p:sp>
    </p:spTree>
    <p:extLst>
      <p:ext uri="{BB962C8B-B14F-4D97-AF65-F5344CB8AC3E}">
        <p14:creationId xmlns:p14="http://schemas.microsoft.com/office/powerpoint/2010/main" val="2585648664"/>
      </p:ext>
    </p:extLst>
  </p:cSld>
  <p:clrMapOvr>
    <a:masterClrMapping/>
  </p:clrMapOvr>
  <p:transition spd="slow" advTm="30191"/>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250825" y="908050"/>
            <a:ext cx="8642350" cy="5743575"/>
          </a:xfrm>
          <a:prstGeom prst="rect">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sp>
        <p:nvSpPr>
          <p:cNvPr id="90" name="Rectangle 13"/>
          <p:cNvSpPr>
            <a:spLocks noChangeArrowheads="1"/>
          </p:cNvSpPr>
          <p:nvPr/>
        </p:nvSpPr>
        <p:spPr bwMode="auto">
          <a:xfrm>
            <a:off x="-28575" y="758825"/>
            <a:ext cx="9144000" cy="71438"/>
          </a:xfrm>
          <a:prstGeom prst="rect">
            <a:avLst/>
          </a:prstGeom>
          <a:gradFill rotWithShape="1">
            <a:gsLst>
              <a:gs pos="0">
                <a:srgbClr val="764700"/>
              </a:gs>
              <a:gs pos="100000">
                <a:srgbClr val="FF9900"/>
              </a:gs>
            </a:gsLst>
            <a:lin ang="0" scaled="1"/>
          </a:gradFill>
          <a:ln>
            <a:noFill/>
          </a:ln>
          <a:effectLst>
            <a:outerShdw blurRad="63500" sx="102000" sy="102000" algn="ctr" rotWithShape="0">
              <a:prstClr val="black">
                <a:alpha val="40000"/>
              </a:prstClr>
            </a:outerShdw>
          </a:effectLst>
        </p:spPr>
        <p:txBody>
          <a:bodyPr wrap="none" anchor="ctr"/>
          <a:lstStyle/>
          <a:p>
            <a:pPr fontAlgn="auto">
              <a:spcBef>
                <a:spcPts val="0"/>
              </a:spcBef>
              <a:spcAft>
                <a:spcPts val="0"/>
              </a:spcAft>
              <a:defRPr/>
            </a:pPr>
            <a:endParaRPr kumimoji="1" lang="zh-CN" altLang="en-US" sz="2800">
              <a:solidFill>
                <a:prstClr val="black"/>
              </a:solidFill>
              <a:latin typeface="Times New Roman" pitchFamily="18" charset="0"/>
              <a:ea typeface="宋体"/>
            </a:endParaRPr>
          </a:p>
        </p:txBody>
      </p:sp>
      <p:sp>
        <p:nvSpPr>
          <p:cNvPr id="127079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56569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0" name="矩形 9"/>
          <p:cNvSpPr/>
          <p:nvPr/>
        </p:nvSpPr>
        <p:spPr>
          <a:xfrm>
            <a:off x="395536" y="5733256"/>
            <a:ext cx="8568952" cy="369332"/>
          </a:xfrm>
          <a:prstGeom prst="rect">
            <a:avLst/>
          </a:prstGeom>
        </p:spPr>
        <p:txBody>
          <a:bodyPr wrap="square">
            <a:spAutoFit/>
          </a:bodyPr>
          <a:lstStyle/>
          <a:p>
            <a:pPr algn="ctr"/>
            <a:r>
              <a:rPr lang="en-US" altLang="zh-CN" dirty="0">
                <a:latin typeface="方正兰亭粗黑简体" panose="02010600030101010101" charset="-122"/>
                <a:ea typeface="方正兰亭粗黑简体" panose="02010600030101010101" charset="-122"/>
              </a:rPr>
              <a:t>Synthesis of a zwitterionic </a:t>
            </a:r>
            <a:r>
              <a:rPr lang="en-US" altLang="zh-CN" dirty="0" err="1">
                <a:latin typeface="方正兰亭粗黑简体" panose="02010600030101010101" charset="-122"/>
                <a:ea typeface="方正兰亭粗黑简体" panose="02010600030101010101" charset="-122"/>
              </a:rPr>
              <a:t>isoquinolinium</a:t>
            </a:r>
            <a:r>
              <a:rPr lang="en-US" altLang="zh-CN" dirty="0">
                <a:latin typeface="方正兰亭粗黑简体" panose="02010600030101010101" charset="-122"/>
                <a:ea typeface="方正兰亭粗黑简体" panose="02010600030101010101" charset="-122"/>
              </a:rPr>
              <a:t> salt</a:t>
            </a:r>
            <a:endParaRPr lang="zh-CN" altLang="en-US" dirty="0">
              <a:latin typeface="方正兰亭粗黑简体" panose="02010600030101010101" charset="-122"/>
              <a:ea typeface="方正兰亭粗黑简体" panose="02010600030101010101" charset="-122"/>
            </a:endParaRPr>
          </a:p>
        </p:txBody>
      </p:sp>
      <p:sp>
        <p:nvSpPr>
          <p:cNvPr id="11" name="矩形 10"/>
          <p:cNvSpPr/>
          <p:nvPr/>
        </p:nvSpPr>
        <p:spPr>
          <a:xfrm>
            <a:off x="1677095" y="6228020"/>
            <a:ext cx="7215385" cy="338554"/>
          </a:xfrm>
          <a:prstGeom prst="rect">
            <a:avLst/>
          </a:prstGeom>
        </p:spPr>
        <p:txBody>
          <a:bodyPr wrap="square">
            <a:spAutoFit/>
          </a:bodyPr>
          <a:lstStyle/>
          <a:p>
            <a:pPr algn="r"/>
            <a:r>
              <a:rPr lang="en-US" altLang="zh-CN" sz="1600" dirty="0"/>
              <a:t>W. Zhang, C. Q. Wang, H. Lin, L. Dong and Y. J. Xu, </a:t>
            </a:r>
            <a:r>
              <a:rPr lang="en-US" altLang="zh-CN" sz="1600" i="1" dirty="0"/>
              <a:t>Chem. Eur. J.</a:t>
            </a:r>
            <a:r>
              <a:rPr lang="en-US" altLang="zh-CN" sz="1600" dirty="0"/>
              <a:t>, 2016, </a:t>
            </a:r>
            <a:r>
              <a:rPr lang="en-US" altLang="zh-CN" sz="1600" b="1" dirty="0"/>
              <a:t>22</a:t>
            </a:r>
            <a:r>
              <a:rPr lang="en-US" altLang="zh-CN" sz="1600" dirty="0"/>
              <a:t>, 907</a:t>
            </a:r>
            <a:endParaRPr lang="zh-CN" altLang="en-US" sz="1600" dirty="0"/>
          </a:p>
        </p:txBody>
      </p:sp>
      <p:sp>
        <p:nvSpPr>
          <p:cNvPr id="12" name="TextBox 29"/>
          <p:cNvSpPr txBox="1">
            <a:spLocks noChangeArrowheads="1"/>
          </p:cNvSpPr>
          <p:nvPr/>
        </p:nvSpPr>
        <p:spPr bwMode="auto">
          <a:xfrm>
            <a:off x="144016" y="260648"/>
            <a:ext cx="651621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r>
              <a:rPr lang="en-US" altLang="zh-CN" sz="2400" dirty="0">
                <a:latin typeface="方正兰亭粗黑简体" pitchFamily="2" charset="-122"/>
                <a:ea typeface="方正兰亭粗黑简体" pitchFamily="2" charset="-122"/>
              </a:rPr>
              <a:t>4. Formation of C–N bond</a:t>
            </a:r>
            <a:endParaRPr lang="zh-CN" altLang="zh-CN" sz="2400" dirty="0">
              <a:latin typeface="方正兰亭粗黑简体" pitchFamily="2" charset="-122"/>
              <a:ea typeface="方正兰亭粗黑简体" pitchFamily="2" charset="-122"/>
            </a:endParaRPr>
          </a:p>
        </p:txBody>
      </p:sp>
      <p:graphicFrame>
        <p:nvGraphicFramePr>
          <p:cNvPr id="2" name="对象 1">
            <a:extLst>
              <a:ext uri="{FF2B5EF4-FFF2-40B4-BE49-F238E27FC236}">
                <a16:creationId xmlns="" xmlns:a16="http://schemas.microsoft.com/office/drawing/2014/main" id="{423F7715-E2DF-4C23-AEFA-BE70415900BF}"/>
              </a:ext>
            </a:extLst>
          </p:cNvPr>
          <p:cNvGraphicFramePr>
            <a:graphicFrameLocks noChangeAspect="1"/>
          </p:cNvGraphicFramePr>
          <p:nvPr>
            <p:extLst>
              <p:ext uri="{D42A27DB-BD31-4B8C-83A1-F6EECF244321}">
                <p14:modId xmlns:p14="http://schemas.microsoft.com/office/powerpoint/2010/main" val="1067229286"/>
              </p:ext>
            </p:extLst>
          </p:nvPr>
        </p:nvGraphicFramePr>
        <p:xfrm>
          <a:off x="1677095" y="1340768"/>
          <a:ext cx="5732660" cy="4389788"/>
        </p:xfrm>
        <a:graphic>
          <a:graphicData uri="http://schemas.openxmlformats.org/presentationml/2006/ole">
            <mc:AlternateContent xmlns:mc="http://schemas.openxmlformats.org/markup-compatibility/2006">
              <mc:Choice xmlns:v="urn:schemas-microsoft-com:vml" Requires="v">
                <p:oleObj spid="_x0000_s1565728" name="CS ChemDraw Drawing" r:id="rId4" imgW="4736651" imgH="3627173" progId="ChemDraw.Document.6.0">
                  <p:embed/>
                </p:oleObj>
              </mc:Choice>
              <mc:Fallback>
                <p:oleObj name="CS ChemDraw Drawing" r:id="rId4" imgW="4736651" imgH="3627173" progId="ChemDraw.Document.6.0">
                  <p:embed/>
                  <p:pic>
                    <p:nvPicPr>
                      <p:cNvPr id="0" name=""/>
                      <p:cNvPicPr/>
                      <p:nvPr/>
                    </p:nvPicPr>
                    <p:blipFill>
                      <a:blip r:embed="rId5"/>
                      <a:stretch>
                        <a:fillRect/>
                      </a:stretch>
                    </p:blipFill>
                    <p:spPr>
                      <a:xfrm>
                        <a:off x="1677095" y="1340768"/>
                        <a:ext cx="5732660" cy="4389788"/>
                      </a:xfrm>
                      <a:prstGeom prst="rect">
                        <a:avLst/>
                      </a:prstGeom>
                    </p:spPr>
                  </p:pic>
                </p:oleObj>
              </mc:Fallback>
            </mc:AlternateContent>
          </a:graphicData>
        </a:graphic>
      </p:graphicFrame>
      <p:sp>
        <p:nvSpPr>
          <p:cNvPr id="13" name="Rectangle 1">
            <a:extLst>
              <a:ext uri="{FF2B5EF4-FFF2-40B4-BE49-F238E27FC236}">
                <a16:creationId xmlns="" xmlns:a16="http://schemas.microsoft.com/office/drawing/2014/main" id="{16FDD293-8BF2-421B-85E3-7144FFA4D9CC}"/>
              </a:ext>
            </a:extLst>
          </p:cNvPr>
          <p:cNvSpPr>
            <a:spLocks noChangeArrowheads="1"/>
          </p:cNvSpPr>
          <p:nvPr/>
        </p:nvSpPr>
        <p:spPr bwMode="auto">
          <a:xfrm>
            <a:off x="2288595" y="1012665"/>
            <a:ext cx="4421403" cy="4001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a:r>
              <a:rPr kumimoji="0" lang="en-US" altLang="zh-CN" sz="2000" i="0" u="none" strike="noStrike" cap="none" normalizeH="0" baseline="0" dirty="0">
                <a:ln>
                  <a:noFill/>
                </a:ln>
                <a:effectLst/>
                <a:latin typeface="方正兰亭粗黑简体" pitchFamily="2" charset="-122"/>
                <a:ea typeface="方正兰亭粗黑简体" pitchFamily="2" charset="-122"/>
                <a:cs typeface="Times New Roman" pitchFamily="18" charset="0"/>
              </a:rPr>
              <a:t>4.1 </a:t>
            </a:r>
            <a:r>
              <a:rPr lang="en-US" altLang="zh-CN" sz="2000" dirty="0">
                <a:latin typeface="方正兰亭粗黑简体" pitchFamily="2" charset="-122"/>
                <a:ea typeface="方正兰亭粗黑简体" pitchFamily="2" charset="-122"/>
                <a:cs typeface="Times New Roman" pitchFamily="18" charset="0"/>
              </a:rPr>
              <a:t>Formation of C–N(sp</a:t>
            </a:r>
            <a:r>
              <a:rPr lang="en-US" altLang="zh-CN" sz="2000" baseline="30000" dirty="0">
                <a:latin typeface="方正兰亭粗黑简体" pitchFamily="2" charset="-122"/>
                <a:ea typeface="方正兰亭粗黑简体" pitchFamily="2" charset="-122"/>
              </a:rPr>
              <a:t>2</a:t>
            </a:r>
            <a:r>
              <a:rPr lang="en-US" altLang="zh-CN" sz="2000" dirty="0">
                <a:latin typeface="方正兰亭粗黑简体" pitchFamily="2" charset="-122"/>
                <a:ea typeface="方正兰亭粗黑简体" pitchFamily="2" charset="-122"/>
                <a:cs typeface="Times New Roman" pitchFamily="18" charset="0"/>
              </a:rPr>
              <a:t>) bond</a:t>
            </a:r>
          </a:p>
        </p:txBody>
      </p:sp>
    </p:spTree>
    <p:extLst>
      <p:ext uri="{BB962C8B-B14F-4D97-AF65-F5344CB8AC3E}">
        <p14:creationId xmlns:p14="http://schemas.microsoft.com/office/powerpoint/2010/main" val="2585648664"/>
      </p:ext>
    </p:extLst>
  </p:cSld>
  <p:clrMapOvr>
    <a:masterClrMapping/>
  </p:clrMapOvr>
  <p:transition spd="slow" advTm="30191"/>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250825" y="908050"/>
            <a:ext cx="8642350" cy="5743575"/>
          </a:xfrm>
          <a:prstGeom prst="rect">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sp>
        <p:nvSpPr>
          <p:cNvPr id="90" name="Rectangle 13"/>
          <p:cNvSpPr>
            <a:spLocks noChangeArrowheads="1"/>
          </p:cNvSpPr>
          <p:nvPr/>
        </p:nvSpPr>
        <p:spPr bwMode="auto">
          <a:xfrm>
            <a:off x="-28575" y="758825"/>
            <a:ext cx="9144000" cy="71438"/>
          </a:xfrm>
          <a:prstGeom prst="rect">
            <a:avLst/>
          </a:prstGeom>
          <a:gradFill rotWithShape="1">
            <a:gsLst>
              <a:gs pos="0">
                <a:srgbClr val="764700"/>
              </a:gs>
              <a:gs pos="100000">
                <a:srgbClr val="FF9900"/>
              </a:gs>
            </a:gsLst>
            <a:lin ang="0" scaled="1"/>
          </a:gradFill>
          <a:ln>
            <a:noFill/>
          </a:ln>
          <a:effectLst>
            <a:outerShdw blurRad="63500" sx="102000" sy="102000" algn="ctr" rotWithShape="0">
              <a:prstClr val="black">
                <a:alpha val="40000"/>
              </a:prstClr>
            </a:outerShdw>
          </a:effectLst>
        </p:spPr>
        <p:txBody>
          <a:bodyPr wrap="none" anchor="ctr"/>
          <a:lstStyle/>
          <a:p>
            <a:pPr fontAlgn="auto">
              <a:spcBef>
                <a:spcPts val="0"/>
              </a:spcBef>
              <a:spcAft>
                <a:spcPts val="0"/>
              </a:spcAft>
              <a:defRPr/>
            </a:pPr>
            <a:endParaRPr kumimoji="1" lang="zh-CN" altLang="en-US" sz="2800">
              <a:solidFill>
                <a:prstClr val="black"/>
              </a:solidFill>
              <a:latin typeface="Times New Roman" pitchFamily="18" charset="0"/>
              <a:ea typeface="宋体"/>
            </a:endParaRPr>
          </a:p>
        </p:txBody>
      </p:sp>
      <p:sp>
        <p:nvSpPr>
          <p:cNvPr id="127079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56569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0" name="矩形 9"/>
          <p:cNvSpPr/>
          <p:nvPr/>
        </p:nvSpPr>
        <p:spPr>
          <a:xfrm>
            <a:off x="395536" y="5723964"/>
            <a:ext cx="8568952" cy="369332"/>
          </a:xfrm>
          <a:prstGeom prst="rect">
            <a:avLst/>
          </a:prstGeom>
        </p:spPr>
        <p:txBody>
          <a:bodyPr wrap="square">
            <a:spAutoFit/>
          </a:bodyPr>
          <a:lstStyle/>
          <a:p>
            <a:pPr algn="ctr"/>
            <a:r>
              <a:rPr lang="en-US" altLang="zh-CN" dirty="0">
                <a:latin typeface="方正兰亭粗黑简体" panose="02010600030101010101" charset="-122"/>
                <a:ea typeface="方正兰亭粗黑简体" panose="02010600030101010101" charset="-122"/>
              </a:rPr>
              <a:t>Oxidative annulation for one-pot synthesis of </a:t>
            </a:r>
            <a:r>
              <a:rPr lang="en-US" altLang="zh-CN" dirty="0" err="1">
                <a:latin typeface="方正兰亭粗黑简体" panose="02010600030101010101" charset="-122"/>
                <a:ea typeface="方正兰亭粗黑简体" panose="02010600030101010101" charset="-122"/>
              </a:rPr>
              <a:t>isoquinolinium</a:t>
            </a:r>
            <a:r>
              <a:rPr lang="en-US" altLang="zh-CN" dirty="0">
                <a:latin typeface="方正兰亭粗黑简体" panose="02010600030101010101" charset="-122"/>
                <a:ea typeface="方正兰亭粗黑简体" panose="02010600030101010101" charset="-122"/>
              </a:rPr>
              <a:t> salts</a:t>
            </a:r>
            <a:endParaRPr lang="zh-CN" altLang="en-US" dirty="0">
              <a:latin typeface="方正兰亭粗黑简体" panose="02010600030101010101" charset="-122"/>
              <a:ea typeface="方正兰亭粗黑简体" panose="02010600030101010101" charset="-122"/>
            </a:endParaRPr>
          </a:p>
        </p:txBody>
      </p:sp>
      <p:sp>
        <p:nvSpPr>
          <p:cNvPr id="12" name="TextBox 29"/>
          <p:cNvSpPr txBox="1">
            <a:spLocks noChangeArrowheads="1"/>
          </p:cNvSpPr>
          <p:nvPr/>
        </p:nvSpPr>
        <p:spPr bwMode="auto">
          <a:xfrm>
            <a:off x="144016" y="260648"/>
            <a:ext cx="651621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r>
              <a:rPr lang="en-US" altLang="zh-CN" sz="2400" dirty="0">
                <a:latin typeface="方正兰亭粗黑简体" pitchFamily="2" charset="-122"/>
                <a:ea typeface="方正兰亭粗黑简体" pitchFamily="2" charset="-122"/>
              </a:rPr>
              <a:t>4. Formation of C–N bond</a:t>
            </a:r>
            <a:endParaRPr lang="zh-CN" altLang="zh-CN" sz="2400" dirty="0">
              <a:latin typeface="方正兰亭粗黑简体" pitchFamily="2" charset="-122"/>
              <a:ea typeface="方正兰亭粗黑简体" pitchFamily="2" charset="-122"/>
            </a:endParaRPr>
          </a:p>
        </p:txBody>
      </p:sp>
      <p:sp>
        <p:nvSpPr>
          <p:cNvPr id="13" name="Rectangle 1">
            <a:extLst>
              <a:ext uri="{FF2B5EF4-FFF2-40B4-BE49-F238E27FC236}">
                <a16:creationId xmlns="" xmlns:a16="http://schemas.microsoft.com/office/drawing/2014/main" id="{16FDD293-8BF2-421B-85E3-7144FFA4D9CC}"/>
              </a:ext>
            </a:extLst>
          </p:cNvPr>
          <p:cNvSpPr>
            <a:spLocks noChangeArrowheads="1"/>
          </p:cNvSpPr>
          <p:nvPr/>
        </p:nvSpPr>
        <p:spPr bwMode="auto">
          <a:xfrm>
            <a:off x="2288595" y="1012665"/>
            <a:ext cx="4421403" cy="4001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a:r>
              <a:rPr kumimoji="0" lang="en-US" altLang="zh-CN" sz="2000" i="0" u="none" strike="noStrike" cap="none" normalizeH="0" baseline="0" dirty="0">
                <a:ln>
                  <a:noFill/>
                </a:ln>
                <a:effectLst/>
                <a:latin typeface="方正兰亭粗黑简体" pitchFamily="2" charset="-122"/>
                <a:ea typeface="方正兰亭粗黑简体" pitchFamily="2" charset="-122"/>
                <a:cs typeface="Times New Roman" pitchFamily="18" charset="0"/>
              </a:rPr>
              <a:t>4.1 </a:t>
            </a:r>
            <a:r>
              <a:rPr lang="en-US" altLang="zh-CN" sz="2000" dirty="0">
                <a:latin typeface="方正兰亭粗黑简体" pitchFamily="2" charset="-122"/>
                <a:ea typeface="方正兰亭粗黑简体" pitchFamily="2" charset="-122"/>
                <a:cs typeface="Times New Roman" pitchFamily="18" charset="0"/>
              </a:rPr>
              <a:t>Formation of C–N(sp</a:t>
            </a:r>
            <a:r>
              <a:rPr lang="en-US" altLang="zh-CN" sz="2000" baseline="30000" dirty="0">
                <a:latin typeface="方正兰亭粗黑简体" pitchFamily="2" charset="-122"/>
                <a:ea typeface="方正兰亭粗黑简体" pitchFamily="2" charset="-122"/>
              </a:rPr>
              <a:t>2</a:t>
            </a:r>
            <a:r>
              <a:rPr lang="en-US" altLang="zh-CN" sz="2000" dirty="0">
                <a:latin typeface="方正兰亭粗黑简体" pitchFamily="2" charset="-122"/>
                <a:ea typeface="方正兰亭粗黑简体" pitchFamily="2" charset="-122"/>
                <a:cs typeface="Times New Roman" pitchFamily="18" charset="0"/>
              </a:rPr>
              <a:t>) bond</a:t>
            </a:r>
          </a:p>
        </p:txBody>
      </p:sp>
      <p:graphicFrame>
        <p:nvGraphicFramePr>
          <p:cNvPr id="3" name="对象 2">
            <a:extLst>
              <a:ext uri="{FF2B5EF4-FFF2-40B4-BE49-F238E27FC236}">
                <a16:creationId xmlns="" xmlns:a16="http://schemas.microsoft.com/office/drawing/2014/main" id="{A64E9C4D-7282-42CA-AD76-539939C6C43C}"/>
              </a:ext>
            </a:extLst>
          </p:cNvPr>
          <p:cNvGraphicFramePr>
            <a:graphicFrameLocks noChangeAspect="1"/>
          </p:cNvGraphicFramePr>
          <p:nvPr>
            <p:extLst>
              <p:ext uri="{D42A27DB-BD31-4B8C-83A1-F6EECF244321}">
                <p14:modId xmlns:p14="http://schemas.microsoft.com/office/powerpoint/2010/main" val="629924553"/>
              </p:ext>
            </p:extLst>
          </p:nvPr>
        </p:nvGraphicFramePr>
        <p:xfrm>
          <a:off x="1850051" y="1406327"/>
          <a:ext cx="5443897" cy="4269652"/>
        </p:xfrm>
        <a:graphic>
          <a:graphicData uri="http://schemas.openxmlformats.org/presentationml/2006/ole">
            <mc:AlternateContent xmlns:mc="http://schemas.openxmlformats.org/markup-compatibility/2006">
              <mc:Choice xmlns:v="urn:schemas-microsoft-com:vml" Requires="v">
                <p:oleObj spid="_x0000_s1691664" name="CS ChemDraw Drawing" r:id="rId4" imgW="4732390" imgH="3710887" progId="ChemDraw.Document.6.0">
                  <p:embed/>
                </p:oleObj>
              </mc:Choice>
              <mc:Fallback>
                <p:oleObj name="CS ChemDraw Drawing" r:id="rId4" imgW="4732390" imgH="3710887" progId="ChemDraw.Document.6.0">
                  <p:embed/>
                  <p:pic>
                    <p:nvPicPr>
                      <p:cNvPr id="0" name=""/>
                      <p:cNvPicPr/>
                      <p:nvPr/>
                    </p:nvPicPr>
                    <p:blipFill>
                      <a:blip r:embed="rId5"/>
                      <a:stretch>
                        <a:fillRect/>
                      </a:stretch>
                    </p:blipFill>
                    <p:spPr>
                      <a:xfrm>
                        <a:off x="1850051" y="1406327"/>
                        <a:ext cx="5443897" cy="4269652"/>
                      </a:xfrm>
                      <a:prstGeom prst="rect">
                        <a:avLst/>
                      </a:prstGeom>
                    </p:spPr>
                  </p:pic>
                </p:oleObj>
              </mc:Fallback>
            </mc:AlternateContent>
          </a:graphicData>
        </a:graphic>
      </p:graphicFrame>
      <p:sp>
        <p:nvSpPr>
          <p:cNvPr id="14" name="矩形 13">
            <a:extLst>
              <a:ext uri="{FF2B5EF4-FFF2-40B4-BE49-F238E27FC236}">
                <a16:creationId xmlns="" xmlns:a16="http://schemas.microsoft.com/office/drawing/2014/main" id="{87FBFA0B-0162-41C6-92B1-DC617A04CD90}"/>
              </a:ext>
            </a:extLst>
          </p:cNvPr>
          <p:cNvSpPr/>
          <p:nvPr/>
        </p:nvSpPr>
        <p:spPr>
          <a:xfrm>
            <a:off x="899592" y="6237312"/>
            <a:ext cx="7992888" cy="338554"/>
          </a:xfrm>
          <a:prstGeom prst="rect">
            <a:avLst/>
          </a:prstGeom>
        </p:spPr>
        <p:txBody>
          <a:bodyPr wrap="square">
            <a:spAutoFit/>
          </a:bodyPr>
          <a:lstStyle/>
          <a:p>
            <a:pPr algn="r"/>
            <a:r>
              <a:rPr lang="en-US" altLang="zh-CN" sz="1600" dirty="0"/>
              <a:t>J. Jayakumar, K. Parthasarathy and C. H. Cheng, </a:t>
            </a:r>
            <a:r>
              <a:rPr lang="en-US" altLang="zh-CN" sz="1600" i="1" dirty="0" err="1"/>
              <a:t>Angew</a:t>
            </a:r>
            <a:r>
              <a:rPr lang="en-US" altLang="zh-CN" sz="1600" i="1" dirty="0"/>
              <a:t>. Chem. Int. Ed.</a:t>
            </a:r>
            <a:r>
              <a:rPr lang="en-US" altLang="zh-CN" sz="1600" dirty="0"/>
              <a:t>, 2012, </a:t>
            </a:r>
            <a:r>
              <a:rPr lang="en-US" altLang="zh-CN" sz="1600" b="1" dirty="0"/>
              <a:t>51</a:t>
            </a:r>
            <a:r>
              <a:rPr lang="en-US" altLang="zh-CN" sz="1600" dirty="0"/>
              <a:t>, 19</a:t>
            </a:r>
            <a:endParaRPr lang="zh-CN" altLang="en-US" sz="1600" dirty="0"/>
          </a:p>
        </p:txBody>
      </p:sp>
    </p:spTree>
    <p:extLst>
      <p:ext uri="{BB962C8B-B14F-4D97-AF65-F5344CB8AC3E}">
        <p14:creationId xmlns:p14="http://schemas.microsoft.com/office/powerpoint/2010/main" val="45999541"/>
      </p:ext>
    </p:extLst>
  </p:cSld>
  <p:clrMapOvr>
    <a:masterClrMapping/>
  </p:clrMapOvr>
  <p:transition spd="slow" advTm="30191"/>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250825" y="908050"/>
            <a:ext cx="8642350" cy="5743575"/>
          </a:xfrm>
          <a:prstGeom prst="rect">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sp>
        <p:nvSpPr>
          <p:cNvPr id="90" name="Rectangle 13"/>
          <p:cNvSpPr>
            <a:spLocks noChangeArrowheads="1"/>
          </p:cNvSpPr>
          <p:nvPr/>
        </p:nvSpPr>
        <p:spPr bwMode="auto">
          <a:xfrm>
            <a:off x="-28575" y="758825"/>
            <a:ext cx="9144000" cy="71438"/>
          </a:xfrm>
          <a:prstGeom prst="rect">
            <a:avLst/>
          </a:prstGeom>
          <a:gradFill rotWithShape="1">
            <a:gsLst>
              <a:gs pos="0">
                <a:srgbClr val="764700"/>
              </a:gs>
              <a:gs pos="100000">
                <a:srgbClr val="FF9900"/>
              </a:gs>
            </a:gsLst>
            <a:lin ang="0" scaled="1"/>
          </a:gradFill>
          <a:ln>
            <a:noFill/>
          </a:ln>
          <a:effectLst>
            <a:outerShdw blurRad="63500" sx="102000" sy="102000" algn="ctr" rotWithShape="0">
              <a:prstClr val="black">
                <a:alpha val="40000"/>
              </a:prstClr>
            </a:outerShdw>
          </a:effectLst>
        </p:spPr>
        <p:txBody>
          <a:bodyPr wrap="none" anchor="ctr"/>
          <a:lstStyle/>
          <a:p>
            <a:pPr fontAlgn="auto">
              <a:spcBef>
                <a:spcPts val="0"/>
              </a:spcBef>
              <a:spcAft>
                <a:spcPts val="0"/>
              </a:spcAft>
              <a:defRPr/>
            </a:pPr>
            <a:endParaRPr kumimoji="1" lang="zh-CN" altLang="en-US" sz="2800">
              <a:solidFill>
                <a:prstClr val="black"/>
              </a:solidFill>
              <a:latin typeface="Times New Roman" pitchFamily="18" charset="0"/>
              <a:ea typeface="宋体"/>
            </a:endParaRPr>
          </a:p>
        </p:txBody>
      </p:sp>
      <p:sp>
        <p:nvSpPr>
          <p:cNvPr id="127079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59641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0" name="矩形 9"/>
          <p:cNvSpPr/>
          <p:nvPr/>
        </p:nvSpPr>
        <p:spPr>
          <a:xfrm>
            <a:off x="171838" y="5939988"/>
            <a:ext cx="8784976" cy="369332"/>
          </a:xfrm>
          <a:prstGeom prst="rect">
            <a:avLst/>
          </a:prstGeom>
        </p:spPr>
        <p:txBody>
          <a:bodyPr wrap="square">
            <a:spAutoFit/>
          </a:bodyPr>
          <a:lstStyle/>
          <a:p>
            <a:pPr algn="ctr"/>
            <a:r>
              <a:rPr lang="en-US" altLang="zh-CN" dirty="0">
                <a:latin typeface="方正兰亭粗黑简体" panose="02010600030101010101" charset="-122"/>
                <a:ea typeface="方正兰亭粗黑简体" panose="02010600030101010101" charset="-122"/>
              </a:rPr>
              <a:t>Ru-catalyzed oxidative annulation for synthesis of </a:t>
            </a:r>
            <a:r>
              <a:rPr lang="en-US" altLang="zh-CN" dirty="0" err="1">
                <a:latin typeface="方正兰亭粗黑简体" panose="02010600030101010101" charset="-122"/>
                <a:ea typeface="方正兰亭粗黑简体" panose="02010600030101010101" charset="-122"/>
              </a:rPr>
              <a:t>isoquinolinium</a:t>
            </a:r>
            <a:r>
              <a:rPr lang="en-US" altLang="zh-CN" dirty="0">
                <a:latin typeface="方正兰亭粗黑简体" panose="02010600030101010101" charset="-122"/>
                <a:ea typeface="方正兰亭粗黑简体" panose="02010600030101010101" charset="-122"/>
              </a:rPr>
              <a:t> salts</a:t>
            </a:r>
            <a:endParaRPr lang="zh-CN" altLang="en-US" dirty="0">
              <a:latin typeface="方正兰亭粗黑简体" panose="02010600030101010101" charset="-122"/>
              <a:ea typeface="方正兰亭粗黑简体" panose="02010600030101010101" charset="-122"/>
            </a:endParaRPr>
          </a:p>
        </p:txBody>
      </p:sp>
      <p:sp>
        <p:nvSpPr>
          <p:cNvPr id="11" name="矩形 10"/>
          <p:cNvSpPr/>
          <p:nvPr/>
        </p:nvSpPr>
        <p:spPr>
          <a:xfrm>
            <a:off x="899592" y="6237312"/>
            <a:ext cx="7992888" cy="338554"/>
          </a:xfrm>
          <a:prstGeom prst="rect">
            <a:avLst/>
          </a:prstGeom>
        </p:spPr>
        <p:txBody>
          <a:bodyPr wrap="square">
            <a:spAutoFit/>
          </a:bodyPr>
          <a:lstStyle/>
          <a:p>
            <a:pPr algn="r"/>
            <a:r>
              <a:rPr lang="en-US" altLang="zh-CN" sz="1600" dirty="0"/>
              <a:t>K. Parthasarathy, N. </a:t>
            </a:r>
            <a:r>
              <a:rPr lang="en-US" altLang="zh-CN" sz="1600" dirty="0" err="1"/>
              <a:t>Senthilkumar</a:t>
            </a:r>
            <a:r>
              <a:rPr lang="en-US" altLang="zh-CN" sz="1600" dirty="0"/>
              <a:t>, J. Jayakumar and C. H. Cheng,</a:t>
            </a:r>
            <a:r>
              <a:rPr lang="en-US" altLang="zh-CN" sz="1600" i="1" dirty="0"/>
              <a:t> Org. Lett.</a:t>
            </a:r>
            <a:r>
              <a:rPr lang="en-US" altLang="zh-CN" sz="1600" dirty="0"/>
              <a:t>, 2012, </a:t>
            </a:r>
            <a:r>
              <a:rPr lang="en-US" altLang="zh-CN" sz="1600" b="1" dirty="0"/>
              <a:t>14</a:t>
            </a:r>
            <a:r>
              <a:rPr lang="en-US" altLang="zh-CN" sz="1600" dirty="0"/>
              <a:t>, 3478</a:t>
            </a:r>
            <a:endParaRPr lang="zh-CN" altLang="en-US" sz="1400" dirty="0"/>
          </a:p>
        </p:txBody>
      </p:sp>
      <p:sp>
        <p:nvSpPr>
          <p:cNvPr id="1596419"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2" name="TextBox 29"/>
          <p:cNvSpPr txBox="1">
            <a:spLocks noChangeArrowheads="1"/>
          </p:cNvSpPr>
          <p:nvPr/>
        </p:nvSpPr>
        <p:spPr bwMode="auto">
          <a:xfrm>
            <a:off x="144016" y="260648"/>
            <a:ext cx="651621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r>
              <a:rPr lang="en-US" altLang="zh-CN" sz="2400" dirty="0">
                <a:latin typeface="方正兰亭粗黑简体" pitchFamily="2" charset="-122"/>
                <a:ea typeface="方正兰亭粗黑简体" pitchFamily="2" charset="-122"/>
              </a:rPr>
              <a:t>4. Formation of C–N bond</a:t>
            </a:r>
            <a:endParaRPr lang="zh-CN" altLang="zh-CN" sz="2400" dirty="0">
              <a:latin typeface="方正兰亭粗黑简体" pitchFamily="2" charset="-122"/>
              <a:ea typeface="方正兰亭粗黑简体" pitchFamily="2" charset="-122"/>
            </a:endParaRPr>
          </a:p>
        </p:txBody>
      </p:sp>
      <p:graphicFrame>
        <p:nvGraphicFramePr>
          <p:cNvPr id="3" name="对象 2">
            <a:extLst>
              <a:ext uri="{FF2B5EF4-FFF2-40B4-BE49-F238E27FC236}">
                <a16:creationId xmlns="" xmlns:a16="http://schemas.microsoft.com/office/drawing/2014/main" id="{9F5A609B-26EF-4232-B948-7090C7F4AB36}"/>
              </a:ext>
            </a:extLst>
          </p:cNvPr>
          <p:cNvGraphicFramePr>
            <a:graphicFrameLocks noChangeAspect="1"/>
          </p:cNvGraphicFramePr>
          <p:nvPr>
            <p:extLst>
              <p:ext uri="{D42A27DB-BD31-4B8C-83A1-F6EECF244321}">
                <p14:modId xmlns:p14="http://schemas.microsoft.com/office/powerpoint/2010/main" val="2219105041"/>
              </p:ext>
            </p:extLst>
          </p:nvPr>
        </p:nvGraphicFramePr>
        <p:xfrm>
          <a:off x="1272896" y="1440166"/>
          <a:ext cx="6598208" cy="4437144"/>
        </p:xfrm>
        <a:graphic>
          <a:graphicData uri="http://schemas.openxmlformats.org/presentationml/2006/ole">
            <mc:AlternateContent xmlns:mc="http://schemas.openxmlformats.org/markup-compatibility/2006">
              <mc:Choice xmlns:v="urn:schemas-microsoft-com:vml" Requires="v">
                <p:oleObj spid="_x0000_s1596449" name="CS ChemDraw Drawing" r:id="rId4" imgW="5190714" imgH="3491431" progId="ChemDraw.Document.6.0">
                  <p:embed/>
                </p:oleObj>
              </mc:Choice>
              <mc:Fallback>
                <p:oleObj name="CS ChemDraw Drawing" r:id="rId4" imgW="5190714" imgH="3491431" progId="ChemDraw.Document.6.0">
                  <p:embed/>
                  <p:pic>
                    <p:nvPicPr>
                      <p:cNvPr id="0" name=""/>
                      <p:cNvPicPr/>
                      <p:nvPr/>
                    </p:nvPicPr>
                    <p:blipFill>
                      <a:blip r:embed="rId5"/>
                      <a:stretch>
                        <a:fillRect/>
                      </a:stretch>
                    </p:blipFill>
                    <p:spPr>
                      <a:xfrm>
                        <a:off x="1272896" y="1440166"/>
                        <a:ext cx="6598208" cy="4437144"/>
                      </a:xfrm>
                      <a:prstGeom prst="rect">
                        <a:avLst/>
                      </a:prstGeom>
                    </p:spPr>
                  </p:pic>
                </p:oleObj>
              </mc:Fallback>
            </mc:AlternateContent>
          </a:graphicData>
        </a:graphic>
      </p:graphicFrame>
      <p:sp>
        <p:nvSpPr>
          <p:cNvPr id="13" name="Rectangle 1">
            <a:extLst>
              <a:ext uri="{FF2B5EF4-FFF2-40B4-BE49-F238E27FC236}">
                <a16:creationId xmlns="" xmlns:a16="http://schemas.microsoft.com/office/drawing/2014/main" id="{02F4252C-27D3-4ECC-8F64-595CB9009A07}"/>
              </a:ext>
            </a:extLst>
          </p:cNvPr>
          <p:cNvSpPr>
            <a:spLocks noChangeArrowheads="1"/>
          </p:cNvSpPr>
          <p:nvPr/>
        </p:nvSpPr>
        <p:spPr bwMode="auto">
          <a:xfrm>
            <a:off x="2288595" y="1012665"/>
            <a:ext cx="4421403" cy="4001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a:r>
              <a:rPr kumimoji="0" lang="en-US" altLang="zh-CN" sz="2000" i="0" u="none" strike="noStrike" cap="none" normalizeH="0" baseline="0" dirty="0">
                <a:ln>
                  <a:noFill/>
                </a:ln>
                <a:effectLst/>
                <a:latin typeface="方正兰亭粗黑简体" pitchFamily="2" charset="-122"/>
                <a:ea typeface="方正兰亭粗黑简体" pitchFamily="2" charset="-122"/>
                <a:cs typeface="Times New Roman" pitchFamily="18" charset="0"/>
              </a:rPr>
              <a:t>4.1 </a:t>
            </a:r>
            <a:r>
              <a:rPr lang="en-US" altLang="zh-CN" sz="2000" dirty="0">
                <a:latin typeface="方正兰亭粗黑简体" pitchFamily="2" charset="-122"/>
                <a:ea typeface="方正兰亭粗黑简体" pitchFamily="2" charset="-122"/>
                <a:cs typeface="Times New Roman" pitchFamily="18" charset="0"/>
              </a:rPr>
              <a:t>Formation of C–N(sp</a:t>
            </a:r>
            <a:r>
              <a:rPr lang="en-US" altLang="zh-CN" sz="2000" baseline="30000" dirty="0">
                <a:latin typeface="方正兰亭粗黑简体" pitchFamily="2" charset="-122"/>
                <a:ea typeface="方正兰亭粗黑简体" pitchFamily="2" charset="-122"/>
              </a:rPr>
              <a:t>2</a:t>
            </a:r>
            <a:r>
              <a:rPr lang="en-US" altLang="zh-CN" sz="2000" dirty="0">
                <a:latin typeface="方正兰亭粗黑简体" pitchFamily="2" charset="-122"/>
                <a:ea typeface="方正兰亭粗黑简体" pitchFamily="2" charset="-122"/>
                <a:cs typeface="Times New Roman" pitchFamily="18" charset="0"/>
              </a:rPr>
              <a:t>) bond</a:t>
            </a:r>
          </a:p>
        </p:txBody>
      </p:sp>
    </p:spTree>
    <p:extLst>
      <p:ext uri="{BB962C8B-B14F-4D97-AF65-F5344CB8AC3E}">
        <p14:creationId xmlns:p14="http://schemas.microsoft.com/office/powerpoint/2010/main" val="2585648664"/>
      </p:ext>
    </p:extLst>
  </p:cSld>
  <p:clrMapOvr>
    <a:masterClrMapping/>
  </p:clrMapOvr>
  <p:transition spd="slow" advTm="30191"/>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250825" y="908050"/>
            <a:ext cx="8642350" cy="5743575"/>
          </a:xfrm>
          <a:prstGeom prst="rect">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sp>
        <p:nvSpPr>
          <p:cNvPr id="90" name="Rectangle 13"/>
          <p:cNvSpPr>
            <a:spLocks noChangeArrowheads="1"/>
          </p:cNvSpPr>
          <p:nvPr/>
        </p:nvSpPr>
        <p:spPr bwMode="auto">
          <a:xfrm>
            <a:off x="-28575" y="758825"/>
            <a:ext cx="9144000" cy="71438"/>
          </a:xfrm>
          <a:prstGeom prst="rect">
            <a:avLst/>
          </a:prstGeom>
          <a:gradFill rotWithShape="1">
            <a:gsLst>
              <a:gs pos="0">
                <a:srgbClr val="764700"/>
              </a:gs>
              <a:gs pos="100000">
                <a:srgbClr val="FF9900"/>
              </a:gs>
            </a:gsLst>
            <a:lin ang="0" scaled="1"/>
          </a:gradFill>
          <a:ln>
            <a:noFill/>
          </a:ln>
          <a:effectLst>
            <a:outerShdw blurRad="63500" sx="102000" sy="102000" algn="ctr" rotWithShape="0">
              <a:prstClr val="black">
                <a:alpha val="40000"/>
              </a:prstClr>
            </a:outerShdw>
          </a:effectLst>
        </p:spPr>
        <p:txBody>
          <a:bodyPr wrap="none" anchor="ctr"/>
          <a:lstStyle/>
          <a:p>
            <a:pPr fontAlgn="auto">
              <a:spcBef>
                <a:spcPts val="0"/>
              </a:spcBef>
              <a:spcAft>
                <a:spcPts val="0"/>
              </a:spcAft>
              <a:defRPr/>
            </a:pPr>
            <a:endParaRPr kumimoji="1" lang="zh-CN" altLang="en-US" sz="2800">
              <a:solidFill>
                <a:prstClr val="black"/>
              </a:solidFill>
              <a:latin typeface="Times New Roman" pitchFamily="18" charset="0"/>
              <a:ea typeface="宋体"/>
            </a:endParaRPr>
          </a:p>
        </p:txBody>
      </p:sp>
      <p:sp>
        <p:nvSpPr>
          <p:cNvPr id="127079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59437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0" name="矩形 9"/>
          <p:cNvSpPr/>
          <p:nvPr/>
        </p:nvSpPr>
        <p:spPr>
          <a:xfrm>
            <a:off x="1043608" y="5661248"/>
            <a:ext cx="7272808" cy="646331"/>
          </a:xfrm>
          <a:prstGeom prst="rect">
            <a:avLst/>
          </a:prstGeom>
        </p:spPr>
        <p:txBody>
          <a:bodyPr wrap="square">
            <a:spAutoFit/>
          </a:bodyPr>
          <a:lstStyle/>
          <a:p>
            <a:pPr algn="ctr"/>
            <a:r>
              <a:rPr lang="en-US" altLang="zh-CN" dirty="0">
                <a:latin typeface="方正兰亭粗黑简体" panose="02010600030101010101" charset="-122"/>
                <a:ea typeface="方正兰亭粗黑简体" panose="02010600030101010101" charset="-122"/>
              </a:rPr>
              <a:t>Synthesis of dibenzo[</a:t>
            </a:r>
            <a:r>
              <a:rPr lang="en-US" altLang="zh-CN" dirty="0" err="1">
                <a:latin typeface="方正兰亭粗黑简体" panose="02010600030101010101" charset="-122"/>
                <a:ea typeface="方正兰亭粗黑简体" panose="02010600030101010101" charset="-122"/>
              </a:rPr>
              <a:t>a,f</a:t>
            </a:r>
            <a:r>
              <a:rPr lang="en-US" altLang="zh-CN" dirty="0">
                <a:latin typeface="方正兰亭粗黑简体" panose="02010600030101010101" charset="-122"/>
                <a:ea typeface="方正兰亭粗黑简体" panose="02010600030101010101" charset="-122"/>
              </a:rPr>
              <a:t>]</a:t>
            </a:r>
            <a:r>
              <a:rPr lang="en-US" altLang="zh-CN" dirty="0" err="1">
                <a:latin typeface="方正兰亭粗黑简体" panose="02010600030101010101" charset="-122"/>
                <a:ea typeface="方正兰亭粗黑简体" panose="02010600030101010101" charset="-122"/>
              </a:rPr>
              <a:t>quinolizinium</a:t>
            </a:r>
            <a:r>
              <a:rPr lang="en-US" altLang="zh-CN" dirty="0">
                <a:latin typeface="方正兰亭粗黑简体" panose="02010600030101010101" charset="-122"/>
                <a:ea typeface="方正兰亭粗黑简体" panose="02010600030101010101" charset="-122"/>
              </a:rPr>
              <a:t> salts via double insertion of alkyne</a:t>
            </a:r>
            <a:endParaRPr lang="zh-CN" altLang="en-US" dirty="0">
              <a:latin typeface="方正兰亭粗黑简体" panose="02010600030101010101" charset="-122"/>
              <a:ea typeface="方正兰亭粗黑简体" panose="02010600030101010101" charset="-122"/>
            </a:endParaRPr>
          </a:p>
        </p:txBody>
      </p:sp>
      <p:sp>
        <p:nvSpPr>
          <p:cNvPr id="11" name="矩形 10"/>
          <p:cNvSpPr/>
          <p:nvPr/>
        </p:nvSpPr>
        <p:spPr>
          <a:xfrm>
            <a:off x="605359" y="6237312"/>
            <a:ext cx="8280920" cy="338554"/>
          </a:xfrm>
          <a:prstGeom prst="rect">
            <a:avLst/>
          </a:prstGeom>
        </p:spPr>
        <p:txBody>
          <a:bodyPr wrap="square">
            <a:spAutoFit/>
          </a:bodyPr>
          <a:lstStyle/>
          <a:p>
            <a:r>
              <a:rPr lang="en-US" altLang="zh-CN" sz="1600" dirty="0"/>
              <a:t>V. D. Kadam, B. Feng, X. Chen, W. Liang, F. Zhou, Y. Liu, G. Gao and J. You, </a:t>
            </a:r>
            <a:r>
              <a:rPr lang="en-US" altLang="zh-CN" sz="1600" i="1" dirty="0"/>
              <a:t>Org. Lett.</a:t>
            </a:r>
            <a:r>
              <a:rPr lang="en-US" altLang="zh-CN" sz="1600" dirty="0"/>
              <a:t>, 2018, </a:t>
            </a:r>
            <a:r>
              <a:rPr lang="en-US" altLang="zh-CN" sz="1600" b="1" dirty="0"/>
              <a:t>20</a:t>
            </a:r>
            <a:r>
              <a:rPr lang="en-US" altLang="zh-CN" sz="1600" dirty="0"/>
              <a:t>, 7071</a:t>
            </a:r>
            <a:endParaRPr lang="zh-CN" altLang="en-US" sz="1400" dirty="0"/>
          </a:p>
        </p:txBody>
      </p:sp>
      <p:sp>
        <p:nvSpPr>
          <p:cNvPr id="12" name="TextBox 29"/>
          <p:cNvSpPr txBox="1">
            <a:spLocks noChangeArrowheads="1"/>
          </p:cNvSpPr>
          <p:nvPr/>
        </p:nvSpPr>
        <p:spPr bwMode="auto">
          <a:xfrm>
            <a:off x="144016" y="260648"/>
            <a:ext cx="651621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r>
              <a:rPr lang="en-US" altLang="zh-CN" sz="2400" dirty="0">
                <a:latin typeface="方正兰亭粗黑简体" pitchFamily="2" charset="-122"/>
                <a:ea typeface="方正兰亭粗黑简体" pitchFamily="2" charset="-122"/>
              </a:rPr>
              <a:t>4. Formation of C–N bond</a:t>
            </a:r>
            <a:endParaRPr lang="zh-CN" altLang="zh-CN" sz="2400" dirty="0">
              <a:latin typeface="方正兰亭粗黑简体" pitchFamily="2" charset="-122"/>
              <a:ea typeface="方正兰亭粗黑简体" pitchFamily="2" charset="-122"/>
            </a:endParaRPr>
          </a:p>
        </p:txBody>
      </p:sp>
      <p:graphicFrame>
        <p:nvGraphicFramePr>
          <p:cNvPr id="2" name="对象 1">
            <a:extLst>
              <a:ext uri="{FF2B5EF4-FFF2-40B4-BE49-F238E27FC236}">
                <a16:creationId xmlns="" xmlns:a16="http://schemas.microsoft.com/office/drawing/2014/main" id="{AA62B8BE-62BF-45F5-9026-8605715DF6A7}"/>
              </a:ext>
            </a:extLst>
          </p:cNvPr>
          <p:cNvGraphicFramePr>
            <a:graphicFrameLocks noChangeAspect="1"/>
          </p:cNvGraphicFramePr>
          <p:nvPr>
            <p:extLst>
              <p:ext uri="{D42A27DB-BD31-4B8C-83A1-F6EECF244321}">
                <p14:modId xmlns:p14="http://schemas.microsoft.com/office/powerpoint/2010/main" val="4043524888"/>
              </p:ext>
            </p:extLst>
          </p:nvPr>
        </p:nvGraphicFramePr>
        <p:xfrm>
          <a:off x="1533079" y="2540994"/>
          <a:ext cx="6020692" cy="1561060"/>
        </p:xfrm>
        <a:graphic>
          <a:graphicData uri="http://schemas.openxmlformats.org/presentationml/2006/ole">
            <mc:AlternateContent xmlns:mc="http://schemas.openxmlformats.org/markup-compatibility/2006">
              <mc:Choice xmlns:v="urn:schemas-microsoft-com:vml" Requires="v">
                <p:oleObj spid="_x0000_s1594400" name="CS ChemDraw Drawing" r:id="rId4" imgW="5088444" imgH="1319574" progId="ChemDraw.Document.6.0">
                  <p:embed/>
                </p:oleObj>
              </mc:Choice>
              <mc:Fallback>
                <p:oleObj name="CS ChemDraw Drawing" r:id="rId4" imgW="5088444" imgH="1319574" progId="ChemDraw.Document.6.0">
                  <p:embed/>
                  <p:pic>
                    <p:nvPicPr>
                      <p:cNvPr id="0" name=""/>
                      <p:cNvPicPr/>
                      <p:nvPr/>
                    </p:nvPicPr>
                    <p:blipFill>
                      <a:blip r:embed="rId5"/>
                      <a:stretch>
                        <a:fillRect/>
                      </a:stretch>
                    </p:blipFill>
                    <p:spPr>
                      <a:xfrm>
                        <a:off x="1533079" y="2540994"/>
                        <a:ext cx="6020692" cy="1561060"/>
                      </a:xfrm>
                      <a:prstGeom prst="rect">
                        <a:avLst/>
                      </a:prstGeom>
                    </p:spPr>
                  </p:pic>
                </p:oleObj>
              </mc:Fallback>
            </mc:AlternateContent>
          </a:graphicData>
        </a:graphic>
      </p:graphicFrame>
      <p:sp>
        <p:nvSpPr>
          <p:cNvPr id="13" name="Rectangle 1">
            <a:extLst>
              <a:ext uri="{FF2B5EF4-FFF2-40B4-BE49-F238E27FC236}">
                <a16:creationId xmlns="" xmlns:a16="http://schemas.microsoft.com/office/drawing/2014/main" id="{CC1691B3-CAF2-4E4F-87CF-A60372E85F9D}"/>
              </a:ext>
            </a:extLst>
          </p:cNvPr>
          <p:cNvSpPr>
            <a:spLocks noChangeArrowheads="1"/>
          </p:cNvSpPr>
          <p:nvPr/>
        </p:nvSpPr>
        <p:spPr bwMode="auto">
          <a:xfrm>
            <a:off x="2288595" y="1012665"/>
            <a:ext cx="4421403" cy="4001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a:r>
              <a:rPr kumimoji="0" lang="en-US" altLang="zh-CN" sz="2000" i="0" u="none" strike="noStrike" cap="none" normalizeH="0" baseline="0" dirty="0">
                <a:ln>
                  <a:noFill/>
                </a:ln>
                <a:effectLst/>
                <a:latin typeface="方正兰亭粗黑简体" pitchFamily="2" charset="-122"/>
                <a:ea typeface="方正兰亭粗黑简体" pitchFamily="2" charset="-122"/>
                <a:cs typeface="Times New Roman" pitchFamily="18" charset="0"/>
              </a:rPr>
              <a:t>4.1 </a:t>
            </a:r>
            <a:r>
              <a:rPr lang="en-US" altLang="zh-CN" sz="2000" dirty="0">
                <a:latin typeface="方正兰亭粗黑简体" pitchFamily="2" charset="-122"/>
                <a:ea typeface="方正兰亭粗黑简体" pitchFamily="2" charset="-122"/>
                <a:cs typeface="Times New Roman" pitchFamily="18" charset="0"/>
              </a:rPr>
              <a:t>Formation of C–N(sp</a:t>
            </a:r>
            <a:r>
              <a:rPr lang="en-US" altLang="zh-CN" sz="2000" baseline="30000" dirty="0">
                <a:latin typeface="方正兰亭粗黑简体" pitchFamily="2" charset="-122"/>
                <a:ea typeface="方正兰亭粗黑简体" pitchFamily="2" charset="-122"/>
              </a:rPr>
              <a:t>2</a:t>
            </a:r>
            <a:r>
              <a:rPr lang="en-US" altLang="zh-CN" sz="2000" dirty="0">
                <a:latin typeface="方正兰亭粗黑简体" pitchFamily="2" charset="-122"/>
                <a:ea typeface="方正兰亭粗黑简体" pitchFamily="2" charset="-122"/>
                <a:cs typeface="Times New Roman" pitchFamily="18" charset="0"/>
              </a:rPr>
              <a:t>) bond</a:t>
            </a:r>
          </a:p>
        </p:txBody>
      </p:sp>
    </p:spTree>
    <p:extLst>
      <p:ext uri="{BB962C8B-B14F-4D97-AF65-F5344CB8AC3E}">
        <p14:creationId xmlns:p14="http://schemas.microsoft.com/office/powerpoint/2010/main" val="2585648664"/>
      </p:ext>
    </p:extLst>
  </p:cSld>
  <p:clrMapOvr>
    <a:masterClrMapping/>
  </p:clrMapOvr>
  <p:transition spd="slow" advTm="30191"/>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250825" y="908050"/>
            <a:ext cx="8642350" cy="5743575"/>
          </a:xfrm>
          <a:prstGeom prst="rect">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sp>
        <p:nvSpPr>
          <p:cNvPr id="90" name="Rectangle 13"/>
          <p:cNvSpPr>
            <a:spLocks noChangeArrowheads="1"/>
          </p:cNvSpPr>
          <p:nvPr/>
        </p:nvSpPr>
        <p:spPr bwMode="auto">
          <a:xfrm>
            <a:off x="-28575" y="758825"/>
            <a:ext cx="9144000" cy="71438"/>
          </a:xfrm>
          <a:prstGeom prst="rect">
            <a:avLst/>
          </a:prstGeom>
          <a:gradFill rotWithShape="1">
            <a:gsLst>
              <a:gs pos="0">
                <a:srgbClr val="764700"/>
              </a:gs>
              <a:gs pos="100000">
                <a:srgbClr val="FF9900"/>
              </a:gs>
            </a:gsLst>
            <a:lin ang="0" scaled="1"/>
          </a:gradFill>
          <a:ln>
            <a:noFill/>
          </a:ln>
          <a:effectLst>
            <a:outerShdw blurRad="63500" sx="102000" sy="102000" algn="ctr" rotWithShape="0">
              <a:prstClr val="black">
                <a:alpha val="40000"/>
              </a:prstClr>
            </a:outerShdw>
          </a:effectLst>
        </p:spPr>
        <p:txBody>
          <a:bodyPr wrap="none" anchor="ctr"/>
          <a:lstStyle/>
          <a:p>
            <a:pPr fontAlgn="auto">
              <a:spcBef>
                <a:spcPts val="0"/>
              </a:spcBef>
              <a:spcAft>
                <a:spcPts val="0"/>
              </a:spcAft>
              <a:defRPr/>
            </a:pPr>
            <a:endParaRPr kumimoji="1" lang="zh-CN" altLang="en-US" sz="2800">
              <a:solidFill>
                <a:prstClr val="black"/>
              </a:solidFill>
              <a:latin typeface="Times New Roman" pitchFamily="18" charset="0"/>
              <a:ea typeface="宋体"/>
            </a:endParaRPr>
          </a:p>
        </p:txBody>
      </p:sp>
      <p:sp>
        <p:nvSpPr>
          <p:cNvPr id="127079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59232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0" name="矩形 9"/>
          <p:cNvSpPr/>
          <p:nvPr/>
        </p:nvSpPr>
        <p:spPr>
          <a:xfrm>
            <a:off x="1187624" y="5651956"/>
            <a:ext cx="6768752" cy="646331"/>
          </a:xfrm>
          <a:prstGeom prst="rect">
            <a:avLst/>
          </a:prstGeom>
        </p:spPr>
        <p:txBody>
          <a:bodyPr wrap="square">
            <a:spAutoFit/>
          </a:bodyPr>
          <a:lstStyle/>
          <a:p>
            <a:pPr algn="ctr"/>
            <a:r>
              <a:rPr lang="en-US" altLang="zh-CN" dirty="0">
                <a:latin typeface="方正兰亭粗黑简体" panose="02010600030101010101" charset="-122"/>
                <a:ea typeface="方正兰亭粗黑简体" panose="02010600030101010101" charset="-122"/>
              </a:rPr>
              <a:t>One-pot synthesis of pyridinium salts from α,β-unsaturated aldehyde or ketone</a:t>
            </a:r>
            <a:endParaRPr lang="zh-CN" altLang="en-US" dirty="0">
              <a:latin typeface="方正兰亭粗黑简体" panose="02010600030101010101" charset="-122"/>
              <a:ea typeface="方正兰亭粗黑简体" panose="02010600030101010101" charset="-122"/>
            </a:endParaRPr>
          </a:p>
        </p:txBody>
      </p:sp>
      <p:sp>
        <p:nvSpPr>
          <p:cNvPr id="1592323"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2" name="TextBox 29"/>
          <p:cNvSpPr txBox="1">
            <a:spLocks noChangeArrowheads="1"/>
          </p:cNvSpPr>
          <p:nvPr/>
        </p:nvSpPr>
        <p:spPr bwMode="auto">
          <a:xfrm>
            <a:off x="144016" y="260648"/>
            <a:ext cx="651621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r>
              <a:rPr lang="en-US" altLang="zh-CN" sz="2400" dirty="0">
                <a:latin typeface="方正兰亭粗黑简体" pitchFamily="2" charset="-122"/>
                <a:ea typeface="方正兰亭粗黑简体" pitchFamily="2" charset="-122"/>
              </a:rPr>
              <a:t>4. Formation of C–N bond</a:t>
            </a:r>
            <a:endParaRPr lang="zh-CN" altLang="zh-CN" sz="2400" dirty="0">
              <a:latin typeface="方正兰亭粗黑简体" pitchFamily="2" charset="-122"/>
              <a:ea typeface="方正兰亭粗黑简体" pitchFamily="2" charset="-122"/>
            </a:endParaRPr>
          </a:p>
        </p:txBody>
      </p:sp>
      <p:graphicFrame>
        <p:nvGraphicFramePr>
          <p:cNvPr id="3" name="对象 2">
            <a:extLst>
              <a:ext uri="{FF2B5EF4-FFF2-40B4-BE49-F238E27FC236}">
                <a16:creationId xmlns="" xmlns:a16="http://schemas.microsoft.com/office/drawing/2014/main" id="{92A12A57-B680-4B81-B014-DEB3041B7703}"/>
              </a:ext>
            </a:extLst>
          </p:cNvPr>
          <p:cNvGraphicFramePr>
            <a:graphicFrameLocks noChangeAspect="1"/>
          </p:cNvGraphicFramePr>
          <p:nvPr>
            <p:extLst>
              <p:ext uri="{D42A27DB-BD31-4B8C-83A1-F6EECF244321}">
                <p14:modId xmlns:p14="http://schemas.microsoft.com/office/powerpoint/2010/main" val="1367829632"/>
              </p:ext>
            </p:extLst>
          </p:nvPr>
        </p:nvGraphicFramePr>
        <p:xfrm>
          <a:off x="1478782" y="1267234"/>
          <a:ext cx="6186436" cy="4466022"/>
        </p:xfrm>
        <a:graphic>
          <a:graphicData uri="http://schemas.openxmlformats.org/presentationml/2006/ole">
            <mc:AlternateContent xmlns:mc="http://schemas.openxmlformats.org/markup-compatibility/2006">
              <mc:Choice xmlns:v="urn:schemas-microsoft-com:vml" Requires="v">
                <p:oleObj spid="_x0000_s1592354" name="CS ChemDraw Drawing" r:id="rId4" imgW="4732390" imgH="3416703" progId="ChemDraw.Document.6.0">
                  <p:embed/>
                </p:oleObj>
              </mc:Choice>
              <mc:Fallback>
                <p:oleObj name="CS ChemDraw Drawing" r:id="rId4" imgW="4732390" imgH="3416703" progId="ChemDraw.Document.6.0">
                  <p:embed/>
                  <p:pic>
                    <p:nvPicPr>
                      <p:cNvPr id="0" name=""/>
                      <p:cNvPicPr/>
                      <p:nvPr/>
                    </p:nvPicPr>
                    <p:blipFill>
                      <a:blip r:embed="rId5"/>
                      <a:stretch>
                        <a:fillRect/>
                      </a:stretch>
                    </p:blipFill>
                    <p:spPr>
                      <a:xfrm>
                        <a:off x="1478782" y="1267234"/>
                        <a:ext cx="6186436" cy="4466022"/>
                      </a:xfrm>
                      <a:prstGeom prst="rect">
                        <a:avLst/>
                      </a:prstGeom>
                    </p:spPr>
                  </p:pic>
                </p:oleObj>
              </mc:Fallback>
            </mc:AlternateContent>
          </a:graphicData>
        </a:graphic>
      </p:graphicFrame>
      <p:sp>
        <p:nvSpPr>
          <p:cNvPr id="13" name="Rectangle 1">
            <a:extLst>
              <a:ext uri="{FF2B5EF4-FFF2-40B4-BE49-F238E27FC236}">
                <a16:creationId xmlns="" xmlns:a16="http://schemas.microsoft.com/office/drawing/2014/main" id="{52B278AB-668C-4381-A5B0-1B2D11E7D6DC}"/>
              </a:ext>
            </a:extLst>
          </p:cNvPr>
          <p:cNvSpPr>
            <a:spLocks noChangeArrowheads="1"/>
          </p:cNvSpPr>
          <p:nvPr/>
        </p:nvSpPr>
        <p:spPr bwMode="auto">
          <a:xfrm>
            <a:off x="2288595" y="1012665"/>
            <a:ext cx="4421403" cy="4001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a:r>
              <a:rPr kumimoji="0" lang="en-US" altLang="zh-CN" sz="2000" i="0" u="none" strike="noStrike" cap="none" normalizeH="0" baseline="0" dirty="0">
                <a:ln>
                  <a:noFill/>
                </a:ln>
                <a:effectLst/>
                <a:latin typeface="方正兰亭粗黑简体" pitchFamily="2" charset="-122"/>
                <a:ea typeface="方正兰亭粗黑简体" pitchFamily="2" charset="-122"/>
                <a:cs typeface="Times New Roman" pitchFamily="18" charset="0"/>
              </a:rPr>
              <a:t>4.1 </a:t>
            </a:r>
            <a:r>
              <a:rPr lang="en-US" altLang="zh-CN" sz="2000" dirty="0">
                <a:latin typeface="方正兰亭粗黑简体" pitchFamily="2" charset="-122"/>
                <a:ea typeface="方正兰亭粗黑简体" pitchFamily="2" charset="-122"/>
                <a:cs typeface="Times New Roman" pitchFamily="18" charset="0"/>
              </a:rPr>
              <a:t>Formation of C–N(sp</a:t>
            </a:r>
            <a:r>
              <a:rPr lang="en-US" altLang="zh-CN" sz="2000" baseline="30000" dirty="0">
                <a:latin typeface="方正兰亭粗黑简体" pitchFamily="2" charset="-122"/>
                <a:ea typeface="方正兰亭粗黑简体" pitchFamily="2" charset="-122"/>
              </a:rPr>
              <a:t>2</a:t>
            </a:r>
            <a:r>
              <a:rPr lang="en-US" altLang="zh-CN" sz="2000" dirty="0">
                <a:latin typeface="方正兰亭粗黑简体" pitchFamily="2" charset="-122"/>
                <a:ea typeface="方正兰亭粗黑简体" pitchFamily="2" charset="-122"/>
                <a:cs typeface="Times New Roman" pitchFamily="18" charset="0"/>
              </a:rPr>
              <a:t>) bond</a:t>
            </a:r>
          </a:p>
        </p:txBody>
      </p:sp>
      <p:sp>
        <p:nvSpPr>
          <p:cNvPr id="15" name="矩形 14">
            <a:extLst>
              <a:ext uri="{FF2B5EF4-FFF2-40B4-BE49-F238E27FC236}">
                <a16:creationId xmlns="" xmlns:a16="http://schemas.microsoft.com/office/drawing/2014/main" id="{3CA11FDD-977B-417D-8B81-B6ED7C03C53A}"/>
              </a:ext>
            </a:extLst>
          </p:cNvPr>
          <p:cNvSpPr/>
          <p:nvPr/>
        </p:nvSpPr>
        <p:spPr>
          <a:xfrm>
            <a:off x="605359" y="6237312"/>
            <a:ext cx="8280920" cy="338554"/>
          </a:xfrm>
          <a:prstGeom prst="rect">
            <a:avLst/>
          </a:prstGeom>
        </p:spPr>
        <p:txBody>
          <a:bodyPr wrap="square">
            <a:spAutoFit/>
          </a:bodyPr>
          <a:lstStyle/>
          <a:p>
            <a:pPr algn="r"/>
            <a:r>
              <a:rPr lang="en-US" altLang="zh-CN" sz="1600" dirty="0"/>
              <a:t>C. Z. Luo, J. Jayakumar, P. </a:t>
            </a:r>
            <a:r>
              <a:rPr lang="en-US" altLang="zh-CN" sz="1600" dirty="0" err="1"/>
              <a:t>Gandeepan</a:t>
            </a:r>
            <a:r>
              <a:rPr lang="en-US" altLang="zh-CN" sz="1600" dirty="0"/>
              <a:t>, Y. C. Wu and C. H. Cheng, </a:t>
            </a:r>
            <a:r>
              <a:rPr lang="en-US" altLang="zh-CN" sz="1600" i="1" dirty="0"/>
              <a:t>Org. Lett.,</a:t>
            </a:r>
            <a:r>
              <a:rPr lang="en-US" altLang="zh-CN" sz="1600" dirty="0"/>
              <a:t> 2015, </a:t>
            </a:r>
            <a:r>
              <a:rPr lang="en-US" altLang="zh-CN" sz="1600" b="1" dirty="0"/>
              <a:t>17</a:t>
            </a:r>
            <a:r>
              <a:rPr lang="en-US" altLang="zh-CN" sz="1600" dirty="0"/>
              <a:t>, 924</a:t>
            </a:r>
            <a:endParaRPr lang="zh-CN" altLang="en-US" sz="1600" dirty="0"/>
          </a:p>
        </p:txBody>
      </p:sp>
    </p:spTree>
    <p:extLst>
      <p:ext uri="{BB962C8B-B14F-4D97-AF65-F5344CB8AC3E}">
        <p14:creationId xmlns:p14="http://schemas.microsoft.com/office/powerpoint/2010/main" val="2585648664"/>
      </p:ext>
    </p:extLst>
  </p:cSld>
  <p:clrMapOvr>
    <a:masterClrMapping/>
  </p:clrMapOvr>
  <p:transition spd="slow" advTm="30191"/>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250825" y="908050"/>
            <a:ext cx="8642350" cy="5743575"/>
          </a:xfrm>
          <a:prstGeom prst="rect">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sp>
        <p:nvSpPr>
          <p:cNvPr id="90" name="Rectangle 13"/>
          <p:cNvSpPr>
            <a:spLocks noChangeArrowheads="1"/>
          </p:cNvSpPr>
          <p:nvPr/>
        </p:nvSpPr>
        <p:spPr bwMode="auto">
          <a:xfrm>
            <a:off x="-28575" y="758825"/>
            <a:ext cx="9144000" cy="71438"/>
          </a:xfrm>
          <a:prstGeom prst="rect">
            <a:avLst/>
          </a:prstGeom>
          <a:gradFill rotWithShape="1">
            <a:gsLst>
              <a:gs pos="0">
                <a:srgbClr val="764700"/>
              </a:gs>
              <a:gs pos="100000">
                <a:srgbClr val="FF9900"/>
              </a:gs>
            </a:gsLst>
            <a:lin ang="0" scaled="1"/>
          </a:gradFill>
          <a:ln>
            <a:noFill/>
          </a:ln>
          <a:effectLst>
            <a:outerShdw blurRad="63500" sx="102000" sy="102000" algn="ctr" rotWithShape="0">
              <a:prstClr val="black">
                <a:alpha val="40000"/>
              </a:prstClr>
            </a:outerShdw>
          </a:effectLst>
        </p:spPr>
        <p:txBody>
          <a:bodyPr wrap="none" anchor="ctr"/>
          <a:lstStyle/>
          <a:p>
            <a:pPr fontAlgn="auto">
              <a:spcBef>
                <a:spcPts val="0"/>
              </a:spcBef>
              <a:spcAft>
                <a:spcPts val="0"/>
              </a:spcAft>
              <a:defRPr/>
            </a:pPr>
            <a:endParaRPr kumimoji="1" lang="zh-CN" altLang="en-US" sz="2800">
              <a:solidFill>
                <a:prstClr val="black"/>
              </a:solidFill>
              <a:latin typeface="Times New Roman" pitchFamily="18" charset="0"/>
              <a:ea typeface="宋体"/>
            </a:endParaRPr>
          </a:p>
        </p:txBody>
      </p:sp>
      <p:sp>
        <p:nvSpPr>
          <p:cNvPr id="127079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59027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0" name="矩形 9"/>
          <p:cNvSpPr/>
          <p:nvPr/>
        </p:nvSpPr>
        <p:spPr>
          <a:xfrm>
            <a:off x="438969" y="5760621"/>
            <a:ext cx="8208912" cy="677108"/>
          </a:xfrm>
          <a:prstGeom prst="rect">
            <a:avLst/>
          </a:prstGeom>
        </p:spPr>
        <p:txBody>
          <a:bodyPr wrap="square">
            <a:spAutoFit/>
          </a:bodyPr>
          <a:lstStyle/>
          <a:p>
            <a:pPr algn="ctr"/>
            <a:r>
              <a:rPr lang="zh-CN" altLang="zh-CN" b="1" dirty="0"/>
              <a:t> </a:t>
            </a:r>
            <a:r>
              <a:rPr lang="en-US" altLang="zh-CN" dirty="0">
                <a:latin typeface="方正兰亭粗黑简体" panose="02010600030101010101" charset="-122"/>
                <a:ea typeface="方正兰亭粗黑简体" panose="02010600030101010101" charset="-122"/>
              </a:rPr>
              <a:t>Rh- or Ru-catalyzed oxidative annulation for formation of </a:t>
            </a:r>
            <a:r>
              <a:rPr lang="en-US" altLang="zh-CN" dirty="0" err="1">
                <a:latin typeface="方正兰亭粗黑简体" panose="02010600030101010101" charset="-122"/>
                <a:ea typeface="方正兰亭粗黑简体" panose="02010600030101010101" charset="-122"/>
              </a:rPr>
              <a:t>quizolinium</a:t>
            </a:r>
            <a:r>
              <a:rPr lang="en-US" altLang="zh-CN" dirty="0">
                <a:latin typeface="方正兰亭粗黑简体" panose="02010600030101010101" charset="-122"/>
                <a:ea typeface="方正兰亭粗黑简体" panose="02010600030101010101" charset="-122"/>
              </a:rPr>
              <a:t> salts from 1-vinyl pyridines</a:t>
            </a:r>
            <a:endParaRPr lang="zh-CN" altLang="en-US" sz="2000" dirty="0">
              <a:latin typeface="方正兰亭粗黑简体" panose="02010600030101010101" charset="-122"/>
              <a:ea typeface="方正兰亭粗黑简体" panose="02010600030101010101" charset="-122"/>
            </a:endParaRPr>
          </a:p>
        </p:txBody>
      </p:sp>
      <p:sp>
        <p:nvSpPr>
          <p:cNvPr id="12" name="TextBox 29"/>
          <p:cNvSpPr txBox="1">
            <a:spLocks noChangeArrowheads="1"/>
          </p:cNvSpPr>
          <p:nvPr/>
        </p:nvSpPr>
        <p:spPr bwMode="auto">
          <a:xfrm>
            <a:off x="144016" y="260648"/>
            <a:ext cx="651621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r>
              <a:rPr lang="en-US" altLang="zh-CN" sz="2400" dirty="0">
                <a:latin typeface="方正兰亭粗黑简体" pitchFamily="2" charset="-122"/>
                <a:ea typeface="方正兰亭粗黑简体" pitchFamily="2" charset="-122"/>
              </a:rPr>
              <a:t>4. Formation of C–N bond</a:t>
            </a:r>
            <a:endParaRPr lang="zh-CN" altLang="zh-CN" sz="2400" dirty="0">
              <a:latin typeface="方正兰亭粗黑简体" pitchFamily="2" charset="-122"/>
              <a:ea typeface="方正兰亭粗黑简体" pitchFamily="2" charset="-122"/>
            </a:endParaRPr>
          </a:p>
        </p:txBody>
      </p:sp>
      <p:graphicFrame>
        <p:nvGraphicFramePr>
          <p:cNvPr id="2" name="对象 1">
            <a:extLst>
              <a:ext uri="{FF2B5EF4-FFF2-40B4-BE49-F238E27FC236}">
                <a16:creationId xmlns="" xmlns:a16="http://schemas.microsoft.com/office/drawing/2014/main" id="{47519C5B-CF84-4BF1-BDB0-916C897E31F4}"/>
              </a:ext>
            </a:extLst>
          </p:cNvPr>
          <p:cNvGraphicFramePr>
            <a:graphicFrameLocks noChangeAspect="1"/>
          </p:cNvGraphicFramePr>
          <p:nvPr>
            <p:extLst>
              <p:ext uri="{D42A27DB-BD31-4B8C-83A1-F6EECF244321}">
                <p14:modId xmlns:p14="http://schemas.microsoft.com/office/powerpoint/2010/main" val="1004436354"/>
              </p:ext>
            </p:extLst>
          </p:nvPr>
        </p:nvGraphicFramePr>
        <p:xfrm>
          <a:off x="2149960" y="1373260"/>
          <a:ext cx="4844080" cy="4505345"/>
        </p:xfrm>
        <a:graphic>
          <a:graphicData uri="http://schemas.openxmlformats.org/presentationml/2006/ole">
            <mc:AlternateContent xmlns:mc="http://schemas.openxmlformats.org/markup-compatibility/2006">
              <mc:Choice xmlns:v="urn:schemas-microsoft-com:vml" Requires="v">
                <p:oleObj spid="_x0000_s1590304" name="CS ChemDraw Drawing" r:id="rId4" imgW="4608813" imgH="4286959" progId="ChemDraw.Document.6.0">
                  <p:embed/>
                </p:oleObj>
              </mc:Choice>
              <mc:Fallback>
                <p:oleObj name="CS ChemDraw Drawing" r:id="rId4" imgW="4608813" imgH="4286959" progId="ChemDraw.Document.6.0">
                  <p:embed/>
                  <p:pic>
                    <p:nvPicPr>
                      <p:cNvPr id="0" name=""/>
                      <p:cNvPicPr/>
                      <p:nvPr/>
                    </p:nvPicPr>
                    <p:blipFill>
                      <a:blip r:embed="rId5"/>
                      <a:stretch>
                        <a:fillRect/>
                      </a:stretch>
                    </p:blipFill>
                    <p:spPr>
                      <a:xfrm>
                        <a:off x="2149960" y="1373260"/>
                        <a:ext cx="4844080" cy="4505345"/>
                      </a:xfrm>
                      <a:prstGeom prst="rect">
                        <a:avLst/>
                      </a:prstGeom>
                    </p:spPr>
                  </p:pic>
                </p:oleObj>
              </mc:Fallback>
            </mc:AlternateContent>
          </a:graphicData>
        </a:graphic>
      </p:graphicFrame>
      <p:sp>
        <p:nvSpPr>
          <p:cNvPr id="14" name="矩形 13">
            <a:extLst>
              <a:ext uri="{FF2B5EF4-FFF2-40B4-BE49-F238E27FC236}">
                <a16:creationId xmlns="" xmlns:a16="http://schemas.microsoft.com/office/drawing/2014/main" id="{35888E86-1059-4E65-8D27-78A64FA37ADB}"/>
              </a:ext>
            </a:extLst>
          </p:cNvPr>
          <p:cNvSpPr/>
          <p:nvPr/>
        </p:nvSpPr>
        <p:spPr>
          <a:xfrm>
            <a:off x="605359" y="6330806"/>
            <a:ext cx="8280920" cy="338554"/>
          </a:xfrm>
          <a:prstGeom prst="rect">
            <a:avLst/>
          </a:prstGeom>
        </p:spPr>
        <p:txBody>
          <a:bodyPr wrap="square">
            <a:spAutoFit/>
          </a:bodyPr>
          <a:lstStyle/>
          <a:p>
            <a:pPr algn="r"/>
            <a:r>
              <a:rPr lang="en-US" altLang="zh-CN" sz="1600" dirty="0"/>
              <a:t>C. Z. Luo, P. </a:t>
            </a:r>
            <a:r>
              <a:rPr lang="en-US" altLang="zh-CN" sz="1600" dirty="0" err="1"/>
              <a:t>Gandeepan</a:t>
            </a:r>
            <a:r>
              <a:rPr lang="en-US" altLang="zh-CN" sz="1600" dirty="0"/>
              <a:t> and C. H. Cheng, </a:t>
            </a:r>
            <a:r>
              <a:rPr lang="en-US" altLang="zh-CN" sz="1600" i="1" dirty="0"/>
              <a:t>Chem. </a:t>
            </a:r>
            <a:r>
              <a:rPr lang="en-US" altLang="zh-CN" sz="1600" i="1" dirty="0" err="1"/>
              <a:t>Commun</a:t>
            </a:r>
            <a:r>
              <a:rPr lang="en-US" altLang="zh-CN" sz="1600" i="1" dirty="0"/>
              <a:t>.</a:t>
            </a:r>
            <a:r>
              <a:rPr lang="en-US" altLang="zh-CN" sz="1600" dirty="0"/>
              <a:t>, 2013, </a:t>
            </a:r>
            <a:r>
              <a:rPr lang="en-US" altLang="zh-CN" sz="1600" b="1" dirty="0"/>
              <a:t>49</a:t>
            </a:r>
            <a:r>
              <a:rPr lang="en-US" altLang="zh-CN" sz="1600" dirty="0"/>
              <a:t>, 8528</a:t>
            </a:r>
            <a:endParaRPr lang="zh-CN" altLang="en-US" sz="1400" dirty="0"/>
          </a:p>
        </p:txBody>
      </p:sp>
      <p:sp>
        <p:nvSpPr>
          <p:cNvPr id="15" name="Rectangle 1">
            <a:extLst>
              <a:ext uri="{FF2B5EF4-FFF2-40B4-BE49-F238E27FC236}">
                <a16:creationId xmlns="" xmlns:a16="http://schemas.microsoft.com/office/drawing/2014/main" id="{DD72E70C-A147-4DC9-8A98-72EC09C9E5C9}"/>
              </a:ext>
            </a:extLst>
          </p:cNvPr>
          <p:cNvSpPr>
            <a:spLocks noChangeArrowheads="1"/>
          </p:cNvSpPr>
          <p:nvPr/>
        </p:nvSpPr>
        <p:spPr bwMode="auto">
          <a:xfrm>
            <a:off x="2288595" y="1012665"/>
            <a:ext cx="4421403" cy="4001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a:r>
              <a:rPr kumimoji="0" lang="en-US" altLang="zh-CN" sz="2000" i="0" u="none" strike="noStrike" cap="none" normalizeH="0" baseline="0" dirty="0">
                <a:ln>
                  <a:noFill/>
                </a:ln>
                <a:effectLst/>
                <a:latin typeface="方正兰亭粗黑简体" pitchFamily="2" charset="-122"/>
                <a:ea typeface="方正兰亭粗黑简体" pitchFamily="2" charset="-122"/>
                <a:cs typeface="Times New Roman" pitchFamily="18" charset="0"/>
              </a:rPr>
              <a:t>4.1 </a:t>
            </a:r>
            <a:r>
              <a:rPr lang="en-US" altLang="zh-CN" sz="2000" dirty="0">
                <a:latin typeface="方正兰亭粗黑简体" pitchFamily="2" charset="-122"/>
                <a:ea typeface="方正兰亭粗黑简体" pitchFamily="2" charset="-122"/>
                <a:cs typeface="Times New Roman" pitchFamily="18" charset="0"/>
              </a:rPr>
              <a:t>Formation of C–N(sp</a:t>
            </a:r>
            <a:r>
              <a:rPr lang="en-US" altLang="zh-CN" sz="2000" baseline="30000" dirty="0">
                <a:latin typeface="方正兰亭粗黑简体" pitchFamily="2" charset="-122"/>
                <a:ea typeface="方正兰亭粗黑简体" pitchFamily="2" charset="-122"/>
              </a:rPr>
              <a:t>2</a:t>
            </a:r>
            <a:r>
              <a:rPr lang="en-US" altLang="zh-CN" sz="2000" dirty="0">
                <a:latin typeface="方正兰亭粗黑简体" pitchFamily="2" charset="-122"/>
                <a:ea typeface="方正兰亭粗黑简体" pitchFamily="2" charset="-122"/>
                <a:cs typeface="Times New Roman" pitchFamily="18" charset="0"/>
              </a:rPr>
              <a:t>) bond</a:t>
            </a:r>
          </a:p>
        </p:txBody>
      </p:sp>
    </p:spTree>
    <p:extLst>
      <p:ext uri="{BB962C8B-B14F-4D97-AF65-F5344CB8AC3E}">
        <p14:creationId xmlns:p14="http://schemas.microsoft.com/office/powerpoint/2010/main" val="2585648664"/>
      </p:ext>
    </p:extLst>
  </p:cSld>
  <p:clrMapOvr>
    <a:masterClrMapping/>
  </p:clrMapOvr>
  <p:transition spd="slow" advTm="30191"/>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250825" y="908050"/>
            <a:ext cx="8642350" cy="5743575"/>
          </a:xfrm>
          <a:prstGeom prst="rect">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sp>
        <p:nvSpPr>
          <p:cNvPr id="90" name="Rectangle 13"/>
          <p:cNvSpPr>
            <a:spLocks noChangeArrowheads="1"/>
          </p:cNvSpPr>
          <p:nvPr/>
        </p:nvSpPr>
        <p:spPr bwMode="auto">
          <a:xfrm>
            <a:off x="-28575" y="758825"/>
            <a:ext cx="9144000" cy="71438"/>
          </a:xfrm>
          <a:prstGeom prst="rect">
            <a:avLst/>
          </a:prstGeom>
          <a:gradFill rotWithShape="1">
            <a:gsLst>
              <a:gs pos="0">
                <a:srgbClr val="764700"/>
              </a:gs>
              <a:gs pos="100000">
                <a:srgbClr val="FF9900"/>
              </a:gs>
            </a:gsLst>
            <a:lin ang="0" scaled="1"/>
          </a:gradFill>
          <a:ln>
            <a:noFill/>
          </a:ln>
          <a:effectLst>
            <a:outerShdw blurRad="63500" sx="102000" sy="102000" algn="ctr" rotWithShape="0">
              <a:prstClr val="black">
                <a:alpha val="40000"/>
              </a:prstClr>
            </a:outerShdw>
          </a:effectLst>
        </p:spPr>
        <p:txBody>
          <a:bodyPr wrap="none" anchor="ctr"/>
          <a:lstStyle/>
          <a:p>
            <a:pPr fontAlgn="auto">
              <a:spcBef>
                <a:spcPts val="0"/>
              </a:spcBef>
              <a:spcAft>
                <a:spcPts val="0"/>
              </a:spcAft>
              <a:defRPr/>
            </a:pPr>
            <a:endParaRPr kumimoji="1" lang="zh-CN" altLang="en-US" sz="2800">
              <a:solidFill>
                <a:prstClr val="black"/>
              </a:solidFill>
              <a:latin typeface="Times New Roman" pitchFamily="18" charset="0"/>
              <a:ea typeface="宋体"/>
            </a:endParaRPr>
          </a:p>
        </p:txBody>
      </p:sp>
      <p:sp>
        <p:nvSpPr>
          <p:cNvPr id="127079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56365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0" name="矩形 9"/>
          <p:cNvSpPr/>
          <p:nvPr/>
        </p:nvSpPr>
        <p:spPr>
          <a:xfrm>
            <a:off x="582985" y="5086925"/>
            <a:ext cx="7920880" cy="646331"/>
          </a:xfrm>
          <a:prstGeom prst="rect">
            <a:avLst/>
          </a:prstGeom>
        </p:spPr>
        <p:txBody>
          <a:bodyPr wrap="square">
            <a:spAutoFit/>
          </a:bodyPr>
          <a:lstStyle/>
          <a:p>
            <a:pPr algn="ctr"/>
            <a:r>
              <a:rPr lang="en-US" altLang="zh-CN" dirty="0">
                <a:latin typeface="方正兰亭粗黑简体" panose="02010600030101010101" charset="-122"/>
                <a:ea typeface="方正兰亭粗黑简体" panose="02010600030101010101" charset="-122"/>
              </a:rPr>
              <a:t>Oxidative annulation for formation of </a:t>
            </a:r>
            <a:r>
              <a:rPr lang="en-US" altLang="zh-CN" dirty="0" err="1">
                <a:latin typeface="方正兰亭粗黑简体" panose="02010600030101010101" charset="-122"/>
                <a:ea typeface="方正兰亭粗黑简体" panose="02010600030101010101" charset="-122"/>
              </a:rPr>
              <a:t>quizolinium</a:t>
            </a:r>
            <a:r>
              <a:rPr lang="en-US" altLang="zh-CN" dirty="0">
                <a:latin typeface="方正兰亭粗黑简体" panose="02010600030101010101" charset="-122"/>
                <a:ea typeface="方正兰亭粗黑简体" panose="02010600030101010101" charset="-122"/>
              </a:rPr>
              <a:t> salts from 1-ethyl pyridines via oxidative dehydration</a:t>
            </a:r>
            <a:endParaRPr lang="zh-CN" altLang="en-US" dirty="0">
              <a:latin typeface="方正兰亭粗黑简体" panose="02010600030101010101" charset="-122"/>
              <a:ea typeface="方正兰亭粗黑简体" panose="02010600030101010101" charset="-122"/>
            </a:endParaRPr>
          </a:p>
        </p:txBody>
      </p:sp>
      <p:sp>
        <p:nvSpPr>
          <p:cNvPr id="12" name="TextBox 29"/>
          <p:cNvSpPr txBox="1">
            <a:spLocks noChangeArrowheads="1"/>
          </p:cNvSpPr>
          <p:nvPr/>
        </p:nvSpPr>
        <p:spPr bwMode="auto">
          <a:xfrm>
            <a:off x="144016" y="260648"/>
            <a:ext cx="651621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r>
              <a:rPr lang="en-US" altLang="zh-CN" sz="2400" dirty="0">
                <a:latin typeface="方正兰亭粗黑简体" pitchFamily="2" charset="-122"/>
                <a:ea typeface="方正兰亭粗黑简体" pitchFamily="2" charset="-122"/>
              </a:rPr>
              <a:t>4. Formation of C–N bond</a:t>
            </a:r>
            <a:endParaRPr lang="zh-CN" altLang="zh-CN" sz="2400" dirty="0">
              <a:latin typeface="方正兰亭粗黑简体" pitchFamily="2" charset="-122"/>
              <a:ea typeface="方正兰亭粗黑简体" pitchFamily="2" charset="-122"/>
            </a:endParaRPr>
          </a:p>
        </p:txBody>
      </p:sp>
      <p:sp>
        <p:nvSpPr>
          <p:cNvPr id="1563651"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 name="对象 2">
            <a:extLst>
              <a:ext uri="{FF2B5EF4-FFF2-40B4-BE49-F238E27FC236}">
                <a16:creationId xmlns="" xmlns:a16="http://schemas.microsoft.com/office/drawing/2014/main" id="{3C5AC0EB-412F-490C-9584-9F56CBD6BC96}"/>
              </a:ext>
            </a:extLst>
          </p:cNvPr>
          <p:cNvGraphicFramePr>
            <a:graphicFrameLocks noChangeAspect="1"/>
          </p:cNvGraphicFramePr>
          <p:nvPr>
            <p:extLst>
              <p:ext uri="{D42A27DB-BD31-4B8C-83A1-F6EECF244321}">
                <p14:modId xmlns:p14="http://schemas.microsoft.com/office/powerpoint/2010/main" val="1548983302"/>
              </p:ext>
            </p:extLst>
          </p:nvPr>
        </p:nvGraphicFramePr>
        <p:xfrm>
          <a:off x="899592" y="1713032"/>
          <a:ext cx="7344816" cy="2889803"/>
        </p:xfrm>
        <a:graphic>
          <a:graphicData uri="http://schemas.openxmlformats.org/presentationml/2006/ole">
            <mc:AlternateContent xmlns:mc="http://schemas.openxmlformats.org/markup-compatibility/2006">
              <mc:Choice xmlns:v="urn:schemas-microsoft-com:vml" Requires="v">
                <p:oleObj spid="_x0000_s1563683" name="CS ChemDraw Drawing" r:id="rId4" imgW="4797256" imgH="1888078" progId="ChemDraw.Document.6.0">
                  <p:embed/>
                </p:oleObj>
              </mc:Choice>
              <mc:Fallback>
                <p:oleObj name="CS ChemDraw Drawing" r:id="rId4" imgW="4797256" imgH="1888078" progId="ChemDraw.Document.6.0">
                  <p:embed/>
                  <p:pic>
                    <p:nvPicPr>
                      <p:cNvPr id="0" name=""/>
                      <p:cNvPicPr/>
                      <p:nvPr/>
                    </p:nvPicPr>
                    <p:blipFill>
                      <a:blip r:embed="rId5"/>
                      <a:stretch>
                        <a:fillRect/>
                      </a:stretch>
                    </p:blipFill>
                    <p:spPr>
                      <a:xfrm>
                        <a:off x="899592" y="1713032"/>
                        <a:ext cx="7344816" cy="2889803"/>
                      </a:xfrm>
                      <a:prstGeom prst="rect">
                        <a:avLst/>
                      </a:prstGeom>
                    </p:spPr>
                  </p:pic>
                </p:oleObj>
              </mc:Fallback>
            </mc:AlternateContent>
          </a:graphicData>
        </a:graphic>
      </p:graphicFrame>
      <p:sp>
        <p:nvSpPr>
          <p:cNvPr id="13" name="矩形 12">
            <a:extLst>
              <a:ext uri="{FF2B5EF4-FFF2-40B4-BE49-F238E27FC236}">
                <a16:creationId xmlns="" xmlns:a16="http://schemas.microsoft.com/office/drawing/2014/main" id="{BA9F495E-30EB-46C3-A671-3C8F307E6F92}"/>
              </a:ext>
            </a:extLst>
          </p:cNvPr>
          <p:cNvSpPr/>
          <p:nvPr/>
        </p:nvSpPr>
        <p:spPr>
          <a:xfrm>
            <a:off x="605359" y="6237312"/>
            <a:ext cx="8280920" cy="338554"/>
          </a:xfrm>
          <a:prstGeom prst="rect">
            <a:avLst/>
          </a:prstGeom>
        </p:spPr>
        <p:txBody>
          <a:bodyPr wrap="square">
            <a:spAutoFit/>
          </a:bodyPr>
          <a:lstStyle/>
          <a:p>
            <a:pPr algn="r"/>
            <a:r>
              <a:rPr lang="en-US" altLang="zh-CN" sz="1600" dirty="0"/>
              <a:t>C. Z. Luo, P. </a:t>
            </a:r>
            <a:r>
              <a:rPr lang="en-US" altLang="zh-CN" sz="1600" dirty="0" err="1"/>
              <a:t>Gandeepan</a:t>
            </a:r>
            <a:r>
              <a:rPr lang="en-US" altLang="zh-CN" sz="1600" dirty="0"/>
              <a:t>, Y. C. Wu, C. H. Tsai and C. H. Cheng, </a:t>
            </a:r>
            <a:r>
              <a:rPr lang="en-US" altLang="zh-CN" sz="1600" i="1" dirty="0"/>
              <a:t>ACS </a:t>
            </a:r>
            <a:r>
              <a:rPr lang="en-US" altLang="zh-CN" sz="1600" i="1" dirty="0" err="1"/>
              <a:t>Catal</a:t>
            </a:r>
            <a:r>
              <a:rPr lang="en-US" altLang="zh-CN" sz="1600" i="1" dirty="0"/>
              <a:t>.</a:t>
            </a:r>
            <a:r>
              <a:rPr lang="en-US" altLang="zh-CN" sz="1600" dirty="0"/>
              <a:t>, 2015, </a:t>
            </a:r>
            <a:r>
              <a:rPr lang="en-US" altLang="zh-CN" sz="1600" b="1" dirty="0"/>
              <a:t>5</a:t>
            </a:r>
            <a:r>
              <a:rPr lang="en-US" altLang="zh-CN" sz="1600" dirty="0"/>
              <a:t>, 4837</a:t>
            </a:r>
            <a:endParaRPr lang="zh-CN" altLang="en-US" sz="1400" dirty="0"/>
          </a:p>
        </p:txBody>
      </p:sp>
      <p:sp>
        <p:nvSpPr>
          <p:cNvPr id="15" name="Rectangle 1">
            <a:extLst>
              <a:ext uri="{FF2B5EF4-FFF2-40B4-BE49-F238E27FC236}">
                <a16:creationId xmlns="" xmlns:a16="http://schemas.microsoft.com/office/drawing/2014/main" id="{313ABE37-6787-4CD3-89E4-57805143EEAF}"/>
              </a:ext>
            </a:extLst>
          </p:cNvPr>
          <p:cNvSpPr>
            <a:spLocks noChangeArrowheads="1"/>
          </p:cNvSpPr>
          <p:nvPr/>
        </p:nvSpPr>
        <p:spPr bwMode="auto">
          <a:xfrm>
            <a:off x="2288595" y="1012665"/>
            <a:ext cx="4421403" cy="4001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a:r>
              <a:rPr kumimoji="0" lang="en-US" altLang="zh-CN" sz="2000" i="0" u="none" strike="noStrike" cap="none" normalizeH="0" baseline="0" dirty="0">
                <a:ln>
                  <a:noFill/>
                </a:ln>
                <a:effectLst/>
                <a:latin typeface="方正兰亭粗黑简体" pitchFamily="2" charset="-122"/>
                <a:ea typeface="方正兰亭粗黑简体" pitchFamily="2" charset="-122"/>
                <a:cs typeface="Times New Roman" pitchFamily="18" charset="0"/>
              </a:rPr>
              <a:t>4.1 </a:t>
            </a:r>
            <a:r>
              <a:rPr lang="en-US" altLang="zh-CN" sz="2000" dirty="0">
                <a:latin typeface="方正兰亭粗黑简体" pitchFamily="2" charset="-122"/>
                <a:ea typeface="方正兰亭粗黑简体" pitchFamily="2" charset="-122"/>
                <a:cs typeface="Times New Roman" pitchFamily="18" charset="0"/>
              </a:rPr>
              <a:t>Formation of C–N(sp</a:t>
            </a:r>
            <a:r>
              <a:rPr lang="en-US" altLang="zh-CN" sz="2000" baseline="30000" dirty="0">
                <a:latin typeface="方正兰亭粗黑简体" pitchFamily="2" charset="-122"/>
                <a:ea typeface="方正兰亭粗黑简体" pitchFamily="2" charset="-122"/>
              </a:rPr>
              <a:t>2</a:t>
            </a:r>
            <a:r>
              <a:rPr lang="en-US" altLang="zh-CN" sz="2000" dirty="0">
                <a:latin typeface="方正兰亭粗黑简体" pitchFamily="2" charset="-122"/>
                <a:ea typeface="方正兰亭粗黑简体" pitchFamily="2" charset="-122"/>
                <a:cs typeface="Times New Roman" pitchFamily="18" charset="0"/>
              </a:rPr>
              <a:t>) bond</a:t>
            </a:r>
          </a:p>
        </p:txBody>
      </p:sp>
    </p:spTree>
    <p:extLst>
      <p:ext uri="{BB962C8B-B14F-4D97-AF65-F5344CB8AC3E}">
        <p14:creationId xmlns:p14="http://schemas.microsoft.com/office/powerpoint/2010/main" val="2585648664"/>
      </p:ext>
    </p:extLst>
  </p:cSld>
  <p:clrMapOvr>
    <a:masterClrMapping/>
  </p:clrMapOvr>
  <p:transition spd="slow" advTm="30191"/>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250825" y="908050"/>
            <a:ext cx="8642350" cy="5743575"/>
          </a:xfrm>
          <a:prstGeom prst="rect">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sp>
        <p:nvSpPr>
          <p:cNvPr id="90" name="Rectangle 13"/>
          <p:cNvSpPr>
            <a:spLocks noChangeArrowheads="1"/>
          </p:cNvSpPr>
          <p:nvPr/>
        </p:nvSpPr>
        <p:spPr bwMode="auto">
          <a:xfrm>
            <a:off x="-28575" y="758825"/>
            <a:ext cx="9144000" cy="71438"/>
          </a:xfrm>
          <a:prstGeom prst="rect">
            <a:avLst/>
          </a:prstGeom>
          <a:gradFill rotWithShape="1">
            <a:gsLst>
              <a:gs pos="0">
                <a:srgbClr val="764700"/>
              </a:gs>
              <a:gs pos="100000">
                <a:srgbClr val="FF9900"/>
              </a:gs>
            </a:gsLst>
            <a:lin ang="0" scaled="1"/>
          </a:gradFill>
          <a:ln>
            <a:noFill/>
          </a:ln>
          <a:effectLst>
            <a:outerShdw blurRad="63500" sx="102000" sy="102000" algn="ctr" rotWithShape="0">
              <a:prstClr val="black">
                <a:alpha val="40000"/>
              </a:prstClr>
            </a:outerShdw>
          </a:effectLst>
        </p:spPr>
        <p:txBody>
          <a:bodyPr wrap="none" anchor="ctr"/>
          <a:lstStyle/>
          <a:p>
            <a:pPr fontAlgn="auto">
              <a:spcBef>
                <a:spcPts val="0"/>
              </a:spcBef>
              <a:spcAft>
                <a:spcPts val="0"/>
              </a:spcAft>
              <a:defRPr/>
            </a:pPr>
            <a:endParaRPr kumimoji="1" lang="zh-CN" altLang="en-US" sz="2800">
              <a:solidFill>
                <a:prstClr val="black"/>
              </a:solidFill>
              <a:latin typeface="Times New Roman" pitchFamily="18" charset="0"/>
              <a:ea typeface="宋体"/>
            </a:endParaRPr>
          </a:p>
        </p:txBody>
      </p:sp>
      <p:sp>
        <p:nvSpPr>
          <p:cNvPr id="127079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56365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0" name="矩形 9"/>
          <p:cNvSpPr/>
          <p:nvPr/>
        </p:nvSpPr>
        <p:spPr>
          <a:xfrm>
            <a:off x="1095914" y="5435932"/>
            <a:ext cx="7076486" cy="369332"/>
          </a:xfrm>
          <a:prstGeom prst="rect">
            <a:avLst/>
          </a:prstGeom>
        </p:spPr>
        <p:txBody>
          <a:bodyPr wrap="square">
            <a:spAutoFit/>
          </a:bodyPr>
          <a:lstStyle/>
          <a:p>
            <a:r>
              <a:rPr lang="en-US" altLang="zh-CN" dirty="0">
                <a:latin typeface="方正兰亭粗黑简体" panose="02010600030101010101" charset="-122"/>
                <a:ea typeface="方正兰亭粗黑简体" panose="02010600030101010101" charset="-122"/>
              </a:rPr>
              <a:t>Formation of a </a:t>
            </a:r>
            <a:r>
              <a:rPr lang="en-US" altLang="zh-CN" dirty="0" err="1">
                <a:latin typeface="方正兰亭粗黑简体" panose="02010600030101010101" charset="-122"/>
                <a:ea typeface="方正兰亭粗黑简体" panose="02010600030101010101" charset="-122"/>
              </a:rPr>
              <a:t>mesoionic</a:t>
            </a:r>
            <a:r>
              <a:rPr lang="en-US" altLang="zh-CN" dirty="0">
                <a:latin typeface="方正兰亭粗黑简体" panose="02010600030101010101" charset="-122"/>
                <a:ea typeface="方正兰亭粗黑简体" panose="02010600030101010101" charset="-122"/>
              </a:rPr>
              <a:t> triazolo[5,1-a]</a:t>
            </a:r>
            <a:r>
              <a:rPr lang="en-US" altLang="zh-CN" dirty="0" err="1">
                <a:latin typeface="方正兰亭粗黑简体" panose="02010600030101010101" charset="-122"/>
                <a:ea typeface="方正兰亭粗黑简体" panose="02010600030101010101" charset="-122"/>
              </a:rPr>
              <a:t>isoquinolinium</a:t>
            </a:r>
            <a:endParaRPr lang="zh-CN" altLang="en-US" dirty="0">
              <a:latin typeface="方正兰亭粗黑简体" panose="02010600030101010101" charset="-122"/>
              <a:ea typeface="方正兰亭粗黑简体" panose="02010600030101010101" charset="-122"/>
            </a:endParaRPr>
          </a:p>
        </p:txBody>
      </p:sp>
      <p:sp>
        <p:nvSpPr>
          <p:cNvPr id="12" name="TextBox 29"/>
          <p:cNvSpPr txBox="1">
            <a:spLocks noChangeArrowheads="1"/>
          </p:cNvSpPr>
          <p:nvPr/>
        </p:nvSpPr>
        <p:spPr bwMode="auto">
          <a:xfrm>
            <a:off x="144016" y="260648"/>
            <a:ext cx="651621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r>
              <a:rPr lang="en-US" altLang="zh-CN" sz="2400" dirty="0">
                <a:latin typeface="方正兰亭粗黑简体" pitchFamily="2" charset="-122"/>
                <a:ea typeface="方正兰亭粗黑简体" pitchFamily="2" charset="-122"/>
              </a:rPr>
              <a:t>4. Formation of C–N bond</a:t>
            </a:r>
            <a:endParaRPr lang="zh-CN" altLang="zh-CN" sz="2400" dirty="0">
              <a:latin typeface="方正兰亭粗黑简体" pitchFamily="2" charset="-122"/>
              <a:ea typeface="方正兰亭粗黑简体" pitchFamily="2" charset="-122"/>
            </a:endParaRPr>
          </a:p>
        </p:txBody>
      </p:sp>
      <p:sp>
        <p:nvSpPr>
          <p:cNvPr id="159846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 name="对象 1">
            <a:extLst>
              <a:ext uri="{FF2B5EF4-FFF2-40B4-BE49-F238E27FC236}">
                <a16:creationId xmlns="" xmlns:a16="http://schemas.microsoft.com/office/drawing/2014/main" id="{80B072A4-6C69-4897-8AF0-F117453A95FC}"/>
              </a:ext>
            </a:extLst>
          </p:cNvPr>
          <p:cNvGraphicFramePr>
            <a:graphicFrameLocks noChangeAspect="1"/>
          </p:cNvGraphicFramePr>
          <p:nvPr>
            <p:extLst>
              <p:ext uri="{D42A27DB-BD31-4B8C-83A1-F6EECF244321}">
                <p14:modId xmlns:p14="http://schemas.microsoft.com/office/powerpoint/2010/main" val="2645551460"/>
              </p:ext>
            </p:extLst>
          </p:nvPr>
        </p:nvGraphicFramePr>
        <p:xfrm>
          <a:off x="1095914" y="1589087"/>
          <a:ext cx="6895021" cy="3853169"/>
        </p:xfrm>
        <a:graphic>
          <a:graphicData uri="http://schemas.openxmlformats.org/presentationml/2006/ole">
            <mc:AlternateContent xmlns:mc="http://schemas.openxmlformats.org/markup-compatibility/2006">
              <mc:Choice xmlns:v="urn:schemas-microsoft-com:vml" Requires="v">
                <p:oleObj spid="_x0000_s1598498" name="CS ChemDraw Drawing" r:id="rId4" imgW="4681728" imgH="2616918" progId="ChemDraw.Document.6.0">
                  <p:embed/>
                </p:oleObj>
              </mc:Choice>
              <mc:Fallback>
                <p:oleObj name="CS ChemDraw Drawing" r:id="rId4" imgW="4681728" imgH="2616918" progId="ChemDraw.Document.6.0">
                  <p:embed/>
                  <p:pic>
                    <p:nvPicPr>
                      <p:cNvPr id="0" name=""/>
                      <p:cNvPicPr/>
                      <p:nvPr/>
                    </p:nvPicPr>
                    <p:blipFill>
                      <a:blip r:embed="rId5"/>
                      <a:stretch>
                        <a:fillRect/>
                      </a:stretch>
                    </p:blipFill>
                    <p:spPr>
                      <a:xfrm>
                        <a:off x="1095914" y="1589087"/>
                        <a:ext cx="6895021" cy="3853169"/>
                      </a:xfrm>
                      <a:prstGeom prst="rect">
                        <a:avLst/>
                      </a:prstGeom>
                    </p:spPr>
                  </p:pic>
                </p:oleObj>
              </mc:Fallback>
            </mc:AlternateContent>
          </a:graphicData>
        </a:graphic>
      </p:graphicFrame>
      <p:sp>
        <p:nvSpPr>
          <p:cNvPr id="13" name="矩形 12">
            <a:extLst>
              <a:ext uri="{FF2B5EF4-FFF2-40B4-BE49-F238E27FC236}">
                <a16:creationId xmlns="" xmlns:a16="http://schemas.microsoft.com/office/drawing/2014/main" id="{0EAB089A-3BFA-4B7C-8C30-DC0A0AEA747C}"/>
              </a:ext>
            </a:extLst>
          </p:cNvPr>
          <p:cNvSpPr/>
          <p:nvPr/>
        </p:nvSpPr>
        <p:spPr>
          <a:xfrm>
            <a:off x="605359" y="6237312"/>
            <a:ext cx="8280920" cy="338554"/>
          </a:xfrm>
          <a:prstGeom prst="rect">
            <a:avLst/>
          </a:prstGeom>
        </p:spPr>
        <p:txBody>
          <a:bodyPr wrap="square">
            <a:spAutoFit/>
          </a:bodyPr>
          <a:lstStyle/>
          <a:p>
            <a:pPr algn="r"/>
            <a:r>
              <a:rPr lang="en-US" altLang="zh-CN" sz="1600" dirty="0"/>
              <a:t>S. Zhao, R. Yu, W. Chen, M. Liu and H. Wu, </a:t>
            </a:r>
            <a:r>
              <a:rPr lang="en-US" altLang="zh-CN" sz="1600" i="1" dirty="0"/>
              <a:t>Org. Lett.</a:t>
            </a:r>
            <a:r>
              <a:rPr lang="en-US" altLang="zh-CN" sz="1600" dirty="0"/>
              <a:t>, 2015, </a:t>
            </a:r>
            <a:r>
              <a:rPr lang="en-US" altLang="zh-CN" sz="1600" b="1" dirty="0"/>
              <a:t>17</a:t>
            </a:r>
            <a:r>
              <a:rPr lang="en-US" altLang="zh-CN" sz="1600" dirty="0"/>
              <a:t>, 2828</a:t>
            </a:r>
            <a:endParaRPr lang="zh-CN" altLang="en-US" sz="1200" dirty="0"/>
          </a:p>
        </p:txBody>
      </p:sp>
      <p:sp>
        <p:nvSpPr>
          <p:cNvPr id="15" name="Rectangle 1">
            <a:extLst>
              <a:ext uri="{FF2B5EF4-FFF2-40B4-BE49-F238E27FC236}">
                <a16:creationId xmlns="" xmlns:a16="http://schemas.microsoft.com/office/drawing/2014/main" id="{A3F5EC95-EC9D-44AB-BD3F-8B82119080F8}"/>
              </a:ext>
            </a:extLst>
          </p:cNvPr>
          <p:cNvSpPr>
            <a:spLocks noChangeArrowheads="1"/>
          </p:cNvSpPr>
          <p:nvPr/>
        </p:nvSpPr>
        <p:spPr bwMode="auto">
          <a:xfrm>
            <a:off x="2288595" y="1012665"/>
            <a:ext cx="4421403" cy="4001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a:r>
              <a:rPr kumimoji="0" lang="en-US" altLang="zh-CN" sz="2000" i="0" u="none" strike="noStrike" cap="none" normalizeH="0" baseline="0" dirty="0">
                <a:ln>
                  <a:noFill/>
                </a:ln>
                <a:effectLst/>
                <a:latin typeface="方正兰亭粗黑简体" pitchFamily="2" charset="-122"/>
                <a:ea typeface="方正兰亭粗黑简体" pitchFamily="2" charset="-122"/>
                <a:cs typeface="Times New Roman" pitchFamily="18" charset="0"/>
              </a:rPr>
              <a:t>4.1 </a:t>
            </a:r>
            <a:r>
              <a:rPr lang="en-US" altLang="zh-CN" sz="2000" dirty="0">
                <a:latin typeface="方正兰亭粗黑简体" pitchFamily="2" charset="-122"/>
                <a:ea typeface="方正兰亭粗黑简体" pitchFamily="2" charset="-122"/>
                <a:cs typeface="Times New Roman" pitchFamily="18" charset="0"/>
              </a:rPr>
              <a:t>Formation of C–N(sp</a:t>
            </a:r>
            <a:r>
              <a:rPr lang="en-US" altLang="zh-CN" sz="2000" baseline="30000" dirty="0">
                <a:latin typeface="方正兰亭粗黑简体" pitchFamily="2" charset="-122"/>
                <a:ea typeface="方正兰亭粗黑简体" pitchFamily="2" charset="-122"/>
              </a:rPr>
              <a:t>2</a:t>
            </a:r>
            <a:r>
              <a:rPr lang="en-US" altLang="zh-CN" sz="2000" dirty="0">
                <a:latin typeface="方正兰亭粗黑简体" pitchFamily="2" charset="-122"/>
                <a:ea typeface="方正兰亭粗黑简体" pitchFamily="2" charset="-122"/>
                <a:cs typeface="Times New Roman" pitchFamily="18" charset="0"/>
              </a:rPr>
              <a:t>) bond</a:t>
            </a:r>
          </a:p>
        </p:txBody>
      </p:sp>
    </p:spTree>
    <p:extLst>
      <p:ext uri="{BB962C8B-B14F-4D97-AF65-F5344CB8AC3E}">
        <p14:creationId xmlns:p14="http://schemas.microsoft.com/office/powerpoint/2010/main" val="2585648664"/>
      </p:ext>
    </p:extLst>
  </p:cSld>
  <p:clrMapOvr>
    <a:masterClrMapping/>
  </p:clrMapOvr>
  <p:transition spd="slow" advTm="30191"/>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250825" y="908050"/>
            <a:ext cx="8642350" cy="5743575"/>
          </a:xfrm>
          <a:prstGeom prst="rect">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sp>
        <p:nvSpPr>
          <p:cNvPr id="90" name="Rectangle 13"/>
          <p:cNvSpPr>
            <a:spLocks noChangeArrowheads="1"/>
          </p:cNvSpPr>
          <p:nvPr/>
        </p:nvSpPr>
        <p:spPr bwMode="auto">
          <a:xfrm>
            <a:off x="-28575" y="758825"/>
            <a:ext cx="9144000" cy="71438"/>
          </a:xfrm>
          <a:prstGeom prst="rect">
            <a:avLst/>
          </a:prstGeom>
          <a:gradFill rotWithShape="1">
            <a:gsLst>
              <a:gs pos="0">
                <a:srgbClr val="764700"/>
              </a:gs>
              <a:gs pos="100000">
                <a:srgbClr val="FF9900"/>
              </a:gs>
            </a:gsLst>
            <a:lin ang="0" scaled="1"/>
          </a:gradFill>
          <a:ln>
            <a:noFill/>
          </a:ln>
          <a:effectLst>
            <a:outerShdw blurRad="63500" sx="102000" sy="102000" algn="ctr" rotWithShape="0">
              <a:prstClr val="black">
                <a:alpha val="40000"/>
              </a:prstClr>
            </a:outerShdw>
          </a:effectLst>
        </p:spPr>
        <p:txBody>
          <a:bodyPr wrap="none" anchor="ctr"/>
          <a:lstStyle/>
          <a:p>
            <a:pPr fontAlgn="auto">
              <a:spcBef>
                <a:spcPts val="0"/>
              </a:spcBef>
              <a:spcAft>
                <a:spcPts val="0"/>
              </a:spcAft>
              <a:defRPr/>
            </a:pPr>
            <a:endParaRPr kumimoji="1" lang="zh-CN" altLang="en-US" sz="2800">
              <a:solidFill>
                <a:prstClr val="black"/>
              </a:solidFill>
              <a:latin typeface="Times New Roman" pitchFamily="18" charset="0"/>
              <a:ea typeface="宋体"/>
            </a:endParaRPr>
          </a:p>
        </p:txBody>
      </p:sp>
      <p:sp>
        <p:nvSpPr>
          <p:cNvPr id="127079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56365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599491" name="Rectangle 3"/>
          <p:cNvSpPr>
            <a:spLocks noChangeArrowheads="1"/>
          </p:cNvSpPr>
          <p:nvPr/>
        </p:nvSpPr>
        <p:spPr bwMode="auto">
          <a:xfrm>
            <a:off x="366961" y="5632212"/>
            <a:ext cx="8352928" cy="67710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ctr"/>
            <a:r>
              <a:rPr lang="en-US" altLang="zh-CN" dirty="0">
                <a:latin typeface="方正兰亭粗黑简体" panose="02010600030101010101" charset="-122"/>
                <a:ea typeface="方正兰亭粗黑简体" panose="02010600030101010101" charset="-122"/>
              </a:rPr>
              <a:t>Competing C–C coupling and C–N coupling between 2-phenylimidazo[1,2-a]pyridines and alkynes</a:t>
            </a:r>
            <a:endParaRPr kumimoji="0" lang="en-US" altLang="zh-CN" sz="2000" b="0" i="0" u="none" strike="noStrike" cap="none" normalizeH="0" baseline="0" dirty="0">
              <a:ln>
                <a:noFill/>
              </a:ln>
              <a:solidFill>
                <a:schemeClr val="tx1"/>
              </a:solidFill>
              <a:effectLst/>
              <a:latin typeface="方正兰亭粗黑简体" panose="02010600030101010101" charset="-122"/>
              <a:ea typeface="方正兰亭粗黑简体" panose="02010600030101010101" charset="-122"/>
            </a:endParaRPr>
          </a:p>
        </p:txBody>
      </p:sp>
      <p:sp>
        <p:nvSpPr>
          <p:cNvPr id="10" name="矩形 9"/>
          <p:cNvSpPr/>
          <p:nvPr/>
        </p:nvSpPr>
        <p:spPr>
          <a:xfrm>
            <a:off x="1259632" y="6228020"/>
            <a:ext cx="7560840" cy="338554"/>
          </a:xfrm>
          <a:prstGeom prst="rect">
            <a:avLst/>
          </a:prstGeom>
        </p:spPr>
        <p:txBody>
          <a:bodyPr wrap="square">
            <a:spAutoFit/>
          </a:bodyPr>
          <a:lstStyle/>
          <a:p>
            <a:pPr algn="r"/>
            <a:r>
              <a:rPr lang="en-US" altLang="zh-CN" sz="1600" dirty="0"/>
              <a:t>Z. Qi, S. Yu and X. Li, </a:t>
            </a:r>
            <a:r>
              <a:rPr lang="en-US" altLang="zh-CN" sz="1600" i="1" dirty="0"/>
              <a:t>J. Org. Chem.</a:t>
            </a:r>
            <a:r>
              <a:rPr lang="en-US" altLang="zh-CN" sz="1600" dirty="0"/>
              <a:t>, 2015, </a:t>
            </a:r>
            <a:r>
              <a:rPr lang="en-US" altLang="zh-CN" sz="1600" b="1" dirty="0"/>
              <a:t>80</a:t>
            </a:r>
            <a:r>
              <a:rPr lang="en-US" altLang="zh-CN" sz="1600" dirty="0"/>
              <a:t>, 3471</a:t>
            </a:r>
            <a:endParaRPr lang="zh-CN" altLang="en-US" sz="1600" dirty="0"/>
          </a:p>
        </p:txBody>
      </p:sp>
      <p:sp>
        <p:nvSpPr>
          <p:cNvPr id="11" name="TextBox 29"/>
          <p:cNvSpPr txBox="1">
            <a:spLocks noChangeArrowheads="1"/>
          </p:cNvSpPr>
          <p:nvPr/>
        </p:nvSpPr>
        <p:spPr bwMode="auto">
          <a:xfrm>
            <a:off x="144016" y="260648"/>
            <a:ext cx="651621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r>
              <a:rPr lang="en-US" altLang="zh-CN" sz="2400" dirty="0">
                <a:latin typeface="方正兰亭粗黑简体" pitchFamily="2" charset="-122"/>
                <a:ea typeface="方正兰亭粗黑简体" pitchFamily="2" charset="-122"/>
              </a:rPr>
              <a:t>4. Formation of C–N bond</a:t>
            </a:r>
            <a:endParaRPr lang="zh-CN" altLang="zh-CN" sz="2400" dirty="0">
              <a:latin typeface="方正兰亭粗黑简体" pitchFamily="2" charset="-122"/>
              <a:ea typeface="方正兰亭粗黑简体" pitchFamily="2" charset="-122"/>
            </a:endParaRPr>
          </a:p>
        </p:txBody>
      </p:sp>
      <p:sp>
        <p:nvSpPr>
          <p:cNvPr id="159949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 name="对象 2">
            <a:extLst>
              <a:ext uri="{FF2B5EF4-FFF2-40B4-BE49-F238E27FC236}">
                <a16:creationId xmlns="" xmlns:a16="http://schemas.microsoft.com/office/drawing/2014/main" id="{7F5DF6F4-FAD5-407D-924F-D20B37788CDA}"/>
              </a:ext>
            </a:extLst>
          </p:cNvPr>
          <p:cNvGraphicFramePr>
            <a:graphicFrameLocks noChangeAspect="1"/>
          </p:cNvGraphicFramePr>
          <p:nvPr>
            <p:extLst>
              <p:ext uri="{D42A27DB-BD31-4B8C-83A1-F6EECF244321}">
                <p14:modId xmlns:p14="http://schemas.microsoft.com/office/powerpoint/2010/main" val="1143851866"/>
              </p:ext>
            </p:extLst>
          </p:nvPr>
        </p:nvGraphicFramePr>
        <p:xfrm>
          <a:off x="1925706" y="1324028"/>
          <a:ext cx="5292588" cy="4363751"/>
        </p:xfrm>
        <a:graphic>
          <a:graphicData uri="http://schemas.openxmlformats.org/presentationml/2006/ole">
            <mc:AlternateContent xmlns:mc="http://schemas.openxmlformats.org/markup-compatibility/2006">
              <mc:Choice xmlns:v="urn:schemas-microsoft-com:vml" Requires="v">
                <p:oleObj spid="_x0000_s1599522" name="CS ChemDraw Drawing" r:id="rId4" imgW="4703034" imgH="3878790" progId="ChemDraw.Document.6.0">
                  <p:embed/>
                </p:oleObj>
              </mc:Choice>
              <mc:Fallback>
                <p:oleObj name="CS ChemDraw Drawing" r:id="rId4" imgW="4703034" imgH="3878790" progId="ChemDraw.Document.6.0">
                  <p:embed/>
                  <p:pic>
                    <p:nvPicPr>
                      <p:cNvPr id="0" name=""/>
                      <p:cNvPicPr/>
                      <p:nvPr/>
                    </p:nvPicPr>
                    <p:blipFill>
                      <a:blip r:embed="rId5"/>
                      <a:stretch>
                        <a:fillRect/>
                      </a:stretch>
                    </p:blipFill>
                    <p:spPr>
                      <a:xfrm>
                        <a:off x="1925706" y="1324028"/>
                        <a:ext cx="5292588" cy="4363751"/>
                      </a:xfrm>
                      <a:prstGeom prst="rect">
                        <a:avLst/>
                      </a:prstGeom>
                    </p:spPr>
                  </p:pic>
                </p:oleObj>
              </mc:Fallback>
            </mc:AlternateContent>
          </a:graphicData>
        </a:graphic>
      </p:graphicFrame>
      <p:sp>
        <p:nvSpPr>
          <p:cNvPr id="13" name="Rectangle 1">
            <a:extLst>
              <a:ext uri="{FF2B5EF4-FFF2-40B4-BE49-F238E27FC236}">
                <a16:creationId xmlns="" xmlns:a16="http://schemas.microsoft.com/office/drawing/2014/main" id="{EA269CD4-DAB8-45E5-A940-7A758F2FC1EF}"/>
              </a:ext>
            </a:extLst>
          </p:cNvPr>
          <p:cNvSpPr>
            <a:spLocks noChangeArrowheads="1"/>
          </p:cNvSpPr>
          <p:nvPr/>
        </p:nvSpPr>
        <p:spPr bwMode="auto">
          <a:xfrm>
            <a:off x="2288595" y="1012665"/>
            <a:ext cx="4421403" cy="4001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a:r>
              <a:rPr kumimoji="0" lang="en-US" altLang="zh-CN" sz="2000" i="0" u="none" strike="noStrike" cap="none" normalizeH="0" baseline="0" dirty="0">
                <a:ln>
                  <a:noFill/>
                </a:ln>
                <a:effectLst/>
                <a:latin typeface="方正兰亭粗黑简体" pitchFamily="2" charset="-122"/>
                <a:ea typeface="方正兰亭粗黑简体" pitchFamily="2" charset="-122"/>
                <a:cs typeface="Times New Roman" pitchFamily="18" charset="0"/>
              </a:rPr>
              <a:t>4.1 </a:t>
            </a:r>
            <a:r>
              <a:rPr lang="en-US" altLang="zh-CN" sz="2000" dirty="0">
                <a:latin typeface="方正兰亭粗黑简体" pitchFamily="2" charset="-122"/>
                <a:ea typeface="方正兰亭粗黑简体" pitchFamily="2" charset="-122"/>
                <a:cs typeface="Times New Roman" pitchFamily="18" charset="0"/>
              </a:rPr>
              <a:t>Formation of C–N(sp</a:t>
            </a:r>
            <a:r>
              <a:rPr lang="en-US" altLang="zh-CN" sz="2000" baseline="30000" dirty="0">
                <a:latin typeface="方正兰亭粗黑简体" pitchFamily="2" charset="-122"/>
                <a:ea typeface="方正兰亭粗黑简体" pitchFamily="2" charset="-122"/>
              </a:rPr>
              <a:t>2</a:t>
            </a:r>
            <a:r>
              <a:rPr lang="en-US" altLang="zh-CN" sz="2000" dirty="0">
                <a:latin typeface="方正兰亭粗黑简体" pitchFamily="2" charset="-122"/>
                <a:ea typeface="方正兰亭粗黑简体" pitchFamily="2" charset="-122"/>
                <a:cs typeface="Times New Roman" pitchFamily="18" charset="0"/>
              </a:rPr>
              <a:t>) bond</a:t>
            </a:r>
          </a:p>
        </p:txBody>
      </p:sp>
    </p:spTree>
    <p:extLst>
      <p:ext uri="{BB962C8B-B14F-4D97-AF65-F5344CB8AC3E}">
        <p14:creationId xmlns:p14="http://schemas.microsoft.com/office/powerpoint/2010/main" val="2585648664"/>
      </p:ext>
    </p:extLst>
  </p:cSld>
  <p:clrMapOvr>
    <a:masterClrMapping/>
  </p:clrMapOvr>
  <p:transition spd="slow" advTm="30191"/>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250825" y="908050"/>
            <a:ext cx="8642350" cy="5743575"/>
          </a:xfrm>
          <a:prstGeom prst="rect">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sp>
        <p:nvSpPr>
          <p:cNvPr id="90" name="Rectangle 13"/>
          <p:cNvSpPr>
            <a:spLocks noChangeArrowheads="1"/>
          </p:cNvSpPr>
          <p:nvPr/>
        </p:nvSpPr>
        <p:spPr bwMode="auto">
          <a:xfrm>
            <a:off x="-28575" y="758825"/>
            <a:ext cx="9144000" cy="71438"/>
          </a:xfrm>
          <a:prstGeom prst="rect">
            <a:avLst/>
          </a:prstGeom>
          <a:gradFill rotWithShape="1">
            <a:gsLst>
              <a:gs pos="0">
                <a:srgbClr val="764700"/>
              </a:gs>
              <a:gs pos="100000">
                <a:srgbClr val="FF9900"/>
              </a:gs>
            </a:gsLst>
            <a:lin ang="0" scaled="1"/>
          </a:gradFill>
          <a:ln>
            <a:noFill/>
          </a:ln>
          <a:effectLst>
            <a:outerShdw blurRad="63500" sx="102000" sy="102000" algn="ctr" rotWithShape="0">
              <a:prstClr val="black">
                <a:alpha val="40000"/>
              </a:prstClr>
            </a:outerShdw>
          </a:effectLst>
        </p:spPr>
        <p:txBody>
          <a:bodyPr wrap="none" anchor="ctr"/>
          <a:lstStyle/>
          <a:p>
            <a:pPr fontAlgn="auto">
              <a:spcBef>
                <a:spcPts val="0"/>
              </a:spcBef>
              <a:spcAft>
                <a:spcPts val="0"/>
              </a:spcAft>
              <a:defRPr/>
            </a:pPr>
            <a:endParaRPr kumimoji="1" lang="zh-CN" altLang="en-US" sz="2800">
              <a:solidFill>
                <a:prstClr val="black"/>
              </a:solidFill>
              <a:latin typeface="Times New Roman" pitchFamily="18" charset="0"/>
              <a:ea typeface="宋体"/>
            </a:endParaRPr>
          </a:p>
        </p:txBody>
      </p:sp>
      <p:sp>
        <p:nvSpPr>
          <p:cNvPr id="127079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46739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矩形 7"/>
          <p:cNvSpPr/>
          <p:nvPr/>
        </p:nvSpPr>
        <p:spPr>
          <a:xfrm>
            <a:off x="899592" y="5301208"/>
            <a:ext cx="7704856" cy="369332"/>
          </a:xfrm>
          <a:prstGeom prst="rect">
            <a:avLst/>
          </a:prstGeom>
        </p:spPr>
        <p:txBody>
          <a:bodyPr wrap="square">
            <a:spAutoFit/>
          </a:bodyPr>
          <a:lstStyle/>
          <a:p>
            <a:pPr algn="ctr"/>
            <a:r>
              <a:rPr lang="en-US" altLang="zh-CN" dirty="0">
                <a:latin typeface="方正兰亭粗黑简体" pitchFamily="2" charset="-122"/>
                <a:ea typeface="方正兰亭粗黑简体" pitchFamily="2" charset="-122"/>
              </a:rPr>
              <a:t>Palladium-catalyzed C–P bond formation</a:t>
            </a:r>
            <a:endParaRPr lang="zh-CN" altLang="en-US" dirty="0">
              <a:latin typeface="方正兰亭粗黑简体" pitchFamily="2" charset="-122"/>
              <a:ea typeface="方正兰亭粗黑简体" pitchFamily="2" charset="-122"/>
            </a:endParaRPr>
          </a:p>
        </p:txBody>
      </p:sp>
      <p:sp>
        <p:nvSpPr>
          <p:cNvPr id="9" name="矩形 8"/>
          <p:cNvSpPr/>
          <p:nvPr/>
        </p:nvSpPr>
        <p:spPr>
          <a:xfrm>
            <a:off x="251520" y="6021288"/>
            <a:ext cx="8642350" cy="584775"/>
          </a:xfrm>
          <a:prstGeom prst="rect">
            <a:avLst/>
          </a:prstGeom>
        </p:spPr>
        <p:txBody>
          <a:bodyPr wrap="square">
            <a:spAutoFit/>
          </a:bodyPr>
          <a:lstStyle/>
          <a:p>
            <a:pPr algn="r"/>
            <a:r>
              <a:rPr lang="en-US" altLang="zh-CN" sz="1600" dirty="0">
                <a:latin typeface="+mn-lt"/>
                <a:ea typeface="+mn-ea"/>
              </a:rPr>
              <a:t>T. Migita, T. Shimizu, Y. </a:t>
            </a:r>
            <a:r>
              <a:rPr lang="en-US" altLang="zh-CN" sz="1600" dirty="0" err="1">
                <a:latin typeface="+mn-lt"/>
                <a:ea typeface="+mn-ea"/>
              </a:rPr>
              <a:t>Asami</a:t>
            </a:r>
            <a:r>
              <a:rPr lang="en-US" altLang="zh-CN" sz="1600" dirty="0">
                <a:latin typeface="+mn-lt"/>
                <a:ea typeface="+mn-ea"/>
              </a:rPr>
              <a:t>, J. </a:t>
            </a:r>
            <a:r>
              <a:rPr lang="en-US" altLang="zh-CN" sz="1600" dirty="0" err="1">
                <a:latin typeface="+mn-lt"/>
                <a:ea typeface="+mn-ea"/>
              </a:rPr>
              <a:t>Shiobara</a:t>
            </a:r>
            <a:r>
              <a:rPr lang="en-US" altLang="zh-CN" sz="1600" dirty="0">
                <a:latin typeface="+mn-lt"/>
                <a:ea typeface="+mn-ea"/>
              </a:rPr>
              <a:t>, Y. Kato and M. </a:t>
            </a:r>
            <a:r>
              <a:rPr lang="en-US" altLang="zh-CN" sz="1600" dirty="0" err="1">
                <a:latin typeface="+mn-lt"/>
                <a:ea typeface="+mn-ea"/>
              </a:rPr>
              <a:t>Kosugi</a:t>
            </a:r>
            <a:r>
              <a:rPr lang="en-US" altLang="zh-CN" sz="1600" dirty="0">
                <a:latin typeface="+mn-lt"/>
                <a:ea typeface="+mn-ea"/>
              </a:rPr>
              <a:t>, </a:t>
            </a:r>
            <a:r>
              <a:rPr lang="en-US" altLang="zh-CN" sz="1600" i="1" dirty="0">
                <a:latin typeface="+mn-lt"/>
                <a:ea typeface="+mn-ea"/>
              </a:rPr>
              <a:t>Bull. Chem. Soc. </a:t>
            </a:r>
            <a:r>
              <a:rPr lang="en-US" altLang="zh-CN" sz="1600" i="1" dirty="0" err="1">
                <a:latin typeface="+mn-lt"/>
                <a:ea typeface="+mn-ea"/>
              </a:rPr>
              <a:t>Jpn</a:t>
            </a:r>
            <a:r>
              <a:rPr lang="en-US" altLang="zh-CN" sz="1600" i="1" dirty="0">
                <a:latin typeface="+mn-lt"/>
                <a:ea typeface="+mn-ea"/>
              </a:rPr>
              <a:t>.</a:t>
            </a:r>
            <a:r>
              <a:rPr lang="en-US" altLang="zh-CN" sz="1600" dirty="0">
                <a:latin typeface="+mn-lt"/>
                <a:ea typeface="+mn-ea"/>
              </a:rPr>
              <a:t>, 1980, </a:t>
            </a:r>
            <a:r>
              <a:rPr lang="en-US" altLang="zh-CN" sz="1600" b="1" dirty="0">
                <a:latin typeface="+mn-lt"/>
                <a:ea typeface="+mn-ea"/>
              </a:rPr>
              <a:t>53</a:t>
            </a:r>
            <a:r>
              <a:rPr lang="en-US" altLang="zh-CN" sz="1600" dirty="0">
                <a:latin typeface="+mn-lt"/>
                <a:ea typeface="+mn-ea"/>
              </a:rPr>
              <a:t>, 1385</a:t>
            </a:r>
          </a:p>
          <a:p>
            <a:pPr algn="r"/>
            <a:r>
              <a:rPr lang="en-US" altLang="zh-CN" sz="1600" dirty="0"/>
              <a:t>T. Migita, T. Nagai, K. </a:t>
            </a:r>
            <a:r>
              <a:rPr lang="en-US" altLang="zh-CN" sz="1600" dirty="0" err="1"/>
              <a:t>Kiuchi</a:t>
            </a:r>
            <a:r>
              <a:rPr lang="en-US" altLang="zh-CN" sz="1600" dirty="0"/>
              <a:t> and M. </a:t>
            </a:r>
            <a:r>
              <a:rPr lang="en-US" altLang="zh-CN" sz="1600" dirty="0" err="1"/>
              <a:t>Kosugi</a:t>
            </a:r>
            <a:r>
              <a:rPr lang="en-US" altLang="zh-CN" sz="1600" dirty="0"/>
              <a:t>, </a:t>
            </a:r>
            <a:r>
              <a:rPr lang="en-US" altLang="zh-CN" sz="1600" i="1" dirty="0"/>
              <a:t>Bull. Chem. Soc. </a:t>
            </a:r>
            <a:r>
              <a:rPr lang="en-US" altLang="zh-CN" sz="1600" i="1" dirty="0" err="1"/>
              <a:t>Jpn</a:t>
            </a:r>
            <a:r>
              <a:rPr lang="en-US" altLang="zh-CN" sz="1600" i="1" dirty="0"/>
              <a:t>.</a:t>
            </a:r>
            <a:r>
              <a:rPr lang="en-US" altLang="zh-CN" sz="1600" dirty="0"/>
              <a:t>, 1983, </a:t>
            </a:r>
            <a:r>
              <a:rPr lang="en-US" altLang="zh-CN" sz="1600" b="1" dirty="0"/>
              <a:t>56</a:t>
            </a:r>
            <a:r>
              <a:rPr lang="en-US" altLang="zh-CN" sz="1600" dirty="0"/>
              <a:t>, 2869</a:t>
            </a:r>
            <a:endParaRPr lang="zh-CN" altLang="en-US" sz="1400" dirty="0">
              <a:latin typeface="+mn-lt"/>
            </a:endParaRPr>
          </a:p>
        </p:txBody>
      </p:sp>
      <p:sp>
        <p:nvSpPr>
          <p:cNvPr id="1467395"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2" name="TextBox 29">
            <a:extLst>
              <a:ext uri="{FF2B5EF4-FFF2-40B4-BE49-F238E27FC236}">
                <a16:creationId xmlns="" xmlns:a16="http://schemas.microsoft.com/office/drawing/2014/main" id="{D8704CDF-BD13-453D-A4DB-A0992C99902B}"/>
              </a:ext>
            </a:extLst>
          </p:cNvPr>
          <p:cNvSpPr txBox="1">
            <a:spLocks noChangeArrowheads="1"/>
          </p:cNvSpPr>
          <p:nvPr/>
        </p:nvSpPr>
        <p:spPr bwMode="auto">
          <a:xfrm>
            <a:off x="179512" y="241484"/>
            <a:ext cx="60486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r>
              <a:rPr lang="en-US" altLang="zh-CN" sz="2400" dirty="0">
                <a:latin typeface="方正兰亭粗黑简体" pitchFamily="2" charset="-122"/>
                <a:ea typeface="方正兰亭粗黑简体" pitchFamily="2" charset="-122"/>
              </a:rPr>
              <a:t>2. Formation of C–P bond</a:t>
            </a:r>
            <a:endParaRPr lang="zh-CN" altLang="zh-CN" sz="2400" dirty="0">
              <a:latin typeface="方正兰亭粗黑简体" pitchFamily="2" charset="-122"/>
              <a:ea typeface="方正兰亭粗黑简体" pitchFamily="2" charset="-122"/>
            </a:endParaRPr>
          </a:p>
        </p:txBody>
      </p:sp>
      <p:graphicFrame>
        <p:nvGraphicFramePr>
          <p:cNvPr id="13" name="对象 12">
            <a:extLst>
              <a:ext uri="{FF2B5EF4-FFF2-40B4-BE49-F238E27FC236}">
                <a16:creationId xmlns="" xmlns:a16="http://schemas.microsoft.com/office/drawing/2014/main" id="{02476F34-C571-4FF8-8270-A66701C78CF8}"/>
              </a:ext>
            </a:extLst>
          </p:cNvPr>
          <p:cNvGraphicFramePr>
            <a:graphicFrameLocks noChangeAspect="1"/>
          </p:cNvGraphicFramePr>
          <p:nvPr>
            <p:extLst>
              <p:ext uri="{D42A27DB-BD31-4B8C-83A1-F6EECF244321}">
                <p14:modId xmlns:p14="http://schemas.microsoft.com/office/powerpoint/2010/main" val="1393935517"/>
              </p:ext>
            </p:extLst>
          </p:nvPr>
        </p:nvGraphicFramePr>
        <p:xfrm>
          <a:off x="1621246" y="2647167"/>
          <a:ext cx="5901507" cy="997857"/>
        </p:xfrm>
        <a:graphic>
          <a:graphicData uri="http://schemas.openxmlformats.org/presentationml/2006/ole">
            <mc:AlternateContent xmlns:mc="http://schemas.openxmlformats.org/markup-compatibility/2006">
              <mc:Choice xmlns:v="urn:schemas-microsoft-com:vml" Requires="v">
                <p:oleObj spid="_x0000_s1690645" name="CS ChemDraw Drawing" r:id="rId4" imgW="2845116" imgH="481479" progId="ChemDraw.Document.6.0">
                  <p:embed/>
                </p:oleObj>
              </mc:Choice>
              <mc:Fallback>
                <p:oleObj name="CS ChemDraw Drawing" r:id="rId4" imgW="2845116" imgH="481479" progId="ChemDraw.Document.6.0">
                  <p:embed/>
                  <p:pic>
                    <p:nvPicPr>
                      <p:cNvPr id="13" name="对象 12">
                        <a:extLst>
                          <a:ext uri="{FF2B5EF4-FFF2-40B4-BE49-F238E27FC236}">
                            <a16:creationId xmlns="" xmlns:a16="http://schemas.microsoft.com/office/drawing/2014/main" id="{02476F34-C571-4FF8-8270-A66701C78CF8}"/>
                          </a:ext>
                        </a:extLst>
                      </p:cNvPr>
                      <p:cNvPicPr/>
                      <p:nvPr/>
                    </p:nvPicPr>
                    <p:blipFill>
                      <a:blip r:embed="rId5"/>
                      <a:stretch>
                        <a:fillRect/>
                      </a:stretch>
                    </p:blipFill>
                    <p:spPr>
                      <a:xfrm>
                        <a:off x="1621246" y="2647167"/>
                        <a:ext cx="5901507" cy="997857"/>
                      </a:xfrm>
                      <a:prstGeom prst="rect">
                        <a:avLst/>
                      </a:prstGeom>
                    </p:spPr>
                  </p:pic>
                </p:oleObj>
              </mc:Fallback>
            </mc:AlternateContent>
          </a:graphicData>
        </a:graphic>
      </p:graphicFrame>
      <p:sp>
        <p:nvSpPr>
          <p:cNvPr id="11" name="Rectangle 1">
            <a:extLst>
              <a:ext uri="{FF2B5EF4-FFF2-40B4-BE49-F238E27FC236}">
                <a16:creationId xmlns="" xmlns:a16="http://schemas.microsoft.com/office/drawing/2014/main" id="{1BBD5C81-1880-45CE-A9AA-83003ACFCBAE}"/>
              </a:ext>
            </a:extLst>
          </p:cNvPr>
          <p:cNvSpPr>
            <a:spLocks noChangeArrowheads="1"/>
          </p:cNvSpPr>
          <p:nvPr/>
        </p:nvSpPr>
        <p:spPr bwMode="auto">
          <a:xfrm>
            <a:off x="2152907" y="1016132"/>
            <a:ext cx="4838184" cy="4001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a:r>
              <a:rPr kumimoji="0" lang="en-US" altLang="zh-CN" sz="2000" i="0" u="none" strike="noStrike" cap="none" normalizeH="0" baseline="0" dirty="0">
                <a:ln>
                  <a:noFill/>
                </a:ln>
                <a:effectLst/>
                <a:latin typeface="方正兰亭粗黑简体" pitchFamily="2" charset="-122"/>
                <a:ea typeface="方正兰亭粗黑简体" pitchFamily="2" charset="-122"/>
                <a:cs typeface="Times New Roman" pitchFamily="18" charset="0"/>
              </a:rPr>
              <a:t>2.1 </a:t>
            </a:r>
            <a:r>
              <a:rPr lang="en-US" altLang="zh-CN" sz="2000" dirty="0">
                <a:latin typeface="方正兰亭粗黑简体" pitchFamily="2" charset="-122"/>
                <a:ea typeface="方正兰亭粗黑简体" pitchFamily="2" charset="-122"/>
                <a:cs typeface="Times New Roman" pitchFamily="18" charset="0"/>
              </a:rPr>
              <a:t>Formation of phosphonium salt</a:t>
            </a:r>
          </a:p>
        </p:txBody>
      </p:sp>
    </p:spTree>
    <p:extLst>
      <p:ext uri="{BB962C8B-B14F-4D97-AF65-F5344CB8AC3E}">
        <p14:creationId xmlns:p14="http://schemas.microsoft.com/office/powerpoint/2010/main" val="1109336946"/>
      </p:ext>
    </p:extLst>
  </p:cSld>
  <p:clrMapOvr>
    <a:masterClrMapping/>
  </p:clrMapOvr>
  <p:transition spd="slow" advTm="30191"/>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250825" y="908050"/>
            <a:ext cx="8642350" cy="5743575"/>
          </a:xfrm>
          <a:prstGeom prst="rect">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sp>
        <p:nvSpPr>
          <p:cNvPr id="90" name="Rectangle 13"/>
          <p:cNvSpPr>
            <a:spLocks noChangeArrowheads="1"/>
          </p:cNvSpPr>
          <p:nvPr/>
        </p:nvSpPr>
        <p:spPr bwMode="auto">
          <a:xfrm>
            <a:off x="-28575" y="758825"/>
            <a:ext cx="9144000" cy="71438"/>
          </a:xfrm>
          <a:prstGeom prst="rect">
            <a:avLst/>
          </a:prstGeom>
          <a:gradFill rotWithShape="1">
            <a:gsLst>
              <a:gs pos="0">
                <a:srgbClr val="764700"/>
              </a:gs>
              <a:gs pos="100000">
                <a:srgbClr val="FF9900"/>
              </a:gs>
            </a:gsLst>
            <a:lin ang="0" scaled="1"/>
          </a:gradFill>
          <a:ln>
            <a:noFill/>
          </a:ln>
          <a:effectLst>
            <a:outerShdw blurRad="63500" sx="102000" sy="102000" algn="ctr" rotWithShape="0">
              <a:prstClr val="black">
                <a:alpha val="40000"/>
              </a:prstClr>
            </a:outerShdw>
          </a:effectLst>
        </p:spPr>
        <p:txBody>
          <a:bodyPr wrap="none" anchor="ctr"/>
          <a:lstStyle/>
          <a:p>
            <a:pPr fontAlgn="auto">
              <a:spcBef>
                <a:spcPts val="0"/>
              </a:spcBef>
              <a:spcAft>
                <a:spcPts val="0"/>
              </a:spcAft>
              <a:defRPr/>
            </a:pPr>
            <a:endParaRPr kumimoji="1" lang="zh-CN" altLang="en-US" sz="2800">
              <a:solidFill>
                <a:prstClr val="black"/>
              </a:solidFill>
              <a:latin typeface="Times New Roman" pitchFamily="18" charset="0"/>
              <a:ea typeface="宋体"/>
            </a:endParaRPr>
          </a:p>
        </p:txBody>
      </p:sp>
      <p:sp>
        <p:nvSpPr>
          <p:cNvPr id="127079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56365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60153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601539" name="Rectangle 3"/>
          <p:cNvSpPr>
            <a:spLocks noChangeArrowheads="1"/>
          </p:cNvSpPr>
          <p:nvPr/>
        </p:nvSpPr>
        <p:spPr bwMode="auto">
          <a:xfrm>
            <a:off x="1231057" y="5446965"/>
            <a:ext cx="6624736"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ctr"/>
            <a:r>
              <a:rPr lang="en-US" altLang="zh-CN" dirty="0">
                <a:latin typeface="方正兰亭粗黑简体" panose="02010600030101010101" charset="-122"/>
                <a:ea typeface="方正兰亭粗黑简体" panose="02010600030101010101" charset="-122"/>
              </a:rPr>
              <a:t>Synthesis of polycyclic </a:t>
            </a:r>
            <a:r>
              <a:rPr lang="en-US" altLang="zh-CN" dirty="0" err="1">
                <a:latin typeface="方正兰亭粗黑简体" panose="02010600030101010101" charset="-122"/>
                <a:ea typeface="方正兰亭粗黑简体" panose="02010600030101010101" charset="-122"/>
              </a:rPr>
              <a:t>isoquinolinium</a:t>
            </a:r>
            <a:r>
              <a:rPr lang="en-US" altLang="zh-CN" dirty="0">
                <a:latin typeface="方正兰亭粗黑简体" panose="02010600030101010101" charset="-122"/>
                <a:ea typeface="方正兰亭粗黑简体" panose="02010600030101010101" charset="-122"/>
              </a:rPr>
              <a:t> salts in a Rh/O</a:t>
            </a:r>
            <a:r>
              <a:rPr lang="en-US" altLang="zh-CN" baseline="-25000" dirty="0">
                <a:latin typeface="方正兰亭粗黑简体" panose="02010600030101010101" charset="-122"/>
                <a:ea typeface="方正兰亭粗黑简体" panose="02010600030101010101" charset="-122"/>
              </a:rPr>
              <a:t>2</a:t>
            </a:r>
            <a:r>
              <a:rPr lang="en-US" altLang="zh-CN" dirty="0">
                <a:latin typeface="方正兰亭粗黑简体" panose="02010600030101010101" charset="-122"/>
                <a:ea typeface="方正兰亭粗黑简体" panose="02010600030101010101" charset="-122"/>
              </a:rPr>
              <a:t> catalytic system in the presence of equivalent acid</a:t>
            </a:r>
            <a:endParaRPr kumimoji="0" lang="en-US" altLang="zh-CN" b="0" i="0" u="none" strike="noStrike" cap="none" normalizeH="0" baseline="0" dirty="0">
              <a:ln>
                <a:noFill/>
              </a:ln>
              <a:solidFill>
                <a:schemeClr val="tx1"/>
              </a:solidFill>
              <a:effectLst/>
              <a:latin typeface="方正兰亭粗黑简体" panose="02010600030101010101" charset="-122"/>
              <a:ea typeface="方正兰亭粗黑简体" panose="02010600030101010101" charset="-122"/>
            </a:endParaRPr>
          </a:p>
        </p:txBody>
      </p:sp>
      <p:sp>
        <p:nvSpPr>
          <p:cNvPr id="2"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3" name="TextBox 29"/>
          <p:cNvSpPr txBox="1">
            <a:spLocks noChangeArrowheads="1"/>
          </p:cNvSpPr>
          <p:nvPr/>
        </p:nvSpPr>
        <p:spPr bwMode="auto">
          <a:xfrm>
            <a:off x="144016" y="260648"/>
            <a:ext cx="651621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r>
              <a:rPr lang="en-US" altLang="zh-CN" sz="2400" dirty="0">
                <a:latin typeface="方正兰亭粗黑简体" pitchFamily="2" charset="-122"/>
                <a:ea typeface="方正兰亭粗黑简体" pitchFamily="2" charset="-122"/>
              </a:rPr>
              <a:t>4. Formation of C–N bond</a:t>
            </a:r>
            <a:endParaRPr lang="zh-CN" altLang="zh-CN" sz="2400" dirty="0">
              <a:latin typeface="方正兰亭粗黑简体" pitchFamily="2" charset="-122"/>
              <a:ea typeface="方正兰亭粗黑简体" pitchFamily="2" charset="-122"/>
            </a:endParaRPr>
          </a:p>
        </p:txBody>
      </p:sp>
      <p:sp>
        <p:nvSpPr>
          <p:cNvPr id="160154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 name="对象 2">
            <a:extLst>
              <a:ext uri="{FF2B5EF4-FFF2-40B4-BE49-F238E27FC236}">
                <a16:creationId xmlns="" xmlns:a16="http://schemas.microsoft.com/office/drawing/2014/main" id="{238DC765-DCCD-4B58-9F96-AB06B30B1842}"/>
              </a:ext>
            </a:extLst>
          </p:cNvPr>
          <p:cNvGraphicFramePr>
            <a:graphicFrameLocks noChangeAspect="1"/>
          </p:cNvGraphicFramePr>
          <p:nvPr>
            <p:extLst>
              <p:ext uri="{D42A27DB-BD31-4B8C-83A1-F6EECF244321}">
                <p14:modId xmlns:p14="http://schemas.microsoft.com/office/powerpoint/2010/main" val="223347614"/>
              </p:ext>
            </p:extLst>
          </p:nvPr>
        </p:nvGraphicFramePr>
        <p:xfrm>
          <a:off x="1588298" y="1499735"/>
          <a:ext cx="5967403" cy="3947266"/>
        </p:xfrm>
        <a:graphic>
          <a:graphicData uri="http://schemas.openxmlformats.org/presentationml/2006/ole">
            <mc:AlternateContent xmlns:mc="http://schemas.openxmlformats.org/markup-compatibility/2006">
              <mc:Choice xmlns:v="urn:schemas-microsoft-com:vml" Requires="v">
                <p:oleObj spid="_x0000_s1601570" name="CS ChemDraw Drawing" r:id="rId4" imgW="5093178" imgH="3369406" progId="ChemDraw.Document.6.0">
                  <p:embed/>
                </p:oleObj>
              </mc:Choice>
              <mc:Fallback>
                <p:oleObj name="CS ChemDraw Drawing" r:id="rId4" imgW="5093178" imgH="3369406" progId="ChemDraw.Document.6.0">
                  <p:embed/>
                  <p:pic>
                    <p:nvPicPr>
                      <p:cNvPr id="0" name=""/>
                      <p:cNvPicPr/>
                      <p:nvPr/>
                    </p:nvPicPr>
                    <p:blipFill>
                      <a:blip r:embed="rId5"/>
                      <a:stretch>
                        <a:fillRect/>
                      </a:stretch>
                    </p:blipFill>
                    <p:spPr>
                      <a:xfrm>
                        <a:off x="1588298" y="1499735"/>
                        <a:ext cx="5967403" cy="3947266"/>
                      </a:xfrm>
                      <a:prstGeom prst="rect">
                        <a:avLst/>
                      </a:prstGeom>
                    </p:spPr>
                  </p:pic>
                </p:oleObj>
              </mc:Fallback>
            </mc:AlternateContent>
          </a:graphicData>
        </a:graphic>
      </p:graphicFrame>
      <p:sp>
        <p:nvSpPr>
          <p:cNvPr id="15" name="矩形 14">
            <a:extLst>
              <a:ext uri="{FF2B5EF4-FFF2-40B4-BE49-F238E27FC236}">
                <a16:creationId xmlns="" xmlns:a16="http://schemas.microsoft.com/office/drawing/2014/main" id="{11C16328-4F4B-483D-8AA9-CA4BDA3C415B}"/>
              </a:ext>
            </a:extLst>
          </p:cNvPr>
          <p:cNvSpPr/>
          <p:nvPr/>
        </p:nvSpPr>
        <p:spPr>
          <a:xfrm>
            <a:off x="1259632" y="6228020"/>
            <a:ext cx="7560840" cy="338554"/>
          </a:xfrm>
          <a:prstGeom prst="rect">
            <a:avLst/>
          </a:prstGeom>
        </p:spPr>
        <p:txBody>
          <a:bodyPr wrap="square">
            <a:spAutoFit/>
          </a:bodyPr>
          <a:lstStyle/>
          <a:p>
            <a:pPr algn="r"/>
            <a:r>
              <a:rPr lang="en-US" altLang="zh-CN" sz="1600" dirty="0"/>
              <a:t>G. Zhang, L. Yang, Y. Wang, Y. </a:t>
            </a:r>
            <a:r>
              <a:rPr lang="en-US" altLang="zh-CN" sz="1600" dirty="0" err="1"/>
              <a:t>Xie</a:t>
            </a:r>
            <a:r>
              <a:rPr lang="en-US" altLang="zh-CN" sz="1600" dirty="0"/>
              <a:t> and H. Huang,</a:t>
            </a:r>
            <a:r>
              <a:rPr lang="en-US" altLang="zh-CN" sz="1600" i="1" dirty="0"/>
              <a:t> J. Am. Chem. Soc.</a:t>
            </a:r>
            <a:r>
              <a:rPr lang="en-US" altLang="zh-CN" sz="1600" dirty="0"/>
              <a:t>, 2013, </a:t>
            </a:r>
            <a:r>
              <a:rPr lang="en-US" altLang="zh-CN" sz="1600" b="1" dirty="0"/>
              <a:t>135</a:t>
            </a:r>
            <a:r>
              <a:rPr lang="en-US" altLang="zh-CN" sz="1600" dirty="0"/>
              <a:t>, 8850</a:t>
            </a:r>
            <a:endParaRPr lang="zh-CN" altLang="en-US" sz="1400" dirty="0"/>
          </a:p>
        </p:txBody>
      </p:sp>
      <p:sp>
        <p:nvSpPr>
          <p:cNvPr id="16" name="Rectangle 1">
            <a:extLst>
              <a:ext uri="{FF2B5EF4-FFF2-40B4-BE49-F238E27FC236}">
                <a16:creationId xmlns="" xmlns:a16="http://schemas.microsoft.com/office/drawing/2014/main" id="{5322E2B7-8AE1-4B00-9713-18363AAB9F6B}"/>
              </a:ext>
            </a:extLst>
          </p:cNvPr>
          <p:cNvSpPr>
            <a:spLocks noChangeArrowheads="1"/>
          </p:cNvSpPr>
          <p:nvPr/>
        </p:nvSpPr>
        <p:spPr bwMode="auto">
          <a:xfrm>
            <a:off x="2288595" y="1012665"/>
            <a:ext cx="4421403" cy="4001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a:r>
              <a:rPr kumimoji="0" lang="en-US" altLang="zh-CN" sz="2000" i="0" u="none" strike="noStrike" cap="none" normalizeH="0" baseline="0" dirty="0">
                <a:ln>
                  <a:noFill/>
                </a:ln>
                <a:effectLst/>
                <a:latin typeface="方正兰亭粗黑简体" pitchFamily="2" charset="-122"/>
                <a:ea typeface="方正兰亭粗黑简体" pitchFamily="2" charset="-122"/>
                <a:cs typeface="Times New Roman" pitchFamily="18" charset="0"/>
              </a:rPr>
              <a:t>4.1 </a:t>
            </a:r>
            <a:r>
              <a:rPr lang="en-US" altLang="zh-CN" sz="2000" dirty="0">
                <a:latin typeface="方正兰亭粗黑简体" pitchFamily="2" charset="-122"/>
                <a:ea typeface="方正兰亭粗黑简体" pitchFamily="2" charset="-122"/>
                <a:cs typeface="Times New Roman" pitchFamily="18" charset="0"/>
              </a:rPr>
              <a:t>Formation of C–N(sp</a:t>
            </a:r>
            <a:r>
              <a:rPr lang="en-US" altLang="zh-CN" sz="2000" baseline="30000" dirty="0">
                <a:latin typeface="方正兰亭粗黑简体" pitchFamily="2" charset="-122"/>
                <a:ea typeface="方正兰亭粗黑简体" pitchFamily="2" charset="-122"/>
              </a:rPr>
              <a:t>2</a:t>
            </a:r>
            <a:r>
              <a:rPr lang="en-US" altLang="zh-CN" sz="2000" dirty="0">
                <a:latin typeface="方正兰亭粗黑简体" pitchFamily="2" charset="-122"/>
                <a:ea typeface="方正兰亭粗黑简体" pitchFamily="2" charset="-122"/>
                <a:cs typeface="Times New Roman" pitchFamily="18" charset="0"/>
              </a:rPr>
              <a:t>) bond</a:t>
            </a:r>
          </a:p>
        </p:txBody>
      </p:sp>
    </p:spTree>
    <p:extLst>
      <p:ext uri="{BB962C8B-B14F-4D97-AF65-F5344CB8AC3E}">
        <p14:creationId xmlns:p14="http://schemas.microsoft.com/office/powerpoint/2010/main" val="2585648664"/>
      </p:ext>
    </p:extLst>
  </p:cSld>
  <p:clrMapOvr>
    <a:masterClrMapping/>
  </p:clrMapOvr>
  <p:transition spd="slow" advTm="30191"/>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250825" y="908050"/>
            <a:ext cx="8642350" cy="5743575"/>
          </a:xfrm>
          <a:prstGeom prst="rect">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sp>
        <p:nvSpPr>
          <p:cNvPr id="90" name="Rectangle 13"/>
          <p:cNvSpPr>
            <a:spLocks noChangeArrowheads="1"/>
          </p:cNvSpPr>
          <p:nvPr/>
        </p:nvSpPr>
        <p:spPr bwMode="auto">
          <a:xfrm>
            <a:off x="-28575" y="758825"/>
            <a:ext cx="9144000" cy="71438"/>
          </a:xfrm>
          <a:prstGeom prst="rect">
            <a:avLst/>
          </a:prstGeom>
          <a:gradFill rotWithShape="1">
            <a:gsLst>
              <a:gs pos="0">
                <a:srgbClr val="764700"/>
              </a:gs>
              <a:gs pos="100000">
                <a:srgbClr val="FF9900"/>
              </a:gs>
            </a:gsLst>
            <a:lin ang="0" scaled="1"/>
          </a:gradFill>
          <a:ln>
            <a:noFill/>
          </a:ln>
          <a:effectLst>
            <a:outerShdw blurRad="63500" sx="102000" sy="102000" algn="ctr" rotWithShape="0">
              <a:prstClr val="black">
                <a:alpha val="40000"/>
              </a:prstClr>
            </a:outerShdw>
          </a:effectLst>
        </p:spPr>
        <p:txBody>
          <a:bodyPr wrap="none" anchor="ctr"/>
          <a:lstStyle/>
          <a:p>
            <a:pPr fontAlgn="auto">
              <a:spcBef>
                <a:spcPts val="0"/>
              </a:spcBef>
              <a:spcAft>
                <a:spcPts val="0"/>
              </a:spcAft>
              <a:defRPr/>
            </a:pPr>
            <a:endParaRPr kumimoji="1" lang="zh-CN" altLang="en-US" sz="2800">
              <a:solidFill>
                <a:prstClr val="black"/>
              </a:solidFill>
              <a:latin typeface="Times New Roman" pitchFamily="18" charset="0"/>
              <a:ea typeface="宋体"/>
            </a:endParaRPr>
          </a:p>
        </p:txBody>
      </p:sp>
      <p:sp>
        <p:nvSpPr>
          <p:cNvPr id="127079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56365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61997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619971" name="Rectangle 3"/>
          <p:cNvSpPr>
            <a:spLocks noChangeArrowheads="1"/>
          </p:cNvSpPr>
          <p:nvPr/>
        </p:nvSpPr>
        <p:spPr bwMode="auto">
          <a:xfrm>
            <a:off x="539552" y="5642664"/>
            <a:ext cx="8064896" cy="36933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ctr"/>
            <a:r>
              <a:rPr lang="en-US" altLang="zh-CN" dirty="0">
                <a:latin typeface="方正兰亭粗黑简体" panose="02010600030101010101" charset="-122"/>
                <a:ea typeface="方正兰亭粗黑简体" panose="02010600030101010101" charset="-122"/>
              </a:rPr>
              <a:t>Mechanism for the Rh/O</a:t>
            </a:r>
            <a:r>
              <a:rPr lang="en-US" altLang="zh-CN" baseline="-25000" dirty="0">
                <a:latin typeface="方正兰亭粗黑简体" panose="02010600030101010101" charset="-122"/>
                <a:ea typeface="方正兰亭粗黑简体" panose="02010600030101010101" charset="-122"/>
              </a:rPr>
              <a:t>2</a:t>
            </a:r>
            <a:r>
              <a:rPr lang="en-US" altLang="zh-CN" dirty="0">
                <a:latin typeface="方正兰亭粗黑简体" panose="02010600030101010101" charset="-122"/>
                <a:ea typeface="方正兰亭粗黑简体" panose="02010600030101010101" charset="-122"/>
              </a:rPr>
              <a:t>-catalyzed oxidative annulation reaction</a:t>
            </a:r>
            <a:endParaRPr kumimoji="0" lang="en-US" altLang="zh-CN" b="0" i="0" u="none" strike="noStrike" cap="none" normalizeH="0" baseline="0" dirty="0">
              <a:ln>
                <a:noFill/>
              </a:ln>
              <a:solidFill>
                <a:schemeClr val="tx1"/>
              </a:solidFill>
              <a:effectLst/>
              <a:latin typeface="方正兰亭粗黑简体" panose="02010600030101010101" charset="-122"/>
              <a:ea typeface="方正兰亭粗黑简体" panose="02010600030101010101" charset="-122"/>
            </a:endParaRPr>
          </a:p>
        </p:txBody>
      </p:sp>
      <p:sp>
        <p:nvSpPr>
          <p:cNvPr id="12" name="TextBox 29"/>
          <p:cNvSpPr txBox="1">
            <a:spLocks noChangeArrowheads="1"/>
          </p:cNvSpPr>
          <p:nvPr/>
        </p:nvSpPr>
        <p:spPr bwMode="auto">
          <a:xfrm>
            <a:off x="144016" y="260648"/>
            <a:ext cx="651621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r>
              <a:rPr lang="en-US" altLang="zh-CN" sz="2400" dirty="0">
                <a:latin typeface="方正兰亭粗黑简体" pitchFamily="2" charset="-122"/>
                <a:ea typeface="方正兰亭粗黑简体" pitchFamily="2" charset="-122"/>
              </a:rPr>
              <a:t>4. Formation of C–N bond</a:t>
            </a:r>
            <a:endParaRPr lang="zh-CN" altLang="zh-CN" sz="2400" dirty="0">
              <a:latin typeface="方正兰亭粗黑简体" pitchFamily="2" charset="-122"/>
              <a:ea typeface="方正兰亭粗黑简体" pitchFamily="2" charset="-122"/>
            </a:endParaRPr>
          </a:p>
        </p:txBody>
      </p:sp>
      <p:graphicFrame>
        <p:nvGraphicFramePr>
          <p:cNvPr id="3" name="对象 2">
            <a:extLst>
              <a:ext uri="{FF2B5EF4-FFF2-40B4-BE49-F238E27FC236}">
                <a16:creationId xmlns="" xmlns:a16="http://schemas.microsoft.com/office/drawing/2014/main" id="{15BE6191-6C72-4B4F-B756-779CEFA294A6}"/>
              </a:ext>
            </a:extLst>
          </p:cNvPr>
          <p:cNvGraphicFramePr>
            <a:graphicFrameLocks noChangeAspect="1"/>
          </p:cNvGraphicFramePr>
          <p:nvPr>
            <p:extLst>
              <p:ext uri="{D42A27DB-BD31-4B8C-83A1-F6EECF244321}">
                <p14:modId xmlns:p14="http://schemas.microsoft.com/office/powerpoint/2010/main" val="1604181955"/>
              </p:ext>
            </p:extLst>
          </p:nvPr>
        </p:nvGraphicFramePr>
        <p:xfrm>
          <a:off x="2004554" y="1358058"/>
          <a:ext cx="5134892" cy="4273032"/>
        </p:xfrm>
        <a:graphic>
          <a:graphicData uri="http://schemas.openxmlformats.org/presentationml/2006/ole">
            <mc:AlternateContent xmlns:mc="http://schemas.openxmlformats.org/markup-compatibility/2006">
              <mc:Choice xmlns:v="urn:schemas-microsoft-com:vml" Requires="v">
                <p:oleObj spid="_x0000_s1620000" name="CS ChemDraw Drawing" r:id="rId4" imgW="4719606" imgH="3927506" progId="ChemDraw.Document.6.0">
                  <p:embed/>
                </p:oleObj>
              </mc:Choice>
              <mc:Fallback>
                <p:oleObj name="CS ChemDraw Drawing" r:id="rId4" imgW="4719606" imgH="3927506" progId="ChemDraw.Document.6.0">
                  <p:embed/>
                  <p:pic>
                    <p:nvPicPr>
                      <p:cNvPr id="0" name=""/>
                      <p:cNvPicPr/>
                      <p:nvPr/>
                    </p:nvPicPr>
                    <p:blipFill>
                      <a:blip r:embed="rId5"/>
                      <a:stretch>
                        <a:fillRect/>
                      </a:stretch>
                    </p:blipFill>
                    <p:spPr>
                      <a:xfrm>
                        <a:off x="2004554" y="1358058"/>
                        <a:ext cx="5134892" cy="4273032"/>
                      </a:xfrm>
                      <a:prstGeom prst="rect">
                        <a:avLst/>
                      </a:prstGeom>
                    </p:spPr>
                  </p:pic>
                </p:oleObj>
              </mc:Fallback>
            </mc:AlternateContent>
          </a:graphicData>
        </a:graphic>
      </p:graphicFrame>
      <p:sp>
        <p:nvSpPr>
          <p:cNvPr id="14" name="矩形 13">
            <a:extLst>
              <a:ext uri="{FF2B5EF4-FFF2-40B4-BE49-F238E27FC236}">
                <a16:creationId xmlns="" xmlns:a16="http://schemas.microsoft.com/office/drawing/2014/main" id="{C7EBCE01-9F43-4AB6-A72F-1C53FD64864E}"/>
              </a:ext>
            </a:extLst>
          </p:cNvPr>
          <p:cNvSpPr/>
          <p:nvPr/>
        </p:nvSpPr>
        <p:spPr>
          <a:xfrm>
            <a:off x="1259632" y="6228020"/>
            <a:ext cx="7560840" cy="338554"/>
          </a:xfrm>
          <a:prstGeom prst="rect">
            <a:avLst/>
          </a:prstGeom>
        </p:spPr>
        <p:txBody>
          <a:bodyPr wrap="square">
            <a:spAutoFit/>
          </a:bodyPr>
          <a:lstStyle/>
          <a:p>
            <a:pPr algn="r"/>
            <a:r>
              <a:rPr lang="en-US" altLang="zh-CN" sz="1600" dirty="0"/>
              <a:t>G. Zhang, L. Yang, Y. Wang, Y. </a:t>
            </a:r>
            <a:r>
              <a:rPr lang="en-US" altLang="zh-CN" sz="1600" dirty="0" err="1"/>
              <a:t>Xie</a:t>
            </a:r>
            <a:r>
              <a:rPr lang="en-US" altLang="zh-CN" sz="1600" dirty="0"/>
              <a:t> and H. Huang,</a:t>
            </a:r>
            <a:r>
              <a:rPr lang="en-US" altLang="zh-CN" sz="1600" i="1" dirty="0"/>
              <a:t> J. Am. Chem. Soc.</a:t>
            </a:r>
            <a:r>
              <a:rPr lang="en-US" altLang="zh-CN" sz="1600" dirty="0"/>
              <a:t>, 2013, </a:t>
            </a:r>
            <a:r>
              <a:rPr lang="en-US" altLang="zh-CN" sz="1600" b="1" dirty="0"/>
              <a:t>135</a:t>
            </a:r>
            <a:r>
              <a:rPr lang="en-US" altLang="zh-CN" sz="1600" dirty="0"/>
              <a:t>, 8850</a:t>
            </a:r>
            <a:endParaRPr lang="zh-CN" altLang="en-US" sz="1400" dirty="0"/>
          </a:p>
        </p:txBody>
      </p:sp>
      <p:sp>
        <p:nvSpPr>
          <p:cNvPr id="15" name="Rectangle 1">
            <a:extLst>
              <a:ext uri="{FF2B5EF4-FFF2-40B4-BE49-F238E27FC236}">
                <a16:creationId xmlns="" xmlns:a16="http://schemas.microsoft.com/office/drawing/2014/main" id="{EE31730F-AEA9-4307-8077-276740324F1C}"/>
              </a:ext>
            </a:extLst>
          </p:cNvPr>
          <p:cNvSpPr>
            <a:spLocks noChangeArrowheads="1"/>
          </p:cNvSpPr>
          <p:nvPr/>
        </p:nvSpPr>
        <p:spPr bwMode="auto">
          <a:xfrm>
            <a:off x="2288595" y="1012665"/>
            <a:ext cx="4421403" cy="4001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a:r>
              <a:rPr kumimoji="0" lang="en-US" altLang="zh-CN" sz="2000" i="0" u="none" strike="noStrike" cap="none" normalizeH="0" baseline="0" dirty="0">
                <a:ln>
                  <a:noFill/>
                </a:ln>
                <a:effectLst/>
                <a:latin typeface="方正兰亭粗黑简体" pitchFamily="2" charset="-122"/>
                <a:ea typeface="方正兰亭粗黑简体" pitchFamily="2" charset="-122"/>
                <a:cs typeface="Times New Roman" pitchFamily="18" charset="0"/>
              </a:rPr>
              <a:t>4.1 </a:t>
            </a:r>
            <a:r>
              <a:rPr lang="en-US" altLang="zh-CN" sz="2000" dirty="0">
                <a:latin typeface="方正兰亭粗黑简体" pitchFamily="2" charset="-122"/>
                <a:ea typeface="方正兰亭粗黑简体" pitchFamily="2" charset="-122"/>
                <a:cs typeface="Times New Roman" pitchFamily="18" charset="0"/>
              </a:rPr>
              <a:t>Formation of C–N(sp</a:t>
            </a:r>
            <a:r>
              <a:rPr lang="en-US" altLang="zh-CN" sz="2000" baseline="30000" dirty="0">
                <a:latin typeface="方正兰亭粗黑简体" pitchFamily="2" charset="-122"/>
                <a:ea typeface="方正兰亭粗黑简体" pitchFamily="2" charset="-122"/>
              </a:rPr>
              <a:t>2</a:t>
            </a:r>
            <a:r>
              <a:rPr lang="en-US" altLang="zh-CN" sz="2000" dirty="0">
                <a:latin typeface="方正兰亭粗黑简体" pitchFamily="2" charset="-122"/>
                <a:ea typeface="方正兰亭粗黑简体" pitchFamily="2" charset="-122"/>
                <a:cs typeface="Times New Roman" pitchFamily="18" charset="0"/>
              </a:rPr>
              <a:t>) bond</a:t>
            </a:r>
          </a:p>
        </p:txBody>
      </p:sp>
    </p:spTree>
    <p:extLst>
      <p:ext uri="{BB962C8B-B14F-4D97-AF65-F5344CB8AC3E}">
        <p14:creationId xmlns:p14="http://schemas.microsoft.com/office/powerpoint/2010/main" val="2585648664"/>
      </p:ext>
    </p:extLst>
  </p:cSld>
  <p:clrMapOvr>
    <a:masterClrMapping/>
  </p:clrMapOvr>
  <p:transition spd="slow" advTm="30191"/>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250825" y="908050"/>
            <a:ext cx="8642350" cy="5743575"/>
          </a:xfrm>
          <a:prstGeom prst="rect">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sp>
        <p:nvSpPr>
          <p:cNvPr id="90" name="Rectangle 13"/>
          <p:cNvSpPr>
            <a:spLocks noChangeArrowheads="1"/>
          </p:cNvSpPr>
          <p:nvPr/>
        </p:nvSpPr>
        <p:spPr bwMode="auto">
          <a:xfrm>
            <a:off x="-28575" y="758825"/>
            <a:ext cx="9144000" cy="71438"/>
          </a:xfrm>
          <a:prstGeom prst="rect">
            <a:avLst/>
          </a:prstGeom>
          <a:gradFill rotWithShape="1">
            <a:gsLst>
              <a:gs pos="0">
                <a:srgbClr val="764700"/>
              </a:gs>
              <a:gs pos="100000">
                <a:srgbClr val="FF9900"/>
              </a:gs>
            </a:gsLst>
            <a:lin ang="0" scaled="1"/>
          </a:gradFill>
          <a:ln>
            <a:noFill/>
          </a:ln>
          <a:effectLst>
            <a:outerShdw blurRad="63500" sx="102000" sy="102000" algn="ctr" rotWithShape="0">
              <a:prstClr val="black">
                <a:alpha val="40000"/>
              </a:prstClr>
            </a:outerShdw>
          </a:effectLst>
        </p:spPr>
        <p:txBody>
          <a:bodyPr wrap="none" anchor="ctr"/>
          <a:lstStyle/>
          <a:p>
            <a:pPr fontAlgn="auto">
              <a:spcBef>
                <a:spcPts val="0"/>
              </a:spcBef>
              <a:spcAft>
                <a:spcPts val="0"/>
              </a:spcAft>
              <a:defRPr/>
            </a:pPr>
            <a:endParaRPr kumimoji="1" lang="zh-CN" altLang="en-US" sz="2800">
              <a:solidFill>
                <a:prstClr val="black"/>
              </a:solidFill>
              <a:latin typeface="Times New Roman" pitchFamily="18" charset="0"/>
              <a:ea typeface="宋体"/>
            </a:endParaRPr>
          </a:p>
        </p:txBody>
      </p:sp>
      <p:sp>
        <p:nvSpPr>
          <p:cNvPr id="127079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56365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61587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615875" name="Rectangle 3"/>
          <p:cNvSpPr>
            <a:spLocks noChangeArrowheads="1"/>
          </p:cNvSpPr>
          <p:nvPr/>
        </p:nvSpPr>
        <p:spPr bwMode="auto">
          <a:xfrm>
            <a:off x="611560" y="5590981"/>
            <a:ext cx="8208912"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ctr"/>
            <a:r>
              <a:rPr lang="en-US" altLang="zh-CN" dirty="0">
                <a:latin typeface="方正兰亭粗黑简体" panose="02010600030101010101" charset="-122"/>
                <a:ea typeface="方正兰亭粗黑简体" panose="02010600030101010101" charset="-122"/>
              </a:rPr>
              <a:t>Synthesis of polycyclic </a:t>
            </a:r>
            <a:r>
              <a:rPr lang="en-US" altLang="zh-CN" dirty="0" err="1">
                <a:latin typeface="方正兰亭粗黑简体" panose="02010600030101010101" charset="-122"/>
                <a:ea typeface="方正兰亭粗黑简体" panose="02010600030101010101" charset="-122"/>
              </a:rPr>
              <a:t>isoquinolinium</a:t>
            </a:r>
            <a:r>
              <a:rPr lang="en-US" altLang="zh-CN" dirty="0">
                <a:latin typeface="方正兰亭粗黑简体" panose="02010600030101010101" charset="-122"/>
                <a:ea typeface="方正兰亭粗黑简体" panose="02010600030101010101" charset="-122"/>
              </a:rPr>
              <a:t> salts in a Rh/O</a:t>
            </a:r>
            <a:r>
              <a:rPr lang="en-US" altLang="zh-CN" baseline="-25000" dirty="0">
                <a:latin typeface="方正兰亭粗黑简体" panose="02010600030101010101" charset="-122"/>
                <a:ea typeface="方正兰亭粗黑简体" panose="02010600030101010101" charset="-122"/>
              </a:rPr>
              <a:t>2</a:t>
            </a:r>
            <a:r>
              <a:rPr lang="en-US" altLang="zh-CN" dirty="0">
                <a:latin typeface="方正兰亭粗黑简体" panose="02010600030101010101" charset="-122"/>
                <a:ea typeface="方正兰亭粗黑简体" panose="02010600030101010101" charset="-122"/>
              </a:rPr>
              <a:t> catalytic system with Cu(II) as a cocatalyst</a:t>
            </a:r>
            <a:endParaRPr kumimoji="0" lang="en-US" altLang="zh-CN" b="0" i="0" u="none" strike="noStrike" cap="none" normalizeH="0" baseline="0" dirty="0">
              <a:ln>
                <a:noFill/>
              </a:ln>
              <a:solidFill>
                <a:schemeClr val="tx1"/>
              </a:solidFill>
              <a:effectLst/>
              <a:latin typeface="方正兰亭粗黑简体" panose="02010600030101010101" charset="-122"/>
              <a:ea typeface="方正兰亭粗黑简体" panose="02010600030101010101" charset="-122"/>
            </a:endParaRPr>
          </a:p>
        </p:txBody>
      </p:sp>
      <p:sp>
        <p:nvSpPr>
          <p:cNvPr id="11" name="矩形 10"/>
          <p:cNvSpPr/>
          <p:nvPr/>
        </p:nvSpPr>
        <p:spPr>
          <a:xfrm>
            <a:off x="467544" y="6156593"/>
            <a:ext cx="8352928" cy="584775"/>
          </a:xfrm>
          <a:prstGeom prst="rect">
            <a:avLst/>
          </a:prstGeom>
        </p:spPr>
        <p:txBody>
          <a:bodyPr wrap="square">
            <a:spAutoFit/>
          </a:bodyPr>
          <a:lstStyle/>
          <a:p>
            <a:pPr algn="ctr"/>
            <a:r>
              <a:rPr lang="en-US" altLang="zh-CN" sz="1600" dirty="0"/>
              <a:t>Z. Luo, P. </a:t>
            </a:r>
            <a:r>
              <a:rPr lang="en-US" altLang="zh-CN" sz="1600" dirty="0" err="1"/>
              <a:t>Gandeepan</a:t>
            </a:r>
            <a:r>
              <a:rPr lang="en-US" altLang="zh-CN" sz="1600" dirty="0"/>
              <a:t>, J. Jayakumar, K. Parthasarathy, Y. W. Chang and C. H. Cheng, </a:t>
            </a:r>
            <a:r>
              <a:rPr lang="en-US" altLang="zh-CN" sz="1600" i="1" dirty="0"/>
              <a:t>Chem. Eur. J.</a:t>
            </a:r>
            <a:r>
              <a:rPr lang="en-US" altLang="zh-CN" sz="1600" dirty="0"/>
              <a:t>, 2013, </a:t>
            </a:r>
            <a:r>
              <a:rPr lang="en-US" altLang="zh-CN" sz="1600" b="1" dirty="0"/>
              <a:t>19</a:t>
            </a:r>
            <a:r>
              <a:rPr lang="en-US" altLang="zh-CN" sz="1600" dirty="0"/>
              <a:t>, 14181</a:t>
            </a:r>
            <a:endParaRPr lang="zh-CN" altLang="en-US" sz="1600" dirty="0"/>
          </a:p>
        </p:txBody>
      </p:sp>
      <p:sp>
        <p:nvSpPr>
          <p:cNvPr id="12" name="TextBox 29"/>
          <p:cNvSpPr txBox="1">
            <a:spLocks noChangeArrowheads="1"/>
          </p:cNvSpPr>
          <p:nvPr/>
        </p:nvSpPr>
        <p:spPr bwMode="auto">
          <a:xfrm>
            <a:off x="144016" y="260648"/>
            <a:ext cx="651621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r>
              <a:rPr lang="en-US" altLang="zh-CN" sz="2400" dirty="0">
                <a:latin typeface="方正兰亭粗黑简体" pitchFamily="2" charset="-122"/>
                <a:ea typeface="方正兰亭粗黑简体" pitchFamily="2" charset="-122"/>
              </a:rPr>
              <a:t>4. Formation of C–N bond</a:t>
            </a:r>
            <a:endParaRPr lang="zh-CN" altLang="zh-CN" sz="2400" dirty="0">
              <a:latin typeface="方正兰亭粗黑简体" pitchFamily="2" charset="-122"/>
              <a:ea typeface="方正兰亭粗黑简体" pitchFamily="2" charset="-122"/>
            </a:endParaRPr>
          </a:p>
        </p:txBody>
      </p:sp>
      <p:graphicFrame>
        <p:nvGraphicFramePr>
          <p:cNvPr id="2" name="对象 1">
            <a:extLst>
              <a:ext uri="{FF2B5EF4-FFF2-40B4-BE49-F238E27FC236}">
                <a16:creationId xmlns="" xmlns:a16="http://schemas.microsoft.com/office/drawing/2014/main" id="{249CEA34-C019-4F4C-B4AC-DE4043E2FC95}"/>
              </a:ext>
            </a:extLst>
          </p:cNvPr>
          <p:cNvGraphicFramePr>
            <a:graphicFrameLocks noChangeAspect="1"/>
          </p:cNvGraphicFramePr>
          <p:nvPr>
            <p:extLst>
              <p:ext uri="{D42A27DB-BD31-4B8C-83A1-F6EECF244321}">
                <p14:modId xmlns:p14="http://schemas.microsoft.com/office/powerpoint/2010/main" val="84834812"/>
              </p:ext>
            </p:extLst>
          </p:nvPr>
        </p:nvGraphicFramePr>
        <p:xfrm>
          <a:off x="2043413" y="1395875"/>
          <a:ext cx="5057173" cy="4259200"/>
        </p:xfrm>
        <a:graphic>
          <a:graphicData uri="http://schemas.openxmlformats.org/presentationml/2006/ole">
            <mc:AlternateContent xmlns:mc="http://schemas.openxmlformats.org/markup-compatibility/2006">
              <mc:Choice xmlns:v="urn:schemas-microsoft-com:vml" Requires="v">
                <p:oleObj spid="_x0000_s1615904" name="CS ChemDraw Drawing" r:id="rId4" imgW="4799150" imgH="4041490" progId="ChemDraw.Document.6.0">
                  <p:embed/>
                </p:oleObj>
              </mc:Choice>
              <mc:Fallback>
                <p:oleObj name="CS ChemDraw Drawing" r:id="rId4" imgW="4799150" imgH="4041490" progId="ChemDraw.Document.6.0">
                  <p:embed/>
                  <p:pic>
                    <p:nvPicPr>
                      <p:cNvPr id="0" name=""/>
                      <p:cNvPicPr/>
                      <p:nvPr/>
                    </p:nvPicPr>
                    <p:blipFill>
                      <a:blip r:embed="rId5"/>
                      <a:stretch>
                        <a:fillRect/>
                      </a:stretch>
                    </p:blipFill>
                    <p:spPr>
                      <a:xfrm>
                        <a:off x="2043413" y="1395875"/>
                        <a:ext cx="5057173" cy="4259200"/>
                      </a:xfrm>
                      <a:prstGeom prst="rect">
                        <a:avLst/>
                      </a:prstGeom>
                    </p:spPr>
                  </p:pic>
                </p:oleObj>
              </mc:Fallback>
            </mc:AlternateContent>
          </a:graphicData>
        </a:graphic>
      </p:graphicFrame>
      <p:sp>
        <p:nvSpPr>
          <p:cNvPr id="14" name="Rectangle 1">
            <a:extLst>
              <a:ext uri="{FF2B5EF4-FFF2-40B4-BE49-F238E27FC236}">
                <a16:creationId xmlns="" xmlns:a16="http://schemas.microsoft.com/office/drawing/2014/main" id="{0436D38A-9B31-4401-A647-859F8D001982}"/>
              </a:ext>
            </a:extLst>
          </p:cNvPr>
          <p:cNvSpPr>
            <a:spLocks noChangeArrowheads="1"/>
          </p:cNvSpPr>
          <p:nvPr/>
        </p:nvSpPr>
        <p:spPr bwMode="auto">
          <a:xfrm>
            <a:off x="2288595" y="1012665"/>
            <a:ext cx="4421403" cy="4001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a:r>
              <a:rPr kumimoji="0" lang="en-US" altLang="zh-CN" sz="2000" i="0" u="none" strike="noStrike" cap="none" normalizeH="0" baseline="0" dirty="0">
                <a:ln>
                  <a:noFill/>
                </a:ln>
                <a:effectLst/>
                <a:latin typeface="方正兰亭粗黑简体" pitchFamily="2" charset="-122"/>
                <a:ea typeface="方正兰亭粗黑简体" pitchFamily="2" charset="-122"/>
                <a:cs typeface="Times New Roman" pitchFamily="18" charset="0"/>
              </a:rPr>
              <a:t>4.1 </a:t>
            </a:r>
            <a:r>
              <a:rPr lang="en-US" altLang="zh-CN" sz="2000" dirty="0">
                <a:latin typeface="方正兰亭粗黑简体" pitchFamily="2" charset="-122"/>
                <a:ea typeface="方正兰亭粗黑简体" pitchFamily="2" charset="-122"/>
                <a:cs typeface="Times New Roman" pitchFamily="18" charset="0"/>
              </a:rPr>
              <a:t>Formation of C–N(sp</a:t>
            </a:r>
            <a:r>
              <a:rPr lang="en-US" altLang="zh-CN" sz="2000" baseline="30000" dirty="0">
                <a:latin typeface="方正兰亭粗黑简体" pitchFamily="2" charset="-122"/>
                <a:ea typeface="方正兰亭粗黑简体" pitchFamily="2" charset="-122"/>
              </a:rPr>
              <a:t>2</a:t>
            </a:r>
            <a:r>
              <a:rPr lang="en-US" altLang="zh-CN" sz="2000" dirty="0">
                <a:latin typeface="方正兰亭粗黑简体" pitchFamily="2" charset="-122"/>
                <a:ea typeface="方正兰亭粗黑简体" pitchFamily="2" charset="-122"/>
                <a:cs typeface="Times New Roman" pitchFamily="18" charset="0"/>
              </a:rPr>
              <a:t>) bond</a:t>
            </a:r>
          </a:p>
        </p:txBody>
      </p:sp>
    </p:spTree>
    <p:extLst>
      <p:ext uri="{BB962C8B-B14F-4D97-AF65-F5344CB8AC3E}">
        <p14:creationId xmlns:p14="http://schemas.microsoft.com/office/powerpoint/2010/main" val="2585648664"/>
      </p:ext>
    </p:extLst>
  </p:cSld>
  <p:clrMapOvr>
    <a:masterClrMapping/>
  </p:clrMapOvr>
  <p:transition spd="slow" advTm="30191"/>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250825" y="908050"/>
            <a:ext cx="8642350" cy="5743575"/>
          </a:xfrm>
          <a:prstGeom prst="rect">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sp>
        <p:nvSpPr>
          <p:cNvPr id="90" name="Rectangle 13"/>
          <p:cNvSpPr>
            <a:spLocks noChangeArrowheads="1"/>
          </p:cNvSpPr>
          <p:nvPr/>
        </p:nvSpPr>
        <p:spPr bwMode="auto">
          <a:xfrm>
            <a:off x="-28575" y="758825"/>
            <a:ext cx="9144000" cy="71438"/>
          </a:xfrm>
          <a:prstGeom prst="rect">
            <a:avLst/>
          </a:prstGeom>
          <a:gradFill rotWithShape="1">
            <a:gsLst>
              <a:gs pos="0">
                <a:srgbClr val="764700"/>
              </a:gs>
              <a:gs pos="100000">
                <a:srgbClr val="FF9900"/>
              </a:gs>
            </a:gsLst>
            <a:lin ang="0" scaled="1"/>
          </a:gradFill>
          <a:ln>
            <a:noFill/>
          </a:ln>
          <a:effectLst>
            <a:outerShdw blurRad="63500" sx="102000" sy="102000" algn="ctr" rotWithShape="0">
              <a:prstClr val="black">
                <a:alpha val="40000"/>
              </a:prstClr>
            </a:outerShdw>
          </a:effectLst>
        </p:spPr>
        <p:txBody>
          <a:bodyPr wrap="none" anchor="ctr"/>
          <a:lstStyle/>
          <a:p>
            <a:pPr fontAlgn="auto">
              <a:spcBef>
                <a:spcPts val="0"/>
              </a:spcBef>
              <a:spcAft>
                <a:spcPts val="0"/>
              </a:spcAft>
              <a:defRPr/>
            </a:pPr>
            <a:endParaRPr kumimoji="1" lang="zh-CN" altLang="en-US" sz="2800">
              <a:solidFill>
                <a:prstClr val="black"/>
              </a:solidFill>
              <a:latin typeface="Times New Roman" pitchFamily="18" charset="0"/>
              <a:ea typeface="宋体"/>
            </a:endParaRPr>
          </a:p>
        </p:txBody>
      </p:sp>
      <p:sp>
        <p:nvSpPr>
          <p:cNvPr id="127079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56365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6138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zh-CN" altLang="en-US"/>
          </a:p>
        </p:txBody>
      </p:sp>
      <p:sp>
        <p:nvSpPr>
          <p:cNvPr id="1613827" name="Rectangle 3"/>
          <p:cNvSpPr>
            <a:spLocks noChangeArrowheads="1"/>
          </p:cNvSpPr>
          <p:nvPr/>
        </p:nvSpPr>
        <p:spPr bwMode="auto">
          <a:xfrm>
            <a:off x="323528" y="5518973"/>
            <a:ext cx="8496944"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ctr"/>
            <a:r>
              <a:rPr kumimoji="0" lang="zh-CN" altLang="zh-CN" b="1" i="0" u="none" strike="noStrike" cap="none" normalizeH="0" baseline="0" dirty="0">
                <a:ln>
                  <a:noFill/>
                </a:ln>
                <a:solidFill>
                  <a:schemeClr val="tx1"/>
                </a:solidFill>
                <a:effectLst/>
                <a:latin typeface="方正兰亭粗黑简体" pitchFamily="2" charset="-122"/>
                <a:ea typeface="方正兰亭粗黑简体" pitchFamily="2" charset="-122"/>
                <a:cs typeface="Times New Roman" pitchFamily="18" charset="0"/>
              </a:rPr>
              <a:t> </a:t>
            </a:r>
            <a:r>
              <a:rPr lang="zh-CN" altLang="zh-CN" b="1" dirty="0"/>
              <a:t> </a:t>
            </a:r>
            <a:r>
              <a:rPr lang="en-US" altLang="zh-CN" dirty="0">
                <a:latin typeface="方正兰亭粗黑简体" panose="02010600030101010101" charset="-122"/>
                <a:ea typeface="方正兰亭粗黑简体" panose="02010600030101010101" charset="-122"/>
              </a:rPr>
              <a:t>Synthesis of five- to seven-membered aliphatic ring-fused pyridinium or </a:t>
            </a:r>
            <a:r>
              <a:rPr lang="en-US" altLang="zh-CN" dirty="0" err="1">
                <a:latin typeface="方正兰亭粗黑简体" panose="02010600030101010101" charset="-122"/>
                <a:ea typeface="方正兰亭粗黑简体" panose="02010600030101010101" charset="-122"/>
              </a:rPr>
              <a:t>isoquinolinium</a:t>
            </a:r>
            <a:r>
              <a:rPr lang="en-US" altLang="zh-CN" dirty="0">
                <a:latin typeface="方正兰亭粗黑简体" panose="02010600030101010101" charset="-122"/>
                <a:ea typeface="方正兰亭粗黑简体" panose="02010600030101010101" charset="-122"/>
              </a:rPr>
              <a:t> salts</a:t>
            </a:r>
            <a:endParaRPr kumimoji="0" lang="en-US" altLang="zh-CN" b="0" i="0" u="none" strike="noStrike" cap="none" normalizeH="0" baseline="0" dirty="0">
              <a:ln>
                <a:noFill/>
              </a:ln>
              <a:solidFill>
                <a:schemeClr val="tx1"/>
              </a:solidFill>
              <a:effectLst/>
              <a:latin typeface="方正兰亭粗黑简体" panose="02010600030101010101" charset="-122"/>
              <a:ea typeface="方正兰亭粗黑简体" panose="02010600030101010101" charset="-122"/>
            </a:endParaRPr>
          </a:p>
        </p:txBody>
      </p:sp>
      <p:sp>
        <p:nvSpPr>
          <p:cNvPr id="11" name="矩形 10"/>
          <p:cNvSpPr/>
          <p:nvPr/>
        </p:nvSpPr>
        <p:spPr>
          <a:xfrm>
            <a:off x="1907704" y="6084004"/>
            <a:ext cx="6984776" cy="584775"/>
          </a:xfrm>
          <a:prstGeom prst="rect">
            <a:avLst/>
          </a:prstGeom>
        </p:spPr>
        <p:txBody>
          <a:bodyPr wrap="square">
            <a:spAutoFit/>
          </a:bodyPr>
          <a:lstStyle/>
          <a:p>
            <a:pPr algn="r"/>
            <a:r>
              <a:rPr lang="en-US" altLang="zh-CN" sz="1600" dirty="0"/>
              <a:t>J. Jayakumar and C. H. Cheng, </a:t>
            </a:r>
            <a:r>
              <a:rPr lang="en-US" altLang="zh-CN" sz="1600" i="1" dirty="0"/>
              <a:t>Chem. Eur. J.</a:t>
            </a:r>
            <a:r>
              <a:rPr lang="en-US" altLang="zh-CN" sz="1600" dirty="0"/>
              <a:t>, 2016, </a:t>
            </a:r>
            <a:r>
              <a:rPr lang="en-US" altLang="zh-CN" sz="1600" b="1" dirty="0"/>
              <a:t>22</a:t>
            </a:r>
            <a:r>
              <a:rPr lang="en-US" altLang="zh-CN" sz="1600" dirty="0"/>
              <a:t>, 1800</a:t>
            </a:r>
          </a:p>
          <a:p>
            <a:pPr algn="r"/>
            <a:r>
              <a:rPr lang="en-US" altLang="zh-CN" sz="1600" dirty="0"/>
              <a:t>N. S. Upadhyay, J. Jayakumar and C. H. Cheng, </a:t>
            </a:r>
            <a:r>
              <a:rPr lang="en-US" altLang="zh-CN" sz="1600" i="1" dirty="0"/>
              <a:t>Chem. </a:t>
            </a:r>
            <a:r>
              <a:rPr lang="en-US" altLang="zh-CN" sz="1600" i="1" dirty="0" err="1"/>
              <a:t>Commun</a:t>
            </a:r>
            <a:r>
              <a:rPr lang="en-US" altLang="zh-CN" sz="1600" i="1" dirty="0"/>
              <a:t>.</a:t>
            </a:r>
            <a:r>
              <a:rPr lang="en-US" altLang="zh-CN" sz="1600" dirty="0"/>
              <a:t>, 2017, </a:t>
            </a:r>
            <a:r>
              <a:rPr lang="en-US" altLang="zh-CN" sz="1600" b="1" dirty="0"/>
              <a:t>53</a:t>
            </a:r>
            <a:r>
              <a:rPr lang="en-US" altLang="zh-CN" sz="1600" dirty="0"/>
              <a:t>, 2491</a:t>
            </a:r>
            <a:endParaRPr lang="zh-CN" altLang="en-US" sz="1600" dirty="0"/>
          </a:p>
        </p:txBody>
      </p:sp>
      <p:sp>
        <p:nvSpPr>
          <p:cNvPr id="12" name="TextBox 29"/>
          <p:cNvSpPr txBox="1">
            <a:spLocks noChangeArrowheads="1"/>
          </p:cNvSpPr>
          <p:nvPr/>
        </p:nvSpPr>
        <p:spPr bwMode="auto">
          <a:xfrm>
            <a:off x="144016" y="260648"/>
            <a:ext cx="651621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r>
              <a:rPr lang="en-US" altLang="zh-CN" sz="2400" dirty="0">
                <a:latin typeface="方正兰亭粗黑简体" pitchFamily="2" charset="-122"/>
                <a:ea typeface="方正兰亭粗黑简体" pitchFamily="2" charset="-122"/>
              </a:rPr>
              <a:t>4. Formation of C–N bond</a:t>
            </a:r>
            <a:endParaRPr lang="zh-CN" altLang="zh-CN" sz="2400" dirty="0">
              <a:latin typeface="方正兰亭粗黑简体" pitchFamily="2" charset="-122"/>
              <a:ea typeface="方正兰亭粗黑简体" pitchFamily="2" charset="-122"/>
            </a:endParaRPr>
          </a:p>
        </p:txBody>
      </p:sp>
      <p:sp>
        <p:nvSpPr>
          <p:cNvPr id="2"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 name="对象 2">
            <a:extLst>
              <a:ext uri="{FF2B5EF4-FFF2-40B4-BE49-F238E27FC236}">
                <a16:creationId xmlns="" xmlns:a16="http://schemas.microsoft.com/office/drawing/2014/main" id="{E526C2E1-D50C-4F80-B682-5B68BF960279}"/>
              </a:ext>
            </a:extLst>
          </p:cNvPr>
          <p:cNvGraphicFramePr>
            <a:graphicFrameLocks noChangeAspect="1"/>
          </p:cNvGraphicFramePr>
          <p:nvPr>
            <p:extLst>
              <p:ext uri="{D42A27DB-BD31-4B8C-83A1-F6EECF244321}">
                <p14:modId xmlns:p14="http://schemas.microsoft.com/office/powerpoint/2010/main" val="2263023837"/>
              </p:ext>
            </p:extLst>
          </p:nvPr>
        </p:nvGraphicFramePr>
        <p:xfrm>
          <a:off x="1324370" y="1484784"/>
          <a:ext cx="6496680" cy="4057128"/>
        </p:xfrm>
        <a:graphic>
          <a:graphicData uri="http://schemas.openxmlformats.org/presentationml/2006/ole">
            <mc:AlternateContent xmlns:mc="http://schemas.openxmlformats.org/markup-compatibility/2006">
              <mc:Choice xmlns:v="urn:schemas-microsoft-com:vml" Requires="v">
                <p:oleObj spid="_x0000_s1613859" name="CS ChemDraw Drawing" r:id="rId4" imgW="5081342" imgH="3173126" progId="ChemDraw.Document.6.0">
                  <p:embed/>
                </p:oleObj>
              </mc:Choice>
              <mc:Fallback>
                <p:oleObj name="CS ChemDraw Drawing" r:id="rId4" imgW="5081342" imgH="3173126" progId="ChemDraw.Document.6.0">
                  <p:embed/>
                  <p:pic>
                    <p:nvPicPr>
                      <p:cNvPr id="0" name=""/>
                      <p:cNvPicPr/>
                      <p:nvPr/>
                    </p:nvPicPr>
                    <p:blipFill>
                      <a:blip r:embed="rId5"/>
                      <a:stretch>
                        <a:fillRect/>
                      </a:stretch>
                    </p:blipFill>
                    <p:spPr>
                      <a:xfrm>
                        <a:off x="1324370" y="1484784"/>
                        <a:ext cx="6496680" cy="4057128"/>
                      </a:xfrm>
                      <a:prstGeom prst="rect">
                        <a:avLst/>
                      </a:prstGeom>
                    </p:spPr>
                  </p:pic>
                </p:oleObj>
              </mc:Fallback>
            </mc:AlternateContent>
          </a:graphicData>
        </a:graphic>
      </p:graphicFrame>
      <p:sp>
        <p:nvSpPr>
          <p:cNvPr id="14" name="Rectangle 1">
            <a:extLst>
              <a:ext uri="{FF2B5EF4-FFF2-40B4-BE49-F238E27FC236}">
                <a16:creationId xmlns="" xmlns:a16="http://schemas.microsoft.com/office/drawing/2014/main" id="{9C1F3D5F-53D3-4AD6-BBD3-325905662C90}"/>
              </a:ext>
            </a:extLst>
          </p:cNvPr>
          <p:cNvSpPr>
            <a:spLocks noChangeArrowheads="1"/>
          </p:cNvSpPr>
          <p:nvPr/>
        </p:nvSpPr>
        <p:spPr bwMode="auto">
          <a:xfrm>
            <a:off x="2288595" y="1012665"/>
            <a:ext cx="4421403" cy="4001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a:r>
              <a:rPr kumimoji="0" lang="en-US" altLang="zh-CN" sz="2000" i="0" u="none" strike="noStrike" cap="none" normalizeH="0" baseline="0" dirty="0">
                <a:ln>
                  <a:noFill/>
                </a:ln>
                <a:effectLst/>
                <a:latin typeface="方正兰亭粗黑简体" pitchFamily="2" charset="-122"/>
                <a:ea typeface="方正兰亭粗黑简体" pitchFamily="2" charset="-122"/>
                <a:cs typeface="Times New Roman" pitchFamily="18" charset="0"/>
              </a:rPr>
              <a:t>4.1 </a:t>
            </a:r>
            <a:r>
              <a:rPr lang="en-US" altLang="zh-CN" sz="2000" dirty="0">
                <a:latin typeface="方正兰亭粗黑简体" pitchFamily="2" charset="-122"/>
                <a:ea typeface="方正兰亭粗黑简体" pitchFamily="2" charset="-122"/>
                <a:cs typeface="Times New Roman" pitchFamily="18" charset="0"/>
              </a:rPr>
              <a:t>Formation of C–N(sp</a:t>
            </a:r>
            <a:r>
              <a:rPr lang="en-US" altLang="zh-CN" sz="2000" baseline="30000" dirty="0">
                <a:latin typeface="方正兰亭粗黑简体" pitchFamily="2" charset="-122"/>
                <a:ea typeface="方正兰亭粗黑简体" pitchFamily="2" charset="-122"/>
              </a:rPr>
              <a:t>2</a:t>
            </a:r>
            <a:r>
              <a:rPr lang="en-US" altLang="zh-CN" sz="2000" dirty="0">
                <a:latin typeface="方正兰亭粗黑简体" pitchFamily="2" charset="-122"/>
                <a:ea typeface="方正兰亭粗黑简体" pitchFamily="2" charset="-122"/>
                <a:cs typeface="Times New Roman" pitchFamily="18" charset="0"/>
              </a:rPr>
              <a:t>) bond</a:t>
            </a:r>
          </a:p>
        </p:txBody>
      </p:sp>
    </p:spTree>
    <p:extLst>
      <p:ext uri="{BB962C8B-B14F-4D97-AF65-F5344CB8AC3E}">
        <p14:creationId xmlns:p14="http://schemas.microsoft.com/office/powerpoint/2010/main" val="2585648664"/>
      </p:ext>
    </p:extLst>
  </p:cSld>
  <p:clrMapOvr>
    <a:masterClrMapping/>
  </p:clrMapOvr>
  <p:transition spd="slow" advTm="30191"/>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250825" y="908050"/>
            <a:ext cx="8642350" cy="5743575"/>
          </a:xfrm>
          <a:prstGeom prst="rect">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sp>
        <p:nvSpPr>
          <p:cNvPr id="90" name="Rectangle 13"/>
          <p:cNvSpPr>
            <a:spLocks noChangeArrowheads="1"/>
          </p:cNvSpPr>
          <p:nvPr/>
        </p:nvSpPr>
        <p:spPr bwMode="auto">
          <a:xfrm>
            <a:off x="-28575" y="758825"/>
            <a:ext cx="9144000" cy="71438"/>
          </a:xfrm>
          <a:prstGeom prst="rect">
            <a:avLst/>
          </a:prstGeom>
          <a:gradFill rotWithShape="1">
            <a:gsLst>
              <a:gs pos="0">
                <a:srgbClr val="764700"/>
              </a:gs>
              <a:gs pos="100000">
                <a:srgbClr val="FF9900"/>
              </a:gs>
            </a:gsLst>
            <a:lin ang="0" scaled="1"/>
          </a:gradFill>
          <a:ln>
            <a:noFill/>
          </a:ln>
          <a:effectLst>
            <a:outerShdw blurRad="63500" sx="102000" sy="102000" algn="ctr" rotWithShape="0">
              <a:prstClr val="black">
                <a:alpha val="40000"/>
              </a:prstClr>
            </a:outerShdw>
          </a:effectLst>
        </p:spPr>
        <p:txBody>
          <a:bodyPr wrap="none" anchor="ctr"/>
          <a:lstStyle/>
          <a:p>
            <a:pPr fontAlgn="auto">
              <a:spcBef>
                <a:spcPts val="0"/>
              </a:spcBef>
              <a:spcAft>
                <a:spcPts val="0"/>
              </a:spcAft>
              <a:defRPr/>
            </a:pPr>
            <a:endParaRPr kumimoji="1" lang="zh-CN" altLang="en-US" sz="2800">
              <a:solidFill>
                <a:prstClr val="black"/>
              </a:solidFill>
              <a:latin typeface="Times New Roman" pitchFamily="18" charset="0"/>
              <a:ea typeface="宋体"/>
            </a:endParaRPr>
          </a:p>
        </p:txBody>
      </p:sp>
      <p:sp>
        <p:nvSpPr>
          <p:cNvPr id="127079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56365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61177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0" name="矩形 9"/>
          <p:cNvSpPr/>
          <p:nvPr/>
        </p:nvSpPr>
        <p:spPr>
          <a:xfrm>
            <a:off x="322138" y="5723964"/>
            <a:ext cx="8642350" cy="646331"/>
          </a:xfrm>
          <a:prstGeom prst="rect">
            <a:avLst/>
          </a:prstGeom>
        </p:spPr>
        <p:txBody>
          <a:bodyPr wrap="square">
            <a:spAutoFit/>
          </a:bodyPr>
          <a:lstStyle/>
          <a:p>
            <a:pPr algn="ctr"/>
            <a:r>
              <a:rPr lang="en-US" altLang="zh-CN" dirty="0">
                <a:latin typeface="方正兰亭粗黑简体" panose="02010600030101010101" charset="-122"/>
                <a:ea typeface="方正兰亭粗黑简体" panose="02010600030101010101" charset="-122"/>
              </a:rPr>
              <a:t>Stoichiometric formation of </a:t>
            </a:r>
            <a:r>
              <a:rPr lang="en-US" altLang="zh-CN" dirty="0" err="1">
                <a:latin typeface="方正兰亭粗黑简体" panose="02010600030101010101" charset="-122"/>
                <a:ea typeface="方正兰亭粗黑简体" panose="02010600030101010101" charset="-122"/>
              </a:rPr>
              <a:t>cinnolinium</a:t>
            </a:r>
            <a:r>
              <a:rPr lang="en-US" altLang="zh-CN" dirty="0">
                <a:latin typeface="方正兰亭粗黑简体" panose="02010600030101010101" charset="-122"/>
                <a:ea typeface="方正兰亭粗黑简体" panose="02010600030101010101" charset="-122"/>
              </a:rPr>
              <a:t> salt from cyclopalladated complex</a:t>
            </a:r>
            <a:endParaRPr lang="zh-CN" altLang="en-US" dirty="0">
              <a:latin typeface="方正兰亭粗黑简体" panose="02010600030101010101" charset="-122"/>
              <a:ea typeface="方正兰亭粗黑简体" panose="02010600030101010101" charset="-122"/>
            </a:endParaRPr>
          </a:p>
        </p:txBody>
      </p:sp>
      <p:sp>
        <p:nvSpPr>
          <p:cNvPr id="11" name="矩形 10"/>
          <p:cNvSpPr/>
          <p:nvPr/>
        </p:nvSpPr>
        <p:spPr>
          <a:xfrm>
            <a:off x="2339752" y="6237312"/>
            <a:ext cx="6552728" cy="338554"/>
          </a:xfrm>
          <a:prstGeom prst="rect">
            <a:avLst/>
          </a:prstGeom>
        </p:spPr>
        <p:txBody>
          <a:bodyPr wrap="square">
            <a:spAutoFit/>
          </a:bodyPr>
          <a:lstStyle/>
          <a:p>
            <a:pPr algn="r"/>
            <a:r>
              <a:rPr lang="en-US" altLang="zh-CN" sz="1600" dirty="0"/>
              <a:t>G. Wu, A. L. Rheingold and R. F. Heck, </a:t>
            </a:r>
            <a:r>
              <a:rPr lang="en-US" altLang="zh-CN" sz="1600" i="1" dirty="0"/>
              <a:t>Organometallics</a:t>
            </a:r>
            <a:r>
              <a:rPr lang="en-US" altLang="zh-CN" sz="1600" dirty="0"/>
              <a:t>, 1987, </a:t>
            </a:r>
            <a:r>
              <a:rPr lang="en-US" altLang="zh-CN" sz="1600" b="1" dirty="0"/>
              <a:t>6</a:t>
            </a:r>
            <a:r>
              <a:rPr lang="en-US" altLang="zh-CN" sz="1600" dirty="0"/>
              <a:t>, 2386</a:t>
            </a:r>
            <a:endParaRPr lang="zh-CN" altLang="en-US" sz="1600" dirty="0"/>
          </a:p>
        </p:txBody>
      </p:sp>
      <p:sp>
        <p:nvSpPr>
          <p:cNvPr id="12" name="TextBox 29"/>
          <p:cNvSpPr txBox="1">
            <a:spLocks noChangeArrowheads="1"/>
          </p:cNvSpPr>
          <p:nvPr/>
        </p:nvSpPr>
        <p:spPr bwMode="auto">
          <a:xfrm>
            <a:off x="144016" y="260648"/>
            <a:ext cx="651621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r>
              <a:rPr lang="en-US" altLang="zh-CN" sz="2400" dirty="0">
                <a:latin typeface="方正兰亭粗黑简体" pitchFamily="2" charset="-122"/>
                <a:ea typeface="方正兰亭粗黑简体" pitchFamily="2" charset="-122"/>
              </a:rPr>
              <a:t>4. Formation of C–N bond</a:t>
            </a:r>
            <a:endParaRPr lang="zh-CN" altLang="zh-CN" sz="2400" dirty="0">
              <a:latin typeface="方正兰亭粗黑简体" pitchFamily="2" charset="-122"/>
              <a:ea typeface="方正兰亭粗黑简体" pitchFamily="2" charset="-122"/>
            </a:endParaRPr>
          </a:p>
        </p:txBody>
      </p:sp>
      <p:graphicFrame>
        <p:nvGraphicFramePr>
          <p:cNvPr id="2" name="对象 1">
            <a:extLst>
              <a:ext uri="{FF2B5EF4-FFF2-40B4-BE49-F238E27FC236}">
                <a16:creationId xmlns="" xmlns:a16="http://schemas.microsoft.com/office/drawing/2014/main" id="{E8272042-F40C-4097-A143-6C2C28E58FC8}"/>
              </a:ext>
            </a:extLst>
          </p:cNvPr>
          <p:cNvGraphicFramePr>
            <a:graphicFrameLocks noChangeAspect="1"/>
          </p:cNvGraphicFramePr>
          <p:nvPr>
            <p:extLst>
              <p:ext uri="{D42A27DB-BD31-4B8C-83A1-F6EECF244321}">
                <p14:modId xmlns:p14="http://schemas.microsoft.com/office/powerpoint/2010/main" val="3929527000"/>
              </p:ext>
            </p:extLst>
          </p:nvPr>
        </p:nvGraphicFramePr>
        <p:xfrm>
          <a:off x="1677095" y="1392496"/>
          <a:ext cx="5732660" cy="4380983"/>
        </p:xfrm>
        <a:graphic>
          <a:graphicData uri="http://schemas.openxmlformats.org/presentationml/2006/ole">
            <mc:AlternateContent xmlns:mc="http://schemas.openxmlformats.org/markup-compatibility/2006">
              <mc:Choice xmlns:v="urn:schemas-microsoft-com:vml" Requires="v">
                <p:oleObj spid="_x0000_s1611809" name="CS ChemDraw Drawing" r:id="rId4" imgW="4942613" imgH="3776630" progId="ChemDraw.Document.6.0">
                  <p:embed/>
                </p:oleObj>
              </mc:Choice>
              <mc:Fallback>
                <p:oleObj name="CS ChemDraw Drawing" r:id="rId4" imgW="4942613" imgH="3776630" progId="ChemDraw.Document.6.0">
                  <p:embed/>
                  <p:pic>
                    <p:nvPicPr>
                      <p:cNvPr id="0" name=""/>
                      <p:cNvPicPr/>
                      <p:nvPr/>
                    </p:nvPicPr>
                    <p:blipFill>
                      <a:blip r:embed="rId5"/>
                      <a:stretch>
                        <a:fillRect/>
                      </a:stretch>
                    </p:blipFill>
                    <p:spPr>
                      <a:xfrm>
                        <a:off x="1677095" y="1392496"/>
                        <a:ext cx="5732660" cy="4380983"/>
                      </a:xfrm>
                      <a:prstGeom prst="rect">
                        <a:avLst/>
                      </a:prstGeom>
                    </p:spPr>
                  </p:pic>
                </p:oleObj>
              </mc:Fallback>
            </mc:AlternateContent>
          </a:graphicData>
        </a:graphic>
      </p:graphicFrame>
      <p:sp>
        <p:nvSpPr>
          <p:cNvPr id="14" name="Rectangle 1">
            <a:extLst>
              <a:ext uri="{FF2B5EF4-FFF2-40B4-BE49-F238E27FC236}">
                <a16:creationId xmlns="" xmlns:a16="http://schemas.microsoft.com/office/drawing/2014/main" id="{10C828DB-BF5D-48D3-9EB2-E1FB12126078}"/>
              </a:ext>
            </a:extLst>
          </p:cNvPr>
          <p:cNvSpPr>
            <a:spLocks noChangeArrowheads="1"/>
          </p:cNvSpPr>
          <p:nvPr/>
        </p:nvSpPr>
        <p:spPr bwMode="auto">
          <a:xfrm>
            <a:off x="2288595" y="1012665"/>
            <a:ext cx="4421403" cy="4001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a:r>
              <a:rPr kumimoji="0" lang="en-US" altLang="zh-CN" sz="2000" i="0" u="none" strike="noStrike" cap="none" normalizeH="0" baseline="0" dirty="0">
                <a:ln>
                  <a:noFill/>
                </a:ln>
                <a:effectLst/>
                <a:latin typeface="方正兰亭粗黑简体" pitchFamily="2" charset="-122"/>
                <a:ea typeface="方正兰亭粗黑简体" pitchFamily="2" charset="-122"/>
                <a:cs typeface="Times New Roman" pitchFamily="18" charset="0"/>
              </a:rPr>
              <a:t>4.1 </a:t>
            </a:r>
            <a:r>
              <a:rPr lang="en-US" altLang="zh-CN" sz="2000" dirty="0">
                <a:latin typeface="方正兰亭粗黑简体" pitchFamily="2" charset="-122"/>
                <a:ea typeface="方正兰亭粗黑简体" pitchFamily="2" charset="-122"/>
                <a:cs typeface="Times New Roman" pitchFamily="18" charset="0"/>
              </a:rPr>
              <a:t>Formation of C–N(sp</a:t>
            </a:r>
            <a:r>
              <a:rPr lang="en-US" altLang="zh-CN" sz="2000" baseline="30000" dirty="0">
                <a:latin typeface="方正兰亭粗黑简体" pitchFamily="2" charset="-122"/>
                <a:ea typeface="方正兰亭粗黑简体" pitchFamily="2" charset="-122"/>
              </a:rPr>
              <a:t>2</a:t>
            </a:r>
            <a:r>
              <a:rPr lang="en-US" altLang="zh-CN" sz="2000" dirty="0">
                <a:latin typeface="方正兰亭粗黑简体" pitchFamily="2" charset="-122"/>
                <a:ea typeface="方正兰亭粗黑简体" pitchFamily="2" charset="-122"/>
                <a:cs typeface="Times New Roman" pitchFamily="18" charset="0"/>
              </a:rPr>
              <a:t>) bond</a:t>
            </a:r>
          </a:p>
        </p:txBody>
      </p:sp>
    </p:spTree>
    <p:extLst>
      <p:ext uri="{BB962C8B-B14F-4D97-AF65-F5344CB8AC3E}">
        <p14:creationId xmlns:p14="http://schemas.microsoft.com/office/powerpoint/2010/main" val="2585648664"/>
      </p:ext>
    </p:extLst>
  </p:cSld>
  <p:clrMapOvr>
    <a:masterClrMapping/>
  </p:clrMapOvr>
  <p:transition spd="slow" advTm="30191"/>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250825" y="908050"/>
            <a:ext cx="8642350" cy="5743575"/>
          </a:xfrm>
          <a:prstGeom prst="rect">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sp>
        <p:nvSpPr>
          <p:cNvPr id="90" name="Rectangle 13"/>
          <p:cNvSpPr>
            <a:spLocks noChangeArrowheads="1"/>
          </p:cNvSpPr>
          <p:nvPr/>
        </p:nvSpPr>
        <p:spPr bwMode="auto">
          <a:xfrm>
            <a:off x="-28575" y="758825"/>
            <a:ext cx="9144000" cy="71438"/>
          </a:xfrm>
          <a:prstGeom prst="rect">
            <a:avLst/>
          </a:prstGeom>
          <a:gradFill rotWithShape="1">
            <a:gsLst>
              <a:gs pos="0">
                <a:srgbClr val="764700"/>
              </a:gs>
              <a:gs pos="100000">
                <a:srgbClr val="FF9900"/>
              </a:gs>
            </a:gsLst>
            <a:lin ang="0" scaled="1"/>
          </a:gradFill>
          <a:ln>
            <a:noFill/>
          </a:ln>
          <a:effectLst>
            <a:outerShdw blurRad="63500" sx="102000" sy="102000" algn="ctr" rotWithShape="0">
              <a:prstClr val="black">
                <a:alpha val="40000"/>
              </a:prstClr>
            </a:outerShdw>
          </a:effectLst>
        </p:spPr>
        <p:txBody>
          <a:bodyPr wrap="none" anchor="ctr"/>
          <a:lstStyle/>
          <a:p>
            <a:pPr fontAlgn="auto">
              <a:spcBef>
                <a:spcPts val="0"/>
              </a:spcBef>
              <a:spcAft>
                <a:spcPts val="0"/>
              </a:spcAft>
              <a:defRPr/>
            </a:pPr>
            <a:endParaRPr kumimoji="1" lang="zh-CN" altLang="en-US" sz="2800">
              <a:solidFill>
                <a:prstClr val="black"/>
              </a:solidFill>
              <a:latin typeface="Times New Roman" pitchFamily="18" charset="0"/>
              <a:ea typeface="宋体"/>
            </a:endParaRPr>
          </a:p>
        </p:txBody>
      </p:sp>
      <p:sp>
        <p:nvSpPr>
          <p:cNvPr id="127079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56365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60973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0" name="矩形 9"/>
          <p:cNvSpPr/>
          <p:nvPr/>
        </p:nvSpPr>
        <p:spPr>
          <a:xfrm>
            <a:off x="323527" y="5733256"/>
            <a:ext cx="8496943" cy="369332"/>
          </a:xfrm>
          <a:prstGeom prst="rect">
            <a:avLst/>
          </a:prstGeom>
        </p:spPr>
        <p:txBody>
          <a:bodyPr wrap="square">
            <a:spAutoFit/>
          </a:bodyPr>
          <a:lstStyle/>
          <a:p>
            <a:pPr algn="ctr"/>
            <a:r>
              <a:rPr lang="en-US" altLang="zh-CN" dirty="0">
                <a:latin typeface="方正兰亭粗黑简体" panose="02010600030101010101" charset="-122"/>
                <a:ea typeface="方正兰亭粗黑简体" panose="02010600030101010101" charset="-122"/>
              </a:rPr>
              <a:t>Rh- or Co</a:t>
            </a:r>
            <a:r>
              <a:rPr lang="en-US" altLang="zh-CN" i="1" dirty="0">
                <a:latin typeface="方正兰亭粗黑简体" panose="02010600030101010101" charset="-122"/>
                <a:ea typeface="方正兰亭粗黑简体" panose="02010600030101010101" charset="-122"/>
              </a:rPr>
              <a:t>-</a:t>
            </a:r>
            <a:r>
              <a:rPr lang="en-US" altLang="zh-CN" dirty="0">
                <a:latin typeface="方正兰亭粗黑简体" panose="02010600030101010101" charset="-122"/>
                <a:ea typeface="方正兰亭粗黑简体" panose="02010600030101010101" charset="-122"/>
              </a:rPr>
              <a:t>catalyzed reaction towards synthesis of </a:t>
            </a:r>
            <a:r>
              <a:rPr lang="en-US" altLang="zh-CN" dirty="0" err="1">
                <a:latin typeface="方正兰亭粗黑简体" panose="02010600030101010101" charset="-122"/>
                <a:ea typeface="方正兰亭粗黑简体" panose="02010600030101010101" charset="-122"/>
              </a:rPr>
              <a:t>cinnolinium</a:t>
            </a:r>
            <a:r>
              <a:rPr lang="en-US" altLang="zh-CN" dirty="0">
                <a:latin typeface="方正兰亭粗黑简体" panose="02010600030101010101" charset="-122"/>
                <a:ea typeface="方正兰亭粗黑简体" panose="02010600030101010101" charset="-122"/>
              </a:rPr>
              <a:t> salts</a:t>
            </a:r>
            <a:endParaRPr lang="zh-CN" altLang="en-US" dirty="0">
              <a:latin typeface="方正兰亭粗黑简体" panose="02010600030101010101" charset="-122"/>
              <a:ea typeface="方正兰亭粗黑简体" panose="02010600030101010101" charset="-122"/>
            </a:endParaRPr>
          </a:p>
        </p:txBody>
      </p:sp>
      <p:sp>
        <p:nvSpPr>
          <p:cNvPr id="12" name="TextBox 29"/>
          <p:cNvSpPr txBox="1">
            <a:spLocks noChangeArrowheads="1"/>
          </p:cNvSpPr>
          <p:nvPr/>
        </p:nvSpPr>
        <p:spPr bwMode="auto">
          <a:xfrm>
            <a:off x="144016" y="260648"/>
            <a:ext cx="651621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r>
              <a:rPr lang="en-US" altLang="zh-CN" sz="2400" dirty="0">
                <a:latin typeface="方正兰亭粗黑简体" pitchFamily="2" charset="-122"/>
                <a:ea typeface="方正兰亭粗黑简体" pitchFamily="2" charset="-122"/>
              </a:rPr>
              <a:t>4. Formation of C–N bond</a:t>
            </a:r>
            <a:endParaRPr lang="zh-CN" altLang="zh-CN" sz="2400" dirty="0">
              <a:latin typeface="方正兰亭粗黑简体" pitchFamily="2" charset="-122"/>
              <a:ea typeface="方正兰亭粗黑简体" pitchFamily="2" charset="-122"/>
            </a:endParaRPr>
          </a:p>
        </p:txBody>
      </p:sp>
      <p:graphicFrame>
        <p:nvGraphicFramePr>
          <p:cNvPr id="2" name="对象 1">
            <a:extLst>
              <a:ext uri="{FF2B5EF4-FFF2-40B4-BE49-F238E27FC236}">
                <a16:creationId xmlns="" xmlns:a16="http://schemas.microsoft.com/office/drawing/2014/main" id="{0E99D1DE-57E8-4BB0-A2F4-F3D55D29E42F}"/>
              </a:ext>
            </a:extLst>
          </p:cNvPr>
          <p:cNvGraphicFramePr>
            <a:graphicFrameLocks noChangeAspect="1"/>
          </p:cNvGraphicFramePr>
          <p:nvPr>
            <p:extLst>
              <p:ext uri="{D42A27DB-BD31-4B8C-83A1-F6EECF244321}">
                <p14:modId xmlns:p14="http://schemas.microsoft.com/office/powerpoint/2010/main" val="3042966353"/>
              </p:ext>
            </p:extLst>
          </p:nvPr>
        </p:nvGraphicFramePr>
        <p:xfrm>
          <a:off x="2017171" y="1362737"/>
          <a:ext cx="5109658" cy="4507312"/>
        </p:xfrm>
        <a:graphic>
          <a:graphicData uri="http://schemas.openxmlformats.org/presentationml/2006/ole">
            <mc:AlternateContent xmlns:mc="http://schemas.openxmlformats.org/markup-compatibility/2006">
              <mc:Choice xmlns:v="urn:schemas-microsoft-com:vml" Requires="v">
                <p:oleObj spid="_x0000_s1609760" name="CS ChemDraw Drawing" r:id="rId4" imgW="5131056" imgH="4526280" progId="ChemDraw.Document.6.0">
                  <p:embed/>
                </p:oleObj>
              </mc:Choice>
              <mc:Fallback>
                <p:oleObj name="CS ChemDraw Drawing" r:id="rId4" imgW="5131056" imgH="4526280" progId="ChemDraw.Document.6.0">
                  <p:embed/>
                  <p:pic>
                    <p:nvPicPr>
                      <p:cNvPr id="0" name=""/>
                      <p:cNvPicPr/>
                      <p:nvPr/>
                    </p:nvPicPr>
                    <p:blipFill>
                      <a:blip r:embed="rId5"/>
                      <a:stretch>
                        <a:fillRect/>
                      </a:stretch>
                    </p:blipFill>
                    <p:spPr>
                      <a:xfrm>
                        <a:off x="2017171" y="1362737"/>
                        <a:ext cx="5109658" cy="4507312"/>
                      </a:xfrm>
                      <a:prstGeom prst="rect">
                        <a:avLst/>
                      </a:prstGeom>
                    </p:spPr>
                  </p:pic>
                </p:oleObj>
              </mc:Fallback>
            </mc:AlternateContent>
          </a:graphicData>
        </a:graphic>
      </p:graphicFrame>
      <p:sp>
        <p:nvSpPr>
          <p:cNvPr id="14" name="矩形 13">
            <a:extLst>
              <a:ext uri="{FF2B5EF4-FFF2-40B4-BE49-F238E27FC236}">
                <a16:creationId xmlns="" xmlns:a16="http://schemas.microsoft.com/office/drawing/2014/main" id="{C5D6880A-C39E-4770-ABA0-2631681D9B13}"/>
              </a:ext>
            </a:extLst>
          </p:cNvPr>
          <p:cNvSpPr/>
          <p:nvPr/>
        </p:nvSpPr>
        <p:spPr>
          <a:xfrm>
            <a:off x="1619672" y="6021288"/>
            <a:ext cx="7272808" cy="584775"/>
          </a:xfrm>
          <a:prstGeom prst="rect">
            <a:avLst/>
          </a:prstGeom>
        </p:spPr>
        <p:txBody>
          <a:bodyPr wrap="square">
            <a:spAutoFit/>
          </a:bodyPr>
          <a:lstStyle/>
          <a:p>
            <a:pPr algn="r"/>
            <a:r>
              <a:rPr lang="en-US" altLang="zh-CN" sz="1600" dirty="0"/>
              <a:t>D. Zhao, Q. Wu, X. Huang, F. Song, T. </a:t>
            </a:r>
            <a:r>
              <a:rPr lang="en-US" altLang="zh-CN" sz="1600" dirty="0" err="1"/>
              <a:t>Lv</a:t>
            </a:r>
            <a:r>
              <a:rPr lang="en-US" altLang="zh-CN" sz="1600" dirty="0"/>
              <a:t> and J. You, </a:t>
            </a:r>
            <a:r>
              <a:rPr lang="en-US" altLang="zh-CN" sz="1600" i="1" dirty="0"/>
              <a:t>Chem. Eur. J.</a:t>
            </a:r>
            <a:r>
              <a:rPr lang="en-US" altLang="zh-CN" sz="1600" dirty="0"/>
              <a:t>, 2013, </a:t>
            </a:r>
            <a:r>
              <a:rPr lang="en-US" altLang="zh-CN" sz="1600" b="1" dirty="0"/>
              <a:t>19</a:t>
            </a:r>
            <a:r>
              <a:rPr lang="en-US" altLang="zh-CN" sz="1600" dirty="0"/>
              <a:t>, 6239</a:t>
            </a:r>
          </a:p>
          <a:p>
            <a:pPr lvl="0" algn="r"/>
            <a:r>
              <a:rPr lang="en-US" altLang="zh-CN" sz="1600" dirty="0"/>
              <a:t>K. </a:t>
            </a:r>
            <a:r>
              <a:rPr lang="en-US" altLang="zh-CN" sz="1600" dirty="0" err="1"/>
              <a:t>Muralirajan</a:t>
            </a:r>
            <a:r>
              <a:rPr lang="en-US" altLang="zh-CN" sz="1600" dirty="0"/>
              <a:t> and C. H. Cheng, </a:t>
            </a:r>
            <a:r>
              <a:rPr lang="en-US" altLang="zh-CN" sz="1600" i="1" dirty="0"/>
              <a:t>Chem. Eur. J. </a:t>
            </a:r>
            <a:r>
              <a:rPr lang="en-US" altLang="zh-CN" sz="1600" dirty="0"/>
              <a:t>2013, </a:t>
            </a:r>
            <a:r>
              <a:rPr lang="en-US" altLang="zh-CN" sz="1600" b="1" dirty="0"/>
              <a:t>19</a:t>
            </a:r>
            <a:r>
              <a:rPr lang="en-US" altLang="zh-CN" sz="1600" dirty="0"/>
              <a:t>, 6198</a:t>
            </a:r>
            <a:endParaRPr lang="zh-CN" altLang="zh-CN" sz="1600" dirty="0"/>
          </a:p>
        </p:txBody>
      </p:sp>
      <p:sp>
        <p:nvSpPr>
          <p:cNvPr id="15" name="Rectangle 1">
            <a:extLst>
              <a:ext uri="{FF2B5EF4-FFF2-40B4-BE49-F238E27FC236}">
                <a16:creationId xmlns="" xmlns:a16="http://schemas.microsoft.com/office/drawing/2014/main" id="{E3332A89-3A3E-4017-A089-EFCBCBC80A89}"/>
              </a:ext>
            </a:extLst>
          </p:cNvPr>
          <p:cNvSpPr>
            <a:spLocks noChangeArrowheads="1"/>
          </p:cNvSpPr>
          <p:nvPr/>
        </p:nvSpPr>
        <p:spPr bwMode="auto">
          <a:xfrm>
            <a:off x="2288595" y="1012665"/>
            <a:ext cx="4421403" cy="4001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a:r>
              <a:rPr kumimoji="0" lang="en-US" altLang="zh-CN" sz="2000" i="0" u="none" strike="noStrike" cap="none" normalizeH="0" baseline="0" dirty="0">
                <a:ln>
                  <a:noFill/>
                </a:ln>
                <a:effectLst/>
                <a:latin typeface="方正兰亭粗黑简体" pitchFamily="2" charset="-122"/>
                <a:ea typeface="方正兰亭粗黑简体" pitchFamily="2" charset="-122"/>
                <a:cs typeface="Times New Roman" pitchFamily="18" charset="0"/>
              </a:rPr>
              <a:t>4.1 </a:t>
            </a:r>
            <a:r>
              <a:rPr lang="en-US" altLang="zh-CN" sz="2000" dirty="0">
                <a:latin typeface="方正兰亭粗黑简体" pitchFamily="2" charset="-122"/>
                <a:ea typeface="方正兰亭粗黑简体" pitchFamily="2" charset="-122"/>
                <a:cs typeface="Times New Roman" pitchFamily="18" charset="0"/>
              </a:rPr>
              <a:t>Formation of C–N(sp</a:t>
            </a:r>
            <a:r>
              <a:rPr lang="en-US" altLang="zh-CN" sz="2000" baseline="30000" dirty="0">
                <a:latin typeface="方正兰亭粗黑简体" pitchFamily="2" charset="-122"/>
                <a:ea typeface="方正兰亭粗黑简体" pitchFamily="2" charset="-122"/>
              </a:rPr>
              <a:t>2</a:t>
            </a:r>
            <a:r>
              <a:rPr lang="en-US" altLang="zh-CN" sz="2000" dirty="0">
                <a:latin typeface="方正兰亭粗黑简体" pitchFamily="2" charset="-122"/>
                <a:ea typeface="方正兰亭粗黑简体" pitchFamily="2" charset="-122"/>
                <a:cs typeface="Times New Roman" pitchFamily="18" charset="0"/>
              </a:rPr>
              <a:t>) bond</a:t>
            </a:r>
          </a:p>
        </p:txBody>
      </p:sp>
    </p:spTree>
    <p:extLst>
      <p:ext uri="{BB962C8B-B14F-4D97-AF65-F5344CB8AC3E}">
        <p14:creationId xmlns:p14="http://schemas.microsoft.com/office/powerpoint/2010/main" val="2585648664"/>
      </p:ext>
    </p:extLst>
  </p:cSld>
  <p:clrMapOvr>
    <a:masterClrMapping/>
  </p:clrMapOvr>
  <p:transition spd="slow" advTm="30191"/>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250825" y="908050"/>
            <a:ext cx="8642350" cy="5743575"/>
          </a:xfrm>
          <a:prstGeom prst="rect">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sp>
        <p:nvSpPr>
          <p:cNvPr id="90" name="Rectangle 13"/>
          <p:cNvSpPr>
            <a:spLocks noChangeArrowheads="1"/>
          </p:cNvSpPr>
          <p:nvPr/>
        </p:nvSpPr>
        <p:spPr bwMode="auto">
          <a:xfrm>
            <a:off x="-28575" y="758825"/>
            <a:ext cx="9144000" cy="71438"/>
          </a:xfrm>
          <a:prstGeom prst="rect">
            <a:avLst/>
          </a:prstGeom>
          <a:gradFill rotWithShape="1">
            <a:gsLst>
              <a:gs pos="0">
                <a:srgbClr val="764700"/>
              </a:gs>
              <a:gs pos="100000">
                <a:srgbClr val="FF9900"/>
              </a:gs>
            </a:gsLst>
            <a:lin ang="0" scaled="1"/>
          </a:gradFill>
          <a:ln>
            <a:noFill/>
          </a:ln>
          <a:effectLst>
            <a:outerShdw blurRad="63500" sx="102000" sy="102000" algn="ctr" rotWithShape="0">
              <a:prstClr val="black">
                <a:alpha val="40000"/>
              </a:prstClr>
            </a:outerShdw>
          </a:effectLst>
        </p:spPr>
        <p:txBody>
          <a:bodyPr wrap="none" anchor="ctr"/>
          <a:lstStyle/>
          <a:p>
            <a:pPr fontAlgn="auto">
              <a:spcBef>
                <a:spcPts val="0"/>
              </a:spcBef>
              <a:spcAft>
                <a:spcPts val="0"/>
              </a:spcAft>
              <a:defRPr/>
            </a:pPr>
            <a:endParaRPr kumimoji="1" lang="zh-CN" altLang="en-US" sz="2800">
              <a:solidFill>
                <a:prstClr val="black"/>
              </a:solidFill>
              <a:latin typeface="Times New Roman" pitchFamily="18" charset="0"/>
              <a:ea typeface="宋体"/>
            </a:endParaRPr>
          </a:p>
        </p:txBody>
      </p:sp>
      <p:sp>
        <p:nvSpPr>
          <p:cNvPr id="127079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56365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60768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0" name="矩形 9"/>
          <p:cNvSpPr/>
          <p:nvPr/>
        </p:nvSpPr>
        <p:spPr>
          <a:xfrm>
            <a:off x="467544" y="5589240"/>
            <a:ext cx="8280920" cy="646331"/>
          </a:xfrm>
          <a:prstGeom prst="rect">
            <a:avLst/>
          </a:prstGeom>
        </p:spPr>
        <p:txBody>
          <a:bodyPr wrap="square">
            <a:spAutoFit/>
          </a:bodyPr>
          <a:lstStyle/>
          <a:p>
            <a:pPr algn="ctr"/>
            <a:r>
              <a:rPr lang="en-US" altLang="zh-CN" dirty="0">
                <a:latin typeface="方正兰亭粗黑简体" panose="02010600030101010101" charset="-122"/>
                <a:ea typeface="方正兰亭粗黑简体" panose="02010600030101010101" charset="-122"/>
              </a:rPr>
              <a:t>Solvent controlled Rh-catalyzed selective formation of C–C bond or C–N bond</a:t>
            </a:r>
            <a:endParaRPr lang="zh-CN" altLang="en-US" dirty="0">
              <a:latin typeface="方正兰亭粗黑简体" panose="02010600030101010101" charset="-122"/>
              <a:ea typeface="方正兰亭粗黑简体" panose="02010600030101010101" charset="-122"/>
            </a:endParaRPr>
          </a:p>
        </p:txBody>
      </p:sp>
      <p:sp>
        <p:nvSpPr>
          <p:cNvPr id="11" name="矩形 10"/>
          <p:cNvSpPr/>
          <p:nvPr/>
        </p:nvSpPr>
        <p:spPr>
          <a:xfrm>
            <a:off x="144016" y="6165304"/>
            <a:ext cx="8748464" cy="338554"/>
          </a:xfrm>
          <a:prstGeom prst="rect">
            <a:avLst/>
          </a:prstGeom>
        </p:spPr>
        <p:txBody>
          <a:bodyPr wrap="square">
            <a:spAutoFit/>
          </a:bodyPr>
          <a:lstStyle/>
          <a:p>
            <a:pPr algn="r"/>
            <a:r>
              <a:rPr lang="en-US" altLang="zh-CN" sz="1600" dirty="0"/>
              <a:t>D. L. Davies, C. E. Ellul, S. A. Macgregor, C. L. McMullin and K. Singh, </a:t>
            </a:r>
            <a:r>
              <a:rPr lang="en-US" altLang="zh-CN" sz="1600" i="1" dirty="0"/>
              <a:t>J. Am. Chem. Soc.</a:t>
            </a:r>
            <a:r>
              <a:rPr lang="en-US" altLang="zh-CN" sz="1600" dirty="0"/>
              <a:t>, 2015, </a:t>
            </a:r>
            <a:r>
              <a:rPr lang="en-US" altLang="zh-CN" sz="1600" b="1" dirty="0"/>
              <a:t>137</a:t>
            </a:r>
            <a:r>
              <a:rPr lang="en-US" altLang="zh-CN" sz="1600" dirty="0"/>
              <a:t>, 9659</a:t>
            </a:r>
            <a:endParaRPr lang="zh-CN" altLang="en-US" sz="1200" dirty="0"/>
          </a:p>
        </p:txBody>
      </p:sp>
      <p:sp>
        <p:nvSpPr>
          <p:cNvPr id="12" name="TextBox 29"/>
          <p:cNvSpPr txBox="1">
            <a:spLocks noChangeArrowheads="1"/>
          </p:cNvSpPr>
          <p:nvPr/>
        </p:nvSpPr>
        <p:spPr bwMode="auto">
          <a:xfrm>
            <a:off x="144016" y="260648"/>
            <a:ext cx="651621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r>
              <a:rPr lang="en-US" altLang="zh-CN" sz="2400" dirty="0">
                <a:latin typeface="方正兰亭粗黑简体" pitchFamily="2" charset="-122"/>
                <a:ea typeface="方正兰亭粗黑简体" pitchFamily="2" charset="-122"/>
              </a:rPr>
              <a:t>4. Formation of C–N bond</a:t>
            </a:r>
            <a:endParaRPr lang="zh-CN" altLang="zh-CN" sz="2400" dirty="0">
              <a:latin typeface="方正兰亭粗黑简体" pitchFamily="2" charset="-122"/>
              <a:ea typeface="方正兰亭粗黑简体" pitchFamily="2" charset="-122"/>
            </a:endParaRPr>
          </a:p>
        </p:txBody>
      </p:sp>
      <p:sp>
        <p:nvSpPr>
          <p:cNvPr id="1607683"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3" name="对象 12">
            <a:extLst>
              <a:ext uri="{FF2B5EF4-FFF2-40B4-BE49-F238E27FC236}">
                <a16:creationId xmlns="" xmlns:a16="http://schemas.microsoft.com/office/drawing/2014/main" id="{CECA4FA6-1A48-45F8-B282-091AAABB9684}"/>
              </a:ext>
            </a:extLst>
          </p:cNvPr>
          <p:cNvGraphicFramePr>
            <a:graphicFrameLocks noChangeAspect="1"/>
          </p:cNvGraphicFramePr>
          <p:nvPr>
            <p:extLst>
              <p:ext uri="{D42A27DB-BD31-4B8C-83A1-F6EECF244321}">
                <p14:modId xmlns:p14="http://schemas.microsoft.com/office/powerpoint/2010/main" val="2722501698"/>
              </p:ext>
            </p:extLst>
          </p:nvPr>
        </p:nvGraphicFramePr>
        <p:xfrm>
          <a:off x="962696" y="1724192"/>
          <a:ext cx="7161458" cy="3209761"/>
        </p:xfrm>
        <a:graphic>
          <a:graphicData uri="http://schemas.openxmlformats.org/presentationml/2006/ole">
            <mc:AlternateContent xmlns:mc="http://schemas.openxmlformats.org/markup-compatibility/2006">
              <mc:Choice xmlns:v="urn:schemas-microsoft-com:vml" Requires="v">
                <p:oleObj spid="_x0000_s1607713" name="CS ChemDraw Drawing" r:id="rId4" imgW="5731424" imgH="2569149" progId="ChemDraw.Document.6.0">
                  <p:embed/>
                </p:oleObj>
              </mc:Choice>
              <mc:Fallback>
                <p:oleObj name="CS ChemDraw Drawing" r:id="rId4" imgW="5731424" imgH="2569149" progId="ChemDraw.Document.6.0">
                  <p:embed/>
                  <p:pic>
                    <p:nvPicPr>
                      <p:cNvPr id="3" name="对象 2">
                        <a:extLst>
                          <a:ext uri="{FF2B5EF4-FFF2-40B4-BE49-F238E27FC236}">
                            <a16:creationId xmlns="" xmlns:a16="http://schemas.microsoft.com/office/drawing/2014/main" id="{6B096A49-6BA2-448B-AB0B-AB8E7E23C024}"/>
                          </a:ext>
                        </a:extLst>
                      </p:cNvPr>
                      <p:cNvPicPr/>
                      <p:nvPr/>
                    </p:nvPicPr>
                    <p:blipFill>
                      <a:blip r:embed="rId5"/>
                      <a:stretch>
                        <a:fillRect/>
                      </a:stretch>
                    </p:blipFill>
                    <p:spPr>
                      <a:xfrm>
                        <a:off x="962696" y="1724192"/>
                        <a:ext cx="7161458" cy="3209761"/>
                      </a:xfrm>
                      <a:prstGeom prst="rect">
                        <a:avLst/>
                      </a:prstGeom>
                    </p:spPr>
                  </p:pic>
                </p:oleObj>
              </mc:Fallback>
            </mc:AlternateContent>
          </a:graphicData>
        </a:graphic>
      </p:graphicFrame>
      <p:sp>
        <p:nvSpPr>
          <p:cNvPr id="15" name="Rectangle 1">
            <a:extLst>
              <a:ext uri="{FF2B5EF4-FFF2-40B4-BE49-F238E27FC236}">
                <a16:creationId xmlns="" xmlns:a16="http://schemas.microsoft.com/office/drawing/2014/main" id="{29C6E500-F06B-4429-9577-3B87ADDF8F0C}"/>
              </a:ext>
            </a:extLst>
          </p:cNvPr>
          <p:cNvSpPr>
            <a:spLocks noChangeArrowheads="1"/>
          </p:cNvSpPr>
          <p:nvPr/>
        </p:nvSpPr>
        <p:spPr bwMode="auto">
          <a:xfrm>
            <a:off x="2288595" y="1012665"/>
            <a:ext cx="4421403" cy="4001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a:r>
              <a:rPr kumimoji="0" lang="en-US" altLang="zh-CN" sz="2000" i="0" u="none" strike="noStrike" cap="none" normalizeH="0" baseline="0" dirty="0">
                <a:ln>
                  <a:noFill/>
                </a:ln>
                <a:effectLst/>
                <a:latin typeface="方正兰亭粗黑简体" pitchFamily="2" charset="-122"/>
                <a:ea typeface="方正兰亭粗黑简体" pitchFamily="2" charset="-122"/>
                <a:cs typeface="Times New Roman" pitchFamily="18" charset="0"/>
              </a:rPr>
              <a:t>4.1 </a:t>
            </a:r>
            <a:r>
              <a:rPr lang="en-US" altLang="zh-CN" sz="2000" dirty="0">
                <a:latin typeface="方正兰亭粗黑简体" pitchFamily="2" charset="-122"/>
                <a:ea typeface="方正兰亭粗黑简体" pitchFamily="2" charset="-122"/>
                <a:cs typeface="Times New Roman" pitchFamily="18" charset="0"/>
              </a:rPr>
              <a:t>Formation of C–N(sp</a:t>
            </a:r>
            <a:r>
              <a:rPr lang="en-US" altLang="zh-CN" sz="2000" baseline="30000" dirty="0">
                <a:latin typeface="方正兰亭粗黑简体" pitchFamily="2" charset="-122"/>
                <a:ea typeface="方正兰亭粗黑简体" pitchFamily="2" charset="-122"/>
              </a:rPr>
              <a:t>2</a:t>
            </a:r>
            <a:r>
              <a:rPr lang="en-US" altLang="zh-CN" sz="2000" dirty="0">
                <a:latin typeface="方正兰亭粗黑简体" pitchFamily="2" charset="-122"/>
                <a:ea typeface="方正兰亭粗黑简体" pitchFamily="2" charset="-122"/>
                <a:cs typeface="Times New Roman" pitchFamily="18" charset="0"/>
              </a:rPr>
              <a:t>) bond</a:t>
            </a:r>
          </a:p>
        </p:txBody>
      </p:sp>
    </p:spTree>
    <p:extLst>
      <p:ext uri="{BB962C8B-B14F-4D97-AF65-F5344CB8AC3E}">
        <p14:creationId xmlns:p14="http://schemas.microsoft.com/office/powerpoint/2010/main" val="2585648664"/>
      </p:ext>
    </p:extLst>
  </p:cSld>
  <p:clrMapOvr>
    <a:masterClrMapping/>
  </p:clrMapOvr>
  <p:transition spd="slow" advTm="30191"/>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250825" y="908050"/>
            <a:ext cx="8642350" cy="5743575"/>
          </a:xfrm>
          <a:prstGeom prst="rect">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sp>
        <p:nvSpPr>
          <p:cNvPr id="90" name="Rectangle 13"/>
          <p:cNvSpPr>
            <a:spLocks noChangeArrowheads="1"/>
          </p:cNvSpPr>
          <p:nvPr/>
        </p:nvSpPr>
        <p:spPr bwMode="auto">
          <a:xfrm>
            <a:off x="-28575" y="758825"/>
            <a:ext cx="9144000" cy="71438"/>
          </a:xfrm>
          <a:prstGeom prst="rect">
            <a:avLst/>
          </a:prstGeom>
          <a:gradFill rotWithShape="1">
            <a:gsLst>
              <a:gs pos="0">
                <a:srgbClr val="764700"/>
              </a:gs>
              <a:gs pos="100000">
                <a:srgbClr val="FF9900"/>
              </a:gs>
            </a:gsLst>
            <a:lin ang="0" scaled="1"/>
          </a:gradFill>
          <a:ln>
            <a:noFill/>
          </a:ln>
          <a:effectLst>
            <a:outerShdw blurRad="63500" sx="102000" sy="102000" algn="ctr" rotWithShape="0">
              <a:prstClr val="black">
                <a:alpha val="40000"/>
              </a:prstClr>
            </a:outerShdw>
          </a:effectLst>
        </p:spPr>
        <p:txBody>
          <a:bodyPr wrap="none" anchor="ctr"/>
          <a:lstStyle/>
          <a:p>
            <a:pPr fontAlgn="auto">
              <a:spcBef>
                <a:spcPts val="0"/>
              </a:spcBef>
              <a:spcAft>
                <a:spcPts val="0"/>
              </a:spcAft>
              <a:defRPr/>
            </a:pPr>
            <a:endParaRPr kumimoji="1" lang="zh-CN" altLang="en-US" sz="2800">
              <a:solidFill>
                <a:prstClr val="black"/>
              </a:solidFill>
              <a:latin typeface="Times New Roman" pitchFamily="18" charset="0"/>
              <a:ea typeface="宋体"/>
            </a:endParaRPr>
          </a:p>
        </p:txBody>
      </p:sp>
      <p:sp>
        <p:nvSpPr>
          <p:cNvPr id="127079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56365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60563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0" name="矩形 9"/>
          <p:cNvSpPr/>
          <p:nvPr/>
        </p:nvSpPr>
        <p:spPr>
          <a:xfrm>
            <a:off x="455510" y="5571829"/>
            <a:ext cx="8424936" cy="369332"/>
          </a:xfrm>
          <a:prstGeom prst="rect">
            <a:avLst/>
          </a:prstGeom>
        </p:spPr>
        <p:txBody>
          <a:bodyPr wrap="square">
            <a:spAutoFit/>
          </a:bodyPr>
          <a:lstStyle/>
          <a:p>
            <a:r>
              <a:rPr lang="en-US" altLang="zh-CN" dirty="0">
                <a:latin typeface="方正兰亭粗黑简体" panose="02010600030101010101" charset="-122"/>
                <a:ea typeface="方正兰亭粗黑简体" panose="02010600030101010101" charset="-122"/>
              </a:rPr>
              <a:t>Formation of benzo[</a:t>
            </a:r>
            <a:r>
              <a:rPr lang="en-US" altLang="zh-CN" dirty="0" err="1">
                <a:latin typeface="方正兰亭粗黑简体" panose="02010600030101010101" charset="-122"/>
                <a:ea typeface="方正兰亭粗黑简体" panose="02010600030101010101" charset="-122"/>
              </a:rPr>
              <a:t>d,e</a:t>
            </a:r>
            <a:r>
              <a:rPr lang="en-US" altLang="zh-CN" dirty="0">
                <a:latin typeface="方正兰亭粗黑简体" panose="02010600030101010101" charset="-122"/>
                <a:ea typeface="方正兰亭粗黑简体" panose="02010600030101010101" charset="-122"/>
              </a:rPr>
              <a:t>]quinolines from cyclopalladated complexes</a:t>
            </a:r>
            <a:endParaRPr lang="zh-CN" altLang="en-US" dirty="0">
              <a:latin typeface="方正兰亭粗黑简体" panose="02010600030101010101" charset="-122"/>
              <a:ea typeface="方正兰亭粗黑简体" panose="02010600030101010101" charset="-122"/>
            </a:endParaRPr>
          </a:p>
        </p:txBody>
      </p:sp>
      <p:sp>
        <p:nvSpPr>
          <p:cNvPr id="13" name="矩形 12"/>
          <p:cNvSpPr/>
          <p:nvPr/>
        </p:nvSpPr>
        <p:spPr>
          <a:xfrm>
            <a:off x="1319606" y="6126313"/>
            <a:ext cx="7560840" cy="338554"/>
          </a:xfrm>
          <a:prstGeom prst="rect">
            <a:avLst/>
          </a:prstGeom>
        </p:spPr>
        <p:txBody>
          <a:bodyPr wrap="square">
            <a:spAutoFit/>
          </a:bodyPr>
          <a:lstStyle/>
          <a:p>
            <a:pPr algn="r"/>
            <a:r>
              <a:rPr lang="en-US" altLang="zh-CN" sz="1600" dirty="0"/>
              <a:t>F. </a:t>
            </a:r>
            <a:r>
              <a:rPr lang="en-US" altLang="zh-CN" sz="1600" dirty="0" err="1"/>
              <a:t>Maassarani</a:t>
            </a:r>
            <a:r>
              <a:rPr lang="en-US" altLang="zh-CN" sz="1600" dirty="0"/>
              <a:t>, M. Pfeffer and G. Le Borgne, </a:t>
            </a:r>
            <a:r>
              <a:rPr lang="en-US" altLang="zh-CN" sz="1600" i="1" dirty="0"/>
              <a:t>J. Chem. Soc., Chem. </a:t>
            </a:r>
            <a:r>
              <a:rPr lang="en-US" altLang="zh-CN" sz="1600" i="1" dirty="0" err="1"/>
              <a:t>Commun</a:t>
            </a:r>
            <a:r>
              <a:rPr lang="en-US" altLang="zh-CN" sz="1600" i="1" dirty="0"/>
              <a:t>.</a:t>
            </a:r>
            <a:r>
              <a:rPr lang="en-US" altLang="zh-CN" sz="1600" dirty="0"/>
              <a:t>, 1987, </a:t>
            </a:r>
            <a:r>
              <a:rPr lang="en-US" altLang="zh-CN" sz="1600" b="1" dirty="0"/>
              <a:t>8</a:t>
            </a:r>
            <a:r>
              <a:rPr lang="en-US" altLang="zh-CN" sz="1600" dirty="0"/>
              <a:t>, 565</a:t>
            </a:r>
            <a:endParaRPr lang="zh-CN" altLang="en-US" sz="1400" dirty="0"/>
          </a:p>
        </p:txBody>
      </p:sp>
      <p:sp>
        <p:nvSpPr>
          <p:cNvPr id="1605635"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4" name="TextBox 29"/>
          <p:cNvSpPr txBox="1">
            <a:spLocks noChangeArrowheads="1"/>
          </p:cNvSpPr>
          <p:nvPr/>
        </p:nvSpPr>
        <p:spPr bwMode="auto">
          <a:xfrm>
            <a:off x="144016" y="260648"/>
            <a:ext cx="651621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r>
              <a:rPr lang="en-US" altLang="zh-CN" sz="2400" dirty="0">
                <a:latin typeface="方正兰亭粗黑简体" pitchFamily="2" charset="-122"/>
                <a:ea typeface="方正兰亭粗黑简体" pitchFamily="2" charset="-122"/>
              </a:rPr>
              <a:t>4. Formation of C–N bond</a:t>
            </a:r>
            <a:endParaRPr lang="zh-CN" altLang="zh-CN" sz="2400" dirty="0">
              <a:latin typeface="方正兰亭粗黑简体" pitchFamily="2" charset="-122"/>
              <a:ea typeface="方正兰亭粗黑简体" pitchFamily="2" charset="-122"/>
            </a:endParaRPr>
          </a:p>
        </p:txBody>
      </p:sp>
      <p:graphicFrame>
        <p:nvGraphicFramePr>
          <p:cNvPr id="3" name="对象 2">
            <a:extLst>
              <a:ext uri="{FF2B5EF4-FFF2-40B4-BE49-F238E27FC236}">
                <a16:creationId xmlns="" xmlns:a16="http://schemas.microsoft.com/office/drawing/2014/main" id="{5A38A1AC-AC80-4DF3-BD76-428ADD857FBC}"/>
              </a:ext>
            </a:extLst>
          </p:cNvPr>
          <p:cNvGraphicFramePr>
            <a:graphicFrameLocks noChangeAspect="1"/>
          </p:cNvGraphicFramePr>
          <p:nvPr>
            <p:extLst>
              <p:ext uri="{D42A27DB-BD31-4B8C-83A1-F6EECF244321}">
                <p14:modId xmlns:p14="http://schemas.microsoft.com/office/powerpoint/2010/main" val="891932619"/>
              </p:ext>
            </p:extLst>
          </p:nvPr>
        </p:nvGraphicFramePr>
        <p:xfrm>
          <a:off x="1045152" y="1589087"/>
          <a:ext cx="7053695" cy="3641610"/>
        </p:xfrm>
        <a:graphic>
          <a:graphicData uri="http://schemas.openxmlformats.org/presentationml/2006/ole">
            <mc:AlternateContent xmlns:mc="http://schemas.openxmlformats.org/markup-compatibility/2006">
              <mc:Choice xmlns:v="urn:schemas-microsoft-com:vml" Requires="v">
                <p:oleObj spid="_x0000_s1605666" name="CS ChemDraw Drawing" r:id="rId4" imgW="4731916" imgH="2443340" progId="ChemDraw.Document.6.0">
                  <p:embed/>
                </p:oleObj>
              </mc:Choice>
              <mc:Fallback>
                <p:oleObj name="CS ChemDraw Drawing" r:id="rId4" imgW="4731916" imgH="2443340" progId="ChemDraw.Document.6.0">
                  <p:embed/>
                  <p:pic>
                    <p:nvPicPr>
                      <p:cNvPr id="0" name=""/>
                      <p:cNvPicPr/>
                      <p:nvPr/>
                    </p:nvPicPr>
                    <p:blipFill>
                      <a:blip r:embed="rId5"/>
                      <a:stretch>
                        <a:fillRect/>
                      </a:stretch>
                    </p:blipFill>
                    <p:spPr>
                      <a:xfrm>
                        <a:off x="1045152" y="1589087"/>
                        <a:ext cx="7053695" cy="3641610"/>
                      </a:xfrm>
                      <a:prstGeom prst="rect">
                        <a:avLst/>
                      </a:prstGeom>
                    </p:spPr>
                  </p:pic>
                </p:oleObj>
              </mc:Fallback>
            </mc:AlternateContent>
          </a:graphicData>
        </a:graphic>
      </p:graphicFrame>
      <p:sp>
        <p:nvSpPr>
          <p:cNvPr id="15" name="Rectangle 1">
            <a:extLst>
              <a:ext uri="{FF2B5EF4-FFF2-40B4-BE49-F238E27FC236}">
                <a16:creationId xmlns="" xmlns:a16="http://schemas.microsoft.com/office/drawing/2014/main" id="{5D466305-6BA8-4E74-BAB5-E02C37394FDE}"/>
              </a:ext>
            </a:extLst>
          </p:cNvPr>
          <p:cNvSpPr>
            <a:spLocks noChangeArrowheads="1"/>
          </p:cNvSpPr>
          <p:nvPr/>
        </p:nvSpPr>
        <p:spPr bwMode="auto">
          <a:xfrm>
            <a:off x="2288595" y="1012665"/>
            <a:ext cx="4421403" cy="4001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a:r>
              <a:rPr kumimoji="0" lang="en-US" altLang="zh-CN" sz="2000" i="0" u="none" strike="noStrike" cap="none" normalizeH="0" baseline="0" dirty="0">
                <a:ln>
                  <a:noFill/>
                </a:ln>
                <a:effectLst/>
                <a:latin typeface="方正兰亭粗黑简体" pitchFamily="2" charset="-122"/>
                <a:ea typeface="方正兰亭粗黑简体" pitchFamily="2" charset="-122"/>
                <a:cs typeface="Times New Roman" pitchFamily="18" charset="0"/>
              </a:rPr>
              <a:t>4.2 </a:t>
            </a:r>
            <a:r>
              <a:rPr lang="en-US" altLang="zh-CN" sz="2000" dirty="0">
                <a:latin typeface="方正兰亭粗黑简体" pitchFamily="2" charset="-122"/>
                <a:ea typeface="方正兰亭粗黑简体" pitchFamily="2" charset="-122"/>
                <a:cs typeface="Times New Roman" pitchFamily="18" charset="0"/>
              </a:rPr>
              <a:t>Formation of C–N(sp</a:t>
            </a:r>
            <a:r>
              <a:rPr lang="en-US" altLang="zh-CN" sz="2000" baseline="30000" dirty="0">
                <a:latin typeface="方正兰亭粗黑简体" pitchFamily="2" charset="-122"/>
                <a:ea typeface="方正兰亭粗黑简体" pitchFamily="2" charset="-122"/>
              </a:rPr>
              <a:t>3</a:t>
            </a:r>
            <a:r>
              <a:rPr lang="en-US" altLang="zh-CN" sz="2000" dirty="0">
                <a:latin typeface="方正兰亭粗黑简体" pitchFamily="2" charset="-122"/>
                <a:ea typeface="方正兰亭粗黑简体" pitchFamily="2" charset="-122"/>
                <a:cs typeface="Times New Roman" pitchFamily="18" charset="0"/>
              </a:rPr>
              <a:t>) bond</a:t>
            </a:r>
          </a:p>
        </p:txBody>
      </p:sp>
    </p:spTree>
    <p:extLst>
      <p:ext uri="{BB962C8B-B14F-4D97-AF65-F5344CB8AC3E}">
        <p14:creationId xmlns:p14="http://schemas.microsoft.com/office/powerpoint/2010/main" val="2585648664"/>
      </p:ext>
    </p:extLst>
  </p:cSld>
  <p:clrMapOvr>
    <a:masterClrMapping/>
  </p:clrMapOvr>
  <p:transition spd="slow" advTm="30191"/>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250825" y="908050"/>
            <a:ext cx="8642350" cy="5743575"/>
          </a:xfrm>
          <a:prstGeom prst="rect">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sp>
        <p:nvSpPr>
          <p:cNvPr id="90" name="Rectangle 13"/>
          <p:cNvSpPr>
            <a:spLocks noChangeArrowheads="1"/>
          </p:cNvSpPr>
          <p:nvPr/>
        </p:nvSpPr>
        <p:spPr bwMode="auto">
          <a:xfrm>
            <a:off x="-28575" y="758825"/>
            <a:ext cx="9144000" cy="71438"/>
          </a:xfrm>
          <a:prstGeom prst="rect">
            <a:avLst/>
          </a:prstGeom>
          <a:gradFill rotWithShape="1">
            <a:gsLst>
              <a:gs pos="0">
                <a:srgbClr val="764700"/>
              </a:gs>
              <a:gs pos="100000">
                <a:srgbClr val="FF9900"/>
              </a:gs>
            </a:gsLst>
            <a:lin ang="0" scaled="1"/>
          </a:gradFill>
          <a:ln>
            <a:noFill/>
          </a:ln>
          <a:effectLst>
            <a:outerShdw blurRad="63500" sx="102000" sy="102000" algn="ctr" rotWithShape="0">
              <a:prstClr val="black">
                <a:alpha val="40000"/>
              </a:prstClr>
            </a:outerShdw>
          </a:effectLst>
        </p:spPr>
        <p:txBody>
          <a:bodyPr wrap="none" anchor="ctr"/>
          <a:lstStyle/>
          <a:p>
            <a:pPr fontAlgn="auto">
              <a:spcBef>
                <a:spcPts val="0"/>
              </a:spcBef>
              <a:spcAft>
                <a:spcPts val="0"/>
              </a:spcAft>
              <a:defRPr/>
            </a:pPr>
            <a:endParaRPr kumimoji="1" lang="zh-CN" altLang="en-US" sz="2800">
              <a:solidFill>
                <a:prstClr val="black"/>
              </a:solidFill>
              <a:latin typeface="Times New Roman" pitchFamily="18" charset="0"/>
              <a:ea typeface="宋体"/>
            </a:endParaRPr>
          </a:p>
        </p:txBody>
      </p:sp>
      <p:sp>
        <p:nvSpPr>
          <p:cNvPr id="127079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56365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60563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62816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628165" name="Rectangle 5"/>
          <p:cNvSpPr>
            <a:spLocks noChangeArrowheads="1"/>
          </p:cNvSpPr>
          <p:nvPr/>
        </p:nvSpPr>
        <p:spPr bwMode="auto">
          <a:xfrm>
            <a:off x="323528" y="5410671"/>
            <a:ext cx="8496944" cy="67710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ctr"/>
            <a:r>
              <a:rPr lang="en-US" altLang="zh-CN" dirty="0">
                <a:latin typeface="方正兰亭粗黑简体" panose="02010600030101010101" charset="-122"/>
                <a:ea typeface="方正兰亭粗黑简体" panose="02010600030101010101" charset="-122"/>
              </a:rPr>
              <a:t>Formation of (1H)-</a:t>
            </a:r>
            <a:r>
              <a:rPr lang="en-US" altLang="zh-CN" dirty="0" err="1">
                <a:latin typeface="方正兰亭粗黑简体" panose="02010600030101010101" charset="-122"/>
                <a:ea typeface="方正兰亭粗黑简体" panose="02010600030101010101" charset="-122"/>
              </a:rPr>
              <a:t>isoquinolinium</a:t>
            </a:r>
            <a:r>
              <a:rPr lang="en-US" altLang="zh-CN" dirty="0">
                <a:latin typeface="方正兰亭粗黑简体" panose="02010600030101010101" charset="-122"/>
                <a:ea typeface="方正兰亭粗黑简体" panose="02010600030101010101" charset="-122"/>
              </a:rPr>
              <a:t> salts from </a:t>
            </a:r>
            <a:r>
              <a:rPr lang="en-US" altLang="zh-CN" dirty="0" err="1">
                <a:latin typeface="方正兰亭粗黑简体" panose="02010600030101010101" charset="-122"/>
                <a:ea typeface="方正兰亭粗黑简体" panose="02010600030101010101" charset="-122"/>
              </a:rPr>
              <a:t>cycloruthenated</a:t>
            </a:r>
            <a:r>
              <a:rPr lang="en-US" altLang="zh-CN" dirty="0">
                <a:latin typeface="方正兰亭粗黑简体" panose="02010600030101010101" charset="-122"/>
                <a:ea typeface="方正兰亭粗黑简体" panose="02010600030101010101" charset="-122"/>
              </a:rPr>
              <a:t> complexes</a:t>
            </a:r>
            <a:endParaRPr kumimoji="0" lang="en-US" altLang="zh-CN" sz="2000" b="0" i="0" u="none" strike="noStrike" cap="none" normalizeH="0" baseline="0" dirty="0">
              <a:ln>
                <a:noFill/>
              </a:ln>
              <a:solidFill>
                <a:schemeClr val="tx1"/>
              </a:solidFill>
              <a:effectLst/>
              <a:latin typeface="方正兰亭粗黑简体" panose="02010600030101010101" charset="-122"/>
              <a:ea typeface="方正兰亭粗黑简体" panose="02010600030101010101" charset="-122"/>
            </a:endParaRPr>
          </a:p>
        </p:txBody>
      </p:sp>
      <p:sp>
        <p:nvSpPr>
          <p:cNvPr id="12" name="矩形 11"/>
          <p:cNvSpPr/>
          <p:nvPr/>
        </p:nvSpPr>
        <p:spPr>
          <a:xfrm>
            <a:off x="251520" y="6001532"/>
            <a:ext cx="8642350" cy="584775"/>
          </a:xfrm>
          <a:prstGeom prst="rect">
            <a:avLst/>
          </a:prstGeom>
        </p:spPr>
        <p:txBody>
          <a:bodyPr wrap="square">
            <a:spAutoFit/>
          </a:bodyPr>
          <a:lstStyle/>
          <a:p>
            <a:pPr algn="ctr"/>
            <a:r>
              <a:rPr lang="zh-CN" altLang="zh-CN" sz="1600" dirty="0"/>
              <a:t> </a:t>
            </a:r>
            <a:r>
              <a:rPr lang="en-US" altLang="zh-CN" sz="1600" dirty="0"/>
              <a:t>H. C. </a:t>
            </a:r>
            <a:r>
              <a:rPr lang="en-US" altLang="zh-CN" sz="1600" dirty="0" err="1"/>
              <a:t>Abbenhuis</a:t>
            </a:r>
            <a:r>
              <a:rPr lang="en-US" altLang="zh-CN" sz="1600" dirty="0"/>
              <a:t>, M. Pfeffer, J. P. Sutter, A. de Cian, J. Fischer, H. L. Ji and J. H. Nelson, </a:t>
            </a:r>
            <a:r>
              <a:rPr lang="en-US" altLang="zh-CN" sz="1600" i="1" dirty="0"/>
              <a:t>Organometallics</a:t>
            </a:r>
            <a:r>
              <a:rPr lang="en-US" altLang="zh-CN" sz="1600" dirty="0"/>
              <a:t>, 1993, </a:t>
            </a:r>
            <a:r>
              <a:rPr lang="en-US" altLang="zh-CN" sz="1600" b="1" dirty="0"/>
              <a:t>12</a:t>
            </a:r>
            <a:r>
              <a:rPr lang="en-US" altLang="zh-CN" sz="1600" dirty="0"/>
              <a:t>, 4464</a:t>
            </a:r>
            <a:endParaRPr lang="zh-CN" altLang="en-US" sz="1400" dirty="0"/>
          </a:p>
        </p:txBody>
      </p:sp>
      <p:sp>
        <p:nvSpPr>
          <p:cNvPr id="2"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4" name="TextBox 29"/>
          <p:cNvSpPr txBox="1">
            <a:spLocks noChangeArrowheads="1"/>
          </p:cNvSpPr>
          <p:nvPr/>
        </p:nvSpPr>
        <p:spPr bwMode="auto">
          <a:xfrm>
            <a:off x="144016" y="260648"/>
            <a:ext cx="651621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r>
              <a:rPr lang="en-US" altLang="zh-CN" sz="2400" dirty="0">
                <a:latin typeface="方正兰亭粗黑简体" pitchFamily="2" charset="-122"/>
                <a:ea typeface="方正兰亭粗黑简体" pitchFamily="2" charset="-122"/>
              </a:rPr>
              <a:t>4. Formation of C–N bond</a:t>
            </a:r>
            <a:endParaRPr lang="zh-CN" altLang="zh-CN" sz="2400" dirty="0">
              <a:latin typeface="方正兰亭粗黑简体" pitchFamily="2" charset="-122"/>
              <a:ea typeface="方正兰亭粗黑简体" pitchFamily="2" charset="-122"/>
            </a:endParaRPr>
          </a:p>
        </p:txBody>
      </p:sp>
      <p:graphicFrame>
        <p:nvGraphicFramePr>
          <p:cNvPr id="4" name="对象 3">
            <a:extLst>
              <a:ext uri="{FF2B5EF4-FFF2-40B4-BE49-F238E27FC236}">
                <a16:creationId xmlns="" xmlns:a16="http://schemas.microsoft.com/office/drawing/2014/main" id="{45BF8F13-6182-4774-89CC-8A76CA09E11C}"/>
              </a:ext>
            </a:extLst>
          </p:cNvPr>
          <p:cNvGraphicFramePr>
            <a:graphicFrameLocks noChangeAspect="1"/>
          </p:cNvGraphicFramePr>
          <p:nvPr>
            <p:extLst>
              <p:ext uri="{D42A27DB-BD31-4B8C-83A1-F6EECF244321}">
                <p14:modId xmlns:p14="http://schemas.microsoft.com/office/powerpoint/2010/main" val="2504994144"/>
              </p:ext>
            </p:extLst>
          </p:nvPr>
        </p:nvGraphicFramePr>
        <p:xfrm>
          <a:off x="650537" y="2276872"/>
          <a:ext cx="7842926" cy="1731839"/>
        </p:xfrm>
        <a:graphic>
          <a:graphicData uri="http://schemas.openxmlformats.org/presentationml/2006/ole">
            <mc:AlternateContent xmlns:mc="http://schemas.openxmlformats.org/markup-compatibility/2006">
              <mc:Choice xmlns:v="urn:schemas-microsoft-com:vml" Requires="v">
                <p:oleObj spid="_x0000_s1628195" name="CS ChemDraw Drawing" r:id="rId4" imgW="5140526" imgH="1135117" progId="ChemDraw.Document.6.0">
                  <p:embed/>
                </p:oleObj>
              </mc:Choice>
              <mc:Fallback>
                <p:oleObj name="CS ChemDraw Drawing" r:id="rId4" imgW="5140526" imgH="1135117" progId="ChemDraw.Document.6.0">
                  <p:embed/>
                  <p:pic>
                    <p:nvPicPr>
                      <p:cNvPr id="0" name=""/>
                      <p:cNvPicPr/>
                      <p:nvPr/>
                    </p:nvPicPr>
                    <p:blipFill>
                      <a:blip r:embed="rId5"/>
                      <a:stretch>
                        <a:fillRect/>
                      </a:stretch>
                    </p:blipFill>
                    <p:spPr>
                      <a:xfrm>
                        <a:off x="650537" y="2276872"/>
                        <a:ext cx="7842926" cy="1731839"/>
                      </a:xfrm>
                      <a:prstGeom prst="rect">
                        <a:avLst/>
                      </a:prstGeom>
                    </p:spPr>
                  </p:pic>
                </p:oleObj>
              </mc:Fallback>
            </mc:AlternateContent>
          </a:graphicData>
        </a:graphic>
      </p:graphicFrame>
      <p:sp>
        <p:nvSpPr>
          <p:cNvPr id="16" name="Rectangle 1">
            <a:extLst>
              <a:ext uri="{FF2B5EF4-FFF2-40B4-BE49-F238E27FC236}">
                <a16:creationId xmlns="" xmlns:a16="http://schemas.microsoft.com/office/drawing/2014/main" id="{6AA7AA5F-DFF7-43FF-AC6F-CEB6050872D9}"/>
              </a:ext>
            </a:extLst>
          </p:cNvPr>
          <p:cNvSpPr>
            <a:spLocks noChangeArrowheads="1"/>
          </p:cNvSpPr>
          <p:nvPr/>
        </p:nvSpPr>
        <p:spPr bwMode="auto">
          <a:xfrm>
            <a:off x="2288595" y="1012665"/>
            <a:ext cx="4421403" cy="4001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a:r>
              <a:rPr kumimoji="0" lang="en-US" altLang="zh-CN" sz="2000" i="0" u="none" strike="noStrike" cap="none" normalizeH="0" baseline="0" dirty="0">
                <a:ln>
                  <a:noFill/>
                </a:ln>
                <a:effectLst/>
                <a:latin typeface="方正兰亭粗黑简体" pitchFamily="2" charset="-122"/>
                <a:ea typeface="方正兰亭粗黑简体" pitchFamily="2" charset="-122"/>
                <a:cs typeface="Times New Roman" pitchFamily="18" charset="0"/>
              </a:rPr>
              <a:t>4.2 </a:t>
            </a:r>
            <a:r>
              <a:rPr lang="en-US" altLang="zh-CN" sz="2000" dirty="0">
                <a:latin typeface="方正兰亭粗黑简体" pitchFamily="2" charset="-122"/>
                <a:ea typeface="方正兰亭粗黑简体" pitchFamily="2" charset="-122"/>
                <a:cs typeface="Times New Roman" pitchFamily="18" charset="0"/>
              </a:rPr>
              <a:t>Formation of C–N(sp</a:t>
            </a:r>
            <a:r>
              <a:rPr lang="en-US" altLang="zh-CN" sz="2000" baseline="30000" dirty="0">
                <a:latin typeface="方正兰亭粗黑简体" pitchFamily="2" charset="-122"/>
                <a:ea typeface="方正兰亭粗黑简体" pitchFamily="2" charset="-122"/>
              </a:rPr>
              <a:t>3</a:t>
            </a:r>
            <a:r>
              <a:rPr lang="en-US" altLang="zh-CN" sz="2000" dirty="0">
                <a:latin typeface="方正兰亭粗黑简体" pitchFamily="2" charset="-122"/>
                <a:ea typeface="方正兰亭粗黑简体" pitchFamily="2" charset="-122"/>
                <a:cs typeface="Times New Roman" pitchFamily="18" charset="0"/>
              </a:rPr>
              <a:t>) bond</a:t>
            </a:r>
          </a:p>
        </p:txBody>
      </p:sp>
    </p:spTree>
    <p:extLst>
      <p:ext uri="{BB962C8B-B14F-4D97-AF65-F5344CB8AC3E}">
        <p14:creationId xmlns:p14="http://schemas.microsoft.com/office/powerpoint/2010/main" val="2585648664"/>
      </p:ext>
    </p:extLst>
  </p:cSld>
  <p:clrMapOvr>
    <a:masterClrMapping/>
  </p:clrMapOvr>
  <p:transition spd="slow" advTm="30191"/>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250825" y="908050"/>
            <a:ext cx="8642350" cy="5743575"/>
          </a:xfrm>
          <a:prstGeom prst="rect">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sp>
        <p:nvSpPr>
          <p:cNvPr id="90" name="Rectangle 13"/>
          <p:cNvSpPr>
            <a:spLocks noChangeArrowheads="1"/>
          </p:cNvSpPr>
          <p:nvPr/>
        </p:nvSpPr>
        <p:spPr bwMode="auto">
          <a:xfrm>
            <a:off x="-28575" y="758825"/>
            <a:ext cx="9144000" cy="71438"/>
          </a:xfrm>
          <a:prstGeom prst="rect">
            <a:avLst/>
          </a:prstGeom>
          <a:gradFill rotWithShape="1">
            <a:gsLst>
              <a:gs pos="0">
                <a:srgbClr val="764700"/>
              </a:gs>
              <a:gs pos="100000">
                <a:srgbClr val="FF9900"/>
              </a:gs>
            </a:gsLst>
            <a:lin ang="0" scaled="1"/>
          </a:gradFill>
          <a:ln>
            <a:noFill/>
          </a:ln>
          <a:effectLst>
            <a:outerShdw blurRad="63500" sx="102000" sy="102000" algn="ctr" rotWithShape="0">
              <a:prstClr val="black">
                <a:alpha val="40000"/>
              </a:prstClr>
            </a:outerShdw>
          </a:effectLst>
        </p:spPr>
        <p:txBody>
          <a:bodyPr wrap="none" anchor="ctr"/>
          <a:lstStyle/>
          <a:p>
            <a:pPr fontAlgn="auto">
              <a:spcBef>
                <a:spcPts val="0"/>
              </a:spcBef>
              <a:spcAft>
                <a:spcPts val="0"/>
              </a:spcAft>
              <a:defRPr/>
            </a:pPr>
            <a:endParaRPr kumimoji="1" lang="zh-CN" altLang="en-US" sz="2800">
              <a:solidFill>
                <a:prstClr val="black"/>
              </a:solidFill>
              <a:latin typeface="Times New Roman" pitchFamily="18" charset="0"/>
              <a:ea typeface="宋体"/>
            </a:endParaRPr>
          </a:p>
        </p:txBody>
      </p:sp>
      <p:sp>
        <p:nvSpPr>
          <p:cNvPr id="127079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56365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60563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64045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640451" name="Rectangle 3"/>
          <p:cNvSpPr>
            <a:spLocks noChangeArrowheads="1"/>
          </p:cNvSpPr>
          <p:nvPr/>
        </p:nvSpPr>
        <p:spPr bwMode="auto">
          <a:xfrm>
            <a:off x="250825" y="5867980"/>
            <a:ext cx="8642350" cy="36933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ctr"/>
            <a:r>
              <a:rPr lang="en-US" altLang="zh-CN" dirty="0">
                <a:latin typeface="方正兰亭粗黑简体" panose="02010600030101010101" charset="-122"/>
                <a:ea typeface="方正兰亭粗黑简体" panose="02010600030101010101" charset="-122"/>
              </a:rPr>
              <a:t>Pd-catalyzed annulation for synthesis of N-</a:t>
            </a:r>
            <a:r>
              <a:rPr lang="en-US" altLang="zh-CN" dirty="0" err="1">
                <a:latin typeface="方正兰亭粗黑简体" panose="02010600030101010101" charset="-122"/>
                <a:ea typeface="方正兰亭粗黑简体" panose="02010600030101010101" charset="-122"/>
              </a:rPr>
              <a:t>methylbenzo</a:t>
            </a:r>
            <a:r>
              <a:rPr lang="en-US" altLang="zh-CN" dirty="0">
                <a:latin typeface="方正兰亭粗黑简体" panose="02010600030101010101" charset="-122"/>
                <a:ea typeface="方正兰亭粗黑简体" panose="02010600030101010101" charset="-122"/>
              </a:rPr>
              <a:t>[</a:t>
            </a:r>
            <a:r>
              <a:rPr lang="en-US" altLang="zh-CN" dirty="0" err="1">
                <a:latin typeface="方正兰亭粗黑简体" panose="02010600030101010101" charset="-122"/>
                <a:ea typeface="方正兰亭粗黑简体" panose="02010600030101010101" charset="-122"/>
              </a:rPr>
              <a:t>d,e</a:t>
            </a:r>
            <a:r>
              <a:rPr lang="en-US" altLang="zh-CN" dirty="0">
                <a:latin typeface="方正兰亭粗黑简体" panose="02010600030101010101" charset="-122"/>
                <a:ea typeface="方正兰亭粗黑简体" panose="02010600030101010101" charset="-122"/>
              </a:rPr>
              <a:t>]quinoline</a:t>
            </a:r>
            <a:endParaRPr kumimoji="0" lang="en-US" altLang="zh-CN" b="0" i="0" u="none" strike="noStrike" cap="none" normalizeH="0" baseline="0" dirty="0">
              <a:ln>
                <a:noFill/>
              </a:ln>
              <a:solidFill>
                <a:schemeClr val="tx1"/>
              </a:solidFill>
              <a:effectLst/>
              <a:latin typeface="方正兰亭粗黑简体" panose="02010600030101010101" charset="-122"/>
              <a:ea typeface="方正兰亭粗黑简体" panose="02010600030101010101" charset="-122"/>
            </a:endParaRPr>
          </a:p>
        </p:txBody>
      </p:sp>
      <p:sp>
        <p:nvSpPr>
          <p:cNvPr id="12" name="矩形 11"/>
          <p:cNvSpPr/>
          <p:nvPr/>
        </p:nvSpPr>
        <p:spPr>
          <a:xfrm>
            <a:off x="3347864" y="6258798"/>
            <a:ext cx="5400600" cy="338554"/>
          </a:xfrm>
          <a:prstGeom prst="rect">
            <a:avLst/>
          </a:prstGeom>
        </p:spPr>
        <p:txBody>
          <a:bodyPr wrap="square">
            <a:spAutoFit/>
          </a:bodyPr>
          <a:lstStyle/>
          <a:p>
            <a:pPr algn="r"/>
            <a:r>
              <a:rPr lang="en-US" altLang="zh-CN" sz="1600" dirty="0"/>
              <a:t>N. </a:t>
            </a:r>
            <a:r>
              <a:rPr lang="en-US" altLang="zh-CN" sz="1600" dirty="0" err="1"/>
              <a:t>Beydoun</a:t>
            </a:r>
            <a:r>
              <a:rPr lang="en-US" altLang="zh-CN" sz="1600" dirty="0"/>
              <a:t> and M. Pfeffer, </a:t>
            </a:r>
            <a:r>
              <a:rPr lang="en-US" altLang="zh-CN" sz="1600" i="1" dirty="0"/>
              <a:t>Synthesis</a:t>
            </a:r>
            <a:r>
              <a:rPr lang="en-US" altLang="zh-CN" sz="1600" dirty="0"/>
              <a:t>, 1990, 729</a:t>
            </a:r>
            <a:endParaRPr lang="zh-CN" altLang="en-US" sz="1400" dirty="0"/>
          </a:p>
        </p:txBody>
      </p:sp>
      <p:sp>
        <p:nvSpPr>
          <p:cNvPr id="13" name="TextBox 29"/>
          <p:cNvSpPr txBox="1">
            <a:spLocks noChangeArrowheads="1"/>
          </p:cNvSpPr>
          <p:nvPr/>
        </p:nvSpPr>
        <p:spPr bwMode="auto">
          <a:xfrm>
            <a:off x="144016" y="260648"/>
            <a:ext cx="651621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r>
              <a:rPr lang="en-US" altLang="zh-CN" sz="2400" dirty="0">
                <a:latin typeface="方正兰亭粗黑简体" pitchFamily="2" charset="-122"/>
                <a:ea typeface="方正兰亭粗黑简体" pitchFamily="2" charset="-122"/>
              </a:rPr>
              <a:t>4. Formation of C–N bond</a:t>
            </a:r>
            <a:endParaRPr lang="zh-CN" altLang="zh-CN" sz="2400" dirty="0">
              <a:latin typeface="方正兰亭粗黑简体" pitchFamily="2" charset="-122"/>
              <a:ea typeface="方正兰亭粗黑简体" pitchFamily="2" charset="-122"/>
            </a:endParaRPr>
          </a:p>
        </p:txBody>
      </p:sp>
      <p:graphicFrame>
        <p:nvGraphicFramePr>
          <p:cNvPr id="2" name="对象 1">
            <a:extLst>
              <a:ext uri="{FF2B5EF4-FFF2-40B4-BE49-F238E27FC236}">
                <a16:creationId xmlns="" xmlns:a16="http://schemas.microsoft.com/office/drawing/2014/main" id="{F85E9DA0-E382-482A-A085-358DC5A2D839}"/>
              </a:ext>
            </a:extLst>
          </p:cNvPr>
          <p:cNvGraphicFramePr>
            <a:graphicFrameLocks noChangeAspect="1"/>
          </p:cNvGraphicFramePr>
          <p:nvPr>
            <p:extLst>
              <p:ext uri="{D42A27DB-BD31-4B8C-83A1-F6EECF244321}">
                <p14:modId xmlns:p14="http://schemas.microsoft.com/office/powerpoint/2010/main" val="2480663673"/>
              </p:ext>
            </p:extLst>
          </p:nvPr>
        </p:nvGraphicFramePr>
        <p:xfrm>
          <a:off x="968674" y="1988840"/>
          <a:ext cx="7206651" cy="2160240"/>
        </p:xfrm>
        <a:graphic>
          <a:graphicData uri="http://schemas.openxmlformats.org/presentationml/2006/ole">
            <mc:AlternateContent xmlns:mc="http://schemas.openxmlformats.org/markup-compatibility/2006">
              <mc:Choice xmlns:v="urn:schemas-microsoft-com:vml" Requires="v">
                <p:oleObj spid="_x0000_s1640480" name="CS ChemDraw Drawing" r:id="rId4" imgW="5216756" imgH="1563624" progId="ChemDraw.Document.6.0">
                  <p:embed/>
                </p:oleObj>
              </mc:Choice>
              <mc:Fallback>
                <p:oleObj name="CS ChemDraw Drawing" r:id="rId4" imgW="5216756" imgH="1563624" progId="ChemDraw.Document.6.0">
                  <p:embed/>
                  <p:pic>
                    <p:nvPicPr>
                      <p:cNvPr id="0" name=""/>
                      <p:cNvPicPr/>
                      <p:nvPr/>
                    </p:nvPicPr>
                    <p:blipFill>
                      <a:blip r:embed="rId5"/>
                      <a:stretch>
                        <a:fillRect/>
                      </a:stretch>
                    </p:blipFill>
                    <p:spPr>
                      <a:xfrm>
                        <a:off x="968674" y="1988840"/>
                        <a:ext cx="7206651" cy="2160240"/>
                      </a:xfrm>
                      <a:prstGeom prst="rect">
                        <a:avLst/>
                      </a:prstGeom>
                    </p:spPr>
                  </p:pic>
                </p:oleObj>
              </mc:Fallback>
            </mc:AlternateContent>
          </a:graphicData>
        </a:graphic>
      </p:graphicFrame>
      <p:sp>
        <p:nvSpPr>
          <p:cNvPr id="14" name="Rectangle 1">
            <a:extLst>
              <a:ext uri="{FF2B5EF4-FFF2-40B4-BE49-F238E27FC236}">
                <a16:creationId xmlns="" xmlns:a16="http://schemas.microsoft.com/office/drawing/2014/main" id="{A6DB6937-CDE5-4981-AAE0-1E01A2CC92D9}"/>
              </a:ext>
            </a:extLst>
          </p:cNvPr>
          <p:cNvSpPr>
            <a:spLocks noChangeArrowheads="1"/>
          </p:cNvSpPr>
          <p:nvPr/>
        </p:nvSpPr>
        <p:spPr bwMode="auto">
          <a:xfrm>
            <a:off x="2288595" y="1012665"/>
            <a:ext cx="4421403" cy="4001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a:r>
              <a:rPr kumimoji="0" lang="en-US" altLang="zh-CN" sz="2000" i="0" u="none" strike="noStrike" cap="none" normalizeH="0" baseline="0" dirty="0">
                <a:ln>
                  <a:noFill/>
                </a:ln>
                <a:effectLst/>
                <a:latin typeface="方正兰亭粗黑简体" pitchFamily="2" charset="-122"/>
                <a:ea typeface="方正兰亭粗黑简体" pitchFamily="2" charset="-122"/>
                <a:cs typeface="Times New Roman" pitchFamily="18" charset="0"/>
              </a:rPr>
              <a:t>4.2 </a:t>
            </a:r>
            <a:r>
              <a:rPr lang="en-US" altLang="zh-CN" sz="2000" dirty="0">
                <a:latin typeface="方正兰亭粗黑简体" pitchFamily="2" charset="-122"/>
                <a:ea typeface="方正兰亭粗黑简体" pitchFamily="2" charset="-122"/>
                <a:cs typeface="Times New Roman" pitchFamily="18" charset="0"/>
              </a:rPr>
              <a:t>Formation of C–N(sp</a:t>
            </a:r>
            <a:r>
              <a:rPr lang="en-US" altLang="zh-CN" sz="2000" baseline="30000" dirty="0">
                <a:latin typeface="方正兰亭粗黑简体" pitchFamily="2" charset="-122"/>
                <a:ea typeface="方正兰亭粗黑简体" pitchFamily="2" charset="-122"/>
              </a:rPr>
              <a:t>3</a:t>
            </a:r>
            <a:r>
              <a:rPr lang="en-US" altLang="zh-CN" sz="2000" dirty="0">
                <a:latin typeface="方正兰亭粗黑简体" pitchFamily="2" charset="-122"/>
                <a:ea typeface="方正兰亭粗黑简体" pitchFamily="2" charset="-122"/>
                <a:cs typeface="Times New Roman" pitchFamily="18" charset="0"/>
              </a:rPr>
              <a:t>) bond</a:t>
            </a:r>
          </a:p>
        </p:txBody>
      </p:sp>
    </p:spTree>
    <p:extLst>
      <p:ext uri="{BB962C8B-B14F-4D97-AF65-F5344CB8AC3E}">
        <p14:creationId xmlns:p14="http://schemas.microsoft.com/office/powerpoint/2010/main" val="2585648664"/>
      </p:ext>
    </p:extLst>
  </p:cSld>
  <p:clrMapOvr>
    <a:masterClrMapping/>
  </p:clrMapOvr>
  <p:transition spd="slow" advTm="30191"/>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250825" y="908050"/>
            <a:ext cx="8642350" cy="5743575"/>
          </a:xfrm>
          <a:prstGeom prst="rect">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sp>
        <p:nvSpPr>
          <p:cNvPr id="90" name="Rectangle 13"/>
          <p:cNvSpPr>
            <a:spLocks noChangeArrowheads="1"/>
          </p:cNvSpPr>
          <p:nvPr/>
        </p:nvSpPr>
        <p:spPr bwMode="auto">
          <a:xfrm>
            <a:off x="-28575" y="758825"/>
            <a:ext cx="9144000" cy="71438"/>
          </a:xfrm>
          <a:prstGeom prst="rect">
            <a:avLst/>
          </a:prstGeom>
          <a:gradFill rotWithShape="1">
            <a:gsLst>
              <a:gs pos="0">
                <a:srgbClr val="764700"/>
              </a:gs>
              <a:gs pos="100000">
                <a:srgbClr val="FF9900"/>
              </a:gs>
            </a:gsLst>
            <a:lin ang="0" scaled="1"/>
          </a:gradFill>
          <a:ln>
            <a:noFill/>
          </a:ln>
          <a:effectLst>
            <a:outerShdw blurRad="63500" sx="102000" sy="102000" algn="ctr" rotWithShape="0">
              <a:prstClr val="black">
                <a:alpha val="40000"/>
              </a:prstClr>
            </a:outerShdw>
          </a:effectLst>
        </p:spPr>
        <p:txBody>
          <a:bodyPr wrap="none" anchor="ctr"/>
          <a:lstStyle/>
          <a:p>
            <a:pPr fontAlgn="auto">
              <a:spcBef>
                <a:spcPts val="0"/>
              </a:spcBef>
              <a:spcAft>
                <a:spcPts val="0"/>
              </a:spcAft>
              <a:defRPr/>
            </a:pPr>
            <a:endParaRPr kumimoji="1" lang="zh-CN" altLang="en-US" sz="2800">
              <a:solidFill>
                <a:prstClr val="black"/>
              </a:solidFill>
              <a:latin typeface="Times New Roman" pitchFamily="18" charset="0"/>
              <a:ea typeface="宋体"/>
            </a:endParaRPr>
          </a:p>
        </p:txBody>
      </p:sp>
      <p:sp>
        <p:nvSpPr>
          <p:cNvPr id="127079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46534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矩形 8"/>
          <p:cNvSpPr/>
          <p:nvPr/>
        </p:nvSpPr>
        <p:spPr>
          <a:xfrm>
            <a:off x="827584" y="5445224"/>
            <a:ext cx="7704856" cy="646331"/>
          </a:xfrm>
          <a:prstGeom prst="rect">
            <a:avLst/>
          </a:prstGeom>
        </p:spPr>
        <p:txBody>
          <a:bodyPr wrap="square">
            <a:spAutoFit/>
          </a:bodyPr>
          <a:lstStyle/>
          <a:p>
            <a:pPr algn="ctr"/>
            <a:r>
              <a:rPr lang="en-US" altLang="zh-CN" dirty="0">
                <a:latin typeface="方正兰亭粗黑简体" pitchFamily="2" charset="-122"/>
                <a:ea typeface="方正兰亭粗黑简体" pitchFamily="2" charset="-122"/>
              </a:rPr>
              <a:t>Plausible mechanism for Pd–</a:t>
            </a:r>
            <a:r>
              <a:rPr lang="en-US" altLang="zh-CN" dirty="0" err="1">
                <a:latin typeface="方正兰亭粗黑简体" pitchFamily="2" charset="-122"/>
                <a:ea typeface="方正兰亭粗黑简体" pitchFamily="2" charset="-122"/>
              </a:rPr>
              <a:t>Ar</a:t>
            </a:r>
            <a:r>
              <a:rPr lang="en-US" altLang="zh-CN" dirty="0">
                <a:latin typeface="方正兰亭粗黑简体" pitchFamily="2" charset="-122"/>
                <a:ea typeface="方正兰亭粗黑简体" pitchFamily="2" charset="-122"/>
              </a:rPr>
              <a:t>/P–</a:t>
            </a:r>
            <a:r>
              <a:rPr lang="en-US" altLang="zh-CN" dirty="0" err="1">
                <a:latin typeface="方正兰亭粗黑简体" pitchFamily="2" charset="-122"/>
                <a:ea typeface="方正兰亭粗黑简体" pitchFamily="2" charset="-122"/>
              </a:rPr>
              <a:t>Ar</a:t>
            </a:r>
            <a:r>
              <a:rPr lang="en-US" altLang="zh-CN" dirty="0">
                <a:latin typeface="方正兰亭粗黑简体" pitchFamily="2" charset="-122"/>
                <a:ea typeface="方正兰亭粗黑简体" pitchFamily="2" charset="-122"/>
              </a:rPr>
              <a:t> internal exchange via phosphonium intermediate</a:t>
            </a:r>
            <a:endParaRPr lang="zh-CN" altLang="en-US" dirty="0">
              <a:latin typeface="方正兰亭粗黑简体" pitchFamily="2" charset="-122"/>
              <a:ea typeface="方正兰亭粗黑简体" pitchFamily="2" charset="-122"/>
            </a:endParaRPr>
          </a:p>
        </p:txBody>
      </p:sp>
      <p:sp>
        <p:nvSpPr>
          <p:cNvPr id="10" name="矩形 9"/>
          <p:cNvSpPr/>
          <p:nvPr/>
        </p:nvSpPr>
        <p:spPr>
          <a:xfrm>
            <a:off x="1619672" y="6021288"/>
            <a:ext cx="7273503" cy="584775"/>
          </a:xfrm>
          <a:prstGeom prst="rect">
            <a:avLst/>
          </a:prstGeom>
        </p:spPr>
        <p:txBody>
          <a:bodyPr wrap="square">
            <a:spAutoFit/>
          </a:bodyPr>
          <a:lstStyle/>
          <a:p>
            <a:pPr algn="r"/>
            <a:r>
              <a:rPr lang="en-US" altLang="zh-CN" sz="1600" dirty="0"/>
              <a:t>B. </a:t>
            </a:r>
            <a:r>
              <a:rPr lang="en-US" altLang="zh-CN" sz="1600" dirty="0" err="1"/>
              <a:t>Segelstein</a:t>
            </a:r>
            <a:r>
              <a:rPr lang="en-US" altLang="zh-CN" sz="1600" dirty="0"/>
              <a:t>, T. Butler and B. Chenard, </a:t>
            </a:r>
            <a:r>
              <a:rPr lang="en-US" altLang="zh-CN" sz="1600" i="1" dirty="0"/>
              <a:t>J. Org. Chem.</a:t>
            </a:r>
            <a:r>
              <a:rPr lang="en-US" altLang="zh-CN" sz="1600" dirty="0"/>
              <a:t>, 1995, </a:t>
            </a:r>
            <a:r>
              <a:rPr lang="en-US" altLang="zh-CN" sz="1600" b="1" dirty="0"/>
              <a:t>60</a:t>
            </a:r>
            <a:r>
              <a:rPr lang="en-US" altLang="zh-CN" sz="1600" dirty="0"/>
              <a:t>, 12</a:t>
            </a:r>
          </a:p>
          <a:p>
            <a:pPr algn="r"/>
            <a:r>
              <a:rPr lang="en-US" altLang="zh-CN" sz="1600" dirty="0"/>
              <a:t>F. E. Goodson, T. I. Wallow and B. M. Novak, </a:t>
            </a:r>
            <a:r>
              <a:rPr lang="en-US" altLang="zh-CN" sz="1600" i="1" dirty="0"/>
              <a:t>J. Am. Chem. Soc.</a:t>
            </a:r>
            <a:r>
              <a:rPr lang="en-US" altLang="zh-CN" sz="1600" dirty="0"/>
              <a:t>, 1997, </a:t>
            </a:r>
            <a:r>
              <a:rPr lang="en-US" altLang="zh-CN" sz="1600" b="1" dirty="0"/>
              <a:t>119</a:t>
            </a:r>
            <a:r>
              <a:rPr lang="en-US" altLang="zh-CN" sz="1600" dirty="0"/>
              <a:t>, 12441</a:t>
            </a:r>
            <a:endParaRPr lang="zh-CN" altLang="en-US" sz="1400" dirty="0"/>
          </a:p>
        </p:txBody>
      </p:sp>
      <p:sp>
        <p:nvSpPr>
          <p:cNvPr id="12" name="TextBox 29"/>
          <p:cNvSpPr txBox="1">
            <a:spLocks noChangeArrowheads="1"/>
          </p:cNvSpPr>
          <p:nvPr/>
        </p:nvSpPr>
        <p:spPr bwMode="auto">
          <a:xfrm>
            <a:off x="179512" y="241484"/>
            <a:ext cx="60486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r>
              <a:rPr lang="en-US" altLang="zh-CN" sz="2400" dirty="0">
                <a:latin typeface="方正兰亭粗黑简体" pitchFamily="2" charset="-122"/>
                <a:ea typeface="方正兰亭粗黑简体" pitchFamily="2" charset="-122"/>
              </a:rPr>
              <a:t>2. Formation of C–P bond</a:t>
            </a:r>
            <a:endParaRPr lang="zh-CN" altLang="zh-CN" sz="2400" dirty="0">
              <a:latin typeface="方正兰亭粗黑简体" pitchFamily="2" charset="-122"/>
              <a:ea typeface="方正兰亭粗黑简体" pitchFamily="2" charset="-122"/>
            </a:endParaRPr>
          </a:p>
        </p:txBody>
      </p:sp>
      <p:graphicFrame>
        <p:nvGraphicFramePr>
          <p:cNvPr id="3" name="对象 2">
            <a:extLst>
              <a:ext uri="{FF2B5EF4-FFF2-40B4-BE49-F238E27FC236}">
                <a16:creationId xmlns="" xmlns:a16="http://schemas.microsoft.com/office/drawing/2014/main" id="{CBCE62EB-0EED-42E7-B924-CF85B1CB3F7E}"/>
              </a:ext>
            </a:extLst>
          </p:cNvPr>
          <p:cNvGraphicFramePr>
            <a:graphicFrameLocks noChangeAspect="1"/>
          </p:cNvGraphicFramePr>
          <p:nvPr>
            <p:extLst>
              <p:ext uri="{D42A27DB-BD31-4B8C-83A1-F6EECF244321}">
                <p14:modId xmlns:p14="http://schemas.microsoft.com/office/powerpoint/2010/main" val="3517702593"/>
              </p:ext>
            </p:extLst>
          </p:nvPr>
        </p:nvGraphicFramePr>
        <p:xfrm>
          <a:off x="1889702" y="1400198"/>
          <a:ext cx="5364595" cy="729106"/>
        </p:xfrm>
        <a:graphic>
          <a:graphicData uri="http://schemas.openxmlformats.org/presentationml/2006/ole">
            <mc:AlternateContent xmlns:mc="http://schemas.openxmlformats.org/markup-compatibility/2006">
              <mc:Choice xmlns:v="urn:schemas-microsoft-com:vml" Requires="v">
                <p:oleObj spid="_x0000_s1465402" name="CS ChemDraw Drawing" r:id="rId4" imgW="3982404" imgH="540600" progId="ChemDraw.Document.6.0">
                  <p:embed/>
                </p:oleObj>
              </mc:Choice>
              <mc:Fallback>
                <p:oleObj name="CS ChemDraw Drawing" r:id="rId4" imgW="3982404" imgH="540600" progId="ChemDraw.Document.6.0">
                  <p:embed/>
                  <p:pic>
                    <p:nvPicPr>
                      <p:cNvPr id="0" name=""/>
                      <p:cNvPicPr/>
                      <p:nvPr/>
                    </p:nvPicPr>
                    <p:blipFill>
                      <a:blip r:embed="rId5"/>
                      <a:stretch>
                        <a:fillRect/>
                      </a:stretch>
                    </p:blipFill>
                    <p:spPr>
                      <a:xfrm>
                        <a:off x="1889702" y="1400198"/>
                        <a:ext cx="5364595" cy="729106"/>
                      </a:xfrm>
                      <a:prstGeom prst="rect">
                        <a:avLst/>
                      </a:prstGeom>
                    </p:spPr>
                  </p:pic>
                </p:oleObj>
              </mc:Fallback>
            </mc:AlternateContent>
          </a:graphicData>
        </a:graphic>
      </p:graphicFrame>
      <p:graphicFrame>
        <p:nvGraphicFramePr>
          <p:cNvPr id="4" name="对象 3">
            <a:extLst>
              <a:ext uri="{FF2B5EF4-FFF2-40B4-BE49-F238E27FC236}">
                <a16:creationId xmlns="" xmlns:a16="http://schemas.microsoft.com/office/drawing/2014/main" id="{640FF634-A11E-4E00-B376-96889F791DA4}"/>
              </a:ext>
            </a:extLst>
          </p:cNvPr>
          <p:cNvGraphicFramePr>
            <a:graphicFrameLocks noChangeAspect="1"/>
          </p:cNvGraphicFramePr>
          <p:nvPr>
            <p:extLst>
              <p:ext uri="{D42A27DB-BD31-4B8C-83A1-F6EECF244321}">
                <p14:modId xmlns:p14="http://schemas.microsoft.com/office/powerpoint/2010/main" val="745250275"/>
              </p:ext>
            </p:extLst>
          </p:nvPr>
        </p:nvGraphicFramePr>
        <p:xfrm>
          <a:off x="1889702" y="2159970"/>
          <a:ext cx="5364595" cy="3364302"/>
        </p:xfrm>
        <a:graphic>
          <a:graphicData uri="http://schemas.openxmlformats.org/presentationml/2006/ole">
            <mc:AlternateContent xmlns:mc="http://schemas.openxmlformats.org/markup-compatibility/2006">
              <mc:Choice xmlns:v="urn:schemas-microsoft-com:vml" Requires="v">
                <p:oleObj spid="_x0000_s1465403" name="CS ChemDraw Drawing" r:id="rId6" imgW="4471031" imgH="2802794" progId="ChemDraw.Document.6.0">
                  <p:embed/>
                </p:oleObj>
              </mc:Choice>
              <mc:Fallback>
                <p:oleObj name="CS ChemDraw Drawing" r:id="rId6" imgW="4471031" imgH="2802794" progId="ChemDraw.Document.6.0">
                  <p:embed/>
                  <p:pic>
                    <p:nvPicPr>
                      <p:cNvPr id="0" name=""/>
                      <p:cNvPicPr/>
                      <p:nvPr/>
                    </p:nvPicPr>
                    <p:blipFill>
                      <a:blip r:embed="rId7"/>
                      <a:stretch>
                        <a:fillRect/>
                      </a:stretch>
                    </p:blipFill>
                    <p:spPr>
                      <a:xfrm>
                        <a:off x="1889702" y="2159970"/>
                        <a:ext cx="5364595" cy="3364302"/>
                      </a:xfrm>
                      <a:prstGeom prst="rect">
                        <a:avLst/>
                      </a:prstGeom>
                    </p:spPr>
                  </p:pic>
                </p:oleObj>
              </mc:Fallback>
            </mc:AlternateContent>
          </a:graphicData>
        </a:graphic>
      </p:graphicFrame>
      <p:sp>
        <p:nvSpPr>
          <p:cNvPr id="11" name="Rectangle 1">
            <a:extLst>
              <a:ext uri="{FF2B5EF4-FFF2-40B4-BE49-F238E27FC236}">
                <a16:creationId xmlns="" xmlns:a16="http://schemas.microsoft.com/office/drawing/2014/main" id="{5348D9E4-1941-4720-8515-13A3DFC54D41}"/>
              </a:ext>
            </a:extLst>
          </p:cNvPr>
          <p:cNvSpPr>
            <a:spLocks noChangeArrowheads="1"/>
          </p:cNvSpPr>
          <p:nvPr/>
        </p:nvSpPr>
        <p:spPr bwMode="auto">
          <a:xfrm>
            <a:off x="2152907" y="1016132"/>
            <a:ext cx="4838184" cy="4001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a:r>
              <a:rPr kumimoji="0" lang="en-US" altLang="zh-CN" sz="2000" i="0" u="none" strike="noStrike" cap="none" normalizeH="0" baseline="0" dirty="0">
                <a:ln>
                  <a:noFill/>
                </a:ln>
                <a:effectLst/>
                <a:latin typeface="方正兰亭粗黑简体" pitchFamily="2" charset="-122"/>
                <a:ea typeface="方正兰亭粗黑简体" pitchFamily="2" charset="-122"/>
                <a:cs typeface="Times New Roman" pitchFamily="18" charset="0"/>
              </a:rPr>
              <a:t>2.1 </a:t>
            </a:r>
            <a:r>
              <a:rPr lang="en-US" altLang="zh-CN" sz="2000" dirty="0">
                <a:latin typeface="方正兰亭粗黑简体" pitchFamily="2" charset="-122"/>
                <a:ea typeface="方正兰亭粗黑简体" pitchFamily="2" charset="-122"/>
                <a:cs typeface="Times New Roman" pitchFamily="18" charset="0"/>
              </a:rPr>
              <a:t>Formation of phosphonium salt</a:t>
            </a:r>
          </a:p>
        </p:txBody>
      </p:sp>
    </p:spTree>
    <p:extLst>
      <p:ext uri="{BB962C8B-B14F-4D97-AF65-F5344CB8AC3E}">
        <p14:creationId xmlns:p14="http://schemas.microsoft.com/office/powerpoint/2010/main" val="2585648664"/>
      </p:ext>
    </p:extLst>
  </p:cSld>
  <p:clrMapOvr>
    <a:masterClrMapping/>
  </p:clrMapOvr>
  <p:transition spd="slow" advTm="30191"/>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250825" y="908050"/>
            <a:ext cx="8642350" cy="5743575"/>
          </a:xfrm>
          <a:prstGeom prst="rect">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sp>
        <p:nvSpPr>
          <p:cNvPr id="90" name="Rectangle 13"/>
          <p:cNvSpPr>
            <a:spLocks noChangeArrowheads="1"/>
          </p:cNvSpPr>
          <p:nvPr/>
        </p:nvSpPr>
        <p:spPr bwMode="auto">
          <a:xfrm>
            <a:off x="-28575" y="758825"/>
            <a:ext cx="9144000" cy="71438"/>
          </a:xfrm>
          <a:prstGeom prst="rect">
            <a:avLst/>
          </a:prstGeom>
          <a:gradFill rotWithShape="1">
            <a:gsLst>
              <a:gs pos="0">
                <a:srgbClr val="764700"/>
              </a:gs>
              <a:gs pos="100000">
                <a:srgbClr val="FF9900"/>
              </a:gs>
            </a:gsLst>
            <a:lin ang="0" scaled="1"/>
          </a:gradFill>
          <a:ln>
            <a:noFill/>
          </a:ln>
          <a:effectLst>
            <a:outerShdw blurRad="63500" sx="102000" sy="102000" algn="ctr" rotWithShape="0">
              <a:prstClr val="black">
                <a:alpha val="40000"/>
              </a:prstClr>
            </a:outerShdw>
          </a:effectLst>
        </p:spPr>
        <p:txBody>
          <a:bodyPr wrap="none" anchor="ctr"/>
          <a:lstStyle/>
          <a:p>
            <a:pPr fontAlgn="auto">
              <a:spcBef>
                <a:spcPts val="0"/>
              </a:spcBef>
              <a:spcAft>
                <a:spcPts val="0"/>
              </a:spcAft>
              <a:defRPr/>
            </a:pPr>
            <a:endParaRPr kumimoji="1" lang="zh-CN" altLang="en-US" sz="2800">
              <a:solidFill>
                <a:prstClr val="black"/>
              </a:solidFill>
              <a:latin typeface="Times New Roman" pitchFamily="18" charset="0"/>
              <a:ea typeface="宋体"/>
            </a:endParaRPr>
          </a:p>
        </p:txBody>
      </p:sp>
      <p:sp>
        <p:nvSpPr>
          <p:cNvPr id="127079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56365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60563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63840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638403" name="Rectangle 3"/>
          <p:cNvSpPr>
            <a:spLocks noChangeArrowheads="1"/>
          </p:cNvSpPr>
          <p:nvPr/>
        </p:nvSpPr>
        <p:spPr bwMode="auto">
          <a:xfrm>
            <a:off x="333953" y="5734997"/>
            <a:ext cx="8476094"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ctr"/>
            <a:r>
              <a:rPr lang="en-US" altLang="zh-CN" dirty="0">
                <a:latin typeface="方正兰亭粗黑简体" panose="02010600030101010101" charset="-122"/>
                <a:ea typeface="方正兰亭粗黑简体" panose="02010600030101010101" charset="-122"/>
              </a:rPr>
              <a:t>Pd-catalyzed annulation for synthesis of N-</a:t>
            </a:r>
            <a:r>
              <a:rPr lang="en-US" altLang="zh-CN" dirty="0" err="1">
                <a:latin typeface="方正兰亭粗黑简体" panose="02010600030101010101" charset="-122"/>
                <a:ea typeface="方正兰亭粗黑简体" panose="02010600030101010101" charset="-122"/>
              </a:rPr>
              <a:t>methyldibenzo</a:t>
            </a:r>
            <a:r>
              <a:rPr lang="en-US" altLang="zh-CN" dirty="0">
                <a:latin typeface="方正兰亭粗黑简体" panose="02010600030101010101" charset="-122"/>
                <a:ea typeface="方正兰亭粗黑简体" panose="02010600030101010101" charset="-122"/>
              </a:rPr>
              <a:t>[</a:t>
            </a:r>
            <a:r>
              <a:rPr lang="en-US" altLang="zh-CN" dirty="0" err="1">
                <a:latin typeface="方正兰亭粗黑简体" panose="02010600030101010101" charset="-122"/>
                <a:ea typeface="方正兰亭粗黑简体" panose="02010600030101010101" charset="-122"/>
              </a:rPr>
              <a:t>d,eg</a:t>
            </a:r>
            <a:r>
              <a:rPr lang="en-US" altLang="zh-CN" dirty="0">
                <a:latin typeface="方正兰亭粗黑简体" panose="02010600030101010101" charset="-122"/>
                <a:ea typeface="方正兰亭粗黑简体" panose="02010600030101010101" charset="-122"/>
              </a:rPr>
              <a:t>]quinoline</a:t>
            </a:r>
            <a:endParaRPr kumimoji="0" lang="en-US" altLang="zh-CN" b="0" i="0" u="none" strike="noStrike" cap="none" normalizeH="0" baseline="0" dirty="0">
              <a:ln>
                <a:noFill/>
              </a:ln>
              <a:solidFill>
                <a:schemeClr val="tx1"/>
              </a:solidFill>
              <a:effectLst/>
              <a:latin typeface="方正兰亭粗黑简体" panose="02010600030101010101" charset="-122"/>
              <a:ea typeface="方正兰亭粗黑简体" panose="02010600030101010101" charset="-122"/>
            </a:endParaRPr>
          </a:p>
        </p:txBody>
      </p:sp>
      <p:sp>
        <p:nvSpPr>
          <p:cNvPr id="12" name="矩形 11"/>
          <p:cNvSpPr/>
          <p:nvPr/>
        </p:nvSpPr>
        <p:spPr>
          <a:xfrm>
            <a:off x="755576" y="6309320"/>
            <a:ext cx="8137599" cy="338554"/>
          </a:xfrm>
          <a:prstGeom prst="rect">
            <a:avLst/>
          </a:prstGeom>
        </p:spPr>
        <p:txBody>
          <a:bodyPr wrap="square">
            <a:spAutoFit/>
          </a:bodyPr>
          <a:lstStyle/>
          <a:p>
            <a:pPr algn="r"/>
            <a:r>
              <a:rPr lang="en-US" altLang="zh-CN" sz="1600" dirty="0"/>
              <a:t>E. </a:t>
            </a:r>
            <a:r>
              <a:rPr lang="en-US" altLang="zh-CN" sz="1600" dirty="0" err="1"/>
              <a:t>Gies</a:t>
            </a:r>
            <a:r>
              <a:rPr lang="en-US" altLang="zh-CN" sz="1600" dirty="0"/>
              <a:t>, M. Pfeffer, C. </a:t>
            </a:r>
            <a:r>
              <a:rPr lang="en-US" altLang="zh-CN" sz="1600" dirty="0" err="1"/>
              <a:t>Sirlin</a:t>
            </a:r>
            <a:r>
              <a:rPr lang="en-US" altLang="zh-CN" sz="1600" dirty="0"/>
              <a:t> and J. Spencer,</a:t>
            </a:r>
            <a:r>
              <a:rPr lang="en-US" altLang="zh-CN" sz="1600" i="1" dirty="0"/>
              <a:t> Eur. J. Org. Chem.</a:t>
            </a:r>
            <a:r>
              <a:rPr lang="en-US" altLang="zh-CN" sz="1600" dirty="0"/>
              <a:t>, 1999, 1957</a:t>
            </a:r>
            <a:endParaRPr lang="zh-CN" altLang="en-US" sz="1400" dirty="0"/>
          </a:p>
        </p:txBody>
      </p:sp>
      <p:sp>
        <p:nvSpPr>
          <p:cNvPr id="13" name="TextBox 29"/>
          <p:cNvSpPr txBox="1">
            <a:spLocks noChangeArrowheads="1"/>
          </p:cNvSpPr>
          <p:nvPr/>
        </p:nvSpPr>
        <p:spPr bwMode="auto">
          <a:xfrm>
            <a:off x="144016" y="260648"/>
            <a:ext cx="651621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r>
              <a:rPr lang="en-US" altLang="zh-CN" sz="2400" dirty="0">
                <a:latin typeface="方正兰亭粗黑简体" pitchFamily="2" charset="-122"/>
                <a:ea typeface="方正兰亭粗黑简体" pitchFamily="2" charset="-122"/>
              </a:rPr>
              <a:t>4. Formation of C–N bond</a:t>
            </a:r>
            <a:endParaRPr lang="zh-CN" altLang="zh-CN" sz="2400" dirty="0">
              <a:latin typeface="方正兰亭粗黑简体" pitchFamily="2" charset="-122"/>
              <a:ea typeface="方正兰亭粗黑简体" pitchFamily="2" charset="-122"/>
            </a:endParaRPr>
          </a:p>
        </p:txBody>
      </p:sp>
      <p:graphicFrame>
        <p:nvGraphicFramePr>
          <p:cNvPr id="3" name="对象 2">
            <a:extLst>
              <a:ext uri="{FF2B5EF4-FFF2-40B4-BE49-F238E27FC236}">
                <a16:creationId xmlns="" xmlns:a16="http://schemas.microsoft.com/office/drawing/2014/main" id="{DA129CCF-DBCC-43C3-B2F8-D57853DD1518}"/>
              </a:ext>
            </a:extLst>
          </p:cNvPr>
          <p:cNvGraphicFramePr>
            <a:graphicFrameLocks noChangeAspect="1"/>
          </p:cNvGraphicFramePr>
          <p:nvPr>
            <p:extLst>
              <p:ext uri="{D42A27DB-BD31-4B8C-83A1-F6EECF244321}">
                <p14:modId xmlns:p14="http://schemas.microsoft.com/office/powerpoint/2010/main" val="1732249041"/>
              </p:ext>
            </p:extLst>
          </p:nvPr>
        </p:nvGraphicFramePr>
        <p:xfrm>
          <a:off x="1110109" y="1484784"/>
          <a:ext cx="6563741" cy="4271746"/>
        </p:xfrm>
        <a:graphic>
          <a:graphicData uri="http://schemas.openxmlformats.org/presentationml/2006/ole">
            <mc:AlternateContent xmlns:mc="http://schemas.openxmlformats.org/markup-compatibility/2006">
              <mc:Choice xmlns:v="urn:schemas-microsoft-com:vml" Requires="v">
                <p:oleObj spid="_x0000_s1638433" name="CS ChemDraw Drawing" r:id="rId4" imgW="4704928" imgH="3061506" progId="ChemDraw.Document.6.0">
                  <p:embed/>
                </p:oleObj>
              </mc:Choice>
              <mc:Fallback>
                <p:oleObj name="CS ChemDraw Drawing" r:id="rId4" imgW="4704928" imgH="3061506" progId="ChemDraw.Document.6.0">
                  <p:embed/>
                  <p:pic>
                    <p:nvPicPr>
                      <p:cNvPr id="0" name=""/>
                      <p:cNvPicPr/>
                      <p:nvPr/>
                    </p:nvPicPr>
                    <p:blipFill>
                      <a:blip r:embed="rId5"/>
                      <a:stretch>
                        <a:fillRect/>
                      </a:stretch>
                    </p:blipFill>
                    <p:spPr>
                      <a:xfrm>
                        <a:off x="1110109" y="1484784"/>
                        <a:ext cx="6563741" cy="4271746"/>
                      </a:xfrm>
                      <a:prstGeom prst="rect">
                        <a:avLst/>
                      </a:prstGeom>
                    </p:spPr>
                  </p:pic>
                </p:oleObj>
              </mc:Fallback>
            </mc:AlternateContent>
          </a:graphicData>
        </a:graphic>
      </p:graphicFrame>
      <p:sp>
        <p:nvSpPr>
          <p:cNvPr id="15" name="Rectangle 1">
            <a:extLst>
              <a:ext uri="{FF2B5EF4-FFF2-40B4-BE49-F238E27FC236}">
                <a16:creationId xmlns="" xmlns:a16="http://schemas.microsoft.com/office/drawing/2014/main" id="{6DC15EE8-40E7-4BC6-B381-1A465F89ABCB}"/>
              </a:ext>
            </a:extLst>
          </p:cNvPr>
          <p:cNvSpPr>
            <a:spLocks noChangeArrowheads="1"/>
          </p:cNvSpPr>
          <p:nvPr/>
        </p:nvSpPr>
        <p:spPr bwMode="auto">
          <a:xfrm>
            <a:off x="2288595" y="1012665"/>
            <a:ext cx="4421403" cy="4001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a:r>
              <a:rPr kumimoji="0" lang="en-US" altLang="zh-CN" sz="2000" i="0" u="none" strike="noStrike" cap="none" normalizeH="0" baseline="0" dirty="0">
                <a:ln>
                  <a:noFill/>
                </a:ln>
                <a:effectLst/>
                <a:latin typeface="方正兰亭粗黑简体" pitchFamily="2" charset="-122"/>
                <a:ea typeface="方正兰亭粗黑简体" pitchFamily="2" charset="-122"/>
                <a:cs typeface="Times New Roman" pitchFamily="18" charset="0"/>
              </a:rPr>
              <a:t>4.2 </a:t>
            </a:r>
            <a:r>
              <a:rPr lang="en-US" altLang="zh-CN" sz="2000" dirty="0">
                <a:latin typeface="方正兰亭粗黑简体" pitchFamily="2" charset="-122"/>
                <a:ea typeface="方正兰亭粗黑简体" pitchFamily="2" charset="-122"/>
                <a:cs typeface="Times New Roman" pitchFamily="18" charset="0"/>
              </a:rPr>
              <a:t>Formation of C–N(sp</a:t>
            </a:r>
            <a:r>
              <a:rPr lang="en-US" altLang="zh-CN" sz="2000" baseline="30000" dirty="0">
                <a:latin typeface="方正兰亭粗黑简体" pitchFamily="2" charset="-122"/>
                <a:ea typeface="方正兰亭粗黑简体" pitchFamily="2" charset="-122"/>
              </a:rPr>
              <a:t>3</a:t>
            </a:r>
            <a:r>
              <a:rPr lang="en-US" altLang="zh-CN" sz="2000" dirty="0">
                <a:latin typeface="方正兰亭粗黑简体" pitchFamily="2" charset="-122"/>
                <a:ea typeface="方正兰亭粗黑简体" pitchFamily="2" charset="-122"/>
                <a:cs typeface="Times New Roman" pitchFamily="18" charset="0"/>
              </a:rPr>
              <a:t>) bond</a:t>
            </a:r>
          </a:p>
        </p:txBody>
      </p:sp>
    </p:spTree>
    <p:extLst>
      <p:ext uri="{BB962C8B-B14F-4D97-AF65-F5344CB8AC3E}">
        <p14:creationId xmlns:p14="http://schemas.microsoft.com/office/powerpoint/2010/main" val="2585648664"/>
      </p:ext>
    </p:extLst>
  </p:cSld>
  <p:clrMapOvr>
    <a:masterClrMapping/>
  </p:clrMapOvr>
  <p:transition spd="slow" advTm="30191"/>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250825" y="908050"/>
            <a:ext cx="8642350" cy="5743575"/>
          </a:xfrm>
          <a:prstGeom prst="rect">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sp>
        <p:nvSpPr>
          <p:cNvPr id="90" name="Rectangle 13"/>
          <p:cNvSpPr>
            <a:spLocks noChangeArrowheads="1"/>
          </p:cNvSpPr>
          <p:nvPr/>
        </p:nvSpPr>
        <p:spPr bwMode="auto">
          <a:xfrm>
            <a:off x="-28575" y="758825"/>
            <a:ext cx="9144000" cy="71438"/>
          </a:xfrm>
          <a:prstGeom prst="rect">
            <a:avLst/>
          </a:prstGeom>
          <a:gradFill rotWithShape="1">
            <a:gsLst>
              <a:gs pos="0">
                <a:srgbClr val="764700"/>
              </a:gs>
              <a:gs pos="100000">
                <a:srgbClr val="FF9900"/>
              </a:gs>
            </a:gsLst>
            <a:lin ang="0" scaled="1"/>
          </a:gradFill>
          <a:ln>
            <a:noFill/>
          </a:ln>
          <a:effectLst>
            <a:outerShdw blurRad="63500" sx="102000" sy="102000" algn="ctr" rotWithShape="0">
              <a:prstClr val="black">
                <a:alpha val="40000"/>
              </a:prstClr>
            </a:outerShdw>
          </a:effectLst>
        </p:spPr>
        <p:txBody>
          <a:bodyPr wrap="none" anchor="ctr"/>
          <a:lstStyle/>
          <a:p>
            <a:pPr fontAlgn="auto">
              <a:spcBef>
                <a:spcPts val="0"/>
              </a:spcBef>
              <a:spcAft>
                <a:spcPts val="0"/>
              </a:spcAft>
              <a:defRPr/>
            </a:pPr>
            <a:endParaRPr kumimoji="1" lang="zh-CN" altLang="en-US" sz="2800">
              <a:solidFill>
                <a:prstClr val="black"/>
              </a:solidFill>
              <a:latin typeface="Times New Roman" pitchFamily="18" charset="0"/>
              <a:ea typeface="宋体"/>
            </a:endParaRPr>
          </a:p>
        </p:txBody>
      </p:sp>
      <p:sp>
        <p:nvSpPr>
          <p:cNvPr id="127079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56365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60563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63635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2" name="矩形 11"/>
          <p:cNvSpPr/>
          <p:nvPr/>
        </p:nvSpPr>
        <p:spPr>
          <a:xfrm>
            <a:off x="395537" y="5517232"/>
            <a:ext cx="8352928" cy="646331"/>
          </a:xfrm>
          <a:prstGeom prst="rect">
            <a:avLst/>
          </a:prstGeom>
        </p:spPr>
        <p:txBody>
          <a:bodyPr wrap="square">
            <a:spAutoFit/>
          </a:bodyPr>
          <a:lstStyle/>
          <a:p>
            <a:pPr algn="ctr"/>
            <a:r>
              <a:rPr lang="en-US" altLang="zh-CN" dirty="0">
                <a:latin typeface="方正兰亭粗黑简体" panose="02010600030101010101" charset="-122"/>
                <a:ea typeface="方正兰亭粗黑简体" panose="02010600030101010101" charset="-122"/>
              </a:rPr>
              <a:t>Rh-catalyzed oxidative annulation from reaction of benzylamines with alkynes</a:t>
            </a:r>
            <a:endParaRPr lang="zh-CN" altLang="en-US" dirty="0">
              <a:latin typeface="方正兰亭粗黑简体" panose="02010600030101010101" charset="-122"/>
              <a:ea typeface="方正兰亭粗黑简体" panose="02010600030101010101" charset="-122"/>
            </a:endParaRPr>
          </a:p>
        </p:txBody>
      </p:sp>
      <p:sp>
        <p:nvSpPr>
          <p:cNvPr id="14" name="TextBox 29"/>
          <p:cNvSpPr txBox="1">
            <a:spLocks noChangeArrowheads="1"/>
          </p:cNvSpPr>
          <p:nvPr/>
        </p:nvSpPr>
        <p:spPr bwMode="auto">
          <a:xfrm>
            <a:off x="144016" y="260648"/>
            <a:ext cx="651621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r>
              <a:rPr lang="en-US" altLang="zh-CN" sz="2400" dirty="0">
                <a:latin typeface="方正兰亭粗黑简体" pitchFamily="2" charset="-122"/>
                <a:ea typeface="方正兰亭粗黑简体" pitchFamily="2" charset="-122"/>
              </a:rPr>
              <a:t>4. Formation of C–N bond</a:t>
            </a:r>
            <a:endParaRPr lang="zh-CN" altLang="zh-CN" sz="2400" dirty="0">
              <a:latin typeface="方正兰亭粗黑简体" pitchFamily="2" charset="-122"/>
              <a:ea typeface="方正兰亭粗黑简体" pitchFamily="2" charset="-122"/>
            </a:endParaRPr>
          </a:p>
        </p:txBody>
      </p:sp>
      <p:graphicFrame>
        <p:nvGraphicFramePr>
          <p:cNvPr id="2" name="对象 1">
            <a:extLst>
              <a:ext uri="{FF2B5EF4-FFF2-40B4-BE49-F238E27FC236}">
                <a16:creationId xmlns="" xmlns:a16="http://schemas.microsoft.com/office/drawing/2014/main" id="{83178E01-E64E-4DB9-85A9-83B1A6F9CDDB}"/>
              </a:ext>
            </a:extLst>
          </p:cNvPr>
          <p:cNvGraphicFramePr>
            <a:graphicFrameLocks noChangeAspect="1"/>
          </p:cNvGraphicFramePr>
          <p:nvPr>
            <p:extLst>
              <p:ext uri="{D42A27DB-BD31-4B8C-83A1-F6EECF244321}">
                <p14:modId xmlns:p14="http://schemas.microsoft.com/office/powerpoint/2010/main" val="3363473907"/>
              </p:ext>
            </p:extLst>
          </p:nvPr>
        </p:nvGraphicFramePr>
        <p:xfrm>
          <a:off x="810498" y="1988840"/>
          <a:ext cx="7523004" cy="1839498"/>
        </p:xfrm>
        <a:graphic>
          <a:graphicData uri="http://schemas.openxmlformats.org/presentationml/2006/ole">
            <mc:AlternateContent xmlns:mc="http://schemas.openxmlformats.org/markup-compatibility/2006">
              <mc:Choice xmlns:v="urn:schemas-microsoft-com:vml" Requires="v">
                <p:oleObj spid="_x0000_s1636385" name="CS ChemDraw Drawing" r:id="rId4" imgW="4415161" imgH="1078834" progId="ChemDraw.Document.6.0">
                  <p:embed/>
                </p:oleObj>
              </mc:Choice>
              <mc:Fallback>
                <p:oleObj name="CS ChemDraw Drawing" r:id="rId4" imgW="4415161" imgH="1078834" progId="ChemDraw.Document.6.0">
                  <p:embed/>
                  <p:pic>
                    <p:nvPicPr>
                      <p:cNvPr id="0" name=""/>
                      <p:cNvPicPr/>
                      <p:nvPr/>
                    </p:nvPicPr>
                    <p:blipFill>
                      <a:blip r:embed="rId5"/>
                      <a:stretch>
                        <a:fillRect/>
                      </a:stretch>
                    </p:blipFill>
                    <p:spPr>
                      <a:xfrm>
                        <a:off x="810498" y="1988840"/>
                        <a:ext cx="7523004" cy="1839498"/>
                      </a:xfrm>
                      <a:prstGeom prst="rect">
                        <a:avLst/>
                      </a:prstGeom>
                    </p:spPr>
                  </p:pic>
                </p:oleObj>
              </mc:Fallback>
            </mc:AlternateContent>
          </a:graphicData>
        </a:graphic>
      </p:graphicFrame>
      <p:sp>
        <p:nvSpPr>
          <p:cNvPr id="16" name="矩形 15">
            <a:extLst>
              <a:ext uri="{FF2B5EF4-FFF2-40B4-BE49-F238E27FC236}">
                <a16:creationId xmlns="" xmlns:a16="http://schemas.microsoft.com/office/drawing/2014/main" id="{5994BB3B-135C-4CDF-ABCB-7BE70DF394B7}"/>
              </a:ext>
            </a:extLst>
          </p:cNvPr>
          <p:cNvSpPr/>
          <p:nvPr/>
        </p:nvSpPr>
        <p:spPr>
          <a:xfrm>
            <a:off x="1319606" y="6237312"/>
            <a:ext cx="7560840" cy="338554"/>
          </a:xfrm>
          <a:prstGeom prst="rect">
            <a:avLst/>
          </a:prstGeom>
        </p:spPr>
        <p:txBody>
          <a:bodyPr wrap="square">
            <a:spAutoFit/>
          </a:bodyPr>
          <a:lstStyle/>
          <a:p>
            <a:pPr algn="r"/>
            <a:r>
              <a:rPr lang="en-US" altLang="zh-CN" sz="1600" dirty="0"/>
              <a:t>S. Kim, J. W. Park and C. H. Jun,</a:t>
            </a:r>
            <a:r>
              <a:rPr lang="en-US" altLang="zh-CN" sz="1600" i="1" dirty="0"/>
              <a:t> Adv. Syn. &amp; </a:t>
            </a:r>
            <a:r>
              <a:rPr lang="en-US" altLang="zh-CN" sz="1600" i="1" dirty="0" err="1"/>
              <a:t>Catal</a:t>
            </a:r>
            <a:r>
              <a:rPr lang="en-US" altLang="zh-CN" sz="1600" i="1" dirty="0"/>
              <a:t>.</a:t>
            </a:r>
            <a:r>
              <a:rPr lang="en-US" altLang="zh-CN" sz="1600" dirty="0"/>
              <a:t>, 2013, </a:t>
            </a:r>
            <a:r>
              <a:rPr lang="en-US" altLang="zh-CN" sz="1600" b="1" dirty="0"/>
              <a:t>355</a:t>
            </a:r>
            <a:r>
              <a:rPr lang="en-US" altLang="zh-CN" sz="1600" dirty="0"/>
              <a:t>, 2667</a:t>
            </a:r>
            <a:endParaRPr lang="zh-CN" altLang="en-US" sz="1200" dirty="0"/>
          </a:p>
        </p:txBody>
      </p:sp>
      <p:sp>
        <p:nvSpPr>
          <p:cNvPr id="18" name="Rectangle 1">
            <a:extLst>
              <a:ext uri="{FF2B5EF4-FFF2-40B4-BE49-F238E27FC236}">
                <a16:creationId xmlns="" xmlns:a16="http://schemas.microsoft.com/office/drawing/2014/main" id="{9D32ED1A-7704-4D1A-BF73-6F39C6F4A50E}"/>
              </a:ext>
            </a:extLst>
          </p:cNvPr>
          <p:cNvSpPr>
            <a:spLocks noChangeArrowheads="1"/>
          </p:cNvSpPr>
          <p:nvPr/>
        </p:nvSpPr>
        <p:spPr bwMode="auto">
          <a:xfrm>
            <a:off x="2288595" y="1012665"/>
            <a:ext cx="4421403" cy="4001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a:r>
              <a:rPr kumimoji="0" lang="en-US" altLang="zh-CN" sz="2000" i="0" u="none" strike="noStrike" cap="none" normalizeH="0" baseline="0" dirty="0">
                <a:ln>
                  <a:noFill/>
                </a:ln>
                <a:effectLst/>
                <a:latin typeface="方正兰亭粗黑简体" pitchFamily="2" charset="-122"/>
                <a:ea typeface="方正兰亭粗黑简体" pitchFamily="2" charset="-122"/>
                <a:cs typeface="Times New Roman" pitchFamily="18" charset="0"/>
              </a:rPr>
              <a:t>4.2 </a:t>
            </a:r>
            <a:r>
              <a:rPr lang="en-US" altLang="zh-CN" sz="2000" dirty="0">
                <a:latin typeface="方正兰亭粗黑简体" pitchFamily="2" charset="-122"/>
                <a:ea typeface="方正兰亭粗黑简体" pitchFamily="2" charset="-122"/>
                <a:cs typeface="Times New Roman" pitchFamily="18" charset="0"/>
              </a:rPr>
              <a:t>Formation of C–N(sp</a:t>
            </a:r>
            <a:r>
              <a:rPr lang="en-US" altLang="zh-CN" sz="2000" baseline="30000" dirty="0">
                <a:latin typeface="方正兰亭粗黑简体" pitchFamily="2" charset="-122"/>
                <a:ea typeface="方正兰亭粗黑简体" pitchFamily="2" charset="-122"/>
              </a:rPr>
              <a:t>3</a:t>
            </a:r>
            <a:r>
              <a:rPr lang="en-US" altLang="zh-CN" sz="2000" dirty="0">
                <a:latin typeface="方正兰亭粗黑简体" pitchFamily="2" charset="-122"/>
                <a:ea typeface="方正兰亭粗黑简体" pitchFamily="2" charset="-122"/>
                <a:cs typeface="Times New Roman" pitchFamily="18" charset="0"/>
              </a:rPr>
              <a:t>) bond</a:t>
            </a:r>
          </a:p>
        </p:txBody>
      </p:sp>
    </p:spTree>
    <p:extLst>
      <p:ext uri="{BB962C8B-B14F-4D97-AF65-F5344CB8AC3E}">
        <p14:creationId xmlns:p14="http://schemas.microsoft.com/office/powerpoint/2010/main" val="2585648664"/>
      </p:ext>
    </p:extLst>
  </p:cSld>
  <p:clrMapOvr>
    <a:masterClrMapping/>
  </p:clrMapOvr>
  <p:transition spd="slow" advTm="30191"/>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250825" y="908050"/>
            <a:ext cx="8642350" cy="5743575"/>
          </a:xfrm>
          <a:prstGeom prst="rect">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sp>
        <p:nvSpPr>
          <p:cNvPr id="90" name="Rectangle 13"/>
          <p:cNvSpPr>
            <a:spLocks noChangeArrowheads="1"/>
          </p:cNvSpPr>
          <p:nvPr/>
        </p:nvSpPr>
        <p:spPr bwMode="auto">
          <a:xfrm>
            <a:off x="-28575" y="758825"/>
            <a:ext cx="9144000" cy="71438"/>
          </a:xfrm>
          <a:prstGeom prst="rect">
            <a:avLst/>
          </a:prstGeom>
          <a:gradFill rotWithShape="1">
            <a:gsLst>
              <a:gs pos="0">
                <a:srgbClr val="764700"/>
              </a:gs>
              <a:gs pos="100000">
                <a:srgbClr val="FF9900"/>
              </a:gs>
            </a:gsLst>
            <a:lin ang="0" scaled="1"/>
          </a:gradFill>
          <a:ln>
            <a:noFill/>
          </a:ln>
          <a:effectLst>
            <a:outerShdw blurRad="63500" sx="102000" sy="102000" algn="ctr" rotWithShape="0">
              <a:prstClr val="black">
                <a:alpha val="40000"/>
              </a:prstClr>
            </a:outerShdw>
          </a:effectLst>
        </p:spPr>
        <p:txBody>
          <a:bodyPr wrap="none" anchor="ctr"/>
          <a:lstStyle/>
          <a:p>
            <a:pPr fontAlgn="auto">
              <a:spcBef>
                <a:spcPts val="0"/>
              </a:spcBef>
              <a:spcAft>
                <a:spcPts val="0"/>
              </a:spcAft>
              <a:defRPr/>
            </a:pPr>
            <a:endParaRPr kumimoji="1" lang="zh-CN" altLang="en-US" sz="2800">
              <a:solidFill>
                <a:prstClr val="black"/>
              </a:solidFill>
              <a:latin typeface="Times New Roman" pitchFamily="18" charset="0"/>
              <a:ea typeface="宋体"/>
            </a:endParaRPr>
          </a:p>
        </p:txBody>
      </p:sp>
      <p:sp>
        <p:nvSpPr>
          <p:cNvPr id="127079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TextBox 29"/>
          <p:cNvSpPr txBox="1">
            <a:spLocks noChangeArrowheads="1"/>
          </p:cNvSpPr>
          <p:nvPr/>
        </p:nvSpPr>
        <p:spPr bwMode="auto">
          <a:xfrm>
            <a:off x="179511" y="260648"/>
            <a:ext cx="89359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r>
              <a:rPr lang="en-US" altLang="zh-CN" sz="2400" dirty="0">
                <a:latin typeface="方正兰亭粗黑简体" pitchFamily="2" charset="-122"/>
                <a:ea typeface="方正兰亭粗黑简体" pitchFamily="2" charset="-122"/>
              </a:rPr>
              <a:t>5. </a:t>
            </a:r>
            <a:r>
              <a:rPr lang="en-US" altLang="zh-CN" sz="2400" dirty="0">
                <a:latin typeface="方正兰亭粗黑简体" panose="02010600030101010101" charset="-122"/>
                <a:ea typeface="方正兰亭粗黑简体" panose="02010600030101010101" charset="-122"/>
              </a:rPr>
              <a:t>Formation of C–C</a:t>
            </a:r>
            <a:r>
              <a:rPr lang="en-US" altLang="zh-CN" sz="2400" baseline="-25000" dirty="0">
                <a:latin typeface="方正兰亭粗黑简体" panose="02010600030101010101" charset="-122"/>
                <a:ea typeface="方正兰亭粗黑简体" panose="02010600030101010101" charset="-122"/>
              </a:rPr>
              <a:t>(NHC)</a:t>
            </a:r>
            <a:r>
              <a:rPr lang="en-US" altLang="zh-CN" sz="2400" dirty="0">
                <a:latin typeface="方正兰亭粗黑简体" panose="02010600030101010101" charset="-122"/>
                <a:ea typeface="方正兰亭粗黑简体" panose="02010600030101010101" charset="-122"/>
              </a:rPr>
              <a:t> bond</a:t>
            </a:r>
            <a:endParaRPr lang="zh-CN" altLang="zh-CN" sz="2400" dirty="0">
              <a:latin typeface="方正兰亭粗黑简体" panose="02010600030101010101" charset="-122"/>
              <a:ea typeface="方正兰亭粗黑简体" panose="02010600030101010101" charset="-122"/>
            </a:endParaRPr>
          </a:p>
        </p:txBody>
      </p:sp>
      <p:sp>
        <p:nvSpPr>
          <p:cNvPr id="7" name="矩形 6"/>
          <p:cNvSpPr/>
          <p:nvPr/>
        </p:nvSpPr>
        <p:spPr>
          <a:xfrm>
            <a:off x="323528" y="1372706"/>
            <a:ext cx="4883068" cy="400110"/>
          </a:xfrm>
          <a:prstGeom prst="rect">
            <a:avLst/>
          </a:prstGeom>
        </p:spPr>
        <p:txBody>
          <a:bodyPr wrap="none">
            <a:spAutoFit/>
          </a:bodyPr>
          <a:lstStyle/>
          <a:p>
            <a:r>
              <a:rPr lang="en-US" altLang="zh-CN" sz="2000" dirty="0">
                <a:latin typeface="方正兰亭粗黑简体" pitchFamily="2" charset="-122"/>
                <a:ea typeface="方正兰亭粗黑简体" pitchFamily="2" charset="-122"/>
              </a:rPr>
              <a:t>5.1</a:t>
            </a:r>
            <a:r>
              <a:rPr lang="zh-CN" altLang="zh-CN" sz="2000" dirty="0">
                <a:latin typeface="方正兰亭粗黑简体" pitchFamily="2" charset="-122"/>
                <a:ea typeface="方正兰亭粗黑简体" pitchFamily="2" charset="-122"/>
              </a:rPr>
              <a:t> </a:t>
            </a:r>
            <a:r>
              <a:rPr lang="en-US" altLang="zh-CN" sz="2000" dirty="0">
                <a:latin typeface="方正兰亭粗黑简体" panose="02010600030101010101" charset="-122"/>
                <a:ea typeface="方正兰亭粗黑简体" panose="02010600030101010101" charset="-122"/>
              </a:rPr>
              <a:t>Catalytic C2-arylation of NHCs</a:t>
            </a:r>
            <a:endParaRPr lang="zh-CN" altLang="zh-CN" sz="2000" dirty="0">
              <a:latin typeface="方正兰亭粗黑简体" panose="02010600030101010101" charset="-122"/>
              <a:ea typeface="方正兰亭粗黑简体" panose="02010600030101010101" charset="-122"/>
            </a:endParaRPr>
          </a:p>
        </p:txBody>
      </p:sp>
      <p:sp>
        <p:nvSpPr>
          <p:cNvPr id="12" name="矩形 11"/>
          <p:cNvSpPr/>
          <p:nvPr/>
        </p:nvSpPr>
        <p:spPr>
          <a:xfrm>
            <a:off x="323528" y="2037417"/>
            <a:ext cx="6683240" cy="400110"/>
          </a:xfrm>
          <a:prstGeom prst="rect">
            <a:avLst/>
          </a:prstGeom>
        </p:spPr>
        <p:txBody>
          <a:bodyPr wrap="none">
            <a:spAutoFit/>
          </a:bodyPr>
          <a:lstStyle/>
          <a:p>
            <a:pPr algn="just"/>
            <a:r>
              <a:rPr lang="en-US" altLang="zh-CN" sz="2000" dirty="0">
                <a:latin typeface="方正兰亭粗黑简体" pitchFamily="2" charset="-122"/>
                <a:ea typeface="方正兰亭粗黑简体" pitchFamily="2" charset="-122"/>
              </a:rPr>
              <a:t>5.2</a:t>
            </a:r>
            <a:r>
              <a:rPr lang="zh-CN" altLang="zh-CN" sz="2000" dirty="0">
                <a:latin typeface="方正兰亭粗黑简体" pitchFamily="2" charset="-122"/>
                <a:ea typeface="方正兰亭粗黑简体" pitchFamily="2" charset="-122"/>
              </a:rPr>
              <a:t> </a:t>
            </a:r>
            <a:r>
              <a:rPr lang="en-US" altLang="zh-CN" sz="2000" dirty="0">
                <a:latin typeface="方正兰亭粗黑简体" pitchFamily="2" charset="-122"/>
                <a:ea typeface="方正兰亭粗黑简体" pitchFamily="2" charset="-122"/>
              </a:rPr>
              <a:t>Cyclic C–C(NHC) bond formation from NHCs</a:t>
            </a:r>
            <a:endParaRPr lang="zh-CN" altLang="zh-CN" sz="2000" dirty="0">
              <a:latin typeface="方正兰亭粗黑简体" pitchFamily="2" charset="-122"/>
              <a:ea typeface="方正兰亭粗黑简体" pitchFamily="2" charset="-122"/>
            </a:endParaRPr>
          </a:p>
        </p:txBody>
      </p:sp>
    </p:spTree>
    <p:extLst>
      <p:ext uri="{BB962C8B-B14F-4D97-AF65-F5344CB8AC3E}">
        <p14:creationId xmlns:p14="http://schemas.microsoft.com/office/powerpoint/2010/main" val="2810696631"/>
      </p:ext>
    </p:extLst>
  </p:cSld>
  <p:clrMapOvr>
    <a:masterClrMapping/>
  </p:clrMapOvr>
  <p:transition spd="slow" advTm="30191"/>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250825" y="908050"/>
            <a:ext cx="8642350" cy="5743575"/>
          </a:xfrm>
          <a:prstGeom prst="rect">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sp>
        <p:nvSpPr>
          <p:cNvPr id="90" name="Rectangle 13"/>
          <p:cNvSpPr>
            <a:spLocks noChangeArrowheads="1"/>
          </p:cNvSpPr>
          <p:nvPr/>
        </p:nvSpPr>
        <p:spPr bwMode="auto">
          <a:xfrm>
            <a:off x="-28575" y="758825"/>
            <a:ext cx="9144000" cy="71438"/>
          </a:xfrm>
          <a:prstGeom prst="rect">
            <a:avLst/>
          </a:prstGeom>
          <a:gradFill rotWithShape="1">
            <a:gsLst>
              <a:gs pos="0">
                <a:srgbClr val="764700"/>
              </a:gs>
              <a:gs pos="100000">
                <a:srgbClr val="FF9900"/>
              </a:gs>
            </a:gsLst>
            <a:lin ang="0" scaled="1"/>
          </a:gradFill>
          <a:ln>
            <a:noFill/>
          </a:ln>
          <a:effectLst>
            <a:outerShdw blurRad="63500" sx="102000" sy="102000" algn="ctr" rotWithShape="0">
              <a:prstClr val="black">
                <a:alpha val="40000"/>
              </a:prstClr>
            </a:outerShdw>
          </a:effectLst>
        </p:spPr>
        <p:txBody>
          <a:bodyPr wrap="none" anchor="ctr"/>
          <a:lstStyle/>
          <a:p>
            <a:pPr fontAlgn="auto">
              <a:spcBef>
                <a:spcPts val="0"/>
              </a:spcBef>
              <a:spcAft>
                <a:spcPts val="0"/>
              </a:spcAft>
              <a:defRPr/>
            </a:pPr>
            <a:endParaRPr kumimoji="1" lang="zh-CN" altLang="en-US" sz="2800">
              <a:solidFill>
                <a:prstClr val="black"/>
              </a:solidFill>
              <a:latin typeface="Times New Roman" pitchFamily="18" charset="0"/>
              <a:ea typeface="宋体"/>
            </a:endParaRPr>
          </a:p>
        </p:txBody>
      </p:sp>
      <p:sp>
        <p:nvSpPr>
          <p:cNvPr id="127079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矩形 6"/>
          <p:cNvSpPr/>
          <p:nvPr/>
        </p:nvSpPr>
        <p:spPr>
          <a:xfrm>
            <a:off x="2275864" y="1012666"/>
            <a:ext cx="4883068" cy="400110"/>
          </a:xfrm>
          <a:prstGeom prst="rect">
            <a:avLst/>
          </a:prstGeom>
        </p:spPr>
        <p:txBody>
          <a:bodyPr wrap="none">
            <a:spAutoFit/>
          </a:bodyPr>
          <a:lstStyle/>
          <a:p>
            <a:pPr algn="ctr"/>
            <a:r>
              <a:rPr lang="en-US" altLang="zh-CN" sz="2000" dirty="0">
                <a:latin typeface="方正兰亭粗黑简体" panose="02010600030101010101" charset="-122"/>
                <a:ea typeface="方正兰亭粗黑简体" panose="02010600030101010101" charset="-122"/>
              </a:rPr>
              <a:t>5.1 Catalytic C2-arylation of NHCs</a:t>
            </a:r>
            <a:endParaRPr lang="zh-CN" altLang="zh-CN" sz="2000" dirty="0">
              <a:latin typeface="方正兰亭粗黑简体" pitchFamily="2" charset="-122"/>
              <a:ea typeface="方正兰亭粗黑简体" pitchFamily="2" charset="-122"/>
            </a:endParaRPr>
          </a:p>
        </p:txBody>
      </p:sp>
      <p:sp>
        <p:nvSpPr>
          <p:cNvPr id="153088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矩形 8"/>
          <p:cNvSpPr/>
          <p:nvPr/>
        </p:nvSpPr>
        <p:spPr>
          <a:xfrm>
            <a:off x="467544" y="5147900"/>
            <a:ext cx="8208912" cy="369332"/>
          </a:xfrm>
          <a:prstGeom prst="rect">
            <a:avLst/>
          </a:prstGeom>
        </p:spPr>
        <p:txBody>
          <a:bodyPr wrap="square">
            <a:spAutoFit/>
          </a:bodyPr>
          <a:lstStyle/>
          <a:p>
            <a:pPr algn="ctr"/>
            <a:r>
              <a:rPr lang="en-US" altLang="zh-CN" dirty="0">
                <a:latin typeface="方正兰亭粗黑简体" panose="02010600030101010101" charset="-122"/>
                <a:ea typeface="方正兰亭粗黑简体" panose="02010600030101010101" charset="-122"/>
              </a:rPr>
              <a:t>Pd-catalyzed C–C coupling between NHCs and </a:t>
            </a:r>
            <a:r>
              <a:rPr lang="en-US" altLang="zh-CN" dirty="0" err="1">
                <a:latin typeface="方正兰亭粗黑简体" panose="02010600030101010101" charset="-122"/>
                <a:ea typeface="方正兰亭粗黑简体" panose="02010600030101010101" charset="-122"/>
              </a:rPr>
              <a:t>iodobenzene</a:t>
            </a:r>
            <a:endParaRPr lang="zh-CN" altLang="en-US" dirty="0">
              <a:latin typeface="方正兰亭粗黑简体" panose="02010600030101010101" charset="-122"/>
              <a:ea typeface="方正兰亭粗黑简体" panose="02010600030101010101" charset="-122"/>
            </a:endParaRPr>
          </a:p>
        </p:txBody>
      </p:sp>
      <p:sp>
        <p:nvSpPr>
          <p:cNvPr id="10" name="矩形 9"/>
          <p:cNvSpPr/>
          <p:nvPr/>
        </p:nvSpPr>
        <p:spPr>
          <a:xfrm>
            <a:off x="755576" y="6237312"/>
            <a:ext cx="8064896" cy="338554"/>
          </a:xfrm>
          <a:prstGeom prst="rect">
            <a:avLst/>
          </a:prstGeom>
        </p:spPr>
        <p:txBody>
          <a:bodyPr wrap="square">
            <a:spAutoFit/>
          </a:bodyPr>
          <a:lstStyle/>
          <a:p>
            <a:pPr algn="r"/>
            <a:r>
              <a:rPr lang="en-US" altLang="zh-CN" sz="1600" dirty="0"/>
              <a:t>R. S. </a:t>
            </a:r>
            <a:r>
              <a:rPr lang="en-US" altLang="zh-CN" sz="1600" dirty="0" err="1"/>
              <a:t>Ghadwal</a:t>
            </a:r>
            <a:r>
              <a:rPr lang="en-US" altLang="zh-CN" sz="1600" dirty="0"/>
              <a:t>, S. O. Reichmann and R. Herbst‐</a:t>
            </a:r>
            <a:r>
              <a:rPr lang="en-US" altLang="zh-CN" sz="1600" dirty="0" err="1"/>
              <a:t>Irmer</a:t>
            </a:r>
            <a:r>
              <a:rPr lang="en-US" altLang="zh-CN" sz="1600" dirty="0"/>
              <a:t>, </a:t>
            </a:r>
            <a:r>
              <a:rPr lang="en-US" altLang="zh-CN" sz="1600" i="1" dirty="0"/>
              <a:t>Chem. Eur. J.</a:t>
            </a:r>
            <a:r>
              <a:rPr lang="en-US" altLang="zh-CN" sz="1600" dirty="0"/>
              <a:t>, 2015, </a:t>
            </a:r>
            <a:r>
              <a:rPr lang="en-US" altLang="zh-CN" sz="1600" b="1" dirty="0"/>
              <a:t>21</a:t>
            </a:r>
            <a:r>
              <a:rPr lang="en-US" altLang="zh-CN" sz="1600" dirty="0"/>
              <a:t>, 4247</a:t>
            </a:r>
            <a:endParaRPr lang="zh-CN" altLang="en-US" sz="1400" dirty="0"/>
          </a:p>
        </p:txBody>
      </p:sp>
      <p:sp>
        <p:nvSpPr>
          <p:cNvPr id="12" name="TextBox 29"/>
          <p:cNvSpPr txBox="1">
            <a:spLocks noChangeArrowheads="1"/>
          </p:cNvSpPr>
          <p:nvPr/>
        </p:nvSpPr>
        <p:spPr bwMode="auto">
          <a:xfrm>
            <a:off x="179512" y="260648"/>
            <a:ext cx="59046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r>
              <a:rPr lang="en-US" altLang="zh-CN" sz="2400" dirty="0">
                <a:latin typeface="方正兰亭粗黑简体" pitchFamily="2" charset="-122"/>
                <a:ea typeface="方正兰亭粗黑简体" pitchFamily="2" charset="-122"/>
              </a:rPr>
              <a:t>5. </a:t>
            </a:r>
            <a:r>
              <a:rPr lang="en-US" altLang="zh-CN" sz="2400" dirty="0">
                <a:latin typeface="方正兰亭粗黑简体" panose="02010600030101010101" charset="-122"/>
                <a:ea typeface="方正兰亭粗黑简体" panose="02010600030101010101" charset="-122"/>
              </a:rPr>
              <a:t>Formation of C–C</a:t>
            </a:r>
            <a:r>
              <a:rPr lang="en-US" altLang="zh-CN" sz="2400" baseline="-25000" dirty="0">
                <a:latin typeface="方正兰亭粗黑简体" panose="02010600030101010101" charset="-122"/>
                <a:ea typeface="方正兰亭粗黑简体" panose="02010600030101010101" charset="-122"/>
              </a:rPr>
              <a:t>(NHC)</a:t>
            </a:r>
            <a:r>
              <a:rPr lang="en-US" altLang="zh-CN" sz="2400" dirty="0">
                <a:latin typeface="方正兰亭粗黑简体" panose="02010600030101010101" charset="-122"/>
                <a:ea typeface="方正兰亭粗黑简体" panose="02010600030101010101" charset="-122"/>
              </a:rPr>
              <a:t> bond</a:t>
            </a:r>
            <a:endParaRPr lang="zh-CN" altLang="zh-CN" sz="2400" dirty="0">
              <a:latin typeface="方正兰亭粗黑简体" panose="02010600030101010101" charset="-122"/>
              <a:ea typeface="方正兰亭粗黑简体" panose="02010600030101010101" charset="-122"/>
            </a:endParaRPr>
          </a:p>
        </p:txBody>
      </p:sp>
      <p:graphicFrame>
        <p:nvGraphicFramePr>
          <p:cNvPr id="3" name="对象 2">
            <a:extLst>
              <a:ext uri="{FF2B5EF4-FFF2-40B4-BE49-F238E27FC236}">
                <a16:creationId xmlns="" xmlns:a16="http://schemas.microsoft.com/office/drawing/2014/main" id="{A26A90FE-6E62-49DB-98DE-BEF80630DCE3}"/>
              </a:ext>
            </a:extLst>
          </p:cNvPr>
          <p:cNvGraphicFramePr>
            <a:graphicFrameLocks noChangeAspect="1"/>
          </p:cNvGraphicFramePr>
          <p:nvPr>
            <p:extLst>
              <p:ext uri="{D42A27DB-BD31-4B8C-83A1-F6EECF244321}">
                <p14:modId xmlns:p14="http://schemas.microsoft.com/office/powerpoint/2010/main" val="88293568"/>
              </p:ext>
            </p:extLst>
          </p:nvPr>
        </p:nvGraphicFramePr>
        <p:xfrm>
          <a:off x="1511660" y="1733327"/>
          <a:ext cx="6120680" cy="2989036"/>
        </p:xfrm>
        <a:graphic>
          <a:graphicData uri="http://schemas.openxmlformats.org/presentationml/2006/ole">
            <mc:AlternateContent xmlns:mc="http://schemas.openxmlformats.org/markup-compatibility/2006">
              <mc:Choice xmlns:v="urn:schemas-microsoft-com:vml" Requires="v">
                <p:oleObj spid="_x0000_s1677334" name="CS ChemDraw Drawing" r:id="rId4" imgW="5110224" imgH="2496312" progId="ChemDraw.Document.6.0">
                  <p:embed/>
                </p:oleObj>
              </mc:Choice>
              <mc:Fallback>
                <p:oleObj name="CS ChemDraw Drawing" r:id="rId4" imgW="5110224" imgH="2496312" progId="ChemDraw.Document.6.0">
                  <p:embed/>
                  <p:pic>
                    <p:nvPicPr>
                      <p:cNvPr id="0" name=""/>
                      <p:cNvPicPr/>
                      <p:nvPr/>
                    </p:nvPicPr>
                    <p:blipFill>
                      <a:blip r:embed="rId5"/>
                      <a:stretch>
                        <a:fillRect/>
                      </a:stretch>
                    </p:blipFill>
                    <p:spPr>
                      <a:xfrm>
                        <a:off x="1511660" y="1733327"/>
                        <a:ext cx="6120680" cy="2989036"/>
                      </a:xfrm>
                      <a:prstGeom prst="rect">
                        <a:avLst/>
                      </a:prstGeom>
                    </p:spPr>
                  </p:pic>
                </p:oleObj>
              </mc:Fallback>
            </mc:AlternateContent>
          </a:graphicData>
        </a:graphic>
      </p:graphicFrame>
    </p:spTree>
    <p:extLst>
      <p:ext uri="{BB962C8B-B14F-4D97-AF65-F5344CB8AC3E}">
        <p14:creationId xmlns:p14="http://schemas.microsoft.com/office/powerpoint/2010/main" val="3274518403"/>
      </p:ext>
    </p:extLst>
  </p:cSld>
  <p:clrMapOvr>
    <a:masterClrMapping/>
  </p:clrMapOvr>
  <p:transition spd="slow" advTm="30191"/>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250825" y="908050"/>
            <a:ext cx="8642350" cy="5743575"/>
          </a:xfrm>
          <a:prstGeom prst="rect">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sp>
        <p:nvSpPr>
          <p:cNvPr id="90" name="Rectangle 13"/>
          <p:cNvSpPr>
            <a:spLocks noChangeArrowheads="1"/>
          </p:cNvSpPr>
          <p:nvPr/>
        </p:nvSpPr>
        <p:spPr bwMode="auto">
          <a:xfrm>
            <a:off x="-28575" y="758825"/>
            <a:ext cx="9144000" cy="71438"/>
          </a:xfrm>
          <a:prstGeom prst="rect">
            <a:avLst/>
          </a:prstGeom>
          <a:gradFill rotWithShape="1">
            <a:gsLst>
              <a:gs pos="0">
                <a:srgbClr val="764700"/>
              </a:gs>
              <a:gs pos="100000">
                <a:srgbClr val="FF9900"/>
              </a:gs>
            </a:gsLst>
            <a:lin ang="0" scaled="1"/>
          </a:gradFill>
          <a:ln>
            <a:noFill/>
          </a:ln>
          <a:effectLst>
            <a:outerShdw blurRad="63500" sx="102000" sy="102000" algn="ctr" rotWithShape="0">
              <a:prstClr val="black">
                <a:alpha val="40000"/>
              </a:prstClr>
            </a:outerShdw>
          </a:effectLst>
        </p:spPr>
        <p:txBody>
          <a:bodyPr wrap="none" anchor="ctr"/>
          <a:lstStyle/>
          <a:p>
            <a:pPr fontAlgn="auto">
              <a:spcBef>
                <a:spcPts val="0"/>
              </a:spcBef>
              <a:spcAft>
                <a:spcPts val="0"/>
              </a:spcAft>
              <a:defRPr/>
            </a:pPr>
            <a:endParaRPr kumimoji="1" lang="zh-CN" altLang="en-US" sz="2800">
              <a:solidFill>
                <a:prstClr val="black"/>
              </a:solidFill>
              <a:latin typeface="Times New Roman" pitchFamily="18" charset="0"/>
              <a:ea typeface="宋体"/>
            </a:endParaRPr>
          </a:p>
        </p:txBody>
      </p:sp>
      <p:sp>
        <p:nvSpPr>
          <p:cNvPr id="127079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矩形 6"/>
          <p:cNvSpPr/>
          <p:nvPr/>
        </p:nvSpPr>
        <p:spPr>
          <a:xfrm>
            <a:off x="2275864" y="1012666"/>
            <a:ext cx="4883068" cy="400110"/>
          </a:xfrm>
          <a:prstGeom prst="rect">
            <a:avLst/>
          </a:prstGeom>
        </p:spPr>
        <p:txBody>
          <a:bodyPr wrap="none">
            <a:spAutoFit/>
          </a:bodyPr>
          <a:lstStyle/>
          <a:p>
            <a:pPr algn="ctr"/>
            <a:r>
              <a:rPr lang="en-US" altLang="zh-CN" sz="2000" dirty="0">
                <a:latin typeface="方正兰亭粗黑简体" panose="02010600030101010101" charset="-122"/>
                <a:ea typeface="方正兰亭粗黑简体" panose="02010600030101010101" charset="-122"/>
              </a:rPr>
              <a:t>5.1 Catalytic C2-arylation of NHCs</a:t>
            </a:r>
            <a:endParaRPr lang="zh-CN" altLang="zh-CN" sz="2000" dirty="0">
              <a:latin typeface="方正兰亭粗黑简体" pitchFamily="2" charset="-122"/>
              <a:ea typeface="方正兰亭粗黑简体" pitchFamily="2" charset="-122"/>
            </a:endParaRPr>
          </a:p>
        </p:txBody>
      </p:sp>
      <p:sp>
        <p:nvSpPr>
          <p:cNvPr id="153088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矩形 8"/>
          <p:cNvSpPr/>
          <p:nvPr/>
        </p:nvSpPr>
        <p:spPr>
          <a:xfrm>
            <a:off x="250825" y="5147900"/>
            <a:ext cx="8642349" cy="646331"/>
          </a:xfrm>
          <a:prstGeom prst="rect">
            <a:avLst/>
          </a:prstGeom>
        </p:spPr>
        <p:txBody>
          <a:bodyPr wrap="square">
            <a:spAutoFit/>
          </a:bodyPr>
          <a:lstStyle/>
          <a:p>
            <a:pPr algn="ctr"/>
            <a:r>
              <a:rPr lang="en-US" altLang="zh-CN" dirty="0">
                <a:latin typeface="方正兰亭粗黑简体" panose="02010600030101010101" charset="-122"/>
                <a:ea typeface="方正兰亭粗黑简体" panose="02010600030101010101" charset="-122"/>
              </a:rPr>
              <a:t>Mechanism of Pd-catalyzed C–C coupling between NHCs and </a:t>
            </a:r>
            <a:r>
              <a:rPr lang="en-US" altLang="zh-CN" dirty="0" err="1">
                <a:latin typeface="方正兰亭粗黑简体" panose="02010600030101010101" charset="-122"/>
                <a:ea typeface="方正兰亭粗黑简体" panose="02010600030101010101" charset="-122"/>
              </a:rPr>
              <a:t>iodobenzene</a:t>
            </a:r>
            <a:endParaRPr lang="zh-CN" altLang="en-US" dirty="0">
              <a:latin typeface="方正兰亭粗黑简体" panose="02010600030101010101" charset="-122"/>
              <a:ea typeface="方正兰亭粗黑简体" panose="02010600030101010101" charset="-122"/>
            </a:endParaRPr>
          </a:p>
        </p:txBody>
      </p:sp>
      <p:sp>
        <p:nvSpPr>
          <p:cNvPr id="12" name="TextBox 29"/>
          <p:cNvSpPr txBox="1">
            <a:spLocks noChangeArrowheads="1"/>
          </p:cNvSpPr>
          <p:nvPr/>
        </p:nvSpPr>
        <p:spPr bwMode="auto">
          <a:xfrm>
            <a:off x="179512" y="260648"/>
            <a:ext cx="59046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r>
              <a:rPr lang="en-US" altLang="zh-CN" sz="2400" dirty="0">
                <a:latin typeface="方正兰亭粗黑简体" pitchFamily="2" charset="-122"/>
                <a:ea typeface="方正兰亭粗黑简体" pitchFamily="2" charset="-122"/>
              </a:rPr>
              <a:t>5. </a:t>
            </a:r>
            <a:r>
              <a:rPr lang="en-US" altLang="zh-CN" sz="2400" dirty="0">
                <a:latin typeface="方正兰亭粗黑简体" panose="02010600030101010101" charset="-122"/>
                <a:ea typeface="方正兰亭粗黑简体" panose="02010600030101010101" charset="-122"/>
              </a:rPr>
              <a:t>Formation of C–C</a:t>
            </a:r>
            <a:r>
              <a:rPr lang="en-US" altLang="zh-CN" sz="2400" baseline="-25000" dirty="0">
                <a:latin typeface="方正兰亭粗黑简体" panose="02010600030101010101" charset="-122"/>
                <a:ea typeface="方正兰亭粗黑简体" panose="02010600030101010101" charset="-122"/>
              </a:rPr>
              <a:t>(NHC)</a:t>
            </a:r>
            <a:r>
              <a:rPr lang="en-US" altLang="zh-CN" sz="2400" dirty="0">
                <a:latin typeface="方正兰亭粗黑简体" panose="02010600030101010101" charset="-122"/>
                <a:ea typeface="方正兰亭粗黑简体" panose="02010600030101010101" charset="-122"/>
              </a:rPr>
              <a:t> bond</a:t>
            </a:r>
            <a:endParaRPr lang="zh-CN" altLang="zh-CN" sz="2400" dirty="0">
              <a:latin typeface="方正兰亭粗黑简体" panose="02010600030101010101" charset="-122"/>
              <a:ea typeface="方正兰亭粗黑简体" panose="02010600030101010101" charset="-122"/>
            </a:endParaRPr>
          </a:p>
        </p:txBody>
      </p:sp>
      <p:graphicFrame>
        <p:nvGraphicFramePr>
          <p:cNvPr id="3" name="对象 2">
            <a:extLst>
              <a:ext uri="{FF2B5EF4-FFF2-40B4-BE49-F238E27FC236}">
                <a16:creationId xmlns="" xmlns:a16="http://schemas.microsoft.com/office/drawing/2014/main" id="{C6ED8A9D-4C9A-4BBF-85F8-F41F1A4D3E3E}"/>
              </a:ext>
            </a:extLst>
          </p:cNvPr>
          <p:cNvGraphicFramePr>
            <a:graphicFrameLocks noChangeAspect="1"/>
          </p:cNvGraphicFramePr>
          <p:nvPr>
            <p:extLst>
              <p:ext uri="{D42A27DB-BD31-4B8C-83A1-F6EECF244321}">
                <p14:modId xmlns:p14="http://schemas.microsoft.com/office/powerpoint/2010/main" val="3538378567"/>
              </p:ext>
            </p:extLst>
          </p:nvPr>
        </p:nvGraphicFramePr>
        <p:xfrm>
          <a:off x="2130466" y="1462345"/>
          <a:ext cx="4883068" cy="3744388"/>
        </p:xfrm>
        <a:graphic>
          <a:graphicData uri="http://schemas.openxmlformats.org/presentationml/2006/ole">
            <mc:AlternateContent xmlns:mc="http://schemas.openxmlformats.org/markup-compatibility/2006">
              <mc:Choice xmlns:v="urn:schemas-microsoft-com:vml" Requires="v">
                <p:oleObj spid="_x0000_s1678358" name="CS ChemDraw Drawing" r:id="rId4" imgW="3683168" imgH="2824077" progId="ChemDraw.Document.6.0">
                  <p:embed/>
                </p:oleObj>
              </mc:Choice>
              <mc:Fallback>
                <p:oleObj name="CS ChemDraw Drawing" r:id="rId4" imgW="3683168" imgH="2824077" progId="ChemDraw.Document.6.0">
                  <p:embed/>
                  <p:pic>
                    <p:nvPicPr>
                      <p:cNvPr id="0" name=""/>
                      <p:cNvPicPr/>
                      <p:nvPr/>
                    </p:nvPicPr>
                    <p:blipFill>
                      <a:blip r:embed="rId5"/>
                      <a:stretch>
                        <a:fillRect/>
                      </a:stretch>
                    </p:blipFill>
                    <p:spPr>
                      <a:xfrm>
                        <a:off x="2130466" y="1462345"/>
                        <a:ext cx="4883068" cy="3744388"/>
                      </a:xfrm>
                      <a:prstGeom prst="rect">
                        <a:avLst/>
                      </a:prstGeom>
                    </p:spPr>
                  </p:pic>
                </p:oleObj>
              </mc:Fallback>
            </mc:AlternateContent>
          </a:graphicData>
        </a:graphic>
      </p:graphicFrame>
      <p:sp>
        <p:nvSpPr>
          <p:cNvPr id="11" name="矩形 10">
            <a:extLst>
              <a:ext uri="{FF2B5EF4-FFF2-40B4-BE49-F238E27FC236}">
                <a16:creationId xmlns="" xmlns:a16="http://schemas.microsoft.com/office/drawing/2014/main" id="{8B4A151E-07FC-4962-ADE9-D4E59D74A0B5}"/>
              </a:ext>
            </a:extLst>
          </p:cNvPr>
          <p:cNvSpPr/>
          <p:nvPr/>
        </p:nvSpPr>
        <p:spPr>
          <a:xfrm>
            <a:off x="395536" y="6237312"/>
            <a:ext cx="8424936" cy="338554"/>
          </a:xfrm>
          <a:prstGeom prst="rect">
            <a:avLst/>
          </a:prstGeom>
        </p:spPr>
        <p:txBody>
          <a:bodyPr wrap="square">
            <a:spAutoFit/>
          </a:bodyPr>
          <a:lstStyle/>
          <a:p>
            <a:pPr algn="r"/>
            <a:r>
              <a:rPr lang="en-US" altLang="zh-CN" sz="1600" dirty="0"/>
              <a:t>T. Fukuyama, M. T. Rahman, H. </a:t>
            </a:r>
            <a:r>
              <a:rPr lang="en-US" altLang="zh-CN" sz="1600" dirty="0" err="1"/>
              <a:t>Mashima</a:t>
            </a:r>
            <a:r>
              <a:rPr lang="en-US" altLang="zh-CN" sz="1600" dirty="0"/>
              <a:t>, H. Takahashi and I. Ryu, </a:t>
            </a:r>
            <a:r>
              <a:rPr lang="en-US" altLang="zh-CN" sz="1600" i="1" dirty="0"/>
              <a:t>Org. Chem. Front.</a:t>
            </a:r>
            <a:r>
              <a:rPr lang="en-US" altLang="zh-CN" sz="1600" dirty="0"/>
              <a:t>, 2017, </a:t>
            </a:r>
            <a:r>
              <a:rPr lang="en-US" altLang="zh-CN" sz="1600" b="1" dirty="0"/>
              <a:t>4</a:t>
            </a:r>
            <a:r>
              <a:rPr lang="en-US" altLang="zh-CN" sz="1600" dirty="0"/>
              <a:t>, 1863</a:t>
            </a:r>
            <a:endParaRPr lang="zh-CN" altLang="en-US" sz="1200" dirty="0"/>
          </a:p>
        </p:txBody>
      </p:sp>
    </p:spTree>
    <p:extLst>
      <p:ext uri="{BB962C8B-B14F-4D97-AF65-F5344CB8AC3E}">
        <p14:creationId xmlns:p14="http://schemas.microsoft.com/office/powerpoint/2010/main" val="2569275758"/>
      </p:ext>
    </p:extLst>
  </p:cSld>
  <p:clrMapOvr>
    <a:masterClrMapping/>
  </p:clrMapOvr>
  <p:transition spd="slow" advTm="30191"/>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250825" y="908050"/>
            <a:ext cx="8642350" cy="5743575"/>
          </a:xfrm>
          <a:prstGeom prst="rect">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sp>
        <p:nvSpPr>
          <p:cNvPr id="90" name="Rectangle 13"/>
          <p:cNvSpPr>
            <a:spLocks noChangeArrowheads="1"/>
          </p:cNvSpPr>
          <p:nvPr/>
        </p:nvSpPr>
        <p:spPr bwMode="auto">
          <a:xfrm>
            <a:off x="-28575" y="758825"/>
            <a:ext cx="9144000" cy="71438"/>
          </a:xfrm>
          <a:prstGeom prst="rect">
            <a:avLst/>
          </a:prstGeom>
          <a:gradFill rotWithShape="1">
            <a:gsLst>
              <a:gs pos="0">
                <a:srgbClr val="764700"/>
              </a:gs>
              <a:gs pos="100000">
                <a:srgbClr val="FF9900"/>
              </a:gs>
            </a:gsLst>
            <a:lin ang="0" scaled="1"/>
          </a:gradFill>
          <a:ln>
            <a:noFill/>
          </a:ln>
          <a:effectLst>
            <a:outerShdw blurRad="63500" sx="102000" sy="102000" algn="ctr" rotWithShape="0">
              <a:prstClr val="black">
                <a:alpha val="40000"/>
              </a:prstClr>
            </a:outerShdw>
          </a:effectLst>
        </p:spPr>
        <p:txBody>
          <a:bodyPr wrap="none" anchor="ctr"/>
          <a:lstStyle/>
          <a:p>
            <a:pPr fontAlgn="auto">
              <a:spcBef>
                <a:spcPts val="0"/>
              </a:spcBef>
              <a:spcAft>
                <a:spcPts val="0"/>
              </a:spcAft>
              <a:defRPr/>
            </a:pPr>
            <a:endParaRPr kumimoji="1" lang="zh-CN" altLang="en-US" sz="2800">
              <a:solidFill>
                <a:prstClr val="black"/>
              </a:solidFill>
              <a:latin typeface="Times New Roman" pitchFamily="18" charset="0"/>
              <a:ea typeface="宋体"/>
            </a:endParaRPr>
          </a:p>
        </p:txBody>
      </p:sp>
      <p:sp>
        <p:nvSpPr>
          <p:cNvPr id="127079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矩形 6"/>
          <p:cNvSpPr/>
          <p:nvPr/>
        </p:nvSpPr>
        <p:spPr>
          <a:xfrm>
            <a:off x="2275864" y="1012666"/>
            <a:ext cx="4883068" cy="400110"/>
          </a:xfrm>
          <a:prstGeom prst="rect">
            <a:avLst/>
          </a:prstGeom>
        </p:spPr>
        <p:txBody>
          <a:bodyPr wrap="none">
            <a:spAutoFit/>
          </a:bodyPr>
          <a:lstStyle/>
          <a:p>
            <a:pPr algn="ctr"/>
            <a:r>
              <a:rPr lang="en-US" altLang="zh-CN" sz="2000" dirty="0">
                <a:latin typeface="方正兰亭粗黑简体" panose="02010600030101010101" charset="-122"/>
                <a:ea typeface="方正兰亭粗黑简体" panose="02010600030101010101" charset="-122"/>
              </a:rPr>
              <a:t>5.1 Catalytic C2-arylation of NHCs</a:t>
            </a:r>
            <a:endParaRPr lang="zh-CN" altLang="zh-CN" sz="2000" dirty="0">
              <a:latin typeface="方正兰亭粗黑简体" pitchFamily="2" charset="-122"/>
              <a:ea typeface="方正兰亭粗黑简体" pitchFamily="2" charset="-122"/>
            </a:endParaRPr>
          </a:p>
        </p:txBody>
      </p:sp>
      <p:sp>
        <p:nvSpPr>
          <p:cNvPr id="153088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矩形 8"/>
          <p:cNvSpPr/>
          <p:nvPr/>
        </p:nvSpPr>
        <p:spPr>
          <a:xfrm>
            <a:off x="546981" y="5291430"/>
            <a:ext cx="7992888" cy="369332"/>
          </a:xfrm>
          <a:prstGeom prst="rect">
            <a:avLst/>
          </a:prstGeom>
        </p:spPr>
        <p:txBody>
          <a:bodyPr wrap="square">
            <a:spAutoFit/>
          </a:bodyPr>
          <a:lstStyle/>
          <a:p>
            <a:pPr algn="ctr"/>
            <a:r>
              <a:rPr lang="en-US" altLang="zh-CN" dirty="0">
                <a:latin typeface="方正兰亭粗黑简体" panose="02010600030101010101" charset="-122"/>
                <a:ea typeface="方正兰亭粗黑简体" panose="02010600030101010101" charset="-122"/>
              </a:rPr>
              <a:t>Pd-catalyzed C2-arylation of imidazolium salts in ionic liquid</a:t>
            </a:r>
            <a:endParaRPr lang="zh-CN" altLang="en-US" dirty="0">
              <a:latin typeface="方正兰亭粗黑简体" panose="02010600030101010101" charset="-122"/>
              <a:ea typeface="方正兰亭粗黑简体" panose="02010600030101010101" charset="-122"/>
            </a:endParaRPr>
          </a:p>
        </p:txBody>
      </p:sp>
      <p:sp>
        <p:nvSpPr>
          <p:cNvPr id="12" name="TextBox 29"/>
          <p:cNvSpPr txBox="1">
            <a:spLocks noChangeArrowheads="1"/>
          </p:cNvSpPr>
          <p:nvPr/>
        </p:nvSpPr>
        <p:spPr bwMode="auto">
          <a:xfrm>
            <a:off x="179512" y="260648"/>
            <a:ext cx="59046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r>
              <a:rPr lang="en-US" altLang="zh-CN" sz="2400" dirty="0">
                <a:latin typeface="方正兰亭粗黑简体" pitchFamily="2" charset="-122"/>
                <a:ea typeface="方正兰亭粗黑简体" pitchFamily="2" charset="-122"/>
              </a:rPr>
              <a:t>5. </a:t>
            </a:r>
            <a:r>
              <a:rPr lang="en-US" altLang="zh-CN" sz="2400" dirty="0">
                <a:latin typeface="方正兰亭粗黑简体" panose="02010600030101010101" charset="-122"/>
                <a:ea typeface="方正兰亭粗黑简体" panose="02010600030101010101" charset="-122"/>
              </a:rPr>
              <a:t>Formation of C–C</a:t>
            </a:r>
            <a:r>
              <a:rPr lang="en-US" altLang="zh-CN" sz="2400" baseline="-25000" dirty="0">
                <a:latin typeface="方正兰亭粗黑简体" panose="02010600030101010101" charset="-122"/>
                <a:ea typeface="方正兰亭粗黑简体" panose="02010600030101010101" charset="-122"/>
              </a:rPr>
              <a:t>(NHC)</a:t>
            </a:r>
            <a:r>
              <a:rPr lang="en-US" altLang="zh-CN" sz="2400" dirty="0">
                <a:latin typeface="方正兰亭粗黑简体" panose="02010600030101010101" charset="-122"/>
                <a:ea typeface="方正兰亭粗黑简体" panose="02010600030101010101" charset="-122"/>
              </a:rPr>
              <a:t> bond</a:t>
            </a:r>
            <a:endParaRPr lang="zh-CN" altLang="zh-CN" sz="2400" dirty="0">
              <a:latin typeface="方正兰亭粗黑简体" panose="02010600030101010101" charset="-122"/>
              <a:ea typeface="方正兰亭粗黑简体" panose="02010600030101010101" charset="-122"/>
            </a:endParaRPr>
          </a:p>
        </p:txBody>
      </p:sp>
      <p:graphicFrame>
        <p:nvGraphicFramePr>
          <p:cNvPr id="3" name="对象 2">
            <a:extLst>
              <a:ext uri="{FF2B5EF4-FFF2-40B4-BE49-F238E27FC236}">
                <a16:creationId xmlns="" xmlns:a16="http://schemas.microsoft.com/office/drawing/2014/main" id="{D6275BCD-16D5-4107-81F9-8F3E3ED1487D}"/>
              </a:ext>
            </a:extLst>
          </p:cNvPr>
          <p:cNvGraphicFramePr>
            <a:graphicFrameLocks noChangeAspect="1"/>
          </p:cNvGraphicFramePr>
          <p:nvPr>
            <p:extLst>
              <p:ext uri="{D42A27DB-BD31-4B8C-83A1-F6EECF244321}">
                <p14:modId xmlns:p14="http://schemas.microsoft.com/office/powerpoint/2010/main" val="2605055682"/>
              </p:ext>
            </p:extLst>
          </p:nvPr>
        </p:nvGraphicFramePr>
        <p:xfrm>
          <a:off x="1157238" y="1620782"/>
          <a:ext cx="6829524" cy="3585951"/>
        </p:xfrm>
        <a:graphic>
          <a:graphicData uri="http://schemas.openxmlformats.org/presentationml/2006/ole">
            <mc:AlternateContent xmlns:mc="http://schemas.openxmlformats.org/markup-compatibility/2006">
              <mc:Choice xmlns:v="urn:schemas-microsoft-com:vml" Requires="v">
                <p:oleObj spid="_x0000_s1679383" name="CS ChemDraw Drawing" r:id="rId4" imgW="4812881" imgH="2528001" progId="ChemDraw.Document.6.0">
                  <p:embed/>
                </p:oleObj>
              </mc:Choice>
              <mc:Fallback>
                <p:oleObj name="CS ChemDraw Drawing" r:id="rId4" imgW="4812881" imgH="2528001" progId="ChemDraw.Document.6.0">
                  <p:embed/>
                  <p:pic>
                    <p:nvPicPr>
                      <p:cNvPr id="0" name=""/>
                      <p:cNvPicPr/>
                      <p:nvPr/>
                    </p:nvPicPr>
                    <p:blipFill>
                      <a:blip r:embed="rId5"/>
                      <a:stretch>
                        <a:fillRect/>
                      </a:stretch>
                    </p:blipFill>
                    <p:spPr>
                      <a:xfrm>
                        <a:off x="1157238" y="1620782"/>
                        <a:ext cx="6829524" cy="3585951"/>
                      </a:xfrm>
                      <a:prstGeom prst="rect">
                        <a:avLst/>
                      </a:prstGeom>
                    </p:spPr>
                  </p:pic>
                </p:oleObj>
              </mc:Fallback>
            </mc:AlternateContent>
          </a:graphicData>
        </a:graphic>
      </p:graphicFrame>
      <p:sp>
        <p:nvSpPr>
          <p:cNvPr id="11" name="矩形 10">
            <a:extLst>
              <a:ext uri="{FF2B5EF4-FFF2-40B4-BE49-F238E27FC236}">
                <a16:creationId xmlns="" xmlns:a16="http://schemas.microsoft.com/office/drawing/2014/main" id="{1C0C3868-BF55-46C1-B376-F997C7E3BA09}"/>
              </a:ext>
            </a:extLst>
          </p:cNvPr>
          <p:cNvSpPr/>
          <p:nvPr/>
        </p:nvSpPr>
        <p:spPr>
          <a:xfrm>
            <a:off x="395536" y="6237312"/>
            <a:ext cx="8424936" cy="338554"/>
          </a:xfrm>
          <a:prstGeom prst="rect">
            <a:avLst/>
          </a:prstGeom>
        </p:spPr>
        <p:txBody>
          <a:bodyPr wrap="square">
            <a:spAutoFit/>
          </a:bodyPr>
          <a:lstStyle/>
          <a:p>
            <a:pPr algn="r"/>
            <a:r>
              <a:rPr lang="en-US" altLang="zh-CN" sz="1600" dirty="0"/>
              <a:t>T. Fukuyama, M. T. Rahman, H. </a:t>
            </a:r>
            <a:r>
              <a:rPr lang="en-US" altLang="zh-CN" sz="1600" dirty="0" err="1"/>
              <a:t>Mashima</a:t>
            </a:r>
            <a:r>
              <a:rPr lang="en-US" altLang="zh-CN" sz="1600" dirty="0"/>
              <a:t>, H. Takahashi and I. Ryu, </a:t>
            </a:r>
            <a:r>
              <a:rPr lang="en-US" altLang="zh-CN" sz="1600" i="1" dirty="0"/>
              <a:t>Org. Chem. Front.</a:t>
            </a:r>
            <a:r>
              <a:rPr lang="en-US" altLang="zh-CN" sz="1600" dirty="0"/>
              <a:t>, 2017, </a:t>
            </a:r>
            <a:r>
              <a:rPr lang="en-US" altLang="zh-CN" sz="1600" b="1" dirty="0"/>
              <a:t>4</a:t>
            </a:r>
            <a:r>
              <a:rPr lang="en-US" altLang="zh-CN" sz="1600" dirty="0"/>
              <a:t>, 1863</a:t>
            </a:r>
            <a:endParaRPr lang="zh-CN" altLang="en-US" sz="1200" dirty="0"/>
          </a:p>
        </p:txBody>
      </p:sp>
    </p:spTree>
    <p:extLst>
      <p:ext uri="{BB962C8B-B14F-4D97-AF65-F5344CB8AC3E}">
        <p14:creationId xmlns:p14="http://schemas.microsoft.com/office/powerpoint/2010/main" val="3434999562"/>
      </p:ext>
    </p:extLst>
  </p:cSld>
  <p:clrMapOvr>
    <a:masterClrMapping/>
  </p:clrMapOvr>
  <p:transition spd="slow" advTm="30191"/>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250825" y="908050"/>
            <a:ext cx="8642350" cy="5743575"/>
          </a:xfrm>
          <a:prstGeom prst="rect">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sp>
        <p:nvSpPr>
          <p:cNvPr id="90" name="Rectangle 13"/>
          <p:cNvSpPr>
            <a:spLocks noChangeArrowheads="1"/>
          </p:cNvSpPr>
          <p:nvPr/>
        </p:nvSpPr>
        <p:spPr bwMode="auto">
          <a:xfrm>
            <a:off x="-28575" y="758825"/>
            <a:ext cx="9144000" cy="71438"/>
          </a:xfrm>
          <a:prstGeom prst="rect">
            <a:avLst/>
          </a:prstGeom>
          <a:gradFill rotWithShape="1">
            <a:gsLst>
              <a:gs pos="0">
                <a:srgbClr val="764700"/>
              </a:gs>
              <a:gs pos="100000">
                <a:srgbClr val="FF9900"/>
              </a:gs>
            </a:gsLst>
            <a:lin ang="0" scaled="1"/>
          </a:gradFill>
          <a:ln>
            <a:noFill/>
          </a:ln>
          <a:effectLst>
            <a:outerShdw blurRad="63500" sx="102000" sy="102000" algn="ctr" rotWithShape="0">
              <a:prstClr val="black">
                <a:alpha val="40000"/>
              </a:prstClr>
            </a:outerShdw>
          </a:effectLst>
        </p:spPr>
        <p:txBody>
          <a:bodyPr wrap="none" anchor="ctr"/>
          <a:lstStyle/>
          <a:p>
            <a:pPr fontAlgn="auto">
              <a:spcBef>
                <a:spcPts val="0"/>
              </a:spcBef>
              <a:spcAft>
                <a:spcPts val="0"/>
              </a:spcAft>
              <a:defRPr/>
            </a:pPr>
            <a:endParaRPr kumimoji="1" lang="zh-CN" altLang="en-US" sz="2800">
              <a:solidFill>
                <a:prstClr val="black"/>
              </a:solidFill>
              <a:latin typeface="Times New Roman" pitchFamily="18" charset="0"/>
              <a:ea typeface="宋体"/>
            </a:endParaRPr>
          </a:p>
        </p:txBody>
      </p:sp>
      <p:sp>
        <p:nvSpPr>
          <p:cNvPr id="127079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53088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矩形 8"/>
          <p:cNvSpPr/>
          <p:nvPr/>
        </p:nvSpPr>
        <p:spPr>
          <a:xfrm>
            <a:off x="467544" y="5230941"/>
            <a:ext cx="8208912" cy="646331"/>
          </a:xfrm>
          <a:prstGeom prst="rect">
            <a:avLst/>
          </a:prstGeom>
        </p:spPr>
        <p:txBody>
          <a:bodyPr wrap="square">
            <a:spAutoFit/>
          </a:bodyPr>
          <a:lstStyle/>
          <a:p>
            <a:pPr algn="ctr"/>
            <a:r>
              <a:rPr lang="en-US" altLang="zh-CN" dirty="0">
                <a:latin typeface="方正兰亭粗黑简体" panose="02010600030101010101" charset="-122"/>
                <a:ea typeface="方正兰亭粗黑简体" panose="02010600030101010101" charset="-122"/>
              </a:rPr>
              <a:t>Cu-catalyzed C2-arylation, vinylation and </a:t>
            </a:r>
            <a:r>
              <a:rPr lang="en-US" altLang="zh-CN" dirty="0" err="1">
                <a:latin typeface="方正兰亭粗黑简体" panose="02010600030101010101" charset="-122"/>
                <a:ea typeface="方正兰亭粗黑简体" panose="02010600030101010101" charset="-122"/>
              </a:rPr>
              <a:t>alkynykation</a:t>
            </a:r>
            <a:r>
              <a:rPr lang="en-US" altLang="zh-CN" dirty="0">
                <a:latin typeface="方正兰亭粗黑简体" panose="02010600030101010101" charset="-122"/>
                <a:ea typeface="方正兰亭粗黑简体" panose="02010600030101010101" charset="-122"/>
              </a:rPr>
              <a:t> of imidazolium salts</a:t>
            </a:r>
            <a:endParaRPr lang="zh-CN" altLang="en-US" dirty="0">
              <a:latin typeface="方正兰亭粗黑简体" panose="02010600030101010101" charset="-122"/>
              <a:ea typeface="方正兰亭粗黑简体" panose="02010600030101010101" charset="-122"/>
            </a:endParaRPr>
          </a:p>
        </p:txBody>
      </p:sp>
      <p:sp>
        <p:nvSpPr>
          <p:cNvPr id="10" name="矩形 9"/>
          <p:cNvSpPr/>
          <p:nvPr/>
        </p:nvSpPr>
        <p:spPr>
          <a:xfrm>
            <a:off x="899592" y="6237312"/>
            <a:ext cx="7992888" cy="338554"/>
          </a:xfrm>
          <a:prstGeom prst="rect">
            <a:avLst/>
          </a:prstGeom>
        </p:spPr>
        <p:txBody>
          <a:bodyPr wrap="square">
            <a:spAutoFit/>
          </a:bodyPr>
          <a:lstStyle/>
          <a:p>
            <a:pPr algn="r"/>
            <a:r>
              <a:rPr lang="en-US" altLang="zh-CN" sz="1600" dirty="0"/>
              <a:t>S. Li, J. Tang, Y. Zhao, R. Jiang, T. Wang, G. Gao and J. You, </a:t>
            </a:r>
            <a:r>
              <a:rPr lang="en-US" altLang="zh-CN" sz="1600" i="1" dirty="0"/>
              <a:t>Chem. </a:t>
            </a:r>
            <a:r>
              <a:rPr lang="en-US" altLang="zh-CN" sz="1600" i="1" dirty="0" err="1"/>
              <a:t>Commun</a:t>
            </a:r>
            <a:r>
              <a:rPr lang="en-US" altLang="zh-CN" sz="1600" i="1" dirty="0"/>
              <a:t>.</a:t>
            </a:r>
            <a:r>
              <a:rPr lang="en-US" altLang="zh-CN" sz="1600" dirty="0"/>
              <a:t>, 2017, </a:t>
            </a:r>
            <a:r>
              <a:rPr lang="en-US" altLang="zh-CN" sz="1600" b="1" dirty="0"/>
              <a:t>53</a:t>
            </a:r>
            <a:r>
              <a:rPr lang="en-US" altLang="zh-CN" sz="1600" dirty="0"/>
              <a:t>, 3489</a:t>
            </a:r>
            <a:endParaRPr lang="zh-CN" altLang="en-US" sz="1400" dirty="0"/>
          </a:p>
        </p:txBody>
      </p:sp>
      <p:sp>
        <p:nvSpPr>
          <p:cNvPr id="12" name="TextBox 29"/>
          <p:cNvSpPr txBox="1">
            <a:spLocks noChangeArrowheads="1"/>
          </p:cNvSpPr>
          <p:nvPr/>
        </p:nvSpPr>
        <p:spPr bwMode="auto">
          <a:xfrm>
            <a:off x="179512" y="260648"/>
            <a:ext cx="59046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r>
              <a:rPr lang="en-US" altLang="zh-CN" sz="2400" dirty="0">
                <a:latin typeface="方正兰亭粗黑简体" pitchFamily="2" charset="-122"/>
                <a:ea typeface="方正兰亭粗黑简体" pitchFamily="2" charset="-122"/>
              </a:rPr>
              <a:t>5. </a:t>
            </a:r>
            <a:r>
              <a:rPr lang="en-US" altLang="zh-CN" sz="2400" dirty="0">
                <a:latin typeface="方正兰亭粗黑简体" panose="02010600030101010101" charset="-122"/>
                <a:ea typeface="方正兰亭粗黑简体" panose="02010600030101010101" charset="-122"/>
              </a:rPr>
              <a:t>Formation of C–C</a:t>
            </a:r>
            <a:r>
              <a:rPr lang="en-US" altLang="zh-CN" sz="2400" baseline="-25000" dirty="0">
                <a:latin typeface="方正兰亭粗黑简体" panose="02010600030101010101" charset="-122"/>
                <a:ea typeface="方正兰亭粗黑简体" panose="02010600030101010101" charset="-122"/>
              </a:rPr>
              <a:t>(NHC)</a:t>
            </a:r>
            <a:r>
              <a:rPr lang="en-US" altLang="zh-CN" sz="2400" dirty="0">
                <a:latin typeface="方正兰亭粗黑简体" panose="02010600030101010101" charset="-122"/>
                <a:ea typeface="方正兰亭粗黑简体" panose="02010600030101010101" charset="-122"/>
              </a:rPr>
              <a:t> bond</a:t>
            </a:r>
            <a:endParaRPr lang="zh-CN" altLang="zh-CN" sz="2400" dirty="0">
              <a:latin typeface="方正兰亭粗黑简体" panose="02010600030101010101" charset="-122"/>
              <a:ea typeface="方正兰亭粗黑简体" panose="02010600030101010101" charset="-122"/>
            </a:endParaRPr>
          </a:p>
        </p:txBody>
      </p:sp>
      <p:graphicFrame>
        <p:nvGraphicFramePr>
          <p:cNvPr id="3" name="对象 2">
            <a:extLst>
              <a:ext uri="{FF2B5EF4-FFF2-40B4-BE49-F238E27FC236}">
                <a16:creationId xmlns="" xmlns:a16="http://schemas.microsoft.com/office/drawing/2014/main" id="{D56854F0-85D2-4820-8D39-C072571CC0BE}"/>
              </a:ext>
            </a:extLst>
          </p:cNvPr>
          <p:cNvGraphicFramePr>
            <a:graphicFrameLocks noChangeAspect="1"/>
          </p:cNvGraphicFramePr>
          <p:nvPr>
            <p:extLst>
              <p:ext uri="{D42A27DB-BD31-4B8C-83A1-F6EECF244321}">
                <p14:modId xmlns:p14="http://schemas.microsoft.com/office/powerpoint/2010/main" val="1361302309"/>
              </p:ext>
            </p:extLst>
          </p:nvPr>
        </p:nvGraphicFramePr>
        <p:xfrm>
          <a:off x="1799692" y="1520816"/>
          <a:ext cx="5544616" cy="3725579"/>
        </p:xfrm>
        <a:graphic>
          <a:graphicData uri="http://schemas.openxmlformats.org/presentationml/2006/ole">
            <mc:AlternateContent xmlns:mc="http://schemas.openxmlformats.org/markup-compatibility/2006">
              <mc:Choice xmlns:v="urn:schemas-microsoft-com:vml" Requires="v">
                <p:oleObj spid="_x0000_s1680407" name="CS ChemDraw Drawing" r:id="rId4" imgW="4727655" imgH="3175963" progId="ChemDraw.Document.6.0">
                  <p:embed/>
                </p:oleObj>
              </mc:Choice>
              <mc:Fallback>
                <p:oleObj name="CS ChemDraw Drawing" r:id="rId4" imgW="4727655" imgH="3175963" progId="ChemDraw.Document.6.0">
                  <p:embed/>
                  <p:pic>
                    <p:nvPicPr>
                      <p:cNvPr id="0" name=""/>
                      <p:cNvPicPr/>
                      <p:nvPr/>
                    </p:nvPicPr>
                    <p:blipFill>
                      <a:blip r:embed="rId5"/>
                      <a:stretch>
                        <a:fillRect/>
                      </a:stretch>
                    </p:blipFill>
                    <p:spPr>
                      <a:xfrm>
                        <a:off x="1799692" y="1520816"/>
                        <a:ext cx="5544616" cy="3725579"/>
                      </a:xfrm>
                      <a:prstGeom prst="rect">
                        <a:avLst/>
                      </a:prstGeom>
                    </p:spPr>
                  </p:pic>
                </p:oleObj>
              </mc:Fallback>
            </mc:AlternateContent>
          </a:graphicData>
        </a:graphic>
      </p:graphicFrame>
      <p:sp>
        <p:nvSpPr>
          <p:cNvPr id="13" name="矩形 12">
            <a:extLst>
              <a:ext uri="{FF2B5EF4-FFF2-40B4-BE49-F238E27FC236}">
                <a16:creationId xmlns="" xmlns:a16="http://schemas.microsoft.com/office/drawing/2014/main" id="{4AD2B77A-8A87-4BE0-A6B3-161DB851C79B}"/>
              </a:ext>
            </a:extLst>
          </p:cNvPr>
          <p:cNvSpPr/>
          <p:nvPr/>
        </p:nvSpPr>
        <p:spPr>
          <a:xfrm>
            <a:off x="2275864" y="1012666"/>
            <a:ext cx="4883068" cy="400110"/>
          </a:xfrm>
          <a:prstGeom prst="rect">
            <a:avLst/>
          </a:prstGeom>
        </p:spPr>
        <p:txBody>
          <a:bodyPr wrap="none">
            <a:spAutoFit/>
          </a:bodyPr>
          <a:lstStyle/>
          <a:p>
            <a:pPr algn="ctr"/>
            <a:r>
              <a:rPr lang="en-US" altLang="zh-CN" sz="2000" dirty="0">
                <a:latin typeface="方正兰亭粗黑简体" panose="02010600030101010101" charset="-122"/>
                <a:ea typeface="方正兰亭粗黑简体" panose="02010600030101010101" charset="-122"/>
              </a:rPr>
              <a:t>5.1 Catalytic C2-arylation of NHCs</a:t>
            </a:r>
            <a:endParaRPr lang="zh-CN" altLang="zh-CN" sz="2000" dirty="0">
              <a:latin typeface="方正兰亭粗黑简体" pitchFamily="2" charset="-122"/>
              <a:ea typeface="方正兰亭粗黑简体" pitchFamily="2" charset="-122"/>
            </a:endParaRPr>
          </a:p>
        </p:txBody>
      </p:sp>
    </p:spTree>
    <p:extLst>
      <p:ext uri="{BB962C8B-B14F-4D97-AF65-F5344CB8AC3E}">
        <p14:creationId xmlns:p14="http://schemas.microsoft.com/office/powerpoint/2010/main" val="1744266535"/>
      </p:ext>
    </p:extLst>
  </p:cSld>
  <p:clrMapOvr>
    <a:masterClrMapping/>
  </p:clrMapOvr>
  <p:transition spd="slow" advTm="30191"/>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250825" y="908050"/>
            <a:ext cx="8642350" cy="5743575"/>
          </a:xfrm>
          <a:prstGeom prst="rect">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sp>
        <p:nvSpPr>
          <p:cNvPr id="90" name="Rectangle 13"/>
          <p:cNvSpPr>
            <a:spLocks noChangeArrowheads="1"/>
          </p:cNvSpPr>
          <p:nvPr/>
        </p:nvSpPr>
        <p:spPr bwMode="auto">
          <a:xfrm>
            <a:off x="-28575" y="758825"/>
            <a:ext cx="9144000" cy="71438"/>
          </a:xfrm>
          <a:prstGeom prst="rect">
            <a:avLst/>
          </a:prstGeom>
          <a:gradFill rotWithShape="1">
            <a:gsLst>
              <a:gs pos="0">
                <a:srgbClr val="764700"/>
              </a:gs>
              <a:gs pos="100000">
                <a:srgbClr val="FF9900"/>
              </a:gs>
            </a:gsLst>
            <a:lin ang="0" scaled="1"/>
          </a:gradFill>
          <a:ln>
            <a:noFill/>
          </a:ln>
          <a:effectLst>
            <a:outerShdw blurRad="63500" sx="102000" sy="102000" algn="ctr" rotWithShape="0">
              <a:prstClr val="black">
                <a:alpha val="40000"/>
              </a:prstClr>
            </a:outerShdw>
          </a:effectLst>
        </p:spPr>
        <p:txBody>
          <a:bodyPr wrap="none" anchor="ctr"/>
          <a:lstStyle/>
          <a:p>
            <a:pPr fontAlgn="auto">
              <a:spcBef>
                <a:spcPts val="0"/>
              </a:spcBef>
              <a:spcAft>
                <a:spcPts val="0"/>
              </a:spcAft>
              <a:defRPr/>
            </a:pPr>
            <a:endParaRPr kumimoji="1" lang="zh-CN" altLang="en-US" sz="2800">
              <a:solidFill>
                <a:prstClr val="black"/>
              </a:solidFill>
              <a:latin typeface="Times New Roman" pitchFamily="18" charset="0"/>
              <a:ea typeface="宋体"/>
            </a:endParaRPr>
          </a:p>
        </p:txBody>
      </p:sp>
      <p:sp>
        <p:nvSpPr>
          <p:cNvPr id="127079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53088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矩形 8"/>
          <p:cNvSpPr/>
          <p:nvPr/>
        </p:nvSpPr>
        <p:spPr>
          <a:xfrm>
            <a:off x="899592" y="5147900"/>
            <a:ext cx="7344816" cy="369332"/>
          </a:xfrm>
          <a:prstGeom prst="rect">
            <a:avLst/>
          </a:prstGeom>
        </p:spPr>
        <p:txBody>
          <a:bodyPr wrap="square">
            <a:spAutoFit/>
          </a:bodyPr>
          <a:lstStyle/>
          <a:p>
            <a:pPr algn="ctr"/>
            <a:r>
              <a:rPr lang="en-US" altLang="zh-CN" dirty="0">
                <a:latin typeface="方正兰亭粗黑简体" panose="02010600030101010101" charset="-122"/>
                <a:ea typeface="方正兰亭粗黑简体" panose="02010600030101010101" charset="-122"/>
              </a:rPr>
              <a:t>Ni-catalyzed C2-arylation of NHCs</a:t>
            </a:r>
            <a:endParaRPr lang="zh-CN" altLang="en-US" dirty="0">
              <a:latin typeface="方正兰亭粗黑简体" panose="02010600030101010101" charset="-122"/>
              <a:ea typeface="方正兰亭粗黑简体" panose="02010600030101010101" charset="-122"/>
            </a:endParaRPr>
          </a:p>
        </p:txBody>
      </p:sp>
      <p:sp>
        <p:nvSpPr>
          <p:cNvPr id="12" name="TextBox 29"/>
          <p:cNvSpPr txBox="1">
            <a:spLocks noChangeArrowheads="1"/>
          </p:cNvSpPr>
          <p:nvPr/>
        </p:nvSpPr>
        <p:spPr bwMode="auto">
          <a:xfrm>
            <a:off x="179512" y="260648"/>
            <a:ext cx="590465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r>
              <a:rPr lang="en-US" altLang="zh-CN" sz="2400" dirty="0">
                <a:latin typeface="方正兰亭粗黑简体" pitchFamily="2" charset="-122"/>
                <a:ea typeface="方正兰亭粗黑简体" pitchFamily="2" charset="-122"/>
              </a:rPr>
              <a:t>5. </a:t>
            </a:r>
            <a:r>
              <a:rPr lang="en-US" altLang="zh-CN" sz="2400" dirty="0">
                <a:latin typeface="方正兰亭粗黑简体" panose="02010600030101010101" charset="-122"/>
                <a:ea typeface="方正兰亭粗黑简体" panose="02010600030101010101" charset="-122"/>
              </a:rPr>
              <a:t>Formation of C–C</a:t>
            </a:r>
            <a:r>
              <a:rPr lang="en-US" altLang="zh-CN" sz="2400" baseline="-25000" dirty="0">
                <a:latin typeface="方正兰亭粗黑简体" panose="02010600030101010101" charset="-122"/>
                <a:ea typeface="方正兰亭粗黑简体" panose="02010600030101010101" charset="-122"/>
              </a:rPr>
              <a:t>(NHC)</a:t>
            </a:r>
            <a:r>
              <a:rPr lang="en-US" altLang="zh-CN" sz="2400" dirty="0">
                <a:latin typeface="方正兰亭粗黑简体" panose="02010600030101010101" charset="-122"/>
                <a:ea typeface="方正兰亭粗黑简体" panose="02010600030101010101" charset="-122"/>
              </a:rPr>
              <a:t> bond</a:t>
            </a:r>
            <a:endParaRPr lang="zh-CN" altLang="zh-CN" sz="2400" dirty="0">
              <a:latin typeface="方正兰亭粗黑简体" panose="02010600030101010101" charset="-122"/>
              <a:ea typeface="方正兰亭粗黑简体" panose="02010600030101010101" charset="-122"/>
            </a:endParaRPr>
          </a:p>
          <a:p>
            <a:endParaRPr lang="zh-CN" altLang="zh-CN" sz="2400" dirty="0">
              <a:latin typeface="方正兰亭粗黑简体" pitchFamily="2" charset="-122"/>
              <a:ea typeface="方正兰亭粗黑简体" pitchFamily="2" charset="-122"/>
            </a:endParaRPr>
          </a:p>
        </p:txBody>
      </p:sp>
      <p:sp>
        <p:nvSpPr>
          <p:cNvPr id="11" name="矩形 10">
            <a:extLst>
              <a:ext uri="{FF2B5EF4-FFF2-40B4-BE49-F238E27FC236}">
                <a16:creationId xmlns="" xmlns:a16="http://schemas.microsoft.com/office/drawing/2014/main" id="{854E03D9-0534-451D-AB7E-F4C3AB37674D}"/>
              </a:ext>
            </a:extLst>
          </p:cNvPr>
          <p:cNvSpPr/>
          <p:nvPr/>
        </p:nvSpPr>
        <p:spPr>
          <a:xfrm>
            <a:off x="2275864" y="1012666"/>
            <a:ext cx="4883068" cy="400110"/>
          </a:xfrm>
          <a:prstGeom prst="rect">
            <a:avLst/>
          </a:prstGeom>
        </p:spPr>
        <p:txBody>
          <a:bodyPr wrap="none">
            <a:spAutoFit/>
          </a:bodyPr>
          <a:lstStyle/>
          <a:p>
            <a:pPr algn="ctr"/>
            <a:r>
              <a:rPr lang="en-US" altLang="zh-CN" sz="2000" dirty="0">
                <a:latin typeface="方正兰亭粗黑简体" panose="02010600030101010101" charset="-122"/>
                <a:ea typeface="方正兰亭粗黑简体" panose="02010600030101010101" charset="-122"/>
              </a:rPr>
              <a:t>5.1 Catalytic C2-arylation of NHCs</a:t>
            </a:r>
            <a:endParaRPr lang="zh-CN" altLang="zh-CN" sz="2000" dirty="0">
              <a:latin typeface="方正兰亭粗黑简体" pitchFamily="2" charset="-122"/>
              <a:ea typeface="方正兰亭粗黑简体" pitchFamily="2" charset="-122"/>
            </a:endParaRPr>
          </a:p>
        </p:txBody>
      </p:sp>
      <p:graphicFrame>
        <p:nvGraphicFramePr>
          <p:cNvPr id="3" name="对象 2">
            <a:extLst>
              <a:ext uri="{FF2B5EF4-FFF2-40B4-BE49-F238E27FC236}">
                <a16:creationId xmlns="" xmlns:a16="http://schemas.microsoft.com/office/drawing/2014/main" id="{E0F0F8B2-93D9-4AC4-AB5B-23F5AEEB9478}"/>
              </a:ext>
            </a:extLst>
          </p:cNvPr>
          <p:cNvGraphicFramePr>
            <a:graphicFrameLocks noChangeAspect="1"/>
          </p:cNvGraphicFramePr>
          <p:nvPr>
            <p:extLst>
              <p:ext uri="{D42A27DB-BD31-4B8C-83A1-F6EECF244321}">
                <p14:modId xmlns:p14="http://schemas.microsoft.com/office/powerpoint/2010/main" val="2737809167"/>
              </p:ext>
            </p:extLst>
          </p:nvPr>
        </p:nvGraphicFramePr>
        <p:xfrm>
          <a:off x="1475656" y="1765233"/>
          <a:ext cx="6192688" cy="3196930"/>
        </p:xfrm>
        <a:graphic>
          <a:graphicData uri="http://schemas.openxmlformats.org/presentationml/2006/ole">
            <mc:AlternateContent xmlns:mc="http://schemas.openxmlformats.org/markup-compatibility/2006">
              <mc:Choice xmlns:v="urn:schemas-microsoft-com:vml" Requires="v">
                <p:oleObj spid="_x0000_s1681431" name="CS ChemDraw Drawing" r:id="rId4" imgW="4056740" imgH="2094291" progId="ChemDraw.Document.6.0">
                  <p:embed/>
                </p:oleObj>
              </mc:Choice>
              <mc:Fallback>
                <p:oleObj name="CS ChemDraw Drawing" r:id="rId4" imgW="4056740" imgH="2094291" progId="ChemDraw.Document.6.0">
                  <p:embed/>
                  <p:pic>
                    <p:nvPicPr>
                      <p:cNvPr id="0" name=""/>
                      <p:cNvPicPr/>
                      <p:nvPr/>
                    </p:nvPicPr>
                    <p:blipFill>
                      <a:blip r:embed="rId5"/>
                      <a:stretch>
                        <a:fillRect/>
                      </a:stretch>
                    </p:blipFill>
                    <p:spPr>
                      <a:xfrm>
                        <a:off x="1475656" y="1765233"/>
                        <a:ext cx="6192688" cy="3196930"/>
                      </a:xfrm>
                      <a:prstGeom prst="rect">
                        <a:avLst/>
                      </a:prstGeom>
                    </p:spPr>
                  </p:pic>
                </p:oleObj>
              </mc:Fallback>
            </mc:AlternateContent>
          </a:graphicData>
        </a:graphic>
      </p:graphicFrame>
      <p:sp>
        <p:nvSpPr>
          <p:cNvPr id="13" name="矩形 12">
            <a:extLst>
              <a:ext uri="{FF2B5EF4-FFF2-40B4-BE49-F238E27FC236}">
                <a16:creationId xmlns="" xmlns:a16="http://schemas.microsoft.com/office/drawing/2014/main" id="{6C7C4194-FC4E-4133-9A34-E76B89216D81}"/>
              </a:ext>
            </a:extLst>
          </p:cNvPr>
          <p:cNvSpPr/>
          <p:nvPr/>
        </p:nvSpPr>
        <p:spPr>
          <a:xfrm>
            <a:off x="827584" y="5949280"/>
            <a:ext cx="8064896" cy="584775"/>
          </a:xfrm>
          <a:prstGeom prst="rect">
            <a:avLst/>
          </a:prstGeom>
        </p:spPr>
        <p:txBody>
          <a:bodyPr wrap="square">
            <a:spAutoFit/>
          </a:bodyPr>
          <a:lstStyle/>
          <a:p>
            <a:pPr algn="ctr"/>
            <a:r>
              <a:rPr lang="en-US" altLang="zh-CN" sz="1600" dirty="0"/>
              <a:t>N. K. T. Ho, B. Neumann, H. G. </a:t>
            </a:r>
            <a:r>
              <a:rPr lang="en-US" altLang="zh-CN" sz="1600" dirty="0" err="1"/>
              <a:t>Stammler</a:t>
            </a:r>
            <a:r>
              <a:rPr lang="en-US" altLang="zh-CN" sz="1600" dirty="0"/>
              <a:t>, V. H. M. da Silva, D. G. Watanabe, A. A. Braga and R. S. </a:t>
            </a:r>
            <a:r>
              <a:rPr lang="en-US" altLang="zh-CN" sz="1600" dirty="0" err="1"/>
              <a:t>Ghadwal</a:t>
            </a:r>
            <a:r>
              <a:rPr lang="en-US" altLang="zh-CN" sz="1600" dirty="0"/>
              <a:t>, </a:t>
            </a:r>
            <a:r>
              <a:rPr lang="en-US" altLang="zh-CN" sz="1600" i="1" dirty="0"/>
              <a:t>Dalton Trans.</a:t>
            </a:r>
            <a:r>
              <a:rPr lang="en-US" altLang="zh-CN" sz="1600" dirty="0"/>
              <a:t>, 2017, </a:t>
            </a:r>
            <a:r>
              <a:rPr lang="en-US" altLang="zh-CN" sz="1600" b="1" dirty="0"/>
              <a:t>46</a:t>
            </a:r>
            <a:r>
              <a:rPr lang="en-US" altLang="zh-CN" sz="1600" dirty="0"/>
              <a:t>, 12027</a:t>
            </a:r>
            <a:endParaRPr lang="zh-CN" altLang="en-US" sz="1200" dirty="0"/>
          </a:p>
        </p:txBody>
      </p:sp>
    </p:spTree>
    <p:extLst>
      <p:ext uri="{BB962C8B-B14F-4D97-AF65-F5344CB8AC3E}">
        <p14:creationId xmlns:p14="http://schemas.microsoft.com/office/powerpoint/2010/main" val="3014135490"/>
      </p:ext>
    </p:extLst>
  </p:cSld>
  <p:clrMapOvr>
    <a:masterClrMapping/>
  </p:clrMapOvr>
  <p:transition spd="slow" advTm="30191"/>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250825" y="908050"/>
            <a:ext cx="8642350" cy="5743575"/>
          </a:xfrm>
          <a:prstGeom prst="rect">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sp>
        <p:nvSpPr>
          <p:cNvPr id="90" name="Rectangle 13"/>
          <p:cNvSpPr>
            <a:spLocks noChangeArrowheads="1"/>
          </p:cNvSpPr>
          <p:nvPr/>
        </p:nvSpPr>
        <p:spPr bwMode="auto">
          <a:xfrm>
            <a:off x="-28575" y="758825"/>
            <a:ext cx="9144000" cy="71438"/>
          </a:xfrm>
          <a:prstGeom prst="rect">
            <a:avLst/>
          </a:prstGeom>
          <a:gradFill rotWithShape="1">
            <a:gsLst>
              <a:gs pos="0">
                <a:srgbClr val="764700"/>
              </a:gs>
              <a:gs pos="100000">
                <a:srgbClr val="FF9900"/>
              </a:gs>
            </a:gsLst>
            <a:lin ang="0" scaled="1"/>
          </a:gradFill>
          <a:ln>
            <a:noFill/>
          </a:ln>
          <a:effectLst>
            <a:outerShdw blurRad="63500" sx="102000" sy="102000" algn="ctr" rotWithShape="0">
              <a:prstClr val="black">
                <a:alpha val="40000"/>
              </a:prstClr>
            </a:outerShdw>
          </a:effectLst>
        </p:spPr>
        <p:txBody>
          <a:bodyPr wrap="none" anchor="ctr"/>
          <a:lstStyle/>
          <a:p>
            <a:pPr fontAlgn="auto">
              <a:spcBef>
                <a:spcPts val="0"/>
              </a:spcBef>
              <a:spcAft>
                <a:spcPts val="0"/>
              </a:spcAft>
              <a:defRPr/>
            </a:pPr>
            <a:endParaRPr kumimoji="1" lang="zh-CN" altLang="en-US" sz="2800">
              <a:solidFill>
                <a:prstClr val="black"/>
              </a:solidFill>
              <a:latin typeface="Times New Roman" pitchFamily="18" charset="0"/>
              <a:ea typeface="宋体"/>
            </a:endParaRPr>
          </a:p>
        </p:txBody>
      </p:sp>
      <p:sp>
        <p:nvSpPr>
          <p:cNvPr id="127079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53088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矩形 8"/>
          <p:cNvSpPr/>
          <p:nvPr/>
        </p:nvSpPr>
        <p:spPr>
          <a:xfrm>
            <a:off x="899592" y="5662989"/>
            <a:ext cx="7344816" cy="646331"/>
          </a:xfrm>
          <a:prstGeom prst="rect">
            <a:avLst/>
          </a:prstGeom>
        </p:spPr>
        <p:txBody>
          <a:bodyPr wrap="square">
            <a:spAutoFit/>
          </a:bodyPr>
          <a:lstStyle/>
          <a:p>
            <a:pPr algn="ctr"/>
            <a:r>
              <a:rPr lang="en-US" altLang="zh-CN" dirty="0">
                <a:latin typeface="方正兰亭粗黑简体" panose="02010600030101010101" charset="-122"/>
                <a:ea typeface="方正兰亭粗黑简体" panose="02010600030101010101" charset="-122"/>
              </a:rPr>
              <a:t>Ru-mediated alkyne insertion and reductive elimination for formation of </a:t>
            </a:r>
            <a:r>
              <a:rPr lang="en-US" altLang="zh-CN" dirty="0" err="1">
                <a:latin typeface="方正兰亭粗黑简体" panose="02010600030101010101" charset="-122"/>
                <a:ea typeface="方正兰亭粗黑简体" panose="02010600030101010101" charset="-122"/>
              </a:rPr>
              <a:t>imidazo</a:t>
            </a:r>
            <a:r>
              <a:rPr lang="en-US" altLang="zh-CN" dirty="0">
                <a:latin typeface="方正兰亭粗黑简体" panose="02010600030101010101" charset="-122"/>
                <a:ea typeface="方正兰亭粗黑简体" panose="02010600030101010101" charset="-122"/>
              </a:rPr>
              <a:t>-fused quinolinium salts</a:t>
            </a:r>
            <a:endParaRPr lang="zh-CN" altLang="en-US" dirty="0">
              <a:latin typeface="方正兰亭粗黑简体" panose="02010600030101010101" charset="-122"/>
              <a:ea typeface="方正兰亭粗黑简体" panose="02010600030101010101" charset="-122"/>
            </a:endParaRPr>
          </a:p>
        </p:txBody>
      </p:sp>
      <p:sp>
        <p:nvSpPr>
          <p:cNvPr id="12" name="TextBox 29"/>
          <p:cNvSpPr txBox="1">
            <a:spLocks noChangeArrowheads="1"/>
          </p:cNvSpPr>
          <p:nvPr/>
        </p:nvSpPr>
        <p:spPr bwMode="auto">
          <a:xfrm>
            <a:off x="179512" y="260648"/>
            <a:ext cx="59046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r>
              <a:rPr lang="en-US" altLang="zh-CN" sz="2400" dirty="0">
                <a:latin typeface="方正兰亭粗黑简体" pitchFamily="2" charset="-122"/>
                <a:ea typeface="方正兰亭粗黑简体" pitchFamily="2" charset="-122"/>
              </a:rPr>
              <a:t>5. </a:t>
            </a:r>
            <a:r>
              <a:rPr lang="en-US" altLang="zh-CN" sz="2400" dirty="0">
                <a:latin typeface="方正兰亭粗黑简体" panose="02010600030101010101" charset="-122"/>
                <a:ea typeface="方正兰亭粗黑简体" panose="02010600030101010101" charset="-122"/>
              </a:rPr>
              <a:t>Formation of C–C</a:t>
            </a:r>
            <a:r>
              <a:rPr lang="en-US" altLang="zh-CN" sz="2400" baseline="-25000" dirty="0">
                <a:latin typeface="方正兰亭粗黑简体" panose="02010600030101010101" charset="-122"/>
                <a:ea typeface="方正兰亭粗黑简体" panose="02010600030101010101" charset="-122"/>
              </a:rPr>
              <a:t>(NHC)</a:t>
            </a:r>
            <a:r>
              <a:rPr lang="en-US" altLang="zh-CN" sz="2400" dirty="0">
                <a:latin typeface="方正兰亭粗黑简体" panose="02010600030101010101" charset="-122"/>
                <a:ea typeface="方正兰亭粗黑简体" panose="02010600030101010101" charset="-122"/>
              </a:rPr>
              <a:t> bond</a:t>
            </a:r>
            <a:endParaRPr lang="zh-CN" altLang="zh-CN" sz="2400" dirty="0">
              <a:latin typeface="方正兰亭粗黑简体" panose="02010600030101010101" charset="-122"/>
              <a:ea typeface="方正兰亭粗黑简体" panose="02010600030101010101" charset="-122"/>
            </a:endParaRPr>
          </a:p>
        </p:txBody>
      </p:sp>
      <p:sp>
        <p:nvSpPr>
          <p:cNvPr id="11" name="矩形 10">
            <a:extLst>
              <a:ext uri="{FF2B5EF4-FFF2-40B4-BE49-F238E27FC236}">
                <a16:creationId xmlns="" xmlns:a16="http://schemas.microsoft.com/office/drawing/2014/main" id="{854E03D9-0534-451D-AB7E-F4C3AB37674D}"/>
              </a:ext>
            </a:extLst>
          </p:cNvPr>
          <p:cNvSpPr/>
          <p:nvPr/>
        </p:nvSpPr>
        <p:spPr>
          <a:xfrm>
            <a:off x="1375778" y="1012666"/>
            <a:ext cx="6683241" cy="400110"/>
          </a:xfrm>
          <a:prstGeom prst="rect">
            <a:avLst/>
          </a:prstGeom>
        </p:spPr>
        <p:txBody>
          <a:bodyPr wrap="none">
            <a:spAutoFit/>
          </a:bodyPr>
          <a:lstStyle/>
          <a:p>
            <a:pPr algn="ctr"/>
            <a:r>
              <a:rPr lang="en-US" altLang="zh-CN" sz="2000" dirty="0">
                <a:latin typeface="方正兰亭粗黑简体" panose="02010600030101010101" charset="-122"/>
                <a:ea typeface="方正兰亭粗黑简体" panose="02010600030101010101" charset="-122"/>
              </a:rPr>
              <a:t>5.2 </a:t>
            </a:r>
            <a:r>
              <a:rPr lang="en-US" altLang="zh-CN" sz="2000" dirty="0">
                <a:latin typeface="方正兰亭粗黑简体" pitchFamily="2" charset="-122"/>
                <a:ea typeface="方正兰亭粗黑简体" pitchFamily="2" charset="-122"/>
              </a:rPr>
              <a:t>Cyclic C–C(NHC) bond formation from NHCs</a:t>
            </a:r>
            <a:endParaRPr lang="zh-CN" altLang="zh-CN" sz="2000" dirty="0">
              <a:latin typeface="方正兰亭粗黑简体" pitchFamily="2" charset="-122"/>
              <a:ea typeface="方正兰亭粗黑简体" pitchFamily="2" charset="-122"/>
            </a:endParaRPr>
          </a:p>
        </p:txBody>
      </p:sp>
      <p:graphicFrame>
        <p:nvGraphicFramePr>
          <p:cNvPr id="2" name="对象 1">
            <a:extLst>
              <a:ext uri="{FF2B5EF4-FFF2-40B4-BE49-F238E27FC236}">
                <a16:creationId xmlns="" xmlns:a16="http://schemas.microsoft.com/office/drawing/2014/main" id="{6320777B-1824-4EF1-BFED-E19B0C692325}"/>
              </a:ext>
            </a:extLst>
          </p:cNvPr>
          <p:cNvGraphicFramePr>
            <a:graphicFrameLocks noChangeAspect="1"/>
          </p:cNvGraphicFramePr>
          <p:nvPr>
            <p:extLst>
              <p:ext uri="{D42A27DB-BD31-4B8C-83A1-F6EECF244321}">
                <p14:modId xmlns:p14="http://schemas.microsoft.com/office/powerpoint/2010/main" val="2919992279"/>
              </p:ext>
            </p:extLst>
          </p:nvPr>
        </p:nvGraphicFramePr>
        <p:xfrm>
          <a:off x="1646455" y="1412776"/>
          <a:ext cx="5851090" cy="4288974"/>
        </p:xfrm>
        <a:graphic>
          <a:graphicData uri="http://schemas.openxmlformats.org/presentationml/2006/ole">
            <mc:AlternateContent xmlns:mc="http://schemas.openxmlformats.org/markup-compatibility/2006">
              <mc:Choice xmlns:v="urn:schemas-microsoft-com:vml" Requires="v">
                <p:oleObj spid="_x0000_s1682455" name="CS ChemDraw Drawing" r:id="rId4" imgW="4745647" imgH="3477715" progId="ChemDraw.Document.6.0">
                  <p:embed/>
                </p:oleObj>
              </mc:Choice>
              <mc:Fallback>
                <p:oleObj name="CS ChemDraw Drawing" r:id="rId4" imgW="4745647" imgH="3477715" progId="ChemDraw.Document.6.0">
                  <p:embed/>
                  <p:pic>
                    <p:nvPicPr>
                      <p:cNvPr id="0" name=""/>
                      <p:cNvPicPr/>
                      <p:nvPr/>
                    </p:nvPicPr>
                    <p:blipFill>
                      <a:blip r:embed="rId5"/>
                      <a:stretch>
                        <a:fillRect/>
                      </a:stretch>
                    </p:blipFill>
                    <p:spPr>
                      <a:xfrm>
                        <a:off x="1646455" y="1412776"/>
                        <a:ext cx="5851090" cy="4288974"/>
                      </a:xfrm>
                      <a:prstGeom prst="rect">
                        <a:avLst/>
                      </a:prstGeom>
                    </p:spPr>
                  </p:pic>
                </p:oleObj>
              </mc:Fallback>
            </mc:AlternateContent>
          </a:graphicData>
        </a:graphic>
      </p:graphicFrame>
      <p:sp>
        <p:nvSpPr>
          <p:cNvPr id="13" name="矩形 12">
            <a:extLst>
              <a:ext uri="{FF2B5EF4-FFF2-40B4-BE49-F238E27FC236}">
                <a16:creationId xmlns="" xmlns:a16="http://schemas.microsoft.com/office/drawing/2014/main" id="{DBF26371-F4C2-4CBF-8CBB-44CA3DFB7EA0}"/>
              </a:ext>
            </a:extLst>
          </p:cNvPr>
          <p:cNvSpPr/>
          <p:nvPr/>
        </p:nvSpPr>
        <p:spPr>
          <a:xfrm>
            <a:off x="899592" y="6237312"/>
            <a:ext cx="7992888" cy="338554"/>
          </a:xfrm>
          <a:prstGeom prst="rect">
            <a:avLst/>
          </a:prstGeom>
        </p:spPr>
        <p:txBody>
          <a:bodyPr wrap="square">
            <a:spAutoFit/>
          </a:bodyPr>
          <a:lstStyle/>
          <a:p>
            <a:pPr algn="r"/>
            <a:r>
              <a:rPr lang="en-US" altLang="zh-CN" sz="1600" dirty="0"/>
              <a:t>C. Ma, C. Ai, Z. Li, B. Li, H. Song, S. Xu and B. Wang, </a:t>
            </a:r>
            <a:r>
              <a:rPr lang="en-US" altLang="zh-CN" sz="1600" i="1" dirty="0"/>
              <a:t>Organometallics</a:t>
            </a:r>
            <a:r>
              <a:rPr lang="en-US" altLang="zh-CN" sz="1600" dirty="0"/>
              <a:t>, 2014, </a:t>
            </a:r>
            <a:r>
              <a:rPr lang="en-US" altLang="zh-CN" sz="1600" b="1" dirty="0"/>
              <a:t>33</a:t>
            </a:r>
            <a:r>
              <a:rPr lang="en-US" altLang="zh-CN" sz="1600" dirty="0"/>
              <a:t>, 5164</a:t>
            </a:r>
            <a:endParaRPr lang="zh-CN" altLang="en-US" sz="1200" dirty="0"/>
          </a:p>
        </p:txBody>
      </p:sp>
    </p:spTree>
    <p:extLst>
      <p:ext uri="{BB962C8B-B14F-4D97-AF65-F5344CB8AC3E}">
        <p14:creationId xmlns:p14="http://schemas.microsoft.com/office/powerpoint/2010/main" val="352018456"/>
      </p:ext>
    </p:extLst>
  </p:cSld>
  <p:clrMapOvr>
    <a:masterClrMapping/>
  </p:clrMapOvr>
  <p:transition spd="slow" advTm="30191"/>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250825" y="908050"/>
            <a:ext cx="8642350" cy="5743575"/>
          </a:xfrm>
          <a:prstGeom prst="rect">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sp>
        <p:nvSpPr>
          <p:cNvPr id="90" name="Rectangle 13"/>
          <p:cNvSpPr>
            <a:spLocks noChangeArrowheads="1"/>
          </p:cNvSpPr>
          <p:nvPr/>
        </p:nvSpPr>
        <p:spPr bwMode="auto">
          <a:xfrm>
            <a:off x="-28575" y="758825"/>
            <a:ext cx="9144000" cy="71438"/>
          </a:xfrm>
          <a:prstGeom prst="rect">
            <a:avLst/>
          </a:prstGeom>
          <a:gradFill rotWithShape="1">
            <a:gsLst>
              <a:gs pos="0">
                <a:srgbClr val="764700"/>
              </a:gs>
              <a:gs pos="100000">
                <a:srgbClr val="FF9900"/>
              </a:gs>
            </a:gsLst>
            <a:lin ang="0" scaled="1"/>
          </a:gradFill>
          <a:ln>
            <a:noFill/>
          </a:ln>
          <a:effectLst>
            <a:outerShdw blurRad="63500" sx="102000" sy="102000" algn="ctr" rotWithShape="0">
              <a:prstClr val="black">
                <a:alpha val="40000"/>
              </a:prstClr>
            </a:outerShdw>
          </a:effectLst>
        </p:spPr>
        <p:txBody>
          <a:bodyPr wrap="none" anchor="ctr"/>
          <a:lstStyle/>
          <a:p>
            <a:pPr fontAlgn="auto">
              <a:spcBef>
                <a:spcPts val="0"/>
              </a:spcBef>
              <a:spcAft>
                <a:spcPts val="0"/>
              </a:spcAft>
              <a:defRPr/>
            </a:pPr>
            <a:endParaRPr kumimoji="1" lang="zh-CN" altLang="en-US" sz="2800">
              <a:solidFill>
                <a:prstClr val="black"/>
              </a:solidFill>
              <a:latin typeface="Times New Roman" pitchFamily="18" charset="0"/>
              <a:ea typeface="宋体"/>
            </a:endParaRPr>
          </a:p>
        </p:txBody>
      </p:sp>
      <p:sp>
        <p:nvSpPr>
          <p:cNvPr id="127079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53088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矩形 8"/>
          <p:cNvSpPr/>
          <p:nvPr/>
        </p:nvSpPr>
        <p:spPr>
          <a:xfrm>
            <a:off x="899592" y="5661248"/>
            <a:ext cx="7344816" cy="646331"/>
          </a:xfrm>
          <a:prstGeom prst="rect">
            <a:avLst/>
          </a:prstGeom>
        </p:spPr>
        <p:txBody>
          <a:bodyPr wrap="square">
            <a:spAutoFit/>
          </a:bodyPr>
          <a:lstStyle/>
          <a:p>
            <a:pPr algn="ctr"/>
            <a:r>
              <a:rPr lang="en-US" altLang="zh-CN" dirty="0">
                <a:latin typeface="方正兰亭粗黑简体" panose="02010600030101010101" charset="-122"/>
                <a:ea typeface="方正兰亭粗黑简体" panose="02010600030101010101" charset="-122"/>
              </a:rPr>
              <a:t>Rh-catalyzed intermolecular C–H activation/annulation from N-aryl imidazolium salts and alkynes</a:t>
            </a:r>
            <a:endParaRPr lang="zh-CN" altLang="en-US" dirty="0">
              <a:latin typeface="方正兰亭粗黑简体" panose="02010600030101010101" charset="-122"/>
              <a:ea typeface="方正兰亭粗黑简体" panose="02010600030101010101" charset="-122"/>
            </a:endParaRPr>
          </a:p>
        </p:txBody>
      </p:sp>
      <p:sp>
        <p:nvSpPr>
          <p:cNvPr id="12" name="TextBox 29"/>
          <p:cNvSpPr txBox="1">
            <a:spLocks noChangeArrowheads="1"/>
          </p:cNvSpPr>
          <p:nvPr/>
        </p:nvSpPr>
        <p:spPr bwMode="auto">
          <a:xfrm>
            <a:off x="179512" y="260648"/>
            <a:ext cx="59046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r>
              <a:rPr lang="en-US" altLang="zh-CN" sz="2400" dirty="0">
                <a:latin typeface="方正兰亭粗黑简体" pitchFamily="2" charset="-122"/>
                <a:ea typeface="方正兰亭粗黑简体" pitchFamily="2" charset="-122"/>
              </a:rPr>
              <a:t>5. Formation of C–C</a:t>
            </a:r>
            <a:r>
              <a:rPr lang="en-US" altLang="zh-CN" sz="2400" baseline="-25000" dirty="0">
                <a:latin typeface="方正兰亭粗黑简体" panose="02010600030101010101" charset="-122"/>
                <a:ea typeface="方正兰亭粗黑简体" panose="02010600030101010101" charset="-122"/>
              </a:rPr>
              <a:t>(NHC)</a:t>
            </a:r>
            <a:r>
              <a:rPr lang="en-US" altLang="zh-CN" sz="2400" dirty="0">
                <a:latin typeface="方正兰亭粗黑简体" pitchFamily="2" charset="-122"/>
                <a:ea typeface="方正兰亭粗黑简体" pitchFamily="2" charset="-122"/>
              </a:rPr>
              <a:t> bond</a:t>
            </a:r>
            <a:endParaRPr lang="zh-CN" altLang="zh-CN" sz="2400" dirty="0">
              <a:latin typeface="方正兰亭粗黑简体" pitchFamily="2" charset="-122"/>
              <a:ea typeface="方正兰亭粗黑简体" pitchFamily="2" charset="-122"/>
            </a:endParaRPr>
          </a:p>
        </p:txBody>
      </p:sp>
      <p:sp>
        <p:nvSpPr>
          <p:cNvPr id="11" name="矩形 10">
            <a:extLst>
              <a:ext uri="{FF2B5EF4-FFF2-40B4-BE49-F238E27FC236}">
                <a16:creationId xmlns="" xmlns:a16="http://schemas.microsoft.com/office/drawing/2014/main" id="{854E03D9-0534-451D-AB7E-F4C3AB37674D}"/>
              </a:ext>
            </a:extLst>
          </p:cNvPr>
          <p:cNvSpPr/>
          <p:nvPr/>
        </p:nvSpPr>
        <p:spPr>
          <a:xfrm>
            <a:off x="1375778" y="1012666"/>
            <a:ext cx="6683241" cy="400110"/>
          </a:xfrm>
          <a:prstGeom prst="rect">
            <a:avLst/>
          </a:prstGeom>
        </p:spPr>
        <p:txBody>
          <a:bodyPr wrap="none">
            <a:spAutoFit/>
          </a:bodyPr>
          <a:lstStyle/>
          <a:p>
            <a:pPr algn="ctr"/>
            <a:r>
              <a:rPr lang="en-US" altLang="zh-CN" sz="2000" dirty="0">
                <a:latin typeface="方正兰亭粗黑简体" panose="02010600030101010101" charset="-122"/>
                <a:ea typeface="方正兰亭粗黑简体" panose="02010600030101010101" charset="-122"/>
              </a:rPr>
              <a:t>5.2 </a:t>
            </a:r>
            <a:r>
              <a:rPr lang="en-US" altLang="zh-CN" sz="2000" dirty="0">
                <a:latin typeface="方正兰亭粗黑简体" pitchFamily="2" charset="-122"/>
                <a:ea typeface="方正兰亭粗黑简体" pitchFamily="2" charset="-122"/>
              </a:rPr>
              <a:t>Cyclic C–C(NHC) bond formation from NHCs</a:t>
            </a:r>
            <a:endParaRPr lang="zh-CN" altLang="zh-CN" sz="2000" dirty="0">
              <a:latin typeface="方正兰亭粗黑简体" pitchFamily="2" charset="-122"/>
              <a:ea typeface="方正兰亭粗黑简体" pitchFamily="2" charset="-122"/>
            </a:endParaRPr>
          </a:p>
        </p:txBody>
      </p:sp>
      <p:graphicFrame>
        <p:nvGraphicFramePr>
          <p:cNvPr id="3" name="对象 2">
            <a:extLst>
              <a:ext uri="{FF2B5EF4-FFF2-40B4-BE49-F238E27FC236}">
                <a16:creationId xmlns="" xmlns:a16="http://schemas.microsoft.com/office/drawing/2014/main" id="{92F4DCEB-6515-4BEB-A8DB-69DFB83391A0}"/>
              </a:ext>
            </a:extLst>
          </p:cNvPr>
          <p:cNvGraphicFramePr>
            <a:graphicFrameLocks noChangeAspect="1"/>
          </p:cNvGraphicFramePr>
          <p:nvPr>
            <p:extLst>
              <p:ext uri="{D42A27DB-BD31-4B8C-83A1-F6EECF244321}">
                <p14:modId xmlns:p14="http://schemas.microsoft.com/office/powerpoint/2010/main" val="1192647673"/>
              </p:ext>
            </p:extLst>
          </p:nvPr>
        </p:nvGraphicFramePr>
        <p:xfrm>
          <a:off x="2000547" y="1287327"/>
          <a:ext cx="5142905" cy="4424321"/>
        </p:xfrm>
        <a:graphic>
          <a:graphicData uri="http://schemas.openxmlformats.org/presentationml/2006/ole">
            <mc:AlternateContent xmlns:mc="http://schemas.openxmlformats.org/markup-compatibility/2006">
              <mc:Choice xmlns:v="urn:schemas-microsoft-com:vml" Requires="v">
                <p:oleObj spid="_x0000_s1683479" name="CS ChemDraw Drawing" r:id="rId4" imgW="4703034" imgH="4046220" progId="ChemDraw.Document.6.0">
                  <p:embed/>
                </p:oleObj>
              </mc:Choice>
              <mc:Fallback>
                <p:oleObj name="CS ChemDraw Drawing" r:id="rId4" imgW="4703034" imgH="4046220" progId="ChemDraw.Document.6.0">
                  <p:embed/>
                  <p:pic>
                    <p:nvPicPr>
                      <p:cNvPr id="0" name=""/>
                      <p:cNvPicPr/>
                      <p:nvPr/>
                    </p:nvPicPr>
                    <p:blipFill>
                      <a:blip r:embed="rId5"/>
                      <a:stretch>
                        <a:fillRect/>
                      </a:stretch>
                    </p:blipFill>
                    <p:spPr>
                      <a:xfrm>
                        <a:off x="2000547" y="1287327"/>
                        <a:ext cx="5142905" cy="4424321"/>
                      </a:xfrm>
                      <a:prstGeom prst="rect">
                        <a:avLst/>
                      </a:prstGeom>
                    </p:spPr>
                  </p:pic>
                </p:oleObj>
              </mc:Fallback>
            </mc:AlternateContent>
          </a:graphicData>
        </a:graphic>
      </p:graphicFrame>
      <p:sp>
        <p:nvSpPr>
          <p:cNvPr id="13" name="矩形 12">
            <a:extLst>
              <a:ext uri="{FF2B5EF4-FFF2-40B4-BE49-F238E27FC236}">
                <a16:creationId xmlns="" xmlns:a16="http://schemas.microsoft.com/office/drawing/2014/main" id="{D60AEC2C-19CE-4C59-92A6-E2A684D5F229}"/>
              </a:ext>
            </a:extLst>
          </p:cNvPr>
          <p:cNvSpPr/>
          <p:nvPr/>
        </p:nvSpPr>
        <p:spPr>
          <a:xfrm>
            <a:off x="899592" y="6237312"/>
            <a:ext cx="7992888" cy="338554"/>
          </a:xfrm>
          <a:prstGeom prst="rect">
            <a:avLst/>
          </a:prstGeom>
        </p:spPr>
        <p:txBody>
          <a:bodyPr wrap="square">
            <a:spAutoFit/>
          </a:bodyPr>
          <a:lstStyle/>
          <a:p>
            <a:pPr algn="r"/>
            <a:r>
              <a:rPr lang="en-US" altLang="zh-CN" sz="1600" dirty="0"/>
              <a:t>D. </a:t>
            </a:r>
            <a:r>
              <a:rPr lang="en-US" altLang="zh-CN" sz="1600" dirty="0" err="1"/>
              <a:t>Ghorai</a:t>
            </a:r>
            <a:r>
              <a:rPr lang="en-US" altLang="zh-CN" sz="1600" dirty="0"/>
              <a:t> and J. Choudhury, </a:t>
            </a:r>
            <a:r>
              <a:rPr lang="en-US" altLang="zh-CN" sz="1600" i="1" dirty="0"/>
              <a:t>Chem. </a:t>
            </a:r>
            <a:r>
              <a:rPr lang="en-US" altLang="zh-CN" sz="1600" i="1" dirty="0" err="1"/>
              <a:t>Commun</a:t>
            </a:r>
            <a:r>
              <a:rPr lang="en-US" altLang="zh-CN" sz="1600" i="1" dirty="0"/>
              <a:t>.</a:t>
            </a:r>
            <a:r>
              <a:rPr lang="en-US" altLang="zh-CN" sz="1600" dirty="0"/>
              <a:t>, 2014, </a:t>
            </a:r>
            <a:r>
              <a:rPr lang="en-US" altLang="zh-CN" sz="1600" b="1" dirty="0"/>
              <a:t>50</a:t>
            </a:r>
            <a:r>
              <a:rPr lang="en-US" altLang="zh-CN" sz="1600" dirty="0"/>
              <a:t>, 15159</a:t>
            </a:r>
            <a:endParaRPr lang="zh-CN" altLang="en-US" sz="1100" dirty="0"/>
          </a:p>
        </p:txBody>
      </p:sp>
    </p:spTree>
    <p:extLst>
      <p:ext uri="{BB962C8B-B14F-4D97-AF65-F5344CB8AC3E}">
        <p14:creationId xmlns:p14="http://schemas.microsoft.com/office/powerpoint/2010/main" val="2712276324"/>
      </p:ext>
    </p:extLst>
  </p:cSld>
  <p:clrMapOvr>
    <a:masterClrMapping/>
  </p:clrMapOvr>
  <p:transition spd="slow" advTm="30191"/>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250825" y="908050"/>
            <a:ext cx="8642350" cy="5743575"/>
          </a:xfrm>
          <a:prstGeom prst="rect">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sp>
        <p:nvSpPr>
          <p:cNvPr id="90" name="Rectangle 13"/>
          <p:cNvSpPr>
            <a:spLocks noChangeArrowheads="1"/>
          </p:cNvSpPr>
          <p:nvPr/>
        </p:nvSpPr>
        <p:spPr bwMode="auto">
          <a:xfrm>
            <a:off x="-28575" y="758825"/>
            <a:ext cx="9144000" cy="71438"/>
          </a:xfrm>
          <a:prstGeom prst="rect">
            <a:avLst/>
          </a:prstGeom>
          <a:gradFill rotWithShape="1">
            <a:gsLst>
              <a:gs pos="0">
                <a:srgbClr val="764700"/>
              </a:gs>
              <a:gs pos="100000">
                <a:srgbClr val="FF9900"/>
              </a:gs>
            </a:gsLst>
            <a:lin ang="0" scaled="1"/>
          </a:gradFill>
          <a:ln>
            <a:noFill/>
          </a:ln>
          <a:effectLst>
            <a:outerShdw blurRad="63500" sx="102000" sy="102000" algn="ctr" rotWithShape="0">
              <a:prstClr val="black">
                <a:alpha val="40000"/>
              </a:prstClr>
            </a:outerShdw>
          </a:effectLst>
        </p:spPr>
        <p:txBody>
          <a:bodyPr wrap="none" anchor="ctr"/>
          <a:lstStyle/>
          <a:p>
            <a:pPr fontAlgn="auto">
              <a:spcBef>
                <a:spcPts val="0"/>
              </a:spcBef>
              <a:spcAft>
                <a:spcPts val="0"/>
              </a:spcAft>
              <a:defRPr/>
            </a:pPr>
            <a:endParaRPr kumimoji="1" lang="zh-CN" altLang="en-US" sz="2800">
              <a:solidFill>
                <a:prstClr val="black"/>
              </a:solidFill>
              <a:latin typeface="Times New Roman" pitchFamily="18" charset="0"/>
              <a:ea typeface="宋体"/>
            </a:endParaRPr>
          </a:p>
        </p:txBody>
      </p:sp>
      <p:sp>
        <p:nvSpPr>
          <p:cNvPr id="127079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46329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0" name="矩形 9"/>
          <p:cNvSpPr/>
          <p:nvPr/>
        </p:nvSpPr>
        <p:spPr>
          <a:xfrm>
            <a:off x="2195737" y="6237312"/>
            <a:ext cx="6696744" cy="338554"/>
          </a:xfrm>
          <a:prstGeom prst="rect">
            <a:avLst/>
          </a:prstGeom>
        </p:spPr>
        <p:txBody>
          <a:bodyPr wrap="square">
            <a:spAutoFit/>
          </a:bodyPr>
          <a:lstStyle/>
          <a:p>
            <a:pPr algn="r"/>
            <a:r>
              <a:rPr lang="en-US" altLang="zh-CN" sz="1600" dirty="0" err="1"/>
              <a:t>Grushin</a:t>
            </a:r>
            <a:r>
              <a:rPr lang="en-US" altLang="zh-CN" sz="1600" dirty="0"/>
              <a:t>, </a:t>
            </a:r>
            <a:r>
              <a:rPr lang="en-US" altLang="zh-CN" sz="1600" i="1" dirty="0"/>
              <a:t>Organometallics</a:t>
            </a:r>
            <a:r>
              <a:rPr lang="en-US" altLang="zh-CN" sz="1600" dirty="0"/>
              <a:t>, 2000, </a:t>
            </a:r>
            <a:r>
              <a:rPr lang="en-US" altLang="zh-CN" sz="1600" b="1" dirty="0"/>
              <a:t>19</a:t>
            </a:r>
            <a:r>
              <a:rPr lang="en-US" altLang="zh-CN" sz="1600" dirty="0"/>
              <a:t>, 1888</a:t>
            </a:r>
            <a:endParaRPr lang="zh-CN" altLang="en-US" sz="1600" dirty="0"/>
          </a:p>
        </p:txBody>
      </p:sp>
      <p:sp>
        <p:nvSpPr>
          <p:cNvPr id="12" name="TextBox 29"/>
          <p:cNvSpPr txBox="1">
            <a:spLocks noChangeArrowheads="1"/>
          </p:cNvSpPr>
          <p:nvPr/>
        </p:nvSpPr>
        <p:spPr bwMode="auto">
          <a:xfrm>
            <a:off x="179512" y="241484"/>
            <a:ext cx="60486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r>
              <a:rPr lang="en-US" altLang="zh-CN" sz="2400" dirty="0">
                <a:latin typeface="方正兰亭粗黑简体" pitchFamily="2" charset="-122"/>
                <a:ea typeface="方正兰亭粗黑简体" pitchFamily="2" charset="-122"/>
              </a:rPr>
              <a:t>2. Formation of C–P bond</a:t>
            </a:r>
            <a:endParaRPr lang="zh-CN" altLang="zh-CN" sz="2400" dirty="0">
              <a:latin typeface="方正兰亭粗黑简体" pitchFamily="2" charset="-122"/>
              <a:ea typeface="方正兰亭粗黑简体" pitchFamily="2" charset="-122"/>
            </a:endParaRPr>
          </a:p>
        </p:txBody>
      </p:sp>
      <p:graphicFrame>
        <p:nvGraphicFramePr>
          <p:cNvPr id="11" name="对象 10">
            <a:extLst>
              <a:ext uri="{FF2B5EF4-FFF2-40B4-BE49-F238E27FC236}">
                <a16:creationId xmlns="" xmlns:a16="http://schemas.microsoft.com/office/drawing/2014/main" id="{B626A2ED-82E2-49F8-82DD-E69F7C2C2236}"/>
              </a:ext>
            </a:extLst>
          </p:cNvPr>
          <p:cNvGraphicFramePr>
            <a:graphicFrameLocks noChangeAspect="1"/>
          </p:cNvGraphicFramePr>
          <p:nvPr>
            <p:extLst>
              <p:ext uri="{D42A27DB-BD31-4B8C-83A1-F6EECF244321}">
                <p14:modId xmlns:p14="http://schemas.microsoft.com/office/powerpoint/2010/main" val="465474119"/>
              </p:ext>
            </p:extLst>
          </p:nvPr>
        </p:nvGraphicFramePr>
        <p:xfrm>
          <a:off x="395535" y="1977293"/>
          <a:ext cx="8352929" cy="3040714"/>
        </p:xfrm>
        <a:graphic>
          <a:graphicData uri="http://schemas.openxmlformats.org/presentationml/2006/ole">
            <mc:AlternateContent xmlns:mc="http://schemas.openxmlformats.org/markup-compatibility/2006">
              <mc:Choice xmlns:v="urn:schemas-microsoft-com:vml" Requires="v">
                <p:oleObj spid="_x0000_s1463330" name="CS ChemDraw Drawing" r:id="rId4" imgW="5137685" imgH="1869633" progId="ChemDraw.Document.6.0">
                  <p:embed/>
                </p:oleObj>
              </mc:Choice>
              <mc:Fallback>
                <p:oleObj name="CS ChemDraw Drawing" r:id="rId4" imgW="5137685" imgH="1869633" progId="ChemDraw.Document.6.0">
                  <p:embed/>
                  <p:pic>
                    <p:nvPicPr>
                      <p:cNvPr id="5" name="对象 4">
                        <a:extLst>
                          <a:ext uri="{FF2B5EF4-FFF2-40B4-BE49-F238E27FC236}">
                            <a16:creationId xmlns="" xmlns:a16="http://schemas.microsoft.com/office/drawing/2014/main" id="{0D0F969B-6DAA-4EBB-A391-A534B60FDDC9}"/>
                          </a:ext>
                        </a:extLst>
                      </p:cNvPr>
                      <p:cNvPicPr/>
                      <p:nvPr/>
                    </p:nvPicPr>
                    <p:blipFill>
                      <a:blip r:embed="rId5"/>
                      <a:stretch>
                        <a:fillRect/>
                      </a:stretch>
                    </p:blipFill>
                    <p:spPr>
                      <a:xfrm>
                        <a:off x="395535" y="1977293"/>
                        <a:ext cx="8352929" cy="3040714"/>
                      </a:xfrm>
                      <a:prstGeom prst="rect">
                        <a:avLst/>
                      </a:prstGeom>
                    </p:spPr>
                  </p:pic>
                </p:oleObj>
              </mc:Fallback>
            </mc:AlternateContent>
          </a:graphicData>
        </a:graphic>
      </p:graphicFrame>
      <p:sp>
        <p:nvSpPr>
          <p:cNvPr id="13" name="矩形 12">
            <a:extLst>
              <a:ext uri="{FF2B5EF4-FFF2-40B4-BE49-F238E27FC236}">
                <a16:creationId xmlns="" xmlns:a16="http://schemas.microsoft.com/office/drawing/2014/main" id="{43BE93CF-8671-461D-93B0-E5EF952D9303}"/>
              </a:ext>
            </a:extLst>
          </p:cNvPr>
          <p:cNvSpPr/>
          <p:nvPr/>
        </p:nvSpPr>
        <p:spPr>
          <a:xfrm>
            <a:off x="827584" y="5230941"/>
            <a:ext cx="7704856" cy="646331"/>
          </a:xfrm>
          <a:prstGeom prst="rect">
            <a:avLst/>
          </a:prstGeom>
        </p:spPr>
        <p:txBody>
          <a:bodyPr wrap="square">
            <a:spAutoFit/>
          </a:bodyPr>
          <a:lstStyle/>
          <a:p>
            <a:pPr algn="ctr"/>
            <a:r>
              <a:rPr lang="en-US" altLang="zh-CN" dirty="0">
                <a:latin typeface="方正兰亭粗黑简体" pitchFamily="2" charset="-122"/>
                <a:ea typeface="方正兰亭粗黑简体" pitchFamily="2" charset="-122"/>
              </a:rPr>
              <a:t>Mechanism for Pd–</a:t>
            </a:r>
            <a:r>
              <a:rPr lang="en-US" altLang="zh-CN" dirty="0" err="1">
                <a:latin typeface="方正兰亭粗黑简体" pitchFamily="2" charset="-122"/>
                <a:ea typeface="方正兰亭粗黑简体" pitchFamily="2" charset="-122"/>
              </a:rPr>
              <a:t>Ar</a:t>
            </a:r>
            <a:r>
              <a:rPr lang="en-US" altLang="zh-CN" dirty="0">
                <a:latin typeface="方正兰亭粗黑简体" pitchFamily="2" charset="-122"/>
                <a:ea typeface="方正兰亭粗黑简体" pitchFamily="2" charset="-122"/>
              </a:rPr>
              <a:t>/P–</a:t>
            </a:r>
            <a:r>
              <a:rPr lang="en-US" altLang="zh-CN" dirty="0" err="1">
                <a:latin typeface="方正兰亭粗黑简体" pitchFamily="2" charset="-122"/>
                <a:ea typeface="方正兰亭粗黑简体" pitchFamily="2" charset="-122"/>
              </a:rPr>
              <a:t>Ar</a:t>
            </a:r>
            <a:r>
              <a:rPr lang="en-US" altLang="zh-CN" dirty="0">
                <a:latin typeface="方正兰亭粗黑简体" pitchFamily="2" charset="-122"/>
                <a:ea typeface="方正兰亭粗黑简体" pitchFamily="2" charset="-122"/>
              </a:rPr>
              <a:t> internal exchange with tight ion-pair as the key intermediate</a:t>
            </a:r>
            <a:endParaRPr lang="zh-CN" altLang="en-US" dirty="0">
              <a:latin typeface="方正兰亭粗黑简体" pitchFamily="2" charset="-122"/>
              <a:ea typeface="方正兰亭粗黑简体" pitchFamily="2" charset="-122"/>
            </a:endParaRPr>
          </a:p>
        </p:txBody>
      </p:sp>
      <p:sp>
        <p:nvSpPr>
          <p:cNvPr id="14" name="Rectangle 1">
            <a:extLst>
              <a:ext uri="{FF2B5EF4-FFF2-40B4-BE49-F238E27FC236}">
                <a16:creationId xmlns="" xmlns:a16="http://schemas.microsoft.com/office/drawing/2014/main" id="{B74E8910-107A-45B5-8FD9-A3CF338E47EA}"/>
              </a:ext>
            </a:extLst>
          </p:cNvPr>
          <p:cNvSpPr>
            <a:spLocks noChangeArrowheads="1"/>
          </p:cNvSpPr>
          <p:nvPr/>
        </p:nvSpPr>
        <p:spPr bwMode="auto">
          <a:xfrm>
            <a:off x="2152907" y="1016132"/>
            <a:ext cx="4838184" cy="4001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a:r>
              <a:rPr kumimoji="0" lang="en-US" altLang="zh-CN" sz="2000" i="0" u="none" strike="noStrike" cap="none" normalizeH="0" baseline="0" dirty="0">
                <a:ln>
                  <a:noFill/>
                </a:ln>
                <a:effectLst/>
                <a:latin typeface="方正兰亭粗黑简体" pitchFamily="2" charset="-122"/>
                <a:ea typeface="方正兰亭粗黑简体" pitchFamily="2" charset="-122"/>
                <a:cs typeface="Times New Roman" pitchFamily="18" charset="0"/>
              </a:rPr>
              <a:t>2.1 </a:t>
            </a:r>
            <a:r>
              <a:rPr lang="en-US" altLang="zh-CN" sz="2000" dirty="0">
                <a:latin typeface="方正兰亭粗黑简体" pitchFamily="2" charset="-122"/>
                <a:ea typeface="方正兰亭粗黑简体" pitchFamily="2" charset="-122"/>
                <a:cs typeface="Times New Roman" pitchFamily="18" charset="0"/>
              </a:rPr>
              <a:t>Formation of phosphonium salt</a:t>
            </a:r>
          </a:p>
        </p:txBody>
      </p:sp>
    </p:spTree>
    <p:extLst>
      <p:ext uri="{BB962C8B-B14F-4D97-AF65-F5344CB8AC3E}">
        <p14:creationId xmlns:p14="http://schemas.microsoft.com/office/powerpoint/2010/main" val="2585648664"/>
      </p:ext>
    </p:extLst>
  </p:cSld>
  <p:clrMapOvr>
    <a:masterClrMapping/>
  </p:clrMapOvr>
  <p:transition spd="slow" advTm="30191"/>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250825" y="908050"/>
            <a:ext cx="8642350" cy="5743575"/>
          </a:xfrm>
          <a:prstGeom prst="rect">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sp>
        <p:nvSpPr>
          <p:cNvPr id="90" name="Rectangle 13"/>
          <p:cNvSpPr>
            <a:spLocks noChangeArrowheads="1"/>
          </p:cNvSpPr>
          <p:nvPr/>
        </p:nvSpPr>
        <p:spPr bwMode="auto">
          <a:xfrm>
            <a:off x="-28575" y="758825"/>
            <a:ext cx="9144000" cy="71438"/>
          </a:xfrm>
          <a:prstGeom prst="rect">
            <a:avLst/>
          </a:prstGeom>
          <a:gradFill rotWithShape="1">
            <a:gsLst>
              <a:gs pos="0">
                <a:srgbClr val="764700"/>
              </a:gs>
              <a:gs pos="100000">
                <a:srgbClr val="FF9900"/>
              </a:gs>
            </a:gsLst>
            <a:lin ang="0" scaled="1"/>
          </a:gradFill>
          <a:ln>
            <a:noFill/>
          </a:ln>
          <a:effectLst>
            <a:outerShdw blurRad="63500" sx="102000" sy="102000" algn="ctr" rotWithShape="0">
              <a:prstClr val="black">
                <a:alpha val="40000"/>
              </a:prstClr>
            </a:outerShdw>
          </a:effectLst>
        </p:spPr>
        <p:txBody>
          <a:bodyPr wrap="none" anchor="ctr"/>
          <a:lstStyle/>
          <a:p>
            <a:pPr fontAlgn="auto">
              <a:spcBef>
                <a:spcPts val="0"/>
              </a:spcBef>
              <a:spcAft>
                <a:spcPts val="0"/>
              </a:spcAft>
              <a:defRPr/>
            </a:pPr>
            <a:endParaRPr kumimoji="1" lang="zh-CN" altLang="en-US" sz="2800">
              <a:solidFill>
                <a:prstClr val="black"/>
              </a:solidFill>
              <a:latin typeface="Times New Roman" pitchFamily="18" charset="0"/>
              <a:ea typeface="宋体"/>
            </a:endParaRPr>
          </a:p>
        </p:txBody>
      </p:sp>
      <p:sp>
        <p:nvSpPr>
          <p:cNvPr id="127079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53088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矩形 8"/>
          <p:cNvSpPr/>
          <p:nvPr/>
        </p:nvSpPr>
        <p:spPr>
          <a:xfrm>
            <a:off x="546981" y="5661248"/>
            <a:ext cx="7992888" cy="646331"/>
          </a:xfrm>
          <a:prstGeom prst="rect">
            <a:avLst/>
          </a:prstGeom>
        </p:spPr>
        <p:txBody>
          <a:bodyPr wrap="square">
            <a:spAutoFit/>
          </a:bodyPr>
          <a:lstStyle/>
          <a:p>
            <a:pPr algn="ctr"/>
            <a:r>
              <a:rPr lang="en-US" altLang="zh-CN" dirty="0">
                <a:latin typeface="方正兰亭粗黑简体" panose="02010600030101010101" charset="-122"/>
                <a:ea typeface="方正兰亭粗黑简体" panose="02010600030101010101" charset="-122"/>
              </a:rPr>
              <a:t>Isolated Rh(III)–NHC intermediate and the proposed mechanism for formation of </a:t>
            </a:r>
            <a:r>
              <a:rPr lang="en-US" altLang="zh-CN" dirty="0" err="1">
                <a:latin typeface="方正兰亭粗黑简体" panose="02010600030101010101" charset="-122"/>
                <a:ea typeface="方正兰亭粗黑简体" panose="02010600030101010101" charset="-122"/>
              </a:rPr>
              <a:t>imidazo</a:t>
            </a:r>
            <a:r>
              <a:rPr lang="en-US" altLang="zh-CN" dirty="0">
                <a:latin typeface="方正兰亭粗黑简体" panose="02010600030101010101" charset="-122"/>
                <a:ea typeface="方正兰亭粗黑简体" panose="02010600030101010101" charset="-122"/>
              </a:rPr>
              <a:t>-fused quinolinium salts</a:t>
            </a:r>
            <a:endParaRPr lang="zh-CN" altLang="en-US" dirty="0">
              <a:latin typeface="方正兰亭粗黑简体" panose="02010600030101010101" charset="-122"/>
              <a:ea typeface="方正兰亭粗黑简体" panose="02010600030101010101" charset="-122"/>
            </a:endParaRPr>
          </a:p>
        </p:txBody>
      </p:sp>
      <p:sp>
        <p:nvSpPr>
          <p:cNvPr id="12" name="TextBox 29"/>
          <p:cNvSpPr txBox="1">
            <a:spLocks noChangeArrowheads="1"/>
          </p:cNvSpPr>
          <p:nvPr/>
        </p:nvSpPr>
        <p:spPr bwMode="auto">
          <a:xfrm>
            <a:off x="179512" y="260648"/>
            <a:ext cx="59046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r>
              <a:rPr lang="en-US" altLang="zh-CN" sz="2400" dirty="0">
                <a:latin typeface="方正兰亭粗黑简体" pitchFamily="2" charset="-122"/>
                <a:ea typeface="方正兰亭粗黑简体" pitchFamily="2" charset="-122"/>
              </a:rPr>
              <a:t>5. Formation of C–C</a:t>
            </a:r>
            <a:r>
              <a:rPr lang="en-US" altLang="zh-CN" sz="2400" baseline="-25000" dirty="0">
                <a:latin typeface="方正兰亭粗黑简体" panose="02010600030101010101" charset="-122"/>
                <a:ea typeface="方正兰亭粗黑简体" panose="02010600030101010101" charset="-122"/>
              </a:rPr>
              <a:t>(NHC)</a:t>
            </a:r>
            <a:r>
              <a:rPr lang="en-US" altLang="zh-CN" sz="2400" dirty="0">
                <a:latin typeface="方正兰亭粗黑简体" pitchFamily="2" charset="-122"/>
                <a:ea typeface="方正兰亭粗黑简体" pitchFamily="2" charset="-122"/>
              </a:rPr>
              <a:t> bond</a:t>
            </a:r>
            <a:endParaRPr lang="zh-CN" altLang="zh-CN" sz="2400" dirty="0">
              <a:latin typeface="方正兰亭粗黑简体" pitchFamily="2" charset="-122"/>
              <a:ea typeface="方正兰亭粗黑简体" pitchFamily="2" charset="-122"/>
            </a:endParaRPr>
          </a:p>
        </p:txBody>
      </p:sp>
      <p:sp>
        <p:nvSpPr>
          <p:cNvPr id="11" name="矩形 10">
            <a:extLst>
              <a:ext uri="{FF2B5EF4-FFF2-40B4-BE49-F238E27FC236}">
                <a16:creationId xmlns="" xmlns:a16="http://schemas.microsoft.com/office/drawing/2014/main" id="{854E03D9-0534-451D-AB7E-F4C3AB37674D}"/>
              </a:ext>
            </a:extLst>
          </p:cNvPr>
          <p:cNvSpPr/>
          <p:nvPr/>
        </p:nvSpPr>
        <p:spPr>
          <a:xfrm>
            <a:off x="1375778" y="908720"/>
            <a:ext cx="6683241" cy="400110"/>
          </a:xfrm>
          <a:prstGeom prst="rect">
            <a:avLst/>
          </a:prstGeom>
        </p:spPr>
        <p:txBody>
          <a:bodyPr wrap="none">
            <a:spAutoFit/>
          </a:bodyPr>
          <a:lstStyle/>
          <a:p>
            <a:pPr algn="ctr"/>
            <a:r>
              <a:rPr lang="en-US" altLang="zh-CN" sz="2000" dirty="0">
                <a:latin typeface="方正兰亭粗黑简体" panose="02010600030101010101" charset="-122"/>
                <a:ea typeface="方正兰亭粗黑简体" panose="02010600030101010101" charset="-122"/>
              </a:rPr>
              <a:t>5.2 </a:t>
            </a:r>
            <a:r>
              <a:rPr lang="en-US" altLang="zh-CN" sz="2000" dirty="0">
                <a:latin typeface="方正兰亭粗黑简体" pitchFamily="2" charset="-122"/>
                <a:ea typeface="方正兰亭粗黑简体" pitchFamily="2" charset="-122"/>
              </a:rPr>
              <a:t>Cyclic C–C(NHC) bond formation from NHCs</a:t>
            </a:r>
            <a:endParaRPr lang="zh-CN" altLang="zh-CN" sz="2000" dirty="0">
              <a:latin typeface="方正兰亭粗黑简体" pitchFamily="2" charset="-122"/>
              <a:ea typeface="方正兰亭粗黑简体" pitchFamily="2" charset="-122"/>
            </a:endParaRPr>
          </a:p>
        </p:txBody>
      </p:sp>
      <p:graphicFrame>
        <p:nvGraphicFramePr>
          <p:cNvPr id="3" name="对象 2">
            <a:extLst>
              <a:ext uri="{FF2B5EF4-FFF2-40B4-BE49-F238E27FC236}">
                <a16:creationId xmlns="" xmlns:a16="http://schemas.microsoft.com/office/drawing/2014/main" id="{4DD5F89D-68C1-422F-86A8-750198007610}"/>
              </a:ext>
            </a:extLst>
          </p:cNvPr>
          <p:cNvGraphicFramePr>
            <a:graphicFrameLocks noChangeAspect="1"/>
          </p:cNvGraphicFramePr>
          <p:nvPr>
            <p:extLst>
              <p:ext uri="{D42A27DB-BD31-4B8C-83A1-F6EECF244321}">
                <p14:modId xmlns:p14="http://schemas.microsoft.com/office/powerpoint/2010/main" val="2900107052"/>
              </p:ext>
            </p:extLst>
          </p:nvPr>
        </p:nvGraphicFramePr>
        <p:xfrm>
          <a:off x="2000677" y="1226085"/>
          <a:ext cx="5142646" cy="4508912"/>
        </p:xfrm>
        <a:graphic>
          <a:graphicData uri="http://schemas.openxmlformats.org/presentationml/2006/ole">
            <mc:AlternateContent xmlns:mc="http://schemas.openxmlformats.org/markup-compatibility/2006">
              <mc:Choice xmlns:v="urn:schemas-microsoft-com:vml" Requires="v">
                <p:oleObj spid="_x0000_s1684503" name="CS ChemDraw Drawing" r:id="rId4" imgW="5384366" imgH="4721615" progId="ChemDraw.Document.6.0">
                  <p:embed/>
                </p:oleObj>
              </mc:Choice>
              <mc:Fallback>
                <p:oleObj name="CS ChemDraw Drawing" r:id="rId4" imgW="5384366" imgH="4721615" progId="ChemDraw.Document.6.0">
                  <p:embed/>
                  <p:pic>
                    <p:nvPicPr>
                      <p:cNvPr id="0" name=""/>
                      <p:cNvPicPr/>
                      <p:nvPr/>
                    </p:nvPicPr>
                    <p:blipFill>
                      <a:blip r:embed="rId5"/>
                      <a:stretch>
                        <a:fillRect/>
                      </a:stretch>
                    </p:blipFill>
                    <p:spPr>
                      <a:xfrm>
                        <a:off x="2000677" y="1226085"/>
                        <a:ext cx="5142646" cy="4508912"/>
                      </a:xfrm>
                      <a:prstGeom prst="rect">
                        <a:avLst/>
                      </a:prstGeom>
                    </p:spPr>
                  </p:pic>
                </p:oleObj>
              </mc:Fallback>
            </mc:AlternateContent>
          </a:graphicData>
        </a:graphic>
      </p:graphicFrame>
      <p:sp>
        <p:nvSpPr>
          <p:cNvPr id="13" name="矩形 12">
            <a:extLst>
              <a:ext uri="{FF2B5EF4-FFF2-40B4-BE49-F238E27FC236}">
                <a16:creationId xmlns="" xmlns:a16="http://schemas.microsoft.com/office/drawing/2014/main" id="{0337B783-8661-4E2B-8EB7-E681771E8EB0}"/>
              </a:ext>
            </a:extLst>
          </p:cNvPr>
          <p:cNvSpPr/>
          <p:nvPr/>
        </p:nvSpPr>
        <p:spPr>
          <a:xfrm>
            <a:off x="899592" y="6237312"/>
            <a:ext cx="7992888" cy="338554"/>
          </a:xfrm>
          <a:prstGeom prst="rect">
            <a:avLst/>
          </a:prstGeom>
        </p:spPr>
        <p:txBody>
          <a:bodyPr wrap="square">
            <a:spAutoFit/>
          </a:bodyPr>
          <a:lstStyle/>
          <a:p>
            <a:pPr algn="r"/>
            <a:r>
              <a:rPr lang="en-US" altLang="zh-CN" sz="1600" dirty="0"/>
              <a:t>D. </a:t>
            </a:r>
            <a:r>
              <a:rPr lang="en-US" altLang="zh-CN" sz="1600" dirty="0" err="1"/>
              <a:t>Ghorai</a:t>
            </a:r>
            <a:r>
              <a:rPr lang="en-US" altLang="zh-CN" sz="1600" dirty="0"/>
              <a:t> and J. Choudhury, </a:t>
            </a:r>
            <a:r>
              <a:rPr lang="en-US" altLang="zh-CN" sz="1600" i="1" dirty="0"/>
              <a:t>Chem. </a:t>
            </a:r>
            <a:r>
              <a:rPr lang="en-US" altLang="zh-CN" sz="1600" i="1" dirty="0" err="1"/>
              <a:t>Commun</a:t>
            </a:r>
            <a:r>
              <a:rPr lang="en-US" altLang="zh-CN" sz="1600" i="1" dirty="0"/>
              <a:t>.</a:t>
            </a:r>
            <a:r>
              <a:rPr lang="en-US" altLang="zh-CN" sz="1600" dirty="0"/>
              <a:t>, 2014, </a:t>
            </a:r>
            <a:r>
              <a:rPr lang="en-US" altLang="zh-CN" sz="1600" b="1" dirty="0"/>
              <a:t>50</a:t>
            </a:r>
            <a:r>
              <a:rPr lang="en-US" altLang="zh-CN" sz="1600" dirty="0"/>
              <a:t>, 15159</a:t>
            </a:r>
            <a:endParaRPr lang="zh-CN" altLang="en-US" sz="1100" dirty="0"/>
          </a:p>
        </p:txBody>
      </p:sp>
    </p:spTree>
    <p:extLst>
      <p:ext uri="{BB962C8B-B14F-4D97-AF65-F5344CB8AC3E}">
        <p14:creationId xmlns:p14="http://schemas.microsoft.com/office/powerpoint/2010/main" val="3255767580"/>
      </p:ext>
    </p:extLst>
  </p:cSld>
  <p:clrMapOvr>
    <a:masterClrMapping/>
  </p:clrMapOvr>
  <p:transition spd="slow" advTm="30191"/>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250825" y="908050"/>
            <a:ext cx="8642350" cy="5743575"/>
          </a:xfrm>
          <a:prstGeom prst="rect">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sp>
        <p:nvSpPr>
          <p:cNvPr id="90" name="Rectangle 13"/>
          <p:cNvSpPr>
            <a:spLocks noChangeArrowheads="1"/>
          </p:cNvSpPr>
          <p:nvPr/>
        </p:nvSpPr>
        <p:spPr bwMode="auto">
          <a:xfrm>
            <a:off x="-28575" y="758825"/>
            <a:ext cx="9144000" cy="71438"/>
          </a:xfrm>
          <a:prstGeom prst="rect">
            <a:avLst/>
          </a:prstGeom>
          <a:gradFill rotWithShape="1">
            <a:gsLst>
              <a:gs pos="0">
                <a:srgbClr val="764700"/>
              </a:gs>
              <a:gs pos="100000">
                <a:srgbClr val="FF9900"/>
              </a:gs>
            </a:gsLst>
            <a:lin ang="0" scaled="1"/>
          </a:gradFill>
          <a:ln>
            <a:noFill/>
          </a:ln>
          <a:effectLst>
            <a:outerShdw blurRad="63500" sx="102000" sy="102000" algn="ctr" rotWithShape="0">
              <a:prstClr val="black">
                <a:alpha val="40000"/>
              </a:prstClr>
            </a:outerShdw>
          </a:effectLst>
        </p:spPr>
        <p:txBody>
          <a:bodyPr wrap="none" anchor="ctr"/>
          <a:lstStyle/>
          <a:p>
            <a:pPr fontAlgn="auto">
              <a:spcBef>
                <a:spcPts val="0"/>
              </a:spcBef>
              <a:spcAft>
                <a:spcPts val="0"/>
              </a:spcAft>
              <a:defRPr/>
            </a:pPr>
            <a:endParaRPr kumimoji="1" lang="zh-CN" altLang="en-US" sz="2800">
              <a:solidFill>
                <a:prstClr val="black"/>
              </a:solidFill>
              <a:latin typeface="Times New Roman" pitchFamily="18" charset="0"/>
              <a:ea typeface="宋体"/>
            </a:endParaRPr>
          </a:p>
        </p:txBody>
      </p:sp>
      <p:sp>
        <p:nvSpPr>
          <p:cNvPr id="127079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53088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矩形 8"/>
          <p:cNvSpPr/>
          <p:nvPr/>
        </p:nvSpPr>
        <p:spPr>
          <a:xfrm>
            <a:off x="539552" y="5518973"/>
            <a:ext cx="8064896" cy="646331"/>
          </a:xfrm>
          <a:prstGeom prst="rect">
            <a:avLst/>
          </a:prstGeom>
        </p:spPr>
        <p:txBody>
          <a:bodyPr wrap="square">
            <a:spAutoFit/>
          </a:bodyPr>
          <a:lstStyle/>
          <a:p>
            <a:pPr algn="ctr"/>
            <a:r>
              <a:rPr lang="en-US" altLang="zh-CN" dirty="0">
                <a:latin typeface="方正兰亭粗黑简体" panose="02010600030101010101" charset="-122"/>
                <a:ea typeface="方正兰亭粗黑简体" panose="02010600030101010101" charset="-122"/>
              </a:rPr>
              <a:t>Cascade intermolecular C–H activation/annulation from N-aryl imidazolium salts and alkynes</a:t>
            </a:r>
            <a:endParaRPr lang="zh-CN" altLang="en-US" dirty="0">
              <a:latin typeface="方正兰亭粗黑简体" panose="02010600030101010101" charset="-122"/>
              <a:ea typeface="方正兰亭粗黑简体" panose="02010600030101010101" charset="-122"/>
            </a:endParaRPr>
          </a:p>
        </p:txBody>
      </p:sp>
      <p:sp>
        <p:nvSpPr>
          <p:cNvPr id="12" name="TextBox 29"/>
          <p:cNvSpPr txBox="1">
            <a:spLocks noChangeArrowheads="1"/>
          </p:cNvSpPr>
          <p:nvPr/>
        </p:nvSpPr>
        <p:spPr bwMode="auto">
          <a:xfrm>
            <a:off x="179512" y="260648"/>
            <a:ext cx="59046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r>
              <a:rPr lang="en-US" altLang="zh-CN" sz="2400" dirty="0">
                <a:latin typeface="方正兰亭粗黑简体" pitchFamily="2" charset="-122"/>
                <a:ea typeface="方正兰亭粗黑简体" pitchFamily="2" charset="-122"/>
              </a:rPr>
              <a:t>5. Formation of C–C</a:t>
            </a:r>
            <a:r>
              <a:rPr lang="en-US" altLang="zh-CN" sz="2400" baseline="-25000" dirty="0">
                <a:latin typeface="方正兰亭粗黑简体" panose="02010600030101010101" charset="-122"/>
                <a:ea typeface="方正兰亭粗黑简体" panose="02010600030101010101" charset="-122"/>
              </a:rPr>
              <a:t>(NHC)</a:t>
            </a:r>
            <a:r>
              <a:rPr lang="en-US" altLang="zh-CN" sz="2400" dirty="0">
                <a:latin typeface="方正兰亭粗黑简体" pitchFamily="2" charset="-122"/>
                <a:ea typeface="方正兰亭粗黑简体" pitchFamily="2" charset="-122"/>
              </a:rPr>
              <a:t> bond</a:t>
            </a:r>
            <a:endParaRPr lang="zh-CN" altLang="zh-CN" sz="2400" dirty="0">
              <a:latin typeface="方正兰亭粗黑简体" pitchFamily="2" charset="-122"/>
              <a:ea typeface="方正兰亭粗黑简体" pitchFamily="2" charset="-122"/>
            </a:endParaRPr>
          </a:p>
        </p:txBody>
      </p:sp>
      <p:sp>
        <p:nvSpPr>
          <p:cNvPr id="11" name="矩形 10">
            <a:extLst>
              <a:ext uri="{FF2B5EF4-FFF2-40B4-BE49-F238E27FC236}">
                <a16:creationId xmlns="" xmlns:a16="http://schemas.microsoft.com/office/drawing/2014/main" id="{854E03D9-0534-451D-AB7E-F4C3AB37674D}"/>
              </a:ext>
            </a:extLst>
          </p:cNvPr>
          <p:cNvSpPr/>
          <p:nvPr/>
        </p:nvSpPr>
        <p:spPr>
          <a:xfrm>
            <a:off x="1375778" y="1012666"/>
            <a:ext cx="6683241" cy="400110"/>
          </a:xfrm>
          <a:prstGeom prst="rect">
            <a:avLst/>
          </a:prstGeom>
        </p:spPr>
        <p:txBody>
          <a:bodyPr wrap="none">
            <a:spAutoFit/>
          </a:bodyPr>
          <a:lstStyle/>
          <a:p>
            <a:pPr algn="ctr"/>
            <a:r>
              <a:rPr lang="en-US" altLang="zh-CN" sz="2000" dirty="0">
                <a:latin typeface="方正兰亭粗黑简体" panose="02010600030101010101" charset="-122"/>
                <a:ea typeface="方正兰亭粗黑简体" panose="02010600030101010101" charset="-122"/>
              </a:rPr>
              <a:t>5.2 </a:t>
            </a:r>
            <a:r>
              <a:rPr lang="en-US" altLang="zh-CN" sz="2000" dirty="0">
                <a:latin typeface="方正兰亭粗黑简体" pitchFamily="2" charset="-122"/>
                <a:ea typeface="方正兰亭粗黑简体" pitchFamily="2" charset="-122"/>
              </a:rPr>
              <a:t>Cyclic C–C(NHC) bond formation from NHCs</a:t>
            </a:r>
            <a:endParaRPr lang="zh-CN" altLang="zh-CN" sz="2000" dirty="0">
              <a:latin typeface="方正兰亭粗黑简体" pitchFamily="2" charset="-122"/>
              <a:ea typeface="方正兰亭粗黑简体" pitchFamily="2" charset="-122"/>
            </a:endParaRPr>
          </a:p>
        </p:txBody>
      </p:sp>
      <p:graphicFrame>
        <p:nvGraphicFramePr>
          <p:cNvPr id="3" name="对象 2">
            <a:extLst>
              <a:ext uri="{FF2B5EF4-FFF2-40B4-BE49-F238E27FC236}">
                <a16:creationId xmlns="" xmlns:a16="http://schemas.microsoft.com/office/drawing/2014/main" id="{60B25B75-0336-44CC-A299-05A4F73606D4}"/>
              </a:ext>
            </a:extLst>
          </p:cNvPr>
          <p:cNvGraphicFramePr>
            <a:graphicFrameLocks noChangeAspect="1"/>
          </p:cNvGraphicFramePr>
          <p:nvPr>
            <p:extLst>
              <p:ext uri="{D42A27DB-BD31-4B8C-83A1-F6EECF244321}">
                <p14:modId xmlns:p14="http://schemas.microsoft.com/office/powerpoint/2010/main" val="2741470173"/>
              </p:ext>
            </p:extLst>
          </p:nvPr>
        </p:nvGraphicFramePr>
        <p:xfrm>
          <a:off x="1403648" y="1667480"/>
          <a:ext cx="6336704" cy="3523040"/>
        </p:xfrm>
        <a:graphic>
          <a:graphicData uri="http://schemas.openxmlformats.org/presentationml/2006/ole">
            <mc:AlternateContent xmlns:mc="http://schemas.openxmlformats.org/markup-compatibility/2006">
              <mc:Choice xmlns:v="urn:schemas-microsoft-com:vml" Requires="v">
                <p:oleObj spid="_x0000_s1685528" name="CS ChemDraw Drawing" r:id="rId4" imgW="5062876" imgH="2814618" progId="ChemDraw.Document.6.0">
                  <p:embed/>
                </p:oleObj>
              </mc:Choice>
              <mc:Fallback>
                <p:oleObj name="CS ChemDraw Drawing" r:id="rId4" imgW="5062876" imgH="2814618" progId="ChemDraw.Document.6.0">
                  <p:embed/>
                  <p:pic>
                    <p:nvPicPr>
                      <p:cNvPr id="0" name=""/>
                      <p:cNvPicPr/>
                      <p:nvPr/>
                    </p:nvPicPr>
                    <p:blipFill>
                      <a:blip r:embed="rId5"/>
                      <a:stretch>
                        <a:fillRect/>
                      </a:stretch>
                    </p:blipFill>
                    <p:spPr>
                      <a:xfrm>
                        <a:off x="1403648" y="1667480"/>
                        <a:ext cx="6336704" cy="3523040"/>
                      </a:xfrm>
                      <a:prstGeom prst="rect">
                        <a:avLst/>
                      </a:prstGeom>
                    </p:spPr>
                  </p:pic>
                </p:oleObj>
              </mc:Fallback>
            </mc:AlternateContent>
          </a:graphicData>
        </a:graphic>
      </p:graphicFrame>
      <p:sp>
        <p:nvSpPr>
          <p:cNvPr id="13" name="矩形 12">
            <a:extLst>
              <a:ext uri="{FF2B5EF4-FFF2-40B4-BE49-F238E27FC236}">
                <a16:creationId xmlns="" xmlns:a16="http://schemas.microsoft.com/office/drawing/2014/main" id="{110042ED-E892-42DB-97A3-0443BF69838F}"/>
              </a:ext>
            </a:extLst>
          </p:cNvPr>
          <p:cNvSpPr/>
          <p:nvPr/>
        </p:nvSpPr>
        <p:spPr>
          <a:xfrm>
            <a:off x="899592" y="6114782"/>
            <a:ext cx="7992888" cy="584775"/>
          </a:xfrm>
          <a:prstGeom prst="rect">
            <a:avLst/>
          </a:prstGeom>
        </p:spPr>
        <p:txBody>
          <a:bodyPr wrap="square">
            <a:spAutoFit/>
          </a:bodyPr>
          <a:lstStyle/>
          <a:p>
            <a:pPr lvl="0" algn="r"/>
            <a:r>
              <a:rPr lang="en-US" altLang="zh-CN" sz="1600" dirty="0"/>
              <a:t>D. </a:t>
            </a:r>
            <a:r>
              <a:rPr lang="en-US" altLang="zh-CN" sz="1600" dirty="0" err="1"/>
              <a:t>Ghorai</a:t>
            </a:r>
            <a:r>
              <a:rPr lang="en-US" altLang="zh-CN" sz="1600" dirty="0"/>
              <a:t> and J. Choudhury, </a:t>
            </a:r>
            <a:r>
              <a:rPr lang="en-US" altLang="zh-CN" sz="1600" i="1" dirty="0"/>
              <a:t>ACS. </a:t>
            </a:r>
            <a:r>
              <a:rPr lang="en-US" altLang="zh-CN" sz="1600" i="1" dirty="0" err="1"/>
              <a:t>Catal</a:t>
            </a:r>
            <a:r>
              <a:rPr lang="en-US" altLang="zh-CN" sz="1600" i="1" dirty="0"/>
              <a:t>.</a:t>
            </a:r>
            <a:r>
              <a:rPr lang="en-US" altLang="zh-CN" sz="1600" dirty="0"/>
              <a:t>, 2015, </a:t>
            </a:r>
            <a:r>
              <a:rPr lang="en-US" altLang="zh-CN" sz="1600" b="1" dirty="0"/>
              <a:t>5</a:t>
            </a:r>
            <a:r>
              <a:rPr lang="en-US" altLang="zh-CN" sz="1600" dirty="0"/>
              <a:t>, 2692</a:t>
            </a:r>
          </a:p>
          <a:p>
            <a:pPr lvl="0" algn="r"/>
            <a:r>
              <a:rPr lang="en-US" altLang="zh-CN" sz="1600" dirty="0"/>
              <a:t>Q. Ge, B. Li, H. Song and B. Wang, </a:t>
            </a:r>
            <a:r>
              <a:rPr lang="en-US" altLang="zh-CN" sz="1600" i="1" dirty="0"/>
              <a:t>Org. Bio. Chem.</a:t>
            </a:r>
            <a:r>
              <a:rPr lang="en-US" altLang="zh-CN" sz="1600" dirty="0"/>
              <a:t>, 2015, </a:t>
            </a:r>
            <a:r>
              <a:rPr lang="en-US" altLang="zh-CN" sz="1600" b="1" dirty="0"/>
              <a:t>13</a:t>
            </a:r>
            <a:r>
              <a:rPr lang="en-US" altLang="zh-CN" sz="1600" dirty="0"/>
              <a:t>, 7695</a:t>
            </a:r>
            <a:endParaRPr lang="zh-CN" altLang="en-US" sz="1050" dirty="0"/>
          </a:p>
        </p:txBody>
      </p:sp>
    </p:spTree>
    <p:extLst>
      <p:ext uri="{BB962C8B-B14F-4D97-AF65-F5344CB8AC3E}">
        <p14:creationId xmlns:p14="http://schemas.microsoft.com/office/powerpoint/2010/main" val="538580815"/>
      </p:ext>
    </p:extLst>
  </p:cSld>
  <p:clrMapOvr>
    <a:masterClrMapping/>
  </p:clrMapOvr>
  <p:transition spd="slow" advTm="30191"/>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250825" y="908050"/>
            <a:ext cx="8642350" cy="5743575"/>
          </a:xfrm>
          <a:prstGeom prst="rect">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sp>
        <p:nvSpPr>
          <p:cNvPr id="90" name="Rectangle 13"/>
          <p:cNvSpPr>
            <a:spLocks noChangeArrowheads="1"/>
          </p:cNvSpPr>
          <p:nvPr/>
        </p:nvSpPr>
        <p:spPr bwMode="auto">
          <a:xfrm>
            <a:off x="-28575" y="758825"/>
            <a:ext cx="9144000" cy="71438"/>
          </a:xfrm>
          <a:prstGeom prst="rect">
            <a:avLst/>
          </a:prstGeom>
          <a:gradFill rotWithShape="1">
            <a:gsLst>
              <a:gs pos="0">
                <a:srgbClr val="764700"/>
              </a:gs>
              <a:gs pos="100000">
                <a:srgbClr val="FF9900"/>
              </a:gs>
            </a:gsLst>
            <a:lin ang="0" scaled="1"/>
          </a:gradFill>
          <a:ln>
            <a:noFill/>
          </a:ln>
          <a:effectLst>
            <a:outerShdw blurRad="63500" sx="102000" sy="102000" algn="ctr" rotWithShape="0">
              <a:prstClr val="black">
                <a:alpha val="40000"/>
              </a:prstClr>
            </a:outerShdw>
          </a:effectLst>
        </p:spPr>
        <p:txBody>
          <a:bodyPr wrap="none" anchor="ctr"/>
          <a:lstStyle/>
          <a:p>
            <a:pPr fontAlgn="auto">
              <a:spcBef>
                <a:spcPts val="0"/>
              </a:spcBef>
              <a:spcAft>
                <a:spcPts val="0"/>
              </a:spcAft>
              <a:defRPr/>
            </a:pPr>
            <a:endParaRPr kumimoji="1" lang="zh-CN" altLang="en-US" sz="2800">
              <a:solidFill>
                <a:prstClr val="black"/>
              </a:solidFill>
              <a:latin typeface="Times New Roman" pitchFamily="18" charset="0"/>
              <a:ea typeface="宋体"/>
            </a:endParaRPr>
          </a:p>
        </p:txBody>
      </p:sp>
      <p:sp>
        <p:nvSpPr>
          <p:cNvPr id="127079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53088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矩形 8"/>
          <p:cNvSpPr/>
          <p:nvPr/>
        </p:nvSpPr>
        <p:spPr>
          <a:xfrm>
            <a:off x="539552" y="5446965"/>
            <a:ext cx="8064896" cy="646331"/>
          </a:xfrm>
          <a:prstGeom prst="rect">
            <a:avLst/>
          </a:prstGeom>
        </p:spPr>
        <p:txBody>
          <a:bodyPr wrap="square">
            <a:spAutoFit/>
          </a:bodyPr>
          <a:lstStyle/>
          <a:p>
            <a:pPr algn="ctr"/>
            <a:r>
              <a:rPr lang="en-US" altLang="zh-CN" dirty="0">
                <a:latin typeface="方正兰亭粗黑简体" panose="02010600030101010101" charset="-122"/>
                <a:ea typeface="方正兰亭粗黑简体" panose="02010600030101010101" charset="-122"/>
              </a:rPr>
              <a:t> Intermolecular C–H activation/annulation from N-pyridyl imidazolium salts and alkynes</a:t>
            </a:r>
            <a:endParaRPr lang="zh-CN" altLang="en-US" dirty="0">
              <a:latin typeface="方正兰亭粗黑简体" panose="02010600030101010101" charset="-122"/>
              <a:ea typeface="方正兰亭粗黑简体" panose="02010600030101010101" charset="-122"/>
            </a:endParaRPr>
          </a:p>
        </p:txBody>
      </p:sp>
      <p:sp>
        <p:nvSpPr>
          <p:cNvPr id="10" name="矩形 9"/>
          <p:cNvSpPr/>
          <p:nvPr/>
        </p:nvSpPr>
        <p:spPr>
          <a:xfrm>
            <a:off x="467544" y="6021288"/>
            <a:ext cx="8425631" cy="584775"/>
          </a:xfrm>
          <a:prstGeom prst="rect">
            <a:avLst/>
          </a:prstGeom>
        </p:spPr>
        <p:txBody>
          <a:bodyPr wrap="square">
            <a:spAutoFit/>
          </a:bodyPr>
          <a:lstStyle/>
          <a:p>
            <a:pPr lvl="0" algn="r"/>
            <a:r>
              <a:rPr lang="en-US" altLang="zh-CN" sz="1600" dirty="0"/>
              <a:t>R. </a:t>
            </a:r>
            <a:r>
              <a:rPr lang="en-US" altLang="zh-CN" sz="1600" dirty="0" err="1"/>
              <a:t>Thenarukandiyil</a:t>
            </a:r>
            <a:r>
              <a:rPr lang="en-US" altLang="zh-CN" sz="1600" dirty="0"/>
              <a:t> and J. Choudhury, </a:t>
            </a:r>
            <a:r>
              <a:rPr lang="en-US" altLang="zh-CN" sz="1600" i="1" dirty="0"/>
              <a:t>Organometallics</a:t>
            </a:r>
            <a:r>
              <a:rPr lang="en-US" altLang="zh-CN" sz="1600" dirty="0"/>
              <a:t>, 2015, </a:t>
            </a:r>
            <a:r>
              <a:rPr lang="en-US" altLang="zh-CN" sz="1600" b="1" dirty="0"/>
              <a:t>34</a:t>
            </a:r>
            <a:r>
              <a:rPr lang="en-US" altLang="zh-CN" sz="1600" dirty="0"/>
              <a:t>, 1890</a:t>
            </a:r>
            <a:endParaRPr lang="zh-CN" altLang="zh-CN" sz="1600" dirty="0"/>
          </a:p>
          <a:p>
            <a:pPr algn="r"/>
            <a:r>
              <a:rPr lang="en-US" altLang="zh-CN" sz="1600" dirty="0"/>
              <a:t>R. </a:t>
            </a:r>
            <a:r>
              <a:rPr lang="en-US" altLang="zh-CN" sz="1600" dirty="0" err="1"/>
              <a:t>Thenarukandiyil</a:t>
            </a:r>
            <a:r>
              <a:rPr lang="en-US" altLang="zh-CN" sz="1600" dirty="0"/>
              <a:t>, H. </a:t>
            </a:r>
            <a:r>
              <a:rPr lang="en-US" altLang="zh-CN" sz="1600" dirty="0" err="1"/>
              <a:t>Thrikkykkal</a:t>
            </a:r>
            <a:r>
              <a:rPr lang="en-US" altLang="zh-CN" sz="1600" dirty="0"/>
              <a:t> and J. Choudhury, </a:t>
            </a:r>
            <a:r>
              <a:rPr lang="en-US" altLang="zh-CN" sz="1600" i="1" dirty="0"/>
              <a:t>Organometallics</a:t>
            </a:r>
            <a:r>
              <a:rPr lang="en-US" altLang="zh-CN" sz="1600" dirty="0"/>
              <a:t>, 2016, </a:t>
            </a:r>
            <a:r>
              <a:rPr lang="en-US" altLang="zh-CN" sz="1600" b="1" dirty="0"/>
              <a:t>35</a:t>
            </a:r>
            <a:r>
              <a:rPr lang="en-US" altLang="zh-CN" sz="1600" dirty="0"/>
              <a:t>, 3007</a:t>
            </a:r>
            <a:endParaRPr lang="zh-CN" altLang="en-US" sz="1400" dirty="0"/>
          </a:p>
        </p:txBody>
      </p:sp>
      <p:sp>
        <p:nvSpPr>
          <p:cNvPr id="12" name="TextBox 29"/>
          <p:cNvSpPr txBox="1">
            <a:spLocks noChangeArrowheads="1"/>
          </p:cNvSpPr>
          <p:nvPr/>
        </p:nvSpPr>
        <p:spPr bwMode="auto">
          <a:xfrm>
            <a:off x="179512" y="260648"/>
            <a:ext cx="59046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r>
              <a:rPr lang="en-US" altLang="zh-CN" sz="2400" dirty="0">
                <a:latin typeface="方正兰亭粗黑简体" pitchFamily="2" charset="-122"/>
                <a:ea typeface="方正兰亭粗黑简体" pitchFamily="2" charset="-122"/>
              </a:rPr>
              <a:t>5. Formation of C–C</a:t>
            </a:r>
            <a:r>
              <a:rPr lang="en-US" altLang="zh-CN" sz="2400" baseline="-25000" dirty="0">
                <a:latin typeface="方正兰亭粗黑简体" panose="02010600030101010101" charset="-122"/>
                <a:ea typeface="方正兰亭粗黑简体" panose="02010600030101010101" charset="-122"/>
              </a:rPr>
              <a:t>(NHC)</a:t>
            </a:r>
            <a:r>
              <a:rPr lang="en-US" altLang="zh-CN" sz="2400" dirty="0">
                <a:latin typeface="方正兰亭粗黑简体" pitchFamily="2" charset="-122"/>
                <a:ea typeface="方正兰亭粗黑简体" pitchFamily="2" charset="-122"/>
              </a:rPr>
              <a:t> bond</a:t>
            </a:r>
            <a:endParaRPr lang="zh-CN" altLang="zh-CN" sz="2400" dirty="0">
              <a:latin typeface="方正兰亭粗黑简体" pitchFamily="2" charset="-122"/>
              <a:ea typeface="方正兰亭粗黑简体" pitchFamily="2" charset="-122"/>
            </a:endParaRPr>
          </a:p>
        </p:txBody>
      </p:sp>
      <p:sp>
        <p:nvSpPr>
          <p:cNvPr id="11" name="矩形 10">
            <a:extLst>
              <a:ext uri="{FF2B5EF4-FFF2-40B4-BE49-F238E27FC236}">
                <a16:creationId xmlns="" xmlns:a16="http://schemas.microsoft.com/office/drawing/2014/main" id="{854E03D9-0534-451D-AB7E-F4C3AB37674D}"/>
              </a:ext>
            </a:extLst>
          </p:cNvPr>
          <p:cNvSpPr/>
          <p:nvPr/>
        </p:nvSpPr>
        <p:spPr>
          <a:xfrm>
            <a:off x="1375778" y="1012666"/>
            <a:ext cx="6683241" cy="400110"/>
          </a:xfrm>
          <a:prstGeom prst="rect">
            <a:avLst/>
          </a:prstGeom>
        </p:spPr>
        <p:txBody>
          <a:bodyPr wrap="none">
            <a:spAutoFit/>
          </a:bodyPr>
          <a:lstStyle/>
          <a:p>
            <a:pPr algn="ctr"/>
            <a:r>
              <a:rPr lang="en-US" altLang="zh-CN" sz="2000" dirty="0">
                <a:latin typeface="方正兰亭粗黑简体" panose="02010600030101010101" charset="-122"/>
                <a:ea typeface="方正兰亭粗黑简体" panose="02010600030101010101" charset="-122"/>
              </a:rPr>
              <a:t>5.2 </a:t>
            </a:r>
            <a:r>
              <a:rPr lang="en-US" altLang="zh-CN" sz="2000" dirty="0">
                <a:latin typeface="方正兰亭粗黑简体" pitchFamily="2" charset="-122"/>
                <a:ea typeface="方正兰亭粗黑简体" pitchFamily="2" charset="-122"/>
              </a:rPr>
              <a:t>Cyclic C–C(NHC) bond formation from NHCs</a:t>
            </a:r>
            <a:endParaRPr lang="zh-CN" altLang="zh-CN" sz="2000" dirty="0">
              <a:latin typeface="方正兰亭粗黑简体" pitchFamily="2" charset="-122"/>
              <a:ea typeface="方正兰亭粗黑简体" pitchFamily="2" charset="-122"/>
            </a:endParaRPr>
          </a:p>
        </p:txBody>
      </p:sp>
      <p:graphicFrame>
        <p:nvGraphicFramePr>
          <p:cNvPr id="2" name="对象 1">
            <a:extLst>
              <a:ext uri="{FF2B5EF4-FFF2-40B4-BE49-F238E27FC236}">
                <a16:creationId xmlns="" xmlns:a16="http://schemas.microsoft.com/office/drawing/2014/main" id="{C96B1FFF-7612-42F7-9D26-C749A9E3A269}"/>
              </a:ext>
            </a:extLst>
          </p:cNvPr>
          <p:cNvGraphicFramePr>
            <a:graphicFrameLocks noChangeAspect="1"/>
          </p:cNvGraphicFramePr>
          <p:nvPr>
            <p:extLst>
              <p:ext uri="{D42A27DB-BD31-4B8C-83A1-F6EECF244321}">
                <p14:modId xmlns:p14="http://schemas.microsoft.com/office/powerpoint/2010/main" val="1981431221"/>
              </p:ext>
            </p:extLst>
          </p:nvPr>
        </p:nvGraphicFramePr>
        <p:xfrm>
          <a:off x="1693850" y="1519663"/>
          <a:ext cx="5756299" cy="3737187"/>
        </p:xfrm>
        <a:graphic>
          <a:graphicData uri="http://schemas.openxmlformats.org/presentationml/2006/ole">
            <mc:AlternateContent xmlns:mc="http://schemas.openxmlformats.org/markup-compatibility/2006">
              <mc:Choice xmlns:v="urn:schemas-microsoft-com:vml" Requires="v">
                <p:oleObj spid="_x0000_s1686551" name="CS ChemDraw Drawing" r:id="rId4" imgW="4250392" imgH="2758335" progId="ChemDraw.Document.6.0">
                  <p:embed/>
                </p:oleObj>
              </mc:Choice>
              <mc:Fallback>
                <p:oleObj name="CS ChemDraw Drawing" r:id="rId4" imgW="4250392" imgH="2758335" progId="ChemDraw.Document.6.0">
                  <p:embed/>
                  <p:pic>
                    <p:nvPicPr>
                      <p:cNvPr id="0" name=""/>
                      <p:cNvPicPr/>
                      <p:nvPr/>
                    </p:nvPicPr>
                    <p:blipFill>
                      <a:blip r:embed="rId5"/>
                      <a:stretch>
                        <a:fillRect/>
                      </a:stretch>
                    </p:blipFill>
                    <p:spPr>
                      <a:xfrm>
                        <a:off x="1693850" y="1519663"/>
                        <a:ext cx="5756299" cy="3737187"/>
                      </a:xfrm>
                      <a:prstGeom prst="rect">
                        <a:avLst/>
                      </a:prstGeom>
                    </p:spPr>
                  </p:pic>
                </p:oleObj>
              </mc:Fallback>
            </mc:AlternateContent>
          </a:graphicData>
        </a:graphic>
      </p:graphicFrame>
    </p:spTree>
    <p:extLst>
      <p:ext uri="{BB962C8B-B14F-4D97-AF65-F5344CB8AC3E}">
        <p14:creationId xmlns:p14="http://schemas.microsoft.com/office/powerpoint/2010/main" val="2607405979"/>
      </p:ext>
    </p:extLst>
  </p:cSld>
  <p:clrMapOvr>
    <a:masterClrMapping/>
  </p:clrMapOvr>
  <p:transition spd="slow" advTm="30191"/>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250825" y="908050"/>
            <a:ext cx="8642350" cy="5743575"/>
          </a:xfrm>
          <a:prstGeom prst="rect">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sp>
        <p:nvSpPr>
          <p:cNvPr id="90" name="Rectangle 13"/>
          <p:cNvSpPr>
            <a:spLocks noChangeArrowheads="1"/>
          </p:cNvSpPr>
          <p:nvPr/>
        </p:nvSpPr>
        <p:spPr bwMode="auto">
          <a:xfrm>
            <a:off x="-28575" y="758825"/>
            <a:ext cx="9144000" cy="71438"/>
          </a:xfrm>
          <a:prstGeom prst="rect">
            <a:avLst/>
          </a:prstGeom>
          <a:gradFill rotWithShape="1">
            <a:gsLst>
              <a:gs pos="0">
                <a:srgbClr val="764700"/>
              </a:gs>
              <a:gs pos="100000">
                <a:srgbClr val="FF9900"/>
              </a:gs>
            </a:gsLst>
            <a:lin ang="0" scaled="1"/>
          </a:gradFill>
          <a:ln>
            <a:noFill/>
          </a:ln>
          <a:effectLst>
            <a:outerShdw blurRad="63500" sx="102000" sy="102000" algn="ctr" rotWithShape="0">
              <a:prstClr val="black">
                <a:alpha val="40000"/>
              </a:prstClr>
            </a:outerShdw>
          </a:effectLst>
        </p:spPr>
        <p:txBody>
          <a:bodyPr wrap="none" anchor="ctr"/>
          <a:lstStyle/>
          <a:p>
            <a:pPr fontAlgn="auto">
              <a:spcBef>
                <a:spcPts val="0"/>
              </a:spcBef>
              <a:spcAft>
                <a:spcPts val="0"/>
              </a:spcAft>
              <a:defRPr/>
            </a:pPr>
            <a:endParaRPr kumimoji="1" lang="zh-CN" altLang="en-US" sz="2800">
              <a:solidFill>
                <a:prstClr val="black"/>
              </a:solidFill>
              <a:latin typeface="Times New Roman" pitchFamily="18" charset="0"/>
              <a:ea typeface="宋体"/>
            </a:endParaRPr>
          </a:p>
        </p:txBody>
      </p:sp>
      <p:sp>
        <p:nvSpPr>
          <p:cNvPr id="127079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53088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矩形 8"/>
          <p:cNvSpPr/>
          <p:nvPr/>
        </p:nvSpPr>
        <p:spPr>
          <a:xfrm>
            <a:off x="539552" y="5661248"/>
            <a:ext cx="8064896" cy="646331"/>
          </a:xfrm>
          <a:prstGeom prst="rect">
            <a:avLst/>
          </a:prstGeom>
        </p:spPr>
        <p:txBody>
          <a:bodyPr wrap="square">
            <a:spAutoFit/>
          </a:bodyPr>
          <a:lstStyle/>
          <a:p>
            <a:pPr algn="ctr"/>
            <a:r>
              <a:rPr lang="en-US" altLang="zh-CN" dirty="0">
                <a:latin typeface="方正兰亭粗黑简体" panose="02010600030101010101" charset="-122"/>
                <a:ea typeface="方正兰亭粗黑简体" panose="02010600030101010101" charset="-122"/>
              </a:rPr>
              <a:t>Intermolecular C–H activation/annulation from N-vinyl imidazolium salts and alkynes</a:t>
            </a:r>
            <a:endParaRPr lang="zh-CN" altLang="en-US" dirty="0">
              <a:latin typeface="方正兰亭粗黑简体" panose="02010600030101010101" charset="-122"/>
              <a:ea typeface="方正兰亭粗黑简体" panose="02010600030101010101" charset="-122"/>
            </a:endParaRPr>
          </a:p>
        </p:txBody>
      </p:sp>
      <p:sp>
        <p:nvSpPr>
          <p:cNvPr id="12" name="TextBox 29"/>
          <p:cNvSpPr txBox="1">
            <a:spLocks noChangeArrowheads="1"/>
          </p:cNvSpPr>
          <p:nvPr/>
        </p:nvSpPr>
        <p:spPr bwMode="auto">
          <a:xfrm>
            <a:off x="179512" y="260648"/>
            <a:ext cx="59046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r>
              <a:rPr lang="en-US" altLang="zh-CN" sz="2400" dirty="0">
                <a:latin typeface="方正兰亭粗黑简体" pitchFamily="2" charset="-122"/>
                <a:ea typeface="方正兰亭粗黑简体" pitchFamily="2" charset="-122"/>
              </a:rPr>
              <a:t>5. Formation of C–C</a:t>
            </a:r>
            <a:r>
              <a:rPr lang="en-US" altLang="zh-CN" sz="2400" baseline="-25000" dirty="0">
                <a:latin typeface="方正兰亭粗黑简体" panose="02010600030101010101" charset="-122"/>
                <a:ea typeface="方正兰亭粗黑简体" panose="02010600030101010101" charset="-122"/>
              </a:rPr>
              <a:t>(NHC)</a:t>
            </a:r>
            <a:r>
              <a:rPr lang="en-US" altLang="zh-CN" sz="2400" dirty="0">
                <a:latin typeface="方正兰亭粗黑简体" pitchFamily="2" charset="-122"/>
                <a:ea typeface="方正兰亭粗黑简体" pitchFamily="2" charset="-122"/>
              </a:rPr>
              <a:t> bond</a:t>
            </a:r>
            <a:endParaRPr lang="zh-CN" altLang="zh-CN" sz="2400" dirty="0">
              <a:latin typeface="方正兰亭粗黑简体" pitchFamily="2" charset="-122"/>
              <a:ea typeface="方正兰亭粗黑简体" pitchFamily="2" charset="-122"/>
            </a:endParaRPr>
          </a:p>
        </p:txBody>
      </p:sp>
      <p:sp>
        <p:nvSpPr>
          <p:cNvPr id="11" name="矩形 10">
            <a:extLst>
              <a:ext uri="{FF2B5EF4-FFF2-40B4-BE49-F238E27FC236}">
                <a16:creationId xmlns="" xmlns:a16="http://schemas.microsoft.com/office/drawing/2014/main" id="{854E03D9-0534-451D-AB7E-F4C3AB37674D}"/>
              </a:ext>
            </a:extLst>
          </p:cNvPr>
          <p:cNvSpPr/>
          <p:nvPr/>
        </p:nvSpPr>
        <p:spPr>
          <a:xfrm>
            <a:off x="1375778" y="1012666"/>
            <a:ext cx="6683241" cy="400110"/>
          </a:xfrm>
          <a:prstGeom prst="rect">
            <a:avLst/>
          </a:prstGeom>
        </p:spPr>
        <p:txBody>
          <a:bodyPr wrap="none">
            <a:spAutoFit/>
          </a:bodyPr>
          <a:lstStyle/>
          <a:p>
            <a:pPr algn="ctr"/>
            <a:r>
              <a:rPr lang="en-US" altLang="zh-CN" sz="2000" dirty="0">
                <a:latin typeface="方正兰亭粗黑简体" panose="02010600030101010101" charset="-122"/>
                <a:ea typeface="方正兰亭粗黑简体" panose="02010600030101010101" charset="-122"/>
              </a:rPr>
              <a:t>5.2 </a:t>
            </a:r>
            <a:r>
              <a:rPr lang="en-US" altLang="zh-CN" sz="2000" dirty="0">
                <a:latin typeface="方正兰亭粗黑简体" pitchFamily="2" charset="-122"/>
                <a:ea typeface="方正兰亭粗黑简体" pitchFamily="2" charset="-122"/>
              </a:rPr>
              <a:t>Cyclic C–C(NHC) bond formation from NHCs</a:t>
            </a:r>
            <a:endParaRPr lang="zh-CN" altLang="zh-CN" sz="2000" dirty="0">
              <a:latin typeface="方正兰亭粗黑简体" pitchFamily="2" charset="-122"/>
              <a:ea typeface="方正兰亭粗黑简体" pitchFamily="2" charset="-122"/>
            </a:endParaRPr>
          </a:p>
        </p:txBody>
      </p:sp>
      <p:graphicFrame>
        <p:nvGraphicFramePr>
          <p:cNvPr id="3" name="对象 2">
            <a:extLst>
              <a:ext uri="{FF2B5EF4-FFF2-40B4-BE49-F238E27FC236}">
                <a16:creationId xmlns="" xmlns:a16="http://schemas.microsoft.com/office/drawing/2014/main" id="{0A2378D5-448D-4771-8132-750529060991}"/>
              </a:ext>
            </a:extLst>
          </p:cNvPr>
          <p:cNvGraphicFramePr>
            <a:graphicFrameLocks noChangeAspect="1"/>
          </p:cNvGraphicFramePr>
          <p:nvPr>
            <p:extLst>
              <p:ext uri="{D42A27DB-BD31-4B8C-83A1-F6EECF244321}">
                <p14:modId xmlns:p14="http://schemas.microsoft.com/office/powerpoint/2010/main" val="1705552121"/>
              </p:ext>
            </p:extLst>
          </p:nvPr>
        </p:nvGraphicFramePr>
        <p:xfrm>
          <a:off x="2051719" y="1408619"/>
          <a:ext cx="5154317" cy="4305664"/>
        </p:xfrm>
        <a:graphic>
          <a:graphicData uri="http://schemas.openxmlformats.org/presentationml/2006/ole">
            <mc:AlternateContent xmlns:mc="http://schemas.openxmlformats.org/markup-compatibility/2006">
              <mc:Choice xmlns:v="urn:schemas-microsoft-com:vml" Requires="v">
                <p:oleObj spid="_x0000_s1687575" name="CS ChemDraw Drawing" r:id="rId4" imgW="4589874" imgH="3834331" progId="ChemDraw.Document.6.0">
                  <p:embed/>
                </p:oleObj>
              </mc:Choice>
              <mc:Fallback>
                <p:oleObj name="CS ChemDraw Drawing" r:id="rId4" imgW="4589874" imgH="3834331" progId="ChemDraw.Document.6.0">
                  <p:embed/>
                  <p:pic>
                    <p:nvPicPr>
                      <p:cNvPr id="0" name=""/>
                      <p:cNvPicPr/>
                      <p:nvPr/>
                    </p:nvPicPr>
                    <p:blipFill>
                      <a:blip r:embed="rId5"/>
                      <a:stretch>
                        <a:fillRect/>
                      </a:stretch>
                    </p:blipFill>
                    <p:spPr>
                      <a:xfrm>
                        <a:off x="2051719" y="1408619"/>
                        <a:ext cx="5154317" cy="4305664"/>
                      </a:xfrm>
                      <a:prstGeom prst="rect">
                        <a:avLst/>
                      </a:prstGeom>
                    </p:spPr>
                  </p:pic>
                </p:oleObj>
              </mc:Fallback>
            </mc:AlternateContent>
          </a:graphicData>
        </a:graphic>
      </p:graphicFrame>
      <p:sp>
        <p:nvSpPr>
          <p:cNvPr id="13" name="矩形 12">
            <a:extLst>
              <a:ext uri="{FF2B5EF4-FFF2-40B4-BE49-F238E27FC236}">
                <a16:creationId xmlns="" xmlns:a16="http://schemas.microsoft.com/office/drawing/2014/main" id="{93F0C3E2-57EF-4D54-B307-7DDD3B3B457B}"/>
              </a:ext>
            </a:extLst>
          </p:cNvPr>
          <p:cNvSpPr/>
          <p:nvPr/>
        </p:nvSpPr>
        <p:spPr>
          <a:xfrm>
            <a:off x="899592" y="6237312"/>
            <a:ext cx="7992888" cy="338554"/>
          </a:xfrm>
          <a:prstGeom prst="rect">
            <a:avLst/>
          </a:prstGeom>
        </p:spPr>
        <p:txBody>
          <a:bodyPr wrap="square">
            <a:spAutoFit/>
          </a:bodyPr>
          <a:lstStyle/>
          <a:p>
            <a:pPr algn="r"/>
            <a:r>
              <a:rPr lang="en-US" altLang="zh-CN" sz="1600" dirty="0"/>
              <a:t>R. </a:t>
            </a:r>
            <a:r>
              <a:rPr lang="en-US" altLang="zh-CN" sz="1600" dirty="0" err="1"/>
              <a:t>Thenarukandiyil</a:t>
            </a:r>
            <a:r>
              <a:rPr lang="en-US" altLang="zh-CN" sz="1600" dirty="0"/>
              <a:t>, S. K. Gupta and J. Choudhury, </a:t>
            </a:r>
            <a:r>
              <a:rPr lang="en-US" altLang="zh-CN" sz="1600" i="1" dirty="0"/>
              <a:t>ACS. </a:t>
            </a:r>
            <a:r>
              <a:rPr lang="en-US" altLang="zh-CN" sz="1600" i="1" dirty="0" err="1"/>
              <a:t>Catal</a:t>
            </a:r>
            <a:r>
              <a:rPr lang="en-US" altLang="zh-CN" sz="1600" i="1" dirty="0"/>
              <a:t>.</a:t>
            </a:r>
            <a:r>
              <a:rPr lang="en-US" altLang="zh-CN" sz="1600" dirty="0"/>
              <a:t>, 2016, </a:t>
            </a:r>
            <a:r>
              <a:rPr lang="en-US" altLang="zh-CN" sz="1600" b="1" dirty="0"/>
              <a:t>6</a:t>
            </a:r>
            <a:r>
              <a:rPr lang="en-US" altLang="zh-CN" sz="1600" dirty="0"/>
              <a:t>, 5132</a:t>
            </a:r>
            <a:endParaRPr lang="zh-CN" altLang="en-US" sz="1050" dirty="0"/>
          </a:p>
        </p:txBody>
      </p:sp>
    </p:spTree>
    <p:extLst>
      <p:ext uri="{BB962C8B-B14F-4D97-AF65-F5344CB8AC3E}">
        <p14:creationId xmlns:p14="http://schemas.microsoft.com/office/powerpoint/2010/main" val="474586788"/>
      </p:ext>
    </p:extLst>
  </p:cSld>
  <p:clrMapOvr>
    <a:masterClrMapping/>
  </p:clrMapOvr>
  <p:transition spd="slow" advTm="30191"/>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250825" y="908050"/>
            <a:ext cx="8642350" cy="5743575"/>
          </a:xfrm>
          <a:prstGeom prst="rect">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sp>
        <p:nvSpPr>
          <p:cNvPr id="90" name="Rectangle 13"/>
          <p:cNvSpPr>
            <a:spLocks noChangeArrowheads="1"/>
          </p:cNvSpPr>
          <p:nvPr/>
        </p:nvSpPr>
        <p:spPr bwMode="auto">
          <a:xfrm>
            <a:off x="-28575" y="758825"/>
            <a:ext cx="9144000" cy="71438"/>
          </a:xfrm>
          <a:prstGeom prst="rect">
            <a:avLst/>
          </a:prstGeom>
          <a:gradFill rotWithShape="1">
            <a:gsLst>
              <a:gs pos="0">
                <a:srgbClr val="764700"/>
              </a:gs>
              <a:gs pos="100000">
                <a:srgbClr val="FF9900"/>
              </a:gs>
            </a:gsLst>
            <a:lin ang="0" scaled="1"/>
          </a:gradFill>
          <a:ln>
            <a:noFill/>
          </a:ln>
          <a:effectLst>
            <a:outerShdw blurRad="63500" sx="102000" sy="102000" algn="ctr" rotWithShape="0">
              <a:prstClr val="black">
                <a:alpha val="40000"/>
              </a:prstClr>
            </a:outerShdw>
          </a:effectLst>
        </p:spPr>
        <p:txBody>
          <a:bodyPr wrap="none" anchor="ctr"/>
          <a:lstStyle/>
          <a:p>
            <a:pPr fontAlgn="auto">
              <a:spcBef>
                <a:spcPts val="0"/>
              </a:spcBef>
              <a:spcAft>
                <a:spcPts val="0"/>
              </a:spcAft>
              <a:defRPr/>
            </a:pPr>
            <a:endParaRPr kumimoji="1" lang="zh-CN" altLang="en-US" sz="2800">
              <a:solidFill>
                <a:prstClr val="black"/>
              </a:solidFill>
              <a:latin typeface="Times New Roman" pitchFamily="18" charset="0"/>
              <a:ea typeface="宋体"/>
            </a:endParaRPr>
          </a:p>
        </p:txBody>
      </p:sp>
      <p:sp>
        <p:nvSpPr>
          <p:cNvPr id="127079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53088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矩形 8"/>
          <p:cNvSpPr/>
          <p:nvPr/>
        </p:nvSpPr>
        <p:spPr>
          <a:xfrm>
            <a:off x="539552" y="5517232"/>
            <a:ext cx="8064896" cy="646331"/>
          </a:xfrm>
          <a:prstGeom prst="rect">
            <a:avLst/>
          </a:prstGeom>
        </p:spPr>
        <p:txBody>
          <a:bodyPr wrap="square">
            <a:spAutoFit/>
          </a:bodyPr>
          <a:lstStyle/>
          <a:p>
            <a:pPr algn="ctr"/>
            <a:r>
              <a:rPr lang="en-US" altLang="zh-CN" dirty="0">
                <a:latin typeface="方正兰亭粗黑简体" panose="02010600030101010101" charset="-122"/>
                <a:ea typeface="方正兰亭粗黑简体" panose="02010600030101010101" charset="-122"/>
              </a:rPr>
              <a:t>Synthesis of N-(Hetero)</a:t>
            </a:r>
            <a:r>
              <a:rPr lang="en-US" altLang="zh-CN" dirty="0" err="1">
                <a:latin typeface="方正兰亭粗黑简体" panose="02010600030101010101" charset="-122"/>
                <a:ea typeface="方正兰亭粗黑简体" panose="02010600030101010101" charset="-122"/>
              </a:rPr>
              <a:t>arylimidazolium</a:t>
            </a:r>
            <a:r>
              <a:rPr lang="en-US" altLang="zh-CN" dirty="0">
                <a:latin typeface="方正兰亭粗黑简体" panose="02010600030101010101" charset="-122"/>
                <a:ea typeface="方正兰亭粗黑简体" panose="02010600030101010101" charset="-122"/>
              </a:rPr>
              <a:t> salts from imidazolium salt and benzofuran under the catalysis of RhCl</a:t>
            </a:r>
            <a:r>
              <a:rPr lang="en-US" altLang="zh-CN" baseline="-25000" dirty="0">
                <a:latin typeface="方正兰亭粗黑简体" panose="02010600030101010101" charset="-122"/>
                <a:ea typeface="方正兰亭粗黑简体" panose="02010600030101010101" charset="-122"/>
              </a:rPr>
              <a:t>3</a:t>
            </a:r>
            <a:r>
              <a:rPr lang="en-US" altLang="zh-CN" dirty="0">
                <a:latin typeface="方正兰亭粗黑简体" panose="02010600030101010101" charset="-122"/>
                <a:ea typeface="方正兰亭粗黑简体" panose="02010600030101010101" charset="-122"/>
              </a:rPr>
              <a:t>·3H</a:t>
            </a:r>
            <a:r>
              <a:rPr lang="en-US" altLang="zh-CN" baseline="-25000" dirty="0">
                <a:latin typeface="方正兰亭粗黑简体" panose="02010600030101010101" charset="-122"/>
                <a:ea typeface="方正兰亭粗黑简体" panose="02010600030101010101" charset="-122"/>
              </a:rPr>
              <a:t>2</a:t>
            </a:r>
            <a:r>
              <a:rPr lang="en-US" altLang="zh-CN" dirty="0">
                <a:latin typeface="方正兰亭粗黑简体" panose="02010600030101010101" charset="-122"/>
                <a:ea typeface="方正兰亭粗黑简体" panose="02010600030101010101" charset="-122"/>
              </a:rPr>
              <a:t>O</a:t>
            </a:r>
            <a:endParaRPr lang="zh-CN" altLang="en-US" dirty="0">
              <a:latin typeface="方正兰亭粗黑简体" panose="02010600030101010101" charset="-122"/>
              <a:ea typeface="方正兰亭粗黑简体" panose="02010600030101010101" charset="-122"/>
            </a:endParaRPr>
          </a:p>
        </p:txBody>
      </p:sp>
      <p:sp>
        <p:nvSpPr>
          <p:cNvPr id="12" name="TextBox 29"/>
          <p:cNvSpPr txBox="1">
            <a:spLocks noChangeArrowheads="1"/>
          </p:cNvSpPr>
          <p:nvPr/>
        </p:nvSpPr>
        <p:spPr bwMode="auto">
          <a:xfrm>
            <a:off x="179512" y="260648"/>
            <a:ext cx="59046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r>
              <a:rPr lang="en-US" altLang="zh-CN" sz="2400" dirty="0">
                <a:latin typeface="方正兰亭粗黑简体" pitchFamily="2" charset="-122"/>
                <a:ea typeface="方正兰亭粗黑简体" pitchFamily="2" charset="-122"/>
              </a:rPr>
              <a:t>5. Formation of C–C</a:t>
            </a:r>
            <a:r>
              <a:rPr lang="en-US" altLang="zh-CN" sz="2400" baseline="-25000" dirty="0">
                <a:latin typeface="方正兰亭粗黑简体" panose="02010600030101010101" charset="-122"/>
                <a:ea typeface="方正兰亭粗黑简体" panose="02010600030101010101" charset="-122"/>
              </a:rPr>
              <a:t>(NHC)</a:t>
            </a:r>
            <a:r>
              <a:rPr lang="en-US" altLang="zh-CN" sz="2400" dirty="0">
                <a:latin typeface="方正兰亭粗黑简体" pitchFamily="2" charset="-122"/>
                <a:ea typeface="方正兰亭粗黑简体" pitchFamily="2" charset="-122"/>
              </a:rPr>
              <a:t> bond</a:t>
            </a:r>
            <a:endParaRPr lang="zh-CN" altLang="zh-CN" sz="2400" dirty="0">
              <a:latin typeface="方正兰亭粗黑简体" pitchFamily="2" charset="-122"/>
              <a:ea typeface="方正兰亭粗黑简体" pitchFamily="2" charset="-122"/>
            </a:endParaRPr>
          </a:p>
        </p:txBody>
      </p:sp>
      <p:sp>
        <p:nvSpPr>
          <p:cNvPr id="11" name="矩形 10">
            <a:extLst>
              <a:ext uri="{FF2B5EF4-FFF2-40B4-BE49-F238E27FC236}">
                <a16:creationId xmlns="" xmlns:a16="http://schemas.microsoft.com/office/drawing/2014/main" id="{854E03D9-0534-451D-AB7E-F4C3AB37674D}"/>
              </a:ext>
            </a:extLst>
          </p:cNvPr>
          <p:cNvSpPr/>
          <p:nvPr/>
        </p:nvSpPr>
        <p:spPr>
          <a:xfrm>
            <a:off x="1375778" y="1012666"/>
            <a:ext cx="6683241" cy="400110"/>
          </a:xfrm>
          <a:prstGeom prst="rect">
            <a:avLst/>
          </a:prstGeom>
        </p:spPr>
        <p:txBody>
          <a:bodyPr wrap="none">
            <a:spAutoFit/>
          </a:bodyPr>
          <a:lstStyle/>
          <a:p>
            <a:pPr algn="ctr"/>
            <a:r>
              <a:rPr lang="en-US" altLang="zh-CN" sz="2000" dirty="0">
                <a:latin typeface="方正兰亭粗黑简体" panose="02010600030101010101" charset="-122"/>
                <a:ea typeface="方正兰亭粗黑简体" panose="02010600030101010101" charset="-122"/>
              </a:rPr>
              <a:t>5.2 </a:t>
            </a:r>
            <a:r>
              <a:rPr lang="en-US" altLang="zh-CN" sz="2000" dirty="0">
                <a:latin typeface="方正兰亭粗黑简体" pitchFamily="2" charset="-122"/>
                <a:ea typeface="方正兰亭粗黑简体" pitchFamily="2" charset="-122"/>
              </a:rPr>
              <a:t>Cyclic C–C(NHC) bond formation from NHCs</a:t>
            </a:r>
            <a:endParaRPr lang="zh-CN" altLang="zh-CN" sz="2000" dirty="0">
              <a:latin typeface="方正兰亭粗黑简体" pitchFamily="2" charset="-122"/>
              <a:ea typeface="方正兰亭粗黑简体" pitchFamily="2" charset="-122"/>
            </a:endParaRPr>
          </a:p>
        </p:txBody>
      </p:sp>
      <p:graphicFrame>
        <p:nvGraphicFramePr>
          <p:cNvPr id="2" name="对象 1">
            <a:extLst>
              <a:ext uri="{FF2B5EF4-FFF2-40B4-BE49-F238E27FC236}">
                <a16:creationId xmlns="" xmlns:a16="http://schemas.microsoft.com/office/drawing/2014/main" id="{64562DBE-5847-49D2-AD24-D2F03499AE5B}"/>
              </a:ext>
            </a:extLst>
          </p:cNvPr>
          <p:cNvGraphicFramePr>
            <a:graphicFrameLocks noChangeAspect="1"/>
          </p:cNvGraphicFramePr>
          <p:nvPr>
            <p:extLst>
              <p:ext uri="{D42A27DB-BD31-4B8C-83A1-F6EECF244321}">
                <p14:modId xmlns:p14="http://schemas.microsoft.com/office/powerpoint/2010/main" val="3074100138"/>
              </p:ext>
            </p:extLst>
          </p:nvPr>
        </p:nvGraphicFramePr>
        <p:xfrm>
          <a:off x="1375778" y="1741560"/>
          <a:ext cx="6686739" cy="3249253"/>
        </p:xfrm>
        <a:graphic>
          <a:graphicData uri="http://schemas.openxmlformats.org/presentationml/2006/ole">
            <mc:AlternateContent xmlns:mc="http://schemas.openxmlformats.org/markup-compatibility/2006">
              <mc:Choice xmlns:v="urn:schemas-microsoft-com:vml" Requires="v">
                <p:oleObj spid="_x0000_s1688597" name="CS ChemDraw Drawing" r:id="rId4" imgW="4736651" imgH="2301450" progId="ChemDraw.Document.6.0">
                  <p:embed/>
                </p:oleObj>
              </mc:Choice>
              <mc:Fallback>
                <p:oleObj name="CS ChemDraw Drawing" r:id="rId4" imgW="4736651" imgH="2301450" progId="ChemDraw.Document.6.0">
                  <p:embed/>
                  <p:pic>
                    <p:nvPicPr>
                      <p:cNvPr id="0" name=""/>
                      <p:cNvPicPr/>
                      <p:nvPr/>
                    </p:nvPicPr>
                    <p:blipFill>
                      <a:blip r:embed="rId5"/>
                      <a:stretch>
                        <a:fillRect/>
                      </a:stretch>
                    </p:blipFill>
                    <p:spPr>
                      <a:xfrm>
                        <a:off x="1375778" y="1741560"/>
                        <a:ext cx="6686739" cy="3249253"/>
                      </a:xfrm>
                      <a:prstGeom prst="rect">
                        <a:avLst/>
                      </a:prstGeom>
                    </p:spPr>
                  </p:pic>
                </p:oleObj>
              </mc:Fallback>
            </mc:AlternateContent>
          </a:graphicData>
        </a:graphic>
      </p:graphicFrame>
      <p:sp>
        <p:nvSpPr>
          <p:cNvPr id="13" name="矩形 12">
            <a:extLst>
              <a:ext uri="{FF2B5EF4-FFF2-40B4-BE49-F238E27FC236}">
                <a16:creationId xmlns="" xmlns:a16="http://schemas.microsoft.com/office/drawing/2014/main" id="{9A6EEC61-8224-432D-B7EA-0BB64E97BD1E}"/>
              </a:ext>
            </a:extLst>
          </p:cNvPr>
          <p:cNvSpPr/>
          <p:nvPr/>
        </p:nvSpPr>
        <p:spPr>
          <a:xfrm>
            <a:off x="683568" y="6093296"/>
            <a:ext cx="8208912" cy="584775"/>
          </a:xfrm>
          <a:prstGeom prst="rect">
            <a:avLst/>
          </a:prstGeom>
        </p:spPr>
        <p:txBody>
          <a:bodyPr wrap="square">
            <a:spAutoFit/>
          </a:bodyPr>
          <a:lstStyle/>
          <a:p>
            <a:pPr algn="ctr"/>
            <a:r>
              <a:rPr lang="en-US" altLang="zh-CN" sz="1600" dirty="0"/>
              <a:t>Z. She, Y. Wang, D. Wang, Y. Zhao, T. Wang, X. Zheng, Z. X. Yu, G. Gao and J. You, </a:t>
            </a:r>
            <a:r>
              <a:rPr lang="en-US" altLang="zh-CN" sz="1600" i="1" dirty="0"/>
              <a:t>J. Am. Chem. Soc.</a:t>
            </a:r>
            <a:r>
              <a:rPr lang="en-US" altLang="zh-CN" sz="1600" dirty="0"/>
              <a:t>, 2018, </a:t>
            </a:r>
            <a:r>
              <a:rPr lang="en-US" altLang="zh-CN" sz="1600" b="1" dirty="0"/>
              <a:t>140</a:t>
            </a:r>
            <a:r>
              <a:rPr lang="en-US" altLang="zh-CN" sz="1600" dirty="0"/>
              <a:t>, 12566</a:t>
            </a:r>
            <a:endParaRPr lang="zh-CN" altLang="en-US" sz="1000" dirty="0"/>
          </a:p>
        </p:txBody>
      </p:sp>
    </p:spTree>
    <p:extLst>
      <p:ext uri="{BB962C8B-B14F-4D97-AF65-F5344CB8AC3E}">
        <p14:creationId xmlns:p14="http://schemas.microsoft.com/office/powerpoint/2010/main" val="2274528652"/>
      </p:ext>
    </p:extLst>
  </p:cSld>
  <p:clrMapOvr>
    <a:masterClrMapping/>
  </p:clrMapOvr>
  <p:transition spd="slow" advTm="30191"/>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250825" y="908050"/>
            <a:ext cx="8642350" cy="5743575"/>
          </a:xfrm>
          <a:prstGeom prst="rect">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sp>
        <p:nvSpPr>
          <p:cNvPr id="90" name="Rectangle 13"/>
          <p:cNvSpPr>
            <a:spLocks noChangeArrowheads="1"/>
          </p:cNvSpPr>
          <p:nvPr/>
        </p:nvSpPr>
        <p:spPr bwMode="auto">
          <a:xfrm>
            <a:off x="-28575" y="758825"/>
            <a:ext cx="9144000" cy="71438"/>
          </a:xfrm>
          <a:prstGeom prst="rect">
            <a:avLst/>
          </a:prstGeom>
          <a:gradFill rotWithShape="1">
            <a:gsLst>
              <a:gs pos="0">
                <a:srgbClr val="764700"/>
              </a:gs>
              <a:gs pos="100000">
                <a:srgbClr val="FF9900"/>
              </a:gs>
            </a:gsLst>
            <a:lin ang="0" scaled="1"/>
          </a:gradFill>
          <a:ln>
            <a:noFill/>
          </a:ln>
          <a:effectLst>
            <a:outerShdw blurRad="63500" sx="102000" sy="102000" algn="ctr" rotWithShape="0">
              <a:prstClr val="black">
                <a:alpha val="40000"/>
              </a:prstClr>
            </a:outerShdw>
          </a:effectLst>
        </p:spPr>
        <p:txBody>
          <a:bodyPr wrap="none" anchor="ctr"/>
          <a:lstStyle/>
          <a:p>
            <a:pPr fontAlgn="auto">
              <a:spcBef>
                <a:spcPts val="0"/>
              </a:spcBef>
              <a:spcAft>
                <a:spcPts val="0"/>
              </a:spcAft>
              <a:defRPr/>
            </a:pPr>
            <a:endParaRPr kumimoji="1" lang="zh-CN" altLang="en-US" sz="2800">
              <a:solidFill>
                <a:prstClr val="black"/>
              </a:solidFill>
              <a:latin typeface="Times New Roman" pitchFamily="18" charset="0"/>
              <a:ea typeface="宋体"/>
            </a:endParaRPr>
          </a:p>
        </p:txBody>
      </p:sp>
      <p:sp>
        <p:nvSpPr>
          <p:cNvPr id="127079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56365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60563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0" name="矩形 9"/>
          <p:cNvSpPr/>
          <p:nvPr/>
        </p:nvSpPr>
        <p:spPr>
          <a:xfrm>
            <a:off x="151896" y="231031"/>
            <a:ext cx="5500224" cy="461665"/>
          </a:xfrm>
          <a:prstGeom prst="rect">
            <a:avLst/>
          </a:prstGeom>
        </p:spPr>
        <p:txBody>
          <a:bodyPr wrap="none">
            <a:spAutoFit/>
          </a:bodyPr>
          <a:lstStyle/>
          <a:p>
            <a:r>
              <a:rPr lang="en-US" altLang="zh-CN" sz="2400" dirty="0">
                <a:latin typeface="方正兰亭粗黑简体" pitchFamily="2" charset="-122"/>
                <a:ea typeface="方正兰亭粗黑简体" pitchFamily="2" charset="-122"/>
              </a:rPr>
              <a:t>5. Conclusions and Perspectives</a:t>
            </a:r>
            <a:endParaRPr lang="zh-CN" altLang="en-US" sz="2400" dirty="0"/>
          </a:p>
        </p:txBody>
      </p:sp>
      <p:sp>
        <p:nvSpPr>
          <p:cNvPr id="12" name="矩形 11"/>
          <p:cNvSpPr/>
          <p:nvPr/>
        </p:nvSpPr>
        <p:spPr>
          <a:xfrm>
            <a:off x="539552" y="976074"/>
            <a:ext cx="8100392" cy="5909310"/>
          </a:xfrm>
          <a:prstGeom prst="rect">
            <a:avLst/>
          </a:prstGeom>
        </p:spPr>
        <p:txBody>
          <a:bodyPr wrap="square">
            <a:spAutoFit/>
          </a:bodyPr>
          <a:lstStyle/>
          <a:p>
            <a:pPr algn="just"/>
            <a:r>
              <a:rPr lang="en-US" altLang="zh-CN" sz="2400" dirty="0">
                <a:latin typeface="+mn-lt"/>
              </a:rPr>
              <a:t>    In this review, catalytic reactions involving reductive elimination between dative ligands and covalent ligands for constructions of C–P, C–S, C–N and C–C bonds are summarized.</a:t>
            </a:r>
            <a:r>
              <a:rPr lang="en-US" altLang="zh-CN" dirty="0"/>
              <a:t> </a:t>
            </a:r>
            <a:r>
              <a:rPr lang="en-US" altLang="zh-CN" sz="2400" dirty="0">
                <a:latin typeface="+mn-lt"/>
              </a:rPr>
              <a:t>The appealing advantages of non-classic reductive elimination have triggered many catalytic reactions for their applications. However, there are still enormous challenges for the development of novel and practical reactions with such reaction as the key bond-forming reaction step.</a:t>
            </a:r>
          </a:p>
          <a:p>
            <a:pPr algn="just"/>
            <a:r>
              <a:rPr lang="en-US" altLang="zh-CN" sz="2400" dirty="0">
                <a:latin typeface="+mn-lt"/>
              </a:rPr>
              <a:t>    In the future, catalytic reactions involving non-classic reductive elimination focusing on the aspects as followed would attract much attention: the use of non-noble metal catalysts; establishment of non-cyclic C–N, C–S, C–C, or C–O bond-forming reactions under mild reaction conditions; development of highly efficient and enantioselective reactions involving non-classic reductive elimination.  </a:t>
            </a:r>
          </a:p>
          <a:p>
            <a:endParaRPr lang="zh-CN" altLang="en-US" dirty="0"/>
          </a:p>
        </p:txBody>
      </p:sp>
    </p:spTree>
    <p:extLst>
      <p:ext uri="{BB962C8B-B14F-4D97-AF65-F5344CB8AC3E}">
        <p14:creationId xmlns:p14="http://schemas.microsoft.com/office/powerpoint/2010/main" val="2585648664"/>
      </p:ext>
    </p:extLst>
  </p:cSld>
  <p:clrMapOvr>
    <a:masterClrMapping/>
  </p:clrMapOvr>
  <p:transition spd="slow" advTm="30191"/>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250825" y="908050"/>
            <a:ext cx="8642350" cy="5743575"/>
          </a:xfrm>
          <a:prstGeom prst="rect">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sp>
        <p:nvSpPr>
          <p:cNvPr id="90" name="Rectangle 13"/>
          <p:cNvSpPr>
            <a:spLocks noChangeArrowheads="1"/>
          </p:cNvSpPr>
          <p:nvPr/>
        </p:nvSpPr>
        <p:spPr bwMode="auto">
          <a:xfrm>
            <a:off x="-28575" y="758825"/>
            <a:ext cx="9144000" cy="71438"/>
          </a:xfrm>
          <a:prstGeom prst="rect">
            <a:avLst/>
          </a:prstGeom>
          <a:gradFill rotWithShape="1">
            <a:gsLst>
              <a:gs pos="0">
                <a:srgbClr val="764700"/>
              </a:gs>
              <a:gs pos="100000">
                <a:srgbClr val="FF9900"/>
              </a:gs>
            </a:gsLst>
            <a:lin ang="0" scaled="1"/>
          </a:gradFill>
          <a:ln>
            <a:noFill/>
          </a:ln>
          <a:effectLst>
            <a:outerShdw blurRad="63500" sx="102000" sy="102000" algn="ctr" rotWithShape="0">
              <a:prstClr val="black">
                <a:alpha val="40000"/>
              </a:prstClr>
            </a:outerShdw>
          </a:effectLst>
        </p:spPr>
        <p:txBody>
          <a:bodyPr wrap="none" anchor="ctr"/>
          <a:lstStyle/>
          <a:p>
            <a:pPr fontAlgn="auto">
              <a:spcBef>
                <a:spcPts val="0"/>
              </a:spcBef>
              <a:spcAft>
                <a:spcPts val="0"/>
              </a:spcAft>
              <a:defRPr/>
            </a:pPr>
            <a:endParaRPr kumimoji="1" lang="zh-CN" altLang="en-US" sz="2800">
              <a:solidFill>
                <a:prstClr val="black"/>
              </a:solidFill>
              <a:latin typeface="Times New Roman" pitchFamily="18" charset="0"/>
              <a:ea typeface="宋体"/>
            </a:endParaRPr>
          </a:p>
        </p:txBody>
      </p:sp>
      <p:sp>
        <p:nvSpPr>
          <p:cNvPr id="127079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TextBox 29"/>
          <p:cNvSpPr txBox="1">
            <a:spLocks noChangeArrowheads="1"/>
          </p:cNvSpPr>
          <p:nvPr/>
        </p:nvSpPr>
        <p:spPr bwMode="auto">
          <a:xfrm>
            <a:off x="179512" y="260648"/>
            <a:ext cx="403244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r>
              <a:rPr lang="en-US" altLang="zh-CN" sz="2400" dirty="0">
                <a:latin typeface="方正兰亭粗黑简体" pitchFamily="2" charset="-122"/>
                <a:ea typeface="方正兰亭粗黑简体" pitchFamily="2" charset="-122"/>
              </a:rPr>
              <a:t>6. Acknowledgements </a:t>
            </a:r>
            <a:endParaRPr lang="zh-CN" altLang="zh-CN" sz="2400" dirty="0">
              <a:latin typeface="方正兰亭粗黑简体" pitchFamily="2" charset="-122"/>
              <a:ea typeface="方正兰亭粗黑简体" pitchFamily="2" charset="-122"/>
            </a:endParaRPr>
          </a:p>
        </p:txBody>
      </p:sp>
      <p:sp>
        <p:nvSpPr>
          <p:cNvPr id="7" name="矩形 6"/>
          <p:cNvSpPr/>
          <p:nvPr/>
        </p:nvSpPr>
        <p:spPr>
          <a:xfrm>
            <a:off x="611560" y="1844824"/>
            <a:ext cx="7488832" cy="2862322"/>
          </a:xfrm>
          <a:prstGeom prst="rect">
            <a:avLst/>
          </a:prstGeom>
        </p:spPr>
        <p:txBody>
          <a:bodyPr wrap="square">
            <a:spAutoFit/>
          </a:bodyPr>
          <a:lstStyle/>
          <a:p>
            <a:pPr algn="just">
              <a:lnSpc>
                <a:spcPct val="150000"/>
              </a:lnSpc>
            </a:pPr>
            <a:r>
              <a:rPr lang="en-US" altLang="zh-CN" sz="2400" dirty="0">
                <a:latin typeface="+mn-lt"/>
              </a:rPr>
              <a:t>     We thank the University of Science and Technology and National Natural Science Foundation of China (Grant Nos. </a:t>
            </a:r>
            <a:r>
              <a:rPr lang="en-US" altLang="zh-CN" sz="2400" dirty="0" smtClean="0">
                <a:latin typeface="+mn-lt"/>
              </a:rPr>
              <a:t>21925111, 21790333</a:t>
            </a:r>
            <a:r>
              <a:rPr lang="de-DE" altLang="zh-CN" sz="2400" dirty="0">
                <a:latin typeface="+mn-lt"/>
              </a:rPr>
              <a:t>, 21702197 and 21672199</a:t>
            </a:r>
            <a:r>
              <a:rPr lang="en-US" altLang="zh-CN" sz="2400" dirty="0">
                <a:latin typeface="+mn-lt"/>
              </a:rPr>
              <a:t>) for generous and continuous financial support.</a:t>
            </a:r>
            <a:endParaRPr lang="zh-CN" altLang="zh-CN" sz="2400" dirty="0">
              <a:latin typeface="+mn-lt"/>
            </a:endParaRPr>
          </a:p>
          <a:p>
            <a:pPr algn="just">
              <a:lnSpc>
                <a:spcPct val="150000"/>
              </a:lnSpc>
            </a:pPr>
            <a:endParaRPr lang="zh-CN" altLang="en-US" sz="2400" dirty="0">
              <a:latin typeface="+mn-lt"/>
            </a:endParaRPr>
          </a:p>
        </p:txBody>
      </p:sp>
    </p:spTree>
    <p:extLst>
      <p:ext uri="{BB962C8B-B14F-4D97-AF65-F5344CB8AC3E}">
        <p14:creationId xmlns:p14="http://schemas.microsoft.com/office/powerpoint/2010/main" val="2585648664"/>
      </p:ext>
    </p:extLst>
  </p:cSld>
  <p:clrMapOvr>
    <a:masterClrMapping/>
  </p:clrMapOvr>
  <p:transition spd="slow" advTm="30191"/>
</p:sld>
</file>

<file path=ppt/theme/theme1.xml><?xml version="1.0" encoding="utf-8"?>
<a:theme xmlns:a="http://schemas.openxmlformats.org/drawingml/2006/main" name="1_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25400" cap="flat" cmpd="sng" algn="ctr">
          <a:solidFill>
            <a:srgbClr val="00FFFF"/>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2200" b="0" i="0" u="none" strike="noStrike" cap="none" normalizeH="0" baseline="0" smtClean="0">
            <a:ln>
              <a:noFill/>
            </a:ln>
            <a:solidFill>
              <a:schemeClr val="tx1"/>
            </a:solidFill>
            <a:effectLst/>
            <a:latin typeface="Georgia" pitchFamily="18" charset="0"/>
            <a:ea typeface="宋体" pitchFamily="2" charset="-122"/>
          </a:defRPr>
        </a:defPPr>
      </a:lstStyle>
    </a:spDef>
    <a:lnDef>
      <a:spPr bwMode="auto">
        <a:xfrm>
          <a:off x="0" y="0"/>
          <a:ext cx="1" cy="1"/>
        </a:xfrm>
        <a:custGeom>
          <a:avLst/>
          <a:gdLst/>
          <a:ahLst/>
          <a:cxnLst/>
          <a:rect l="0" t="0" r="0" b="0"/>
          <a:pathLst/>
        </a:custGeom>
        <a:noFill/>
        <a:ln w="25400" cap="flat" cmpd="sng" algn="ctr">
          <a:solidFill>
            <a:srgbClr val="00FFFF"/>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2200" b="0" i="0" u="none" strike="noStrike" cap="none" normalizeH="0" baseline="0" smtClean="0">
            <a:ln>
              <a:noFill/>
            </a:ln>
            <a:solidFill>
              <a:schemeClr val="tx1"/>
            </a:solidFill>
            <a:effectLst/>
            <a:latin typeface="Georgia" pitchFamily="18"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2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19050" cap="rnd">
          <a:solidFill>
            <a:schemeClr val="bg2"/>
          </a:solidFill>
          <a:prstDash val="sysDot"/>
          <a:round/>
          <a:headEnd/>
          <a:tailEnd/>
        </a:ln>
        <a:extLst>
          <a:ext uri="{909E8E84-426E-40DD-AFC4-6F175D3DCCD1}">
            <a14:hiddenFill xmlns:a14="http://schemas.microsoft.com/office/drawing/2010/main">
              <a:noFill/>
            </a14:hiddenFill>
          </a:ext>
        </a:extLst>
      </a:spPr>
      <a:bodyPr/>
      <a:lstStyle>
        <a:defPPr>
          <a:defRPr dirty="0"/>
        </a:defPPr>
      </a:lstStyle>
    </a:spDef>
    <a:lnDef>
      <a:spPr bwMode="auto">
        <a:ln w="38100"/>
      </a:spPr>
      <a:bodyPr/>
      <a:lstStyle/>
      <a:style>
        <a:lnRef idx="1">
          <a:schemeClr val="accent1"/>
        </a:lnRef>
        <a:fillRef idx="0">
          <a:schemeClr val="accent1"/>
        </a:fillRef>
        <a:effectRef idx="0">
          <a:schemeClr val="accent1"/>
        </a:effectRef>
        <a:fontRef idx="minor">
          <a:schemeClr val="tx1"/>
        </a:fontRef>
      </a:style>
    </a:lnDef>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42450</TotalTime>
  <Words>5137</Words>
  <Application>Microsoft Office PowerPoint</Application>
  <PresentationFormat>On-screen Show (4:3)</PresentationFormat>
  <Paragraphs>493</Paragraphs>
  <Slides>96</Slides>
  <Notes>96</Notes>
  <HiddenSlides>0</HiddenSlides>
  <MMClips>0</MMClips>
  <ScaleCrop>false</ScaleCrop>
  <HeadingPairs>
    <vt:vector size="8" baseType="variant">
      <vt:variant>
        <vt:lpstr>Fonts Used</vt:lpstr>
      </vt:variant>
      <vt:variant>
        <vt:i4>9</vt:i4>
      </vt:variant>
      <vt:variant>
        <vt:lpstr>Theme</vt:lpstr>
      </vt:variant>
      <vt:variant>
        <vt:i4>2</vt:i4>
      </vt:variant>
      <vt:variant>
        <vt:lpstr>Embedded OLE Servers</vt:lpstr>
      </vt:variant>
      <vt:variant>
        <vt:i4>1</vt:i4>
      </vt:variant>
      <vt:variant>
        <vt:lpstr>Slide Titles</vt:lpstr>
      </vt:variant>
      <vt:variant>
        <vt:i4>96</vt:i4>
      </vt:variant>
    </vt:vector>
  </HeadingPairs>
  <TitlesOfParts>
    <vt:vector size="108" baseType="lpstr">
      <vt:lpstr>方正兰亭特黑简体</vt:lpstr>
      <vt:lpstr>微软雅黑</vt:lpstr>
      <vt:lpstr>Arial</vt:lpstr>
      <vt:lpstr>宋体</vt:lpstr>
      <vt:lpstr>黑体</vt:lpstr>
      <vt:lpstr>方正粗宋简体</vt:lpstr>
      <vt:lpstr>方正兰亭粗黑简体</vt:lpstr>
      <vt:lpstr>Calibri</vt:lpstr>
      <vt:lpstr>Times New Roman</vt:lpstr>
      <vt:lpstr>1_默认设计模板</vt:lpstr>
      <vt:lpstr>2_Office 主题</vt:lpstr>
      <vt:lpstr>CS ChemDraw Drawing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fly</dc:creator>
  <cp:lastModifiedBy>Esperanza, Marrizz Lorraine</cp:lastModifiedBy>
  <cp:revision>1306</cp:revision>
  <dcterms:created xsi:type="dcterms:W3CDTF">2012-07-17T07:31:35Z</dcterms:created>
  <dcterms:modified xsi:type="dcterms:W3CDTF">2020-01-13T09:43:15Z</dcterms:modified>
</cp:coreProperties>
</file>