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262" r:id="rId2"/>
    <p:sldId id="265" r:id="rId3"/>
    <p:sldId id="266" r:id="rId4"/>
    <p:sldId id="267" r:id="rId5"/>
    <p:sldId id="268" r:id="rId6"/>
    <p:sldId id="270" r:id="rId7"/>
    <p:sldId id="269" r:id="rId8"/>
  </p:sldIdLst>
  <p:sldSz cx="6858000" cy="9906000" type="A4"/>
  <p:notesSz cx="9866313" cy="673576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99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3695" autoAdjust="0"/>
  </p:normalViewPr>
  <p:slideViewPr>
    <p:cSldViewPr>
      <p:cViewPr>
        <p:scale>
          <a:sx n="100" d="100"/>
          <a:sy n="100" d="100"/>
        </p:scale>
        <p:origin x="-360" y="2814"/>
      </p:cViewPr>
      <p:guideLst>
        <p:guide orient="horz" pos="3120"/>
        <p:guide pos="2160"/>
      </p:guideLst>
    </p:cSldViewPr>
  </p:slid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4276725" cy="3365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Arial" pitchFamily="34" charset="0"/>
                <a:ea typeface="ＭＳ Ｐゴシック" pitchFamily="50" charset="-128"/>
              </a:defRPr>
            </a:lvl1pPr>
          </a:lstStyle>
          <a:p>
            <a:pPr>
              <a:defRPr/>
            </a:pPr>
            <a:endParaRPr lang="en-US" altLang="ja-JP"/>
          </a:p>
        </p:txBody>
      </p:sp>
      <p:sp>
        <p:nvSpPr>
          <p:cNvPr id="28675" name="Rectangle 3"/>
          <p:cNvSpPr>
            <a:spLocks noGrp="1" noChangeArrowheads="1"/>
          </p:cNvSpPr>
          <p:nvPr>
            <p:ph type="dt" sz="quarter" idx="1"/>
          </p:nvPr>
        </p:nvSpPr>
        <p:spPr bwMode="auto">
          <a:xfrm>
            <a:off x="5588000" y="0"/>
            <a:ext cx="4276725" cy="3365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Arial" pitchFamily="34" charset="0"/>
                <a:ea typeface="ＭＳ Ｐゴシック" pitchFamily="50" charset="-128"/>
              </a:defRPr>
            </a:lvl1pPr>
          </a:lstStyle>
          <a:p>
            <a:pPr>
              <a:defRPr/>
            </a:pPr>
            <a:fld id="{7B5026AD-8C9A-4EAA-98C9-1090DF118E88}" type="datetimeFigureOut">
              <a:rPr lang="ja-JP" altLang="en-US"/>
              <a:pPr>
                <a:defRPr/>
              </a:pPr>
              <a:t>2012/10/6</a:t>
            </a:fld>
            <a:endParaRPr lang="en-US" altLang="ja-JP"/>
          </a:p>
        </p:txBody>
      </p:sp>
      <p:sp>
        <p:nvSpPr>
          <p:cNvPr id="28676" name="Rectangle 4"/>
          <p:cNvSpPr>
            <a:spLocks noGrp="1" noChangeArrowheads="1"/>
          </p:cNvSpPr>
          <p:nvPr>
            <p:ph type="ftr" sz="quarter" idx="2"/>
          </p:nvPr>
        </p:nvSpPr>
        <p:spPr bwMode="auto">
          <a:xfrm>
            <a:off x="0" y="6397625"/>
            <a:ext cx="4276725" cy="3365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Arial" pitchFamily="34" charset="0"/>
                <a:ea typeface="ＭＳ Ｐゴシック" pitchFamily="50" charset="-128"/>
              </a:defRPr>
            </a:lvl1pPr>
          </a:lstStyle>
          <a:p>
            <a:pPr>
              <a:defRPr/>
            </a:pPr>
            <a:endParaRPr lang="en-US" altLang="ja-JP"/>
          </a:p>
        </p:txBody>
      </p:sp>
      <p:sp>
        <p:nvSpPr>
          <p:cNvPr id="28677" name="Rectangle 5"/>
          <p:cNvSpPr>
            <a:spLocks noGrp="1" noChangeArrowheads="1"/>
          </p:cNvSpPr>
          <p:nvPr>
            <p:ph type="sldNum" sz="quarter" idx="3"/>
          </p:nvPr>
        </p:nvSpPr>
        <p:spPr bwMode="auto">
          <a:xfrm>
            <a:off x="5588000" y="6397625"/>
            <a:ext cx="4276725" cy="3365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Arial" pitchFamily="34" charset="0"/>
                <a:ea typeface="ＭＳ Ｐゴシック" pitchFamily="50" charset="-128"/>
              </a:defRPr>
            </a:lvl1pPr>
          </a:lstStyle>
          <a:p>
            <a:pPr>
              <a:defRPr/>
            </a:pPr>
            <a:fld id="{72596F01-59C5-4EAB-B94F-CDAF9272A1B3}" type="slidenum">
              <a:rPr lang="ja-JP" altLang="en-US"/>
              <a:pPr>
                <a:defRPr/>
              </a:pPr>
              <a:t>&lt;#&gt;</a:t>
            </a:fld>
            <a:endParaRPr lang="en-US" altLang="ja-JP"/>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4275138" cy="336550"/>
          </a:xfrm>
          <a:prstGeom prst="rect">
            <a:avLst/>
          </a:prstGeom>
        </p:spPr>
        <p:txBody>
          <a:bodyPr vert="horz" lIns="91440" tIns="45720" rIns="91440" bIns="45720" rtlCol="0"/>
          <a:lstStyle>
            <a:lvl1pPr algn="l">
              <a:defRPr sz="1200">
                <a:latin typeface="Arial" pitchFamily="34" charset="0"/>
                <a:ea typeface="ＭＳ Ｐゴシック" pitchFamily="50" charset="-128"/>
              </a:defRPr>
            </a:lvl1pPr>
          </a:lstStyle>
          <a:p>
            <a:pPr>
              <a:defRPr/>
            </a:pPr>
            <a:endParaRPr lang="ja-JP" altLang="en-US"/>
          </a:p>
        </p:txBody>
      </p:sp>
      <p:sp>
        <p:nvSpPr>
          <p:cNvPr id="3" name="日付プレースホルダ 2"/>
          <p:cNvSpPr>
            <a:spLocks noGrp="1"/>
          </p:cNvSpPr>
          <p:nvPr>
            <p:ph type="dt" idx="1"/>
          </p:nvPr>
        </p:nvSpPr>
        <p:spPr>
          <a:xfrm>
            <a:off x="5588000" y="0"/>
            <a:ext cx="4276725" cy="336550"/>
          </a:xfrm>
          <a:prstGeom prst="rect">
            <a:avLst/>
          </a:prstGeom>
        </p:spPr>
        <p:txBody>
          <a:bodyPr vert="horz" lIns="91440" tIns="45720" rIns="91440" bIns="45720" rtlCol="0"/>
          <a:lstStyle>
            <a:lvl1pPr algn="r">
              <a:defRPr sz="1200">
                <a:latin typeface="Arial" pitchFamily="34" charset="0"/>
                <a:ea typeface="ＭＳ Ｐゴシック" pitchFamily="50" charset="-128"/>
              </a:defRPr>
            </a:lvl1pPr>
          </a:lstStyle>
          <a:p>
            <a:pPr>
              <a:defRPr/>
            </a:pPr>
            <a:fld id="{65AEE7E6-0FB5-4D87-9811-4FDB53FC51A3}" type="datetimeFigureOut">
              <a:rPr lang="ja-JP" altLang="en-US"/>
              <a:pPr>
                <a:defRPr/>
              </a:pPr>
              <a:t>2012/10/6</a:t>
            </a:fld>
            <a:endParaRPr lang="ja-JP" altLang="en-US"/>
          </a:p>
        </p:txBody>
      </p:sp>
      <p:sp>
        <p:nvSpPr>
          <p:cNvPr id="4" name="スライド イメージ プレースホルダ 3"/>
          <p:cNvSpPr>
            <a:spLocks noGrp="1" noRot="1" noChangeAspect="1"/>
          </p:cNvSpPr>
          <p:nvPr>
            <p:ph type="sldImg" idx="2"/>
          </p:nvPr>
        </p:nvSpPr>
        <p:spPr>
          <a:xfrm>
            <a:off x="4059238" y="504825"/>
            <a:ext cx="1747837" cy="2525713"/>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 4"/>
          <p:cNvSpPr>
            <a:spLocks noGrp="1"/>
          </p:cNvSpPr>
          <p:nvPr>
            <p:ph type="body" sz="quarter" idx="3"/>
          </p:nvPr>
        </p:nvSpPr>
        <p:spPr>
          <a:xfrm>
            <a:off x="987425" y="3198813"/>
            <a:ext cx="7893050" cy="3032125"/>
          </a:xfrm>
          <a:prstGeom prst="rect">
            <a:avLst/>
          </a:prstGeom>
        </p:spPr>
        <p:txBody>
          <a:bodyPr vert="horz" lIns="91440" tIns="45720" rIns="91440" bIns="45720"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 5"/>
          <p:cNvSpPr>
            <a:spLocks noGrp="1"/>
          </p:cNvSpPr>
          <p:nvPr>
            <p:ph type="ftr" sz="quarter" idx="4"/>
          </p:nvPr>
        </p:nvSpPr>
        <p:spPr>
          <a:xfrm>
            <a:off x="0" y="6397625"/>
            <a:ext cx="4275138" cy="336550"/>
          </a:xfrm>
          <a:prstGeom prst="rect">
            <a:avLst/>
          </a:prstGeom>
        </p:spPr>
        <p:txBody>
          <a:bodyPr vert="horz" lIns="91440" tIns="45720" rIns="91440" bIns="45720" rtlCol="0" anchor="b"/>
          <a:lstStyle>
            <a:lvl1pPr algn="l">
              <a:defRPr sz="1200">
                <a:latin typeface="Arial" pitchFamily="34" charset="0"/>
                <a:ea typeface="ＭＳ Ｐゴシック" pitchFamily="50" charset="-128"/>
              </a:defRPr>
            </a:lvl1pPr>
          </a:lstStyle>
          <a:p>
            <a:pPr>
              <a:defRPr/>
            </a:pPr>
            <a:endParaRPr lang="ja-JP" altLang="en-US"/>
          </a:p>
        </p:txBody>
      </p:sp>
      <p:sp>
        <p:nvSpPr>
          <p:cNvPr id="7" name="スライド番号プレースホルダ 6"/>
          <p:cNvSpPr>
            <a:spLocks noGrp="1"/>
          </p:cNvSpPr>
          <p:nvPr>
            <p:ph type="sldNum" sz="quarter" idx="5"/>
          </p:nvPr>
        </p:nvSpPr>
        <p:spPr>
          <a:xfrm>
            <a:off x="5588000" y="6397625"/>
            <a:ext cx="4276725" cy="336550"/>
          </a:xfrm>
          <a:prstGeom prst="rect">
            <a:avLst/>
          </a:prstGeom>
        </p:spPr>
        <p:txBody>
          <a:bodyPr vert="horz" lIns="91440" tIns="45720" rIns="91440" bIns="45720" rtlCol="0" anchor="b"/>
          <a:lstStyle>
            <a:lvl1pPr algn="r">
              <a:defRPr sz="1200">
                <a:latin typeface="Arial" pitchFamily="34" charset="0"/>
                <a:ea typeface="ＭＳ Ｐゴシック" pitchFamily="50" charset="-128"/>
              </a:defRPr>
            </a:lvl1pPr>
          </a:lstStyle>
          <a:p>
            <a:pPr>
              <a:defRPr/>
            </a:pPr>
            <a:fld id="{93FB6B0A-B9E1-4D91-AF84-416752D8EC65}"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6575"/>
            <a:ext cx="5829300" cy="212407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028700" y="5613400"/>
            <a:ext cx="4800600" cy="2532063"/>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5A726903-2EA3-4DB6-AFA0-D79C408799DB}" type="slidenum">
              <a:rPr lang="en-US" altLang="ja-JP"/>
              <a:pPr>
                <a:defRPr/>
              </a:pPr>
              <a:t>&lt;#&gt;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73C54127-8203-44C3-BA66-06536D91D30C}" type="slidenum">
              <a:rPr lang="en-US" altLang="ja-JP"/>
              <a:pPr>
                <a:defRPr/>
              </a:pPr>
              <a:t>&lt;#&gt;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875"/>
            <a:ext cx="1543050" cy="845185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342900" y="396875"/>
            <a:ext cx="4476750" cy="845185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D62A98E3-7081-4B87-9C94-BF97E1F50175}" type="slidenum">
              <a:rPr lang="en-US" altLang="ja-JP"/>
              <a:pPr>
                <a:defRPr/>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EA462A6E-D612-46A3-9B95-928F7916D005}" type="slidenum">
              <a:rPr lang="en-US" altLang="ja-JP"/>
              <a:pPr>
                <a:defRPr/>
              </a:pPr>
              <a:t>&lt;#&gt;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338" y="6365875"/>
            <a:ext cx="5829300" cy="1966913"/>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41338" y="4198938"/>
            <a:ext cx="5829300" cy="216693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65C4907F-967C-46EE-8D8F-4F8A3B2B1E4C}" type="slidenum">
              <a:rPr lang="en-US" altLang="ja-JP"/>
              <a:pPr>
                <a:defRPr/>
              </a:pPr>
              <a:t>&lt;#&gt;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342900" y="2311400"/>
            <a:ext cx="3009900" cy="6537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3505200" y="2311400"/>
            <a:ext cx="3009900" cy="6537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51B56339-7950-4A8A-88B0-0AF1E540F03D}" type="slidenum">
              <a:rPr lang="en-US" altLang="ja-JP"/>
              <a:pPr>
                <a:defRPr/>
              </a:pPr>
              <a:t>&lt;#&gt;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42900" y="2217738"/>
            <a:ext cx="3030538"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342900" y="3141663"/>
            <a:ext cx="3030538"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3484563" y="2217738"/>
            <a:ext cx="3030537"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3484563" y="3141663"/>
            <a:ext cx="3030537"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733DE669-44B0-4D7D-8191-9B3C365FB83F}" type="slidenum">
              <a:rPr lang="en-US" altLang="ja-JP"/>
              <a:pPr>
                <a:defRPr/>
              </a:pPr>
              <a:t>&lt;#&gt;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431E9B54-84CF-40EE-9A05-53F1FA11192E}" type="slidenum">
              <a:rPr lang="en-US" altLang="ja-JP"/>
              <a:pPr>
                <a:defRPr/>
              </a:pPr>
              <a:t>&lt;#&gt;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E1A89B1A-8A02-4C55-9DF8-BAC98B8169EA}" type="slidenum">
              <a:rPr lang="en-US" altLang="ja-JP"/>
              <a:pPr>
                <a:defRPr/>
              </a:pPr>
              <a:t>&lt;#&gt;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3700"/>
            <a:ext cx="2255838" cy="1679575"/>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2681288" y="393700"/>
            <a:ext cx="3833812" cy="84550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342900" y="2073275"/>
            <a:ext cx="2255838" cy="67754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F536F2B2-570F-4311-811F-8AD5E9438270}" type="slidenum">
              <a:rPr lang="en-US" altLang="ja-JP"/>
              <a:pPr>
                <a:defRPr/>
              </a:pPr>
              <a:t>&lt;#&gt;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613" y="6934200"/>
            <a:ext cx="4114800" cy="819150"/>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344613" y="885825"/>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344613" y="7753350"/>
            <a:ext cx="4114800" cy="11620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7AC493F6-FD47-4A09-A446-0269AAC2848E}" type="slidenum">
              <a:rPr lang="en-US" altLang="ja-JP"/>
              <a:pPr>
                <a:defRPr/>
              </a:pPr>
              <a:t>&lt;#&gt;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42900" y="396875"/>
            <a:ext cx="6172200" cy="1651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342900" y="2311400"/>
            <a:ext cx="6172200" cy="65373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342900" y="9020175"/>
            <a:ext cx="1600200" cy="6889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34" charset="0"/>
                <a:ea typeface="ＭＳ Ｐゴシック" pitchFamily="50" charset="-128"/>
              </a:defRPr>
            </a:lvl1pPr>
          </a:lstStyle>
          <a:p>
            <a:pPr>
              <a:defRPr/>
            </a:pPr>
            <a:endParaRPr lang="en-US" altLang="ja-JP"/>
          </a:p>
        </p:txBody>
      </p:sp>
      <p:sp>
        <p:nvSpPr>
          <p:cNvPr id="1029" name="Rectangle 5"/>
          <p:cNvSpPr>
            <a:spLocks noGrp="1" noChangeArrowheads="1"/>
          </p:cNvSpPr>
          <p:nvPr>
            <p:ph type="ftr" sz="quarter" idx="3"/>
          </p:nvPr>
        </p:nvSpPr>
        <p:spPr bwMode="auto">
          <a:xfrm>
            <a:off x="2343150" y="9020175"/>
            <a:ext cx="2171700" cy="6889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34" charset="0"/>
                <a:ea typeface="ＭＳ Ｐゴシック" pitchFamily="50"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4914900" y="9020175"/>
            <a:ext cx="1600200" cy="6889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34" charset="0"/>
                <a:ea typeface="ＭＳ Ｐゴシック" pitchFamily="50" charset="-128"/>
              </a:defRPr>
            </a:lvl1pPr>
          </a:lstStyle>
          <a:p>
            <a:pPr>
              <a:defRPr/>
            </a:pPr>
            <a:fld id="{D8B0E2AC-51D4-48BB-9153-DF58D5B12283}"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5pPr>
      <a:lvl6pPr marL="457200" algn="ctr" rtl="0" fontAlgn="base">
        <a:spcBef>
          <a:spcPct val="0"/>
        </a:spcBef>
        <a:spcAft>
          <a:spcPct val="0"/>
        </a:spcAft>
        <a:defRPr kumimoji="1" sz="4400">
          <a:solidFill>
            <a:schemeClr val="tx2"/>
          </a:solidFill>
          <a:latin typeface="Arial" pitchFamily="34" charset="0"/>
          <a:ea typeface="ＭＳ Ｐゴシック" pitchFamily="50" charset="-128"/>
        </a:defRPr>
      </a:lvl6pPr>
      <a:lvl7pPr marL="914400" algn="ctr" rtl="0" fontAlgn="base">
        <a:spcBef>
          <a:spcPct val="0"/>
        </a:spcBef>
        <a:spcAft>
          <a:spcPct val="0"/>
        </a:spcAft>
        <a:defRPr kumimoji="1" sz="4400">
          <a:solidFill>
            <a:schemeClr val="tx2"/>
          </a:solidFill>
          <a:latin typeface="Arial" pitchFamily="34" charset="0"/>
          <a:ea typeface="ＭＳ Ｐゴシック" pitchFamily="50" charset="-128"/>
        </a:defRPr>
      </a:lvl7pPr>
      <a:lvl8pPr marL="1371600" algn="ctr" rtl="0" fontAlgn="base">
        <a:spcBef>
          <a:spcPct val="0"/>
        </a:spcBef>
        <a:spcAft>
          <a:spcPct val="0"/>
        </a:spcAft>
        <a:defRPr kumimoji="1" sz="4400">
          <a:solidFill>
            <a:schemeClr val="tx2"/>
          </a:solidFill>
          <a:latin typeface="Arial" pitchFamily="34" charset="0"/>
          <a:ea typeface="ＭＳ Ｐゴシック" pitchFamily="50" charset="-128"/>
        </a:defRPr>
      </a:lvl8pPr>
      <a:lvl9pPr marL="1828800" algn="ctr" rtl="0" fontAlgn="base">
        <a:spcBef>
          <a:spcPct val="0"/>
        </a:spcBef>
        <a:spcAft>
          <a:spcPct val="0"/>
        </a:spcAft>
        <a:defRPr kumimoji="1" sz="4400">
          <a:solidFill>
            <a:schemeClr val="tx2"/>
          </a:solidFill>
          <a:latin typeface="Arial" pitchFamily="34"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xt Box 7"/>
          <p:cNvSpPr txBox="1">
            <a:spLocks noChangeArrowheads="1"/>
          </p:cNvSpPr>
          <p:nvPr/>
        </p:nvSpPr>
        <p:spPr bwMode="auto">
          <a:xfrm>
            <a:off x="719138" y="2144713"/>
            <a:ext cx="5399087" cy="4824412"/>
          </a:xfrm>
          <a:prstGeom prst="rect">
            <a:avLst/>
          </a:prstGeom>
          <a:noFill/>
          <a:ln w="9525">
            <a:noFill/>
            <a:miter lim="800000"/>
            <a:headEnd/>
            <a:tailEnd/>
          </a:ln>
        </p:spPr>
        <p:txBody>
          <a:bodyPr/>
          <a:lstStyle/>
          <a:p>
            <a:r>
              <a:rPr lang="en-GB" altLang="ja-JP" sz="2000"/>
              <a:t>Electronic Supplementary Information </a:t>
            </a:r>
            <a:r>
              <a:rPr lang="en-US" altLang="ja-JP" sz="2000"/>
              <a:t>for:</a:t>
            </a:r>
          </a:p>
          <a:p>
            <a:endParaRPr lang="en-US" altLang="ja-JP" sz="2000"/>
          </a:p>
          <a:p>
            <a:r>
              <a:rPr lang="en-US" altLang="ja-JP"/>
              <a:t>Delivery, stabilization, and spatiotemporal activation of cargo molecules in cells with positively charged nanoparticles</a:t>
            </a:r>
          </a:p>
          <a:p>
            <a:endParaRPr lang="en-US" altLang="ja-JP"/>
          </a:p>
          <a:p>
            <a:pPr algn="ctr"/>
            <a:r>
              <a:rPr lang="en-US" altLang="ja-JP" sz="1400" i="1">
                <a:solidFill>
                  <a:srgbClr val="000000"/>
                </a:solidFill>
                <a:ea typeface="ＭＳ 明朝" pitchFamily="17" charset="-128"/>
                <a:cs typeface="Times New Roman" pitchFamily="18" charset="0"/>
              </a:rPr>
              <a:t>Shuhei Murayama,</a:t>
            </a:r>
            <a:r>
              <a:rPr lang="en-US" altLang="ja-JP" sz="1400" i="1" baseline="30000">
                <a:solidFill>
                  <a:srgbClr val="000000"/>
                </a:solidFill>
                <a:ea typeface="ＭＳ 明朝" pitchFamily="17" charset="-128"/>
                <a:cs typeface="Times New Roman" pitchFamily="18" charset="0"/>
              </a:rPr>
              <a:t> </a:t>
            </a:r>
            <a:r>
              <a:rPr lang="en-US" altLang="ja-JP" sz="1400" i="1">
                <a:solidFill>
                  <a:srgbClr val="000000"/>
                </a:solidFill>
                <a:ea typeface="ＭＳ 明朝" pitchFamily="17" charset="-128"/>
                <a:cs typeface="Times New Roman" pitchFamily="18" charset="0"/>
              </a:rPr>
              <a:t>Taihei Nishiyama,</a:t>
            </a:r>
            <a:r>
              <a:rPr lang="en-US" altLang="ja-JP" sz="1400" i="1" baseline="30000">
                <a:solidFill>
                  <a:srgbClr val="000000"/>
                </a:solidFill>
                <a:ea typeface="ＭＳ 明朝" pitchFamily="17" charset="-128"/>
                <a:cs typeface="Times New Roman" pitchFamily="18" charset="0"/>
              </a:rPr>
              <a:t> </a:t>
            </a:r>
            <a:r>
              <a:rPr lang="en-US" altLang="ja-JP" sz="1400" i="1">
                <a:solidFill>
                  <a:srgbClr val="000000"/>
                </a:solidFill>
                <a:ea typeface="ＭＳ 明朝" pitchFamily="17" charset="-128"/>
                <a:cs typeface="Times New Roman" pitchFamily="18" charset="0"/>
              </a:rPr>
              <a:t>Kaihei Takagi,</a:t>
            </a:r>
          </a:p>
          <a:p>
            <a:pPr algn="ctr"/>
            <a:r>
              <a:rPr lang="en-US" altLang="ja-JP" sz="1400" i="1">
                <a:solidFill>
                  <a:srgbClr val="000000"/>
                </a:solidFill>
                <a:ea typeface="ＭＳ 明朝" pitchFamily="17" charset="-128"/>
                <a:cs typeface="Times New Roman" pitchFamily="18" charset="0"/>
              </a:rPr>
              <a:t>Fumi Ishizuka, Tomofumi Santa and Masaru Kato </a:t>
            </a:r>
            <a:r>
              <a:rPr lang="en-US" altLang="ja-JP" sz="1400" i="1" baseline="30000">
                <a:solidFill>
                  <a:srgbClr val="000000"/>
                </a:solidFill>
                <a:ea typeface="ＭＳ 明朝" pitchFamily="17" charset="-128"/>
                <a:cs typeface="Times New Roman" pitchFamily="18" charset="0"/>
              </a:rPr>
              <a:t>*</a:t>
            </a:r>
          </a:p>
          <a:p>
            <a:pPr algn="ctr"/>
            <a:r>
              <a:rPr lang="en-US" altLang="ja-JP" sz="1400">
                <a:solidFill>
                  <a:srgbClr val="000000"/>
                </a:solidFill>
                <a:ea typeface="ＭＳ 明朝" pitchFamily="17" charset="-128"/>
                <a:cs typeface="Times New Roman" pitchFamily="18" charset="0"/>
              </a:rPr>
              <a:t>Graduate School of Pharmaceutical Sciences, Global COE Program (CMSI) and Leading program (GPLLI),</a:t>
            </a:r>
          </a:p>
          <a:p>
            <a:pPr algn="ctr"/>
            <a:r>
              <a:rPr lang="en-US" altLang="ja-JP" sz="1400">
                <a:solidFill>
                  <a:srgbClr val="000000"/>
                </a:solidFill>
                <a:ea typeface="ＭＳ 明朝" pitchFamily="17" charset="-128"/>
                <a:cs typeface="Times New Roman" pitchFamily="18" charset="0"/>
              </a:rPr>
              <a:t>The University of Tokyo, 7-3-1 Hongo, Bunkyo-ku, Tokyo </a:t>
            </a:r>
          </a:p>
          <a:p>
            <a:pPr algn="ctr"/>
            <a:r>
              <a:rPr lang="en-US" altLang="ja-JP" sz="1400">
                <a:solidFill>
                  <a:srgbClr val="000000"/>
                </a:solidFill>
                <a:ea typeface="ＭＳ 明朝" pitchFamily="17" charset="-128"/>
                <a:cs typeface="Times New Roman" pitchFamily="18" charset="0"/>
              </a:rPr>
              <a:t>113-0033, Japan</a:t>
            </a:r>
            <a:endParaRPr lang="en-US" altLang="ja-JP" sz="1400" i="1" baseline="30000">
              <a:solidFill>
                <a:srgbClr val="000000"/>
              </a:solidFill>
              <a:ea typeface="ＭＳ 明朝" pitchFamily="17" charset="-128"/>
              <a:cs typeface="Times New Roman" pitchFamily="18" charset="0"/>
            </a:endParaRPr>
          </a:p>
          <a:p>
            <a:pPr algn="ctr"/>
            <a:endParaRPr lang="en-US" altLang="ja-JP" sz="1400">
              <a:solidFill>
                <a:srgbClr val="000000"/>
              </a:solidFill>
              <a:ea typeface="ＭＳ 明朝" pitchFamily="17" charset="-128"/>
              <a:cs typeface="Times New Roman" pitchFamily="18" charset="0"/>
            </a:endParaRPr>
          </a:p>
          <a:p>
            <a:pPr algn="ctr"/>
            <a:r>
              <a:rPr lang="en-US" altLang="ja-JP" sz="1400">
                <a:solidFill>
                  <a:srgbClr val="000000"/>
                </a:solidFill>
                <a:ea typeface="ＭＳ 明朝" pitchFamily="17" charset="-128"/>
                <a:cs typeface="Times New Roman" pitchFamily="18" charset="0"/>
              </a:rPr>
              <a:t>* To whom corresponding should be addressed: </a:t>
            </a:r>
          </a:p>
          <a:p>
            <a:pPr algn="ctr"/>
            <a:r>
              <a:rPr lang="en-US" altLang="ja-JP" sz="1400">
                <a:solidFill>
                  <a:srgbClr val="000000"/>
                </a:solidFill>
                <a:ea typeface="ＭＳ 明朝" pitchFamily="17" charset="-128"/>
                <a:cs typeface="Times New Roman" pitchFamily="18" charset="0"/>
              </a:rPr>
              <a:t>E-mail: </a:t>
            </a:r>
            <a:r>
              <a:rPr lang="en-US" altLang="ja-JP" sz="1400"/>
              <a:t>masaru-kato@umin.ac.jp</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ChangeArrowheads="1"/>
          </p:cNvSpPr>
          <p:nvPr/>
        </p:nvSpPr>
        <p:spPr bwMode="auto">
          <a:xfrm>
            <a:off x="620713" y="465138"/>
            <a:ext cx="5580062" cy="8601075"/>
          </a:xfrm>
          <a:prstGeom prst="rect">
            <a:avLst/>
          </a:prstGeom>
          <a:noFill/>
          <a:ln w="9525">
            <a:noFill/>
            <a:miter lim="800000"/>
            <a:headEnd/>
            <a:tailEnd/>
          </a:ln>
        </p:spPr>
        <p:txBody>
          <a:bodyPr anchor="ctr">
            <a:spAutoFit/>
          </a:bodyPr>
          <a:lstStyle/>
          <a:p>
            <a:pPr algn="just"/>
            <a:r>
              <a:rPr lang="en-US" altLang="ja-JP" sz="1400" b="1">
                <a:solidFill>
                  <a:srgbClr val="000000"/>
                </a:solidFill>
                <a:ea typeface="ＭＳ 明朝" pitchFamily="17" charset="-128"/>
                <a:cs typeface="Times New Roman" pitchFamily="18" charset="0"/>
              </a:rPr>
              <a:t>Methods</a:t>
            </a:r>
          </a:p>
          <a:p>
            <a:pPr algn="just"/>
            <a:r>
              <a:rPr lang="en-US" altLang="ja-JP" sz="1400" b="1">
                <a:solidFill>
                  <a:srgbClr val="000000"/>
                </a:solidFill>
                <a:ea typeface="ＭＳ 明朝" pitchFamily="17" charset="-128"/>
                <a:cs typeface="Times New Roman" pitchFamily="18" charset="0"/>
              </a:rPr>
              <a:t>Materials.</a:t>
            </a:r>
            <a:r>
              <a:rPr lang="en-US" altLang="ja-JP" sz="1400">
                <a:solidFill>
                  <a:srgbClr val="000000"/>
                </a:solidFill>
                <a:ea typeface="ＭＳ 明朝" pitchFamily="17" charset="-128"/>
                <a:cs typeface="Times New Roman" pitchFamily="18" charset="0"/>
              </a:rPr>
              <a:t> </a:t>
            </a:r>
          </a:p>
          <a:p>
            <a:pPr algn="just"/>
            <a:r>
              <a:rPr lang="en-US" altLang="ja-JP" sz="1400">
                <a:solidFill>
                  <a:srgbClr val="000000"/>
                </a:solidFill>
                <a:ea typeface="ＭＳ 明朝" pitchFamily="17" charset="-128"/>
                <a:cs typeface="Times New Roman" pitchFamily="18" charset="0"/>
              </a:rPr>
              <a:t>Tetra-poly(ethyl glycol)-amine (SUNBRIGHT PTE-050PA; Mn, 5328 g/mol) was purchased from NOF Corporation (Tokyo, Japan). </a:t>
            </a:r>
            <a:r>
              <a:rPr lang="en-US" altLang="ja-JP" sz="1400" i="1">
                <a:solidFill>
                  <a:srgbClr val="000000"/>
                </a:solidFill>
                <a:ea typeface="ＭＳ 明朝" pitchFamily="17" charset="-128"/>
                <a:cs typeface="Times New Roman" pitchFamily="18" charset="0"/>
              </a:rPr>
              <a:t>N,N,N',N'</a:t>
            </a:r>
            <a:r>
              <a:rPr lang="en-US" altLang="ja-JP" sz="1400">
                <a:solidFill>
                  <a:srgbClr val="000000"/>
                </a:solidFill>
                <a:ea typeface="ＭＳ 明朝" pitchFamily="17" charset="-128"/>
                <a:cs typeface="Times New Roman" pitchFamily="18" charset="0"/>
              </a:rPr>
              <a:t>-Tetramethylethylenediamine (TEMED), dichloromethane (DCM), acryloyl chloride (AC), triethylamine (TEA), ammonium persulfate (APS), tris(hydroxymethyl) aminomethane, hydrochloric acid, methanol, acetone, 1- butyl alcohols, diethyl ether, 4-(4,6-dimethoxy-1,3,5-triazin-2-yl)-4-methylmorpholinium chloride </a:t>
            </a:r>
            <a:r>
              <a:rPr lang="en-US" altLang="ja-JP" sz="1400" i="1">
                <a:solidFill>
                  <a:srgbClr val="000000"/>
                </a:solidFill>
                <a:ea typeface="ＭＳ 明朝" pitchFamily="17" charset="-128"/>
                <a:cs typeface="Times New Roman" pitchFamily="18" charset="0"/>
              </a:rPr>
              <a:t>n</a:t>
            </a:r>
            <a:r>
              <a:rPr lang="en-US" altLang="ja-JP" sz="1400">
                <a:solidFill>
                  <a:srgbClr val="000000"/>
                </a:solidFill>
                <a:ea typeface="ＭＳ 明朝" pitchFamily="17" charset="-128"/>
                <a:cs typeface="Times New Roman" pitchFamily="18" charset="0"/>
              </a:rPr>
              <a:t>-hydrate (DMT-MM), sodium bicarbonate, trypsin (porcine), rhodamine B, and chlorpromazine hydrochloride were purchased from Wako Pure Chemical Industries (Osaka, Japan). Methyl-</a:t>
            </a:r>
            <a:r>
              <a:rPr lang="en-US" altLang="ja-JP" sz="1400">
                <a:solidFill>
                  <a:srgbClr val="000000"/>
                </a:solidFill>
                <a:latin typeface="Symbol" pitchFamily="18" charset="2"/>
                <a:ea typeface="ＭＳ 明朝" pitchFamily="17" charset="-128"/>
                <a:cs typeface="Times New Roman" pitchFamily="18" charset="0"/>
              </a:rPr>
              <a:t>b</a:t>
            </a:r>
            <a:r>
              <a:rPr lang="en-US" altLang="ja-JP" sz="1400">
                <a:solidFill>
                  <a:srgbClr val="000000"/>
                </a:solidFill>
                <a:ea typeface="ＭＳ 明朝" pitchFamily="17" charset="-128"/>
                <a:cs typeface="Times New Roman" pitchFamily="18" charset="0"/>
              </a:rPr>
              <a:t>-cyclodextrin was purchased from Tokyo Chemical Industry (Tokyo, Japan).  4-[4-(1-Hydroxyethyl)-2-methoxy-5-nitrophenyl] butyric acid, polypropylenimine tetramine dendrimer, generation 1.0 (DAB-Am-4), fluorescein sodium salt, amiloride hydrochloride hydrate and fluorescein isothiocyanate conjugate with bovine albumin were purchased from Sigma-Aldrich (St. Louis, MO). Water was purified with a Milli-Q apparatus (Millipore, Bedford, MA). Boron dipyrromethene (BODIPY)-casein was purchased from invitrogen (California, U.S.A). </a:t>
            </a:r>
          </a:p>
          <a:p>
            <a:pPr algn="just"/>
            <a:endParaRPr lang="en-US" altLang="ja-JP" sz="1400">
              <a:solidFill>
                <a:srgbClr val="000000"/>
              </a:solidFill>
              <a:ea typeface="ＭＳ 明朝" pitchFamily="17" charset="-128"/>
              <a:cs typeface="Times New Roman" pitchFamily="18" charset="0"/>
            </a:endParaRPr>
          </a:p>
          <a:p>
            <a:pPr algn="just"/>
            <a:endParaRPr lang="en-US" altLang="ja-JP" sz="1400">
              <a:solidFill>
                <a:srgbClr val="000000"/>
              </a:solidFill>
              <a:ea typeface="ＭＳ 明朝" pitchFamily="17" charset="-128"/>
              <a:cs typeface="Times New Roman" pitchFamily="18" charset="0"/>
            </a:endParaRPr>
          </a:p>
          <a:p>
            <a:pPr algn="just"/>
            <a:r>
              <a:rPr lang="en-US" altLang="ja-JP" sz="1400" b="1">
                <a:solidFill>
                  <a:srgbClr val="000000"/>
                </a:solidFill>
                <a:ea typeface="ＭＳ 明朝" pitchFamily="17" charset="-128"/>
                <a:cs typeface="Times New Roman" pitchFamily="18" charset="0"/>
              </a:rPr>
              <a:t>Synthesis of photocleavable linker (PEG-photo-Ac)</a:t>
            </a:r>
          </a:p>
          <a:p>
            <a:pPr algn="just"/>
            <a:r>
              <a:rPr lang="en-US" altLang="ja-JP" sz="1400">
                <a:solidFill>
                  <a:srgbClr val="000000"/>
                </a:solidFill>
                <a:ea typeface="ＭＳ 明朝" pitchFamily="17" charset="-128"/>
                <a:cs typeface="Times New Roman" pitchFamily="18" charset="0"/>
              </a:rPr>
              <a:t>The photocleavable linker, PEG-photo-Ac, was prepared based on the procedure of similar molecules.</a:t>
            </a:r>
            <a:r>
              <a:rPr lang="en-US" altLang="ja-JP" sz="1400" baseline="30000">
                <a:solidFill>
                  <a:srgbClr val="000000"/>
                </a:solidFill>
                <a:ea typeface="ＭＳ 明朝" pitchFamily="17" charset="-128"/>
                <a:cs typeface="Times New Roman" pitchFamily="18" charset="0"/>
              </a:rPr>
              <a:t>S1 </a:t>
            </a:r>
            <a:r>
              <a:rPr lang="en-US" altLang="ja-JP" sz="1400">
                <a:solidFill>
                  <a:srgbClr val="000000"/>
                </a:solidFill>
                <a:ea typeface="ＭＳ 明朝" pitchFamily="17" charset="-128"/>
                <a:cs typeface="Times New Roman" pitchFamily="18" charset="0"/>
              </a:rPr>
              <a:t>Photo-Ac (5 mmol) was dissolved in methanol and stirred. Then, tetra poly(ethylene glycol)-amine (tetra-PEG-amine; 1 mmol) was added and stirred until all reactants were dissolved. After the addition of DMT-MM, the stir was stopped.</a:t>
            </a:r>
            <a:r>
              <a:rPr lang="en-US" altLang="ja-JP" sz="1400" baseline="30000">
                <a:solidFill>
                  <a:srgbClr val="000000"/>
                </a:solidFill>
                <a:ea typeface="ＭＳ 明朝" pitchFamily="17" charset="-128"/>
                <a:cs typeface="Times New Roman" pitchFamily="18" charset="0"/>
              </a:rPr>
              <a:t>4, </a:t>
            </a:r>
            <a:r>
              <a:rPr lang="en-US" altLang="ja-JP" sz="1400">
                <a:solidFill>
                  <a:srgbClr val="000000"/>
                </a:solidFill>
                <a:ea typeface="ＭＳ 明朝" pitchFamily="17" charset="-128"/>
                <a:cs typeface="Times New Roman" pitchFamily="18" charset="0"/>
              </a:rPr>
              <a:t>The reaction was done at room temperature for overnight. The product was precipitated in diethyl ether on ice and filtered. The collected substance was washed with diethyl ether and dissolved in water. The aqueous solution was dialyzed (SpectraPor6, CO 1000 gmol</a:t>
            </a:r>
            <a:r>
              <a:rPr lang="en-US" altLang="ja-JP" sz="1400" baseline="30000">
                <a:solidFill>
                  <a:srgbClr val="000000"/>
                </a:solidFill>
                <a:ea typeface="ＭＳ 明朝" pitchFamily="17" charset="-128"/>
                <a:cs typeface="Times New Roman" pitchFamily="18" charset="0"/>
              </a:rPr>
              <a:t>-</a:t>
            </a:r>
            <a:r>
              <a:rPr lang="en-US" altLang="ja-JP" sz="1400">
                <a:solidFill>
                  <a:srgbClr val="000000"/>
                </a:solidFill>
                <a:ea typeface="ＭＳ 明朝" pitchFamily="17" charset="-128"/>
                <a:cs typeface="Times New Roman" pitchFamily="18" charset="0"/>
              </a:rPr>
              <a:t>1) and freeze-dried to yield the tetra-acrylated PEG referred to as PEG-photo-Ac (Scheme 1). The </a:t>
            </a:r>
            <a:r>
              <a:rPr lang="en-US" altLang="ja-JP" sz="1400" baseline="30000">
                <a:solidFill>
                  <a:srgbClr val="000000"/>
                </a:solidFill>
                <a:ea typeface="ＭＳ 明朝" pitchFamily="17" charset="-128"/>
                <a:cs typeface="Times New Roman" pitchFamily="18" charset="0"/>
              </a:rPr>
              <a:t>1</a:t>
            </a:r>
            <a:r>
              <a:rPr lang="en-US" altLang="ja-JP" sz="1400">
                <a:solidFill>
                  <a:srgbClr val="000000"/>
                </a:solidFill>
                <a:ea typeface="ＭＳ 明朝" pitchFamily="17" charset="-128"/>
                <a:cs typeface="Times New Roman" pitchFamily="18" charset="0"/>
              </a:rPr>
              <a:t>H NMR spectrum of the PEG-photo-Ac prepared in this procedure was the same as that was prepared by our previous study. </a:t>
            </a:r>
            <a:r>
              <a:rPr lang="en-US" altLang="ja-JP" sz="1400" baseline="30000">
                <a:solidFill>
                  <a:srgbClr val="000000"/>
                </a:solidFill>
                <a:ea typeface="ＭＳ 明朝" pitchFamily="17" charset="-128"/>
                <a:cs typeface="Times New Roman" pitchFamily="18" charset="0"/>
              </a:rPr>
              <a:t>3</a:t>
            </a:r>
          </a:p>
          <a:p>
            <a:pPr algn="just"/>
            <a:endParaRPr lang="en-US" altLang="ja-JP" sz="1400">
              <a:solidFill>
                <a:srgbClr val="000000"/>
              </a:solidFill>
              <a:ea typeface="ＭＳ 明朝" pitchFamily="17" charset="-128"/>
              <a:cs typeface="Times New Roman" pitchFamily="18" charset="0"/>
            </a:endParaRPr>
          </a:p>
          <a:p>
            <a:endParaRPr lang="en-US" altLang="ja-JP" sz="1400" b="1">
              <a:solidFill>
                <a:srgbClr val="000000"/>
              </a:solidFill>
              <a:ea typeface="ＭＳ 明朝" pitchFamily="17" charset="-128"/>
              <a:cs typeface="Times New Roman" pitchFamily="18" charset="0"/>
            </a:endParaRPr>
          </a:p>
          <a:p>
            <a:pPr algn="just"/>
            <a:endParaRPr lang="en-US" altLang="ja-JP" sz="1400" b="1">
              <a:solidFill>
                <a:srgbClr val="000000"/>
              </a:solidFill>
              <a:ea typeface="ＭＳ 明朝" pitchFamily="17" charset="-128"/>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6"/>
          <p:cNvSpPr>
            <a:spLocks noChangeArrowheads="1"/>
          </p:cNvSpPr>
          <p:nvPr/>
        </p:nvSpPr>
        <p:spPr bwMode="auto">
          <a:xfrm>
            <a:off x="620713" y="352425"/>
            <a:ext cx="5580062" cy="9451975"/>
          </a:xfrm>
          <a:prstGeom prst="rect">
            <a:avLst/>
          </a:prstGeom>
          <a:noFill/>
          <a:ln w="9525">
            <a:noFill/>
            <a:miter lim="800000"/>
            <a:headEnd/>
            <a:tailEnd/>
          </a:ln>
        </p:spPr>
        <p:txBody>
          <a:bodyPr>
            <a:spAutoFit/>
          </a:bodyPr>
          <a:lstStyle/>
          <a:p>
            <a:pPr algn="just"/>
            <a:r>
              <a:rPr lang="en-US" altLang="ja-JP" sz="1400" b="1">
                <a:solidFill>
                  <a:srgbClr val="000000"/>
                </a:solidFill>
                <a:ea typeface="ＭＳ 明朝" pitchFamily="17" charset="-128"/>
                <a:cs typeface="Times New Roman" pitchFamily="18" charset="0"/>
              </a:rPr>
              <a:t>Preparation of the nanoparticles containing encapsulated molecules</a:t>
            </a:r>
          </a:p>
          <a:p>
            <a:pPr algn="just"/>
            <a:r>
              <a:rPr lang="en-US" altLang="ja-JP" sz="1400">
                <a:solidFill>
                  <a:srgbClr val="000000"/>
                </a:solidFill>
                <a:ea typeface="ＭＳ 明朝" pitchFamily="17" charset="-128"/>
                <a:cs typeface="Times New Roman" pitchFamily="18" charset="0"/>
              </a:rPr>
              <a:t>DAB-Ac was prepared as described in our previous report.</a:t>
            </a:r>
            <a:r>
              <a:rPr lang="en-US" altLang="ja-JP" sz="1400" baseline="30000">
                <a:solidFill>
                  <a:srgbClr val="000000"/>
                </a:solidFill>
                <a:ea typeface="ＭＳ 明朝" pitchFamily="17" charset="-128"/>
                <a:cs typeface="Times New Roman" pitchFamily="18" charset="0"/>
              </a:rPr>
              <a:t>5</a:t>
            </a:r>
            <a:r>
              <a:rPr lang="en-US" altLang="ja-JP" sz="1400">
                <a:solidFill>
                  <a:srgbClr val="000000"/>
                </a:solidFill>
                <a:ea typeface="ＭＳ 明朝" pitchFamily="17" charset="-128"/>
                <a:cs typeface="Times New Roman" pitchFamily="18" charset="0"/>
              </a:rPr>
              <a:t> We prepared solvents of PEG-photo-Ac and DAB-Ac at various proportions of DAB-Ac (0, 1, 5, 10, 20, and 50%). To 100 mL of each solution, we added 100 mL of a solvent of the molecule to be encapsulated (fluorescein, rhodamine B, BODIPY-casein, or fluorescein-albumin), 0.1 M APS (50 mL), and 0.1 M TEMED in 1 M Tris/HCl buffer (pH 7.0, 50 mL) in that order. The solutions were then stirred for 20 min at room temperature. </a:t>
            </a:r>
          </a:p>
          <a:p>
            <a:pPr algn="just"/>
            <a:r>
              <a:rPr lang="en-US" altLang="ja-JP" sz="1400">
                <a:solidFill>
                  <a:srgbClr val="000000"/>
                </a:solidFill>
                <a:ea typeface="ＭＳ 明朝" pitchFamily="17" charset="-128"/>
                <a:cs typeface="Times New Roman" pitchFamily="18" charset="0"/>
              </a:rPr>
              <a:t> </a:t>
            </a:r>
          </a:p>
          <a:p>
            <a:pPr algn="just"/>
            <a:r>
              <a:rPr lang="en-US" altLang="ja-JP" sz="1400" b="1">
                <a:solidFill>
                  <a:srgbClr val="000000"/>
                </a:solidFill>
                <a:ea typeface="ＭＳ 明朝" pitchFamily="17" charset="-128"/>
                <a:cs typeface="Times New Roman" pitchFamily="18" charset="0"/>
              </a:rPr>
              <a:t>Diameter and zeta potential measurements by DLS</a:t>
            </a:r>
          </a:p>
          <a:p>
            <a:pPr algn="just"/>
            <a:r>
              <a:rPr lang="en-US" altLang="ja-JP" sz="1400">
                <a:solidFill>
                  <a:srgbClr val="000000"/>
                </a:solidFill>
                <a:ea typeface="ＭＳ 明朝" pitchFamily="17" charset="-128"/>
                <a:cs typeface="Times New Roman" pitchFamily="18" charset="0"/>
              </a:rPr>
              <a:t>Delsa Nano (Beckman Coulter. Inc. Brea CA, USA) was used for the measurement of diameters and zeta potentials of the prepared nanoparticles. The prepared nanoparticle solution was filtrated by filter (Ultrafree-MC centrifugal filter) and diluted by water (x 10) before the measurement.</a:t>
            </a:r>
          </a:p>
          <a:p>
            <a:pPr algn="just"/>
            <a:endParaRPr lang="en-US" altLang="ja-JP" sz="1400" b="1">
              <a:solidFill>
                <a:srgbClr val="000000"/>
              </a:solidFill>
              <a:ea typeface="ＭＳ 明朝" pitchFamily="17" charset="-128"/>
              <a:cs typeface="Times New Roman" pitchFamily="18" charset="0"/>
            </a:endParaRPr>
          </a:p>
          <a:p>
            <a:pPr algn="just"/>
            <a:r>
              <a:rPr lang="en-US" altLang="ja-JP" sz="1400" b="1">
                <a:solidFill>
                  <a:srgbClr val="000000"/>
                </a:solidFill>
                <a:ea typeface="ＭＳ 明朝" pitchFamily="17" charset="-128"/>
                <a:cs typeface="Times New Roman" pitchFamily="18" charset="0"/>
              </a:rPr>
              <a:t>Cell culture </a:t>
            </a:r>
          </a:p>
          <a:p>
            <a:pPr algn="just"/>
            <a:r>
              <a:rPr lang="en-US" altLang="ja-JP" sz="1400">
                <a:solidFill>
                  <a:srgbClr val="000000"/>
                </a:solidFill>
                <a:ea typeface="ＭＳ 明朝" pitchFamily="17" charset="-128"/>
                <a:cs typeface="Times New Roman" pitchFamily="18" charset="0"/>
              </a:rPr>
              <a:t>The human hepatocyte carcinoma cells (HuH-7), Cos-7 cells and normal human umbilical vein endothelial cells (HUVEC) from Cambrex Corporation (East Rutherford, NJ) were cultured in a humidified atmosphere of 95% air and 5% CO</a:t>
            </a:r>
            <a:r>
              <a:rPr lang="en-US" altLang="ja-JP" sz="1400" baseline="-25000">
                <a:solidFill>
                  <a:srgbClr val="000000"/>
                </a:solidFill>
                <a:ea typeface="ＭＳ 明朝" pitchFamily="17" charset="-128"/>
                <a:cs typeface="Times New Roman" pitchFamily="18" charset="0"/>
              </a:rPr>
              <a:t>2</a:t>
            </a:r>
            <a:r>
              <a:rPr lang="en-US" altLang="ja-JP" sz="1400">
                <a:solidFill>
                  <a:srgbClr val="000000"/>
                </a:solidFill>
                <a:ea typeface="ＭＳ 明朝" pitchFamily="17" charset="-128"/>
                <a:cs typeface="Times New Roman" pitchFamily="18" charset="0"/>
              </a:rPr>
              <a:t> at 37°C in Dulbecco`s Modified Eagle`s Medium (DMEM, Sigma-Aldlich) supplemented with 1% (v/v) penicillin-streptomycin solution (x 100) (Wako) and 10% (v/v) fetal bovine serum (FBS, invitorogen). A solution of 10 ng/mL b-FGF (Sigma-Aldrich) was added to the medium for HUVEC. For each experiment, cells at 80-90% confluence were harvested by trypsin/EDTA (Wako) digestion, washed and re-suspended in fresh growth medium with FBS at a cell concentration of 10</a:t>
            </a:r>
            <a:r>
              <a:rPr lang="en-US" altLang="ja-JP" sz="1400" baseline="30000">
                <a:solidFill>
                  <a:srgbClr val="000000"/>
                </a:solidFill>
                <a:ea typeface="ＭＳ 明朝" pitchFamily="17" charset="-128"/>
                <a:cs typeface="Times New Roman" pitchFamily="18" charset="0"/>
              </a:rPr>
              <a:t>6</a:t>
            </a:r>
            <a:r>
              <a:rPr lang="en-US" altLang="ja-JP" sz="1400">
                <a:solidFill>
                  <a:srgbClr val="000000"/>
                </a:solidFill>
                <a:ea typeface="ＭＳ 明朝" pitchFamily="17" charset="-128"/>
                <a:cs typeface="Times New Roman" pitchFamily="18" charset="0"/>
              </a:rPr>
              <a:t> viable cells/culture dish (75 cm</a:t>
            </a:r>
            <a:r>
              <a:rPr lang="en-US" altLang="ja-JP" sz="1400" baseline="30000">
                <a:solidFill>
                  <a:srgbClr val="000000"/>
                </a:solidFill>
                <a:ea typeface="ＭＳ 明朝" pitchFamily="17" charset="-128"/>
                <a:cs typeface="Times New Roman" pitchFamily="18" charset="0"/>
              </a:rPr>
              <a:t>2</a:t>
            </a:r>
            <a:r>
              <a:rPr lang="en-US" altLang="ja-JP" sz="1400">
                <a:solidFill>
                  <a:srgbClr val="000000"/>
                </a:solidFill>
                <a:ea typeface="ＭＳ 明朝" pitchFamily="17" charset="-128"/>
                <a:cs typeface="Times New Roman" pitchFamily="18" charset="0"/>
              </a:rPr>
              <a:t>). HuH-7 and Cos-7 were cultured in 35 mm glass bottom dish. HUVEC was cultured in 35 mm glass dish coated with collagen.</a:t>
            </a:r>
          </a:p>
          <a:p>
            <a:pPr algn="just"/>
            <a:endParaRPr lang="en-US" altLang="ja-JP" sz="1400">
              <a:solidFill>
                <a:srgbClr val="000000"/>
              </a:solidFill>
              <a:ea typeface="ＭＳ 明朝" pitchFamily="17" charset="-128"/>
              <a:cs typeface="Times New Roman" pitchFamily="18" charset="0"/>
            </a:endParaRPr>
          </a:p>
          <a:p>
            <a:pPr algn="just"/>
            <a:r>
              <a:rPr lang="en-US" altLang="ja-JP" sz="1400" b="1">
                <a:solidFill>
                  <a:srgbClr val="000000"/>
                </a:solidFill>
                <a:ea typeface="ＭＳ 明朝" pitchFamily="17" charset="-128"/>
                <a:cs typeface="Times New Roman" pitchFamily="18" charset="0"/>
              </a:rPr>
              <a:t>Internalization of the nanoparticles to the cell</a:t>
            </a:r>
          </a:p>
          <a:p>
            <a:pPr algn="just"/>
            <a:r>
              <a:rPr lang="en-US" altLang="ja-JP" sz="1400">
                <a:solidFill>
                  <a:srgbClr val="000000"/>
                </a:solidFill>
                <a:ea typeface="ＭＳ 明朝" pitchFamily="17" charset="-128"/>
                <a:cs typeface="Times New Roman" pitchFamily="18" charset="0"/>
              </a:rPr>
              <a:t>The cultured dish was washed by DMEM without serum and added another DMEM (2 mL) to the dish. Before the addition to the cultured dishes, the prepared nanoparticles were filtered through an Ultrafree-MC centrifugal filter (0.22 mm GV Durapore; Millipore, Billerica MA, USA). Then 50 </a:t>
            </a:r>
            <a:r>
              <a:rPr lang="en-US" altLang="ja-JP" sz="1400">
                <a:solidFill>
                  <a:srgbClr val="000000"/>
                </a:solidFill>
                <a:latin typeface="Symbol" pitchFamily="18" charset="2"/>
                <a:ea typeface="ＭＳ 明朝" pitchFamily="17" charset="-128"/>
                <a:cs typeface="Times New Roman" pitchFamily="18" charset="0"/>
              </a:rPr>
              <a:t>m</a:t>
            </a:r>
            <a:r>
              <a:rPr lang="en-US" altLang="ja-JP" sz="1400">
                <a:solidFill>
                  <a:srgbClr val="000000"/>
                </a:solidFill>
                <a:ea typeface="ＭＳ 明朝" pitchFamily="17" charset="-128"/>
                <a:cs typeface="Times New Roman" pitchFamily="18" charset="0"/>
              </a:rPr>
              <a:t>L of filtrate was dropped to the dish. Then stand the dish for 20 min for internalization. After that, the sample was washed 3 times by the medium.</a:t>
            </a:r>
          </a:p>
          <a:p>
            <a:pPr algn="just"/>
            <a:endParaRPr lang="en-US" altLang="ja-JP" sz="1400">
              <a:solidFill>
                <a:srgbClr val="000000"/>
              </a:solidFill>
              <a:ea typeface="ＭＳ 明朝" pitchFamily="17" charset="-128"/>
              <a:cs typeface="Times New Roman" pitchFamily="18" charset="0"/>
            </a:endParaRPr>
          </a:p>
          <a:p>
            <a:pPr algn="just"/>
            <a:endParaRPr lang="en-US" altLang="ja-JP" sz="1400" b="1">
              <a:solidFill>
                <a:srgbClr val="000000"/>
              </a:solidFill>
              <a:ea typeface="ＭＳ 明朝" pitchFamily="17" charset="-128"/>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4"/>
          <p:cNvSpPr>
            <a:spLocks noChangeArrowheads="1"/>
          </p:cNvSpPr>
          <p:nvPr/>
        </p:nvSpPr>
        <p:spPr bwMode="auto">
          <a:xfrm>
            <a:off x="620713" y="358775"/>
            <a:ext cx="5580062" cy="7962900"/>
          </a:xfrm>
          <a:prstGeom prst="rect">
            <a:avLst/>
          </a:prstGeom>
          <a:noFill/>
          <a:ln w="9525">
            <a:noFill/>
            <a:miter lim="800000"/>
            <a:headEnd/>
            <a:tailEnd/>
          </a:ln>
        </p:spPr>
        <p:txBody>
          <a:bodyPr>
            <a:spAutoFit/>
          </a:bodyPr>
          <a:lstStyle/>
          <a:p>
            <a:pPr algn="just"/>
            <a:r>
              <a:rPr lang="en-US" altLang="ja-JP" sz="1400" b="1">
                <a:solidFill>
                  <a:srgbClr val="000000"/>
                </a:solidFill>
                <a:ea typeface="ＭＳ 明朝" pitchFamily="17" charset="-128"/>
                <a:cs typeface="Times New Roman" pitchFamily="18" charset="0"/>
              </a:rPr>
              <a:t>UV irradiation and microscopy observation</a:t>
            </a:r>
          </a:p>
          <a:p>
            <a:pPr algn="just"/>
            <a:r>
              <a:rPr lang="en-US" altLang="ja-JP" sz="1400">
                <a:solidFill>
                  <a:srgbClr val="000000"/>
                </a:solidFill>
                <a:ea typeface="ＭＳ 明朝" pitchFamily="17" charset="-128"/>
                <a:cs typeface="Times New Roman" pitchFamily="18" charset="0"/>
              </a:rPr>
              <a:t>The cells were irradiated with UV light (Aicure UV20, Panasonic, Osaka, Japan) for 20 s (0.25 W/cm</a:t>
            </a:r>
            <a:r>
              <a:rPr lang="en-US" altLang="ja-JP" sz="1400" baseline="30000">
                <a:solidFill>
                  <a:srgbClr val="000000"/>
                </a:solidFill>
                <a:ea typeface="ＭＳ 明朝" pitchFamily="17" charset="-128"/>
                <a:cs typeface="Times New Roman" pitchFamily="18" charset="0"/>
              </a:rPr>
              <a:t>2</a:t>
            </a:r>
            <a:r>
              <a:rPr lang="en-US" altLang="ja-JP" sz="1400">
                <a:solidFill>
                  <a:srgbClr val="000000"/>
                </a:solidFill>
                <a:ea typeface="ＭＳ 明朝" pitchFamily="17" charset="-128"/>
                <a:cs typeface="Times New Roman" pitchFamily="18" charset="0"/>
              </a:rPr>
              <a:t>), and then confocal laser scanning microscopy (CLSM) images of the cells were obtained with an LSM 510 microscope (Carl Zeiss AG., Oberkochen, Germany).</a:t>
            </a:r>
          </a:p>
          <a:p>
            <a:pPr algn="just"/>
            <a:r>
              <a:rPr lang="en-US" altLang="ja-JP" sz="1400">
                <a:solidFill>
                  <a:srgbClr val="000000"/>
                </a:solidFill>
                <a:ea typeface="ＭＳ 明朝" pitchFamily="17" charset="-128"/>
                <a:cs typeface="Times New Roman" pitchFamily="18" charset="0"/>
              </a:rPr>
              <a:t> </a:t>
            </a:r>
          </a:p>
          <a:p>
            <a:pPr algn="just"/>
            <a:r>
              <a:rPr lang="en-US" altLang="ja-JP" sz="1400" b="1">
                <a:solidFill>
                  <a:srgbClr val="000000"/>
                </a:solidFill>
                <a:ea typeface="ＭＳ 明朝" pitchFamily="17" charset="-128"/>
                <a:cs typeface="Times New Roman" pitchFamily="18" charset="0"/>
              </a:rPr>
              <a:t>Inhibitor assay</a:t>
            </a:r>
          </a:p>
          <a:p>
            <a:pPr algn="just"/>
            <a:r>
              <a:rPr lang="en-US" altLang="ja-JP" sz="1400">
                <a:solidFill>
                  <a:srgbClr val="000000"/>
                </a:solidFill>
                <a:ea typeface="ＭＳ 明朝" pitchFamily="17" charset="-128"/>
                <a:cs typeface="Times New Roman" pitchFamily="18" charset="0"/>
              </a:rPr>
              <a:t>HuH-7 cells in DMEM with serum were seeded in a dish one day before the assay. After overnight incubation, the dish was washed by DMEM without serum and added 2 mL of DMEM. We added 500 </a:t>
            </a:r>
            <a:r>
              <a:rPr lang="en-US" altLang="ja-JP" sz="1400">
                <a:solidFill>
                  <a:srgbClr val="000000"/>
                </a:solidFill>
                <a:latin typeface="Symbol" pitchFamily="18" charset="2"/>
                <a:ea typeface="ＭＳ 明朝" pitchFamily="17" charset="-128"/>
                <a:cs typeface="Times New Roman" pitchFamily="18" charset="0"/>
              </a:rPr>
              <a:t>m</a:t>
            </a:r>
            <a:r>
              <a:rPr lang="en-US" altLang="ja-JP" sz="1400">
                <a:solidFill>
                  <a:srgbClr val="000000"/>
                </a:solidFill>
                <a:ea typeface="ＭＳ 明朝" pitchFamily="17" charset="-128"/>
                <a:cs typeface="Times New Roman" pitchFamily="18" charset="0"/>
              </a:rPr>
              <a:t>L of endcytosis inhibitor (chlorpromazine (6 </a:t>
            </a:r>
            <a:r>
              <a:rPr lang="en-US" altLang="ja-JP" sz="1400">
                <a:solidFill>
                  <a:srgbClr val="000000"/>
                </a:solidFill>
                <a:latin typeface="Symbol" pitchFamily="18" charset="2"/>
                <a:ea typeface="ＭＳ 明朝" pitchFamily="17" charset="-128"/>
                <a:cs typeface="Times New Roman" pitchFamily="18" charset="0"/>
              </a:rPr>
              <a:t>m</a:t>
            </a:r>
            <a:r>
              <a:rPr lang="en-US" altLang="ja-JP" sz="1400">
                <a:solidFill>
                  <a:srgbClr val="000000"/>
                </a:solidFill>
                <a:ea typeface="ＭＳ 明朝" pitchFamily="17" charset="-128"/>
                <a:cs typeface="Times New Roman" pitchFamily="18" charset="0"/>
              </a:rPr>
              <a:t>g/mL) or methyl-</a:t>
            </a:r>
            <a:r>
              <a:rPr lang="en-US" altLang="ja-JP" sz="1400">
                <a:solidFill>
                  <a:srgbClr val="000000"/>
                </a:solidFill>
                <a:latin typeface="Symbol" pitchFamily="18" charset="2"/>
                <a:ea typeface="ＭＳ 明朝" pitchFamily="17" charset="-128"/>
                <a:cs typeface="Times New Roman" pitchFamily="18" charset="0"/>
              </a:rPr>
              <a:t>b</a:t>
            </a:r>
            <a:r>
              <a:rPr lang="en-US" altLang="ja-JP" sz="1400">
                <a:solidFill>
                  <a:srgbClr val="000000"/>
                </a:solidFill>
                <a:ea typeface="ＭＳ 明朝" pitchFamily="17" charset="-128"/>
                <a:cs typeface="Times New Roman" pitchFamily="18" charset="0"/>
              </a:rPr>
              <a:t>-cyclodextrin (13 mg/mL) or amiloride (0.8 mg/mL)) to the culture dishes</a:t>
            </a:r>
            <a:r>
              <a:rPr lang="en-US" altLang="ja-JP" sz="1400" baseline="30000">
                <a:solidFill>
                  <a:srgbClr val="000000"/>
                </a:solidFill>
                <a:ea typeface="ＭＳ 明朝" pitchFamily="17" charset="-128"/>
                <a:cs typeface="Times New Roman" pitchFamily="18" charset="0"/>
              </a:rPr>
              <a:t>S2</a:t>
            </a:r>
            <a:r>
              <a:rPr lang="en-US" altLang="ja-JP" sz="1400">
                <a:solidFill>
                  <a:srgbClr val="000000"/>
                </a:solidFill>
                <a:ea typeface="ＭＳ 明朝" pitchFamily="17" charset="-128"/>
                <a:cs typeface="Times New Roman" pitchFamily="18" charset="0"/>
              </a:rPr>
              <a:t> and then 50 mL of nanoparticles solution was dropped and allowed to stand for 20 min at room temperature. After the cells were washed 3 times by the medium, the cells were observed by an LSM 510 microscope.</a:t>
            </a:r>
          </a:p>
          <a:p>
            <a:pPr algn="just"/>
            <a:endParaRPr lang="en-US" altLang="ja-JP" sz="1400">
              <a:solidFill>
                <a:srgbClr val="000000"/>
              </a:solidFill>
              <a:ea typeface="ＭＳ 明朝" pitchFamily="17" charset="-128"/>
              <a:cs typeface="Times New Roman" pitchFamily="18" charset="0"/>
            </a:endParaRPr>
          </a:p>
          <a:p>
            <a:pPr algn="just"/>
            <a:r>
              <a:rPr lang="en-US" altLang="ja-JP" sz="1400" b="1">
                <a:solidFill>
                  <a:srgbClr val="000000"/>
                </a:solidFill>
                <a:ea typeface="ＭＳ 明朝" pitchFamily="17" charset="-128"/>
                <a:cs typeface="Times New Roman" pitchFamily="18" charset="0"/>
              </a:rPr>
              <a:t>Analysis of florescence images</a:t>
            </a:r>
          </a:p>
          <a:p>
            <a:pPr algn="just"/>
            <a:r>
              <a:rPr lang="en-US" altLang="ja-JP" sz="1400">
                <a:solidFill>
                  <a:srgbClr val="000000"/>
                </a:solidFill>
                <a:ea typeface="ＭＳ 明朝" pitchFamily="17" charset="-128"/>
                <a:cs typeface="Times New Roman" pitchFamily="18" charset="0"/>
              </a:rPr>
              <a:t>Internalization of the nanoparticles in HuH-7 cells was evaluated by means of confocal laser scanning microscopy. The fluorescence intensity in the images was analyzed with ImageJ software (ver. 1.45s; http://rsbweb.nih.gov/ij/index.html). The mean gray value of each cell was calculated from six images. The mean gray values of rhodamine B and fluorescein-albumin were calculated from fluorescence image of HuH-7 cells before irradiation, because free rhodamine B was unstable within cell. The mean gray value of BODIPY-casein was calculated from image of HuH-7 that obtained 2 hours later from irradiation, because we need to wait for the digestion reaction of BODIPY-casein by endogenous protease. </a:t>
            </a:r>
          </a:p>
          <a:p>
            <a:pPr algn="just"/>
            <a:endParaRPr lang="en-US" altLang="ja-JP" sz="1400">
              <a:solidFill>
                <a:srgbClr val="000000"/>
              </a:solidFill>
              <a:ea typeface="ＭＳ 明朝" pitchFamily="17" charset="-128"/>
              <a:cs typeface="Times New Roman" pitchFamily="18" charset="0"/>
            </a:endParaRPr>
          </a:p>
          <a:p>
            <a:pPr algn="just"/>
            <a:endParaRPr lang="en-US" altLang="ja-JP" sz="1400">
              <a:solidFill>
                <a:srgbClr val="000000"/>
              </a:solidFill>
              <a:ea typeface="ＭＳ 明朝" pitchFamily="17" charset="-128"/>
              <a:cs typeface="Times New Roman" pitchFamily="18" charset="0"/>
            </a:endParaRPr>
          </a:p>
          <a:p>
            <a:pPr algn="just"/>
            <a:r>
              <a:rPr lang="en-US" altLang="ja-JP" sz="1400" b="1">
                <a:solidFill>
                  <a:srgbClr val="000000"/>
                </a:solidFill>
                <a:ea typeface="ＭＳ 明朝" pitchFamily="17" charset="-128"/>
                <a:cs typeface="Times New Roman" pitchFamily="18" charset="0"/>
              </a:rPr>
              <a:t>References</a:t>
            </a:r>
          </a:p>
          <a:p>
            <a:r>
              <a:rPr lang="en-US" altLang="ja-JP" sz="1400">
                <a:ea typeface="ＭＳ 明朝" pitchFamily="17" charset="-128"/>
                <a:cs typeface="Times New Roman" pitchFamily="18" charset="0"/>
              </a:rPr>
              <a:t>S1  A. M. Kloxin, A. M. Kaskko, C. N. Salinas and K. S. Anseth, </a:t>
            </a:r>
            <a:r>
              <a:rPr lang="en-US" altLang="ja-JP" sz="1400" i="1">
                <a:ea typeface="ＭＳ 明朝" pitchFamily="17" charset="-128"/>
                <a:cs typeface="Times New Roman" pitchFamily="18" charset="0"/>
              </a:rPr>
              <a:t>Science</a:t>
            </a:r>
            <a:r>
              <a:rPr lang="en-US" altLang="ja-JP" sz="1400">
                <a:ea typeface="ＭＳ 明朝" pitchFamily="17" charset="-128"/>
                <a:cs typeface="Times New Roman" pitchFamily="18" charset="0"/>
              </a:rPr>
              <a:t> 2009, </a:t>
            </a:r>
            <a:r>
              <a:rPr lang="en-US" altLang="ja-JP" sz="1400" b="1">
                <a:ea typeface="ＭＳ 明朝" pitchFamily="17" charset="-128"/>
                <a:cs typeface="Times New Roman" pitchFamily="18" charset="0"/>
              </a:rPr>
              <a:t>324</a:t>
            </a:r>
            <a:r>
              <a:rPr lang="en-US" altLang="ja-JP" sz="1400">
                <a:ea typeface="ＭＳ 明朝" pitchFamily="17" charset="-128"/>
                <a:cs typeface="Times New Roman" pitchFamily="18" charset="0"/>
              </a:rPr>
              <a:t>, 59-63. </a:t>
            </a:r>
          </a:p>
          <a:p>
            <a:r>
              <a:rPr lang="ja-JP" altLang="ja-JP" sz="1400">
                <a:ea typeface="ＭＳ 明朝" pitchFamily="17" charset="-128"/>
                <a:cs typeface="Times New Roman" pitchFamily="18" charset="0"/>
              </a:rPr>
              <a:t>S2  </a:t>
            </a:r>
            <a:r>
              <a:rPr lang="en-US" altLang="ja-JP" sz="1400">
                <a:ea typeface="ＭＳ 明朝" pitchFamily="17" charset="-128"/>
                <a:cs typeface="Times New Roman" pitchFamily="18" charset="0"/>
              </a:rPr>
              <a:t>P.G. Cammisotto, M. Bendayan, A. Sané, M. Dominguez and C. Garofalo, É. Levy</a:t>
            </a:r>
            <a:r>
              <a:rPr lang="en-US" altLang="ja-JP" sz="1400" i="1">
                <a:ea typeface="ＭＳ 明朝" pitchFamily="17" charset="-128"/>
                <a:cs typeface="Times New Roman" pitchFamily="18" charset="0"/>
              </a:rPr>
              <a:t>, Int. J. Cell Bio</a:t>
            </a:r>
            <a:r>
              <a:rPr lang="en-US" altLang="ja-JP" sz="1400">
                <a:ea typeface="ＭＳ 明朝" pitchFamily="17" charset="-128"/>
                <a:cs typeface="Times New Roman" pitchFamily="18" charset="0"/>
              </a:rPr>
              <a:t>.2010, </a:t>
            </a:r>
            <a:r>
              <a:rPr lang="en-US" altLang="ja-JP" sz="1400" b="1">
                <a:ea typeface="ＭＳ 明朝" pitchFamily="17" charset="-128"/>
                <a:cs typeface="Times New Roman" pitchFamily="18" charset="0"/>
              </a:rPr>
              <a:t>2010</a:t>
            </a:r>
            <a:r>
              <a:rPr lang="en-US" altLang="ja-JP" sz="1400">
                <a:ea typeface="ＭＳ 明朝" pitchFamily="17" charset="-128"/>
                <a:cs typeface="Times New Roman" pitchFamily="18" charset="0"/>
              </a:rPr>
              <a:t>, 928169 (13 pages).</a:t>
            </a:r>
            <a:endParaRPr lang="ja-JP" altLang="ja-JP" sz="1400">
              <a:ea typeface="ＭＳ 明朝" pitchFamily="17" charset="-128"/>
              <a:cs typeface="Times New Roman" pitchFamily="18" charset="0"/>
            </a:endParaRPr>
          </a:p>
          <a:p>
            <a:pPr algn="just"/>
            <a:endParaRPr lang="en-US" altLang="ja-JP" sz="1400">
              <a:solidFill>
                <a:srgbClr val="000000"/>
              </a:solidFill>
              <a:ea typeface="ＭＳ 明朝" pitchFamily="17" charset="-128"/>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ext Box 7"/>
          <p:cNvSpPr txBox="1">
            <a:spLocks noChangeArrowheads="1"/>
          </p:cNvSpPr>
          <p:nvPr/>
        </p:nvSpPr>
        <p:spPr bwMode="auto">
          <a:xfrm>
            <a:off x="296863" y="3368675"/>
            <a:ext cx="6264275" cy="517525"/>
          </a:xfrm>
          <a:prstGeom prst="rect">
            <a:avLst/>
          </a:prstGeom>
          <a:noFill/>
          <a:ln w="9525">
            <a:noFill/>
            <a:miter lim="800000"/>
            <a:headEnd/>
            <a:tailEnd/>
          </a:ln>
        </p:spPr>
        <p:txBody>
          <a:bodyPr>
            <a:spAutoFit/>
          </a:bodyPr>
          <a:lstStyle/>
          <a:p>
            <a:r>
              <a:rPr lang="en-GB" altLang="ja-JP" sz="1400" b="1"/>
              <a:t>Fig. S1</a:t>
            </a:r>
            <a:r>
              <a:rPr lang="en-GB" altLang="ja-JP" sz="1400"/>
              <a:t> Fluorescence image of </a:t>
            </a:r>
            <a:r>
              <a:rPr lang="en-US" altLang="en-US" sz="1400"/>
              <a:t>HUVEC</a:t>
            </a:r>
            <a:r>
              <a:rPr lang="en-US" altLang="ja-JP" sz="1400"/>
              <a:t> </a:t>
            </a:r>
            <a:r>
              <a:rPr lang="en-GB" altLang="ja-JP" sz="1400"/>
              <a:t>treated with nanoparticles containing fluorescein. Scale bars = 20 </a:t>
            </a:r>
            <a:r>
              <a:rPr lang="en-GB" altLang="ja-JP" sz="1400">
                <a:latin typeface="Symbol" pitchFamily="18" charset="2"/>
              </a:rPr>
              <a:t>m</a:t>
            </a:r>
            <a:r>
              <a:rPr lang="en-GB" altLang="ja-JP" sz="1400"/>
              <a:t>m. </a:t>
            </a:r>
            <a:endParaRPr lang="ja-JP" altLang="en-US" sz="1400"/>
          </a:p>
        </p:txBody>
      </p:sp>
      <p:pic>
        <p:nvPicPr>
          <p:cNvPr id="19458" name="Picture 2" descr="C:\MU\●西山君論文\画像\120710色々な色素改造\Flu-Alb-20um-2.tif"/>
          <p:cNvPicPr>
            <a:picLocks noChangeAspect="1" noChangeArrowheads="1"/>
          </p:cNvPicPr>
          <p:nvPr/>
        </p:nvPicPr>
        <p:blipFill>
          <a:blip r:embed="rId2"/>
          <a:srcRect/>
          <a:stretch>
            <a:fillRect/>
          </a:stretch>
        </p:blipFill>
        <p:spPr bwMode="auto">
          <a:xfrm>
            <a:off x="2379663" y="5529263"/>
            <a:ext cx="2098675" cy="2098675"/>
          </a:xfrm>
          <a:prstGeom prst="rect">
            <a:avLst/>
          </a:prstGeom>
          <a:noFill/>
          <a:ln w="9525">
            <a:noFill/>
            <a:miter lim="800000"/>
            <a:headEnd/>
            <a:tailEnd/>
          </a:ln>
        </p:spPr>
      </p:pic>
      <p:pic>
        <p:nvPicPr>
          <p:cNvPr id="19459" name="Picture 14"/>
          <p:cNvPicPr>
            <a:picLocks noChangeAspect="1" noChangeArrowheads="1"/>
          </p:cNvPicPr>
          <p:nvPr/>
        </p:nvPicPr>
        <p:blipFill>
          <a:blip r:embed="rId3">
            <a:lum bright="-12000"/>
          </a:blip>
          <a:srcRect/>
          <a:stretch>
            <a:fillRect/>
          </a:stretch>
        </p:blipFill>
        <p:spPr bwMode="auto">
          <a:xfrm>
            <a:off x="2349500" y="992188"/>
            <a:ext cx="2089150" cy="2089150"/>
          </a:xfrm>
          <a:prstGeom prst="rect">
            <a:avLst/>
          </a:prstGeom>
          <a:noFill/>
          <a:ln w="9525">
            <a:noFill/>
            <a:miter lim="800000"/>
            <a:headEnd/>
            <a:tailEnd/>
          </a:ln>
        </p:spPr>
      </p:pic>
      <p:sp>
        <p:nvSpPr>
          <p:cNvPr id="19460" name="Line 15"/>
          <p:cNvSpPr>
            <a:spLocks noChangeShapeType="1"/>
          </p:cNvSpPr>
          <p:nvPr/>
        </p:nvSpPr>
        <p:spPr bwMode="auto">
          <a:xfrm>
            <a:off x="3573463" y="2863850"/>
            <a:ext cx="650875" cy="0"/>
          </a:xfrm>
          <a:prstGeom prst="line">
            <a:avLst/>
          </a:prstGeom>
          <a:noFill/>
          <a:ln w="76200">
            <a:solidFill>
              <a:srgbClr val="FF0000"/>
            </a:solidFill>
            <a:round/>
            <a:headEnd/>
            <a:tailEnd/>
          </a:ln>
        </p:spPr>
        <p:txBody>
          <a:bodyPr/>
          <a:lstStyle/>
          <a:p>
            <a:endParaRPr lang="ja-JP" altLang="en-US"/>
          </a:p>
        </p:txBody>
      </p:sp>
      <p:sp>
        <p:nvSpPr>
          <p:cNvPr id="19461" name="Text Box 18"/>
          <p:cNvSpPr txBox="1">
            <a:spLocks noChangeArrowheads="1"/>
          </p:cNvSpPr>
          <p:nvPr/>
        </p:nvSpPr>
        <p:spPr bwMode="auto">
          <a:xfrm>
            <a:off x="404813" y="8048625"/>
            <a:ext cx="6264275" cy="517525"/>
          </a:xfrm>
          <a:prstGeom prst="rect">
            <a:avLst/>
          </a:prstGeom>
          <a:noFill/>
          <a:ln w="9525">
            <a:noFill/>
            <a:miter lim="800000"/>
            <a:headEnd/>
            <a:tailEnd/>
          </a:ln>
        </p:spPr>
        <p:txBody>
          <a:bodyPr>
            <a:spAutoFit/>
          </a:bodyPr>
          <a:lstStyle/>
          <a:p>
            <a:r>
              <a:rPr lang="en-GB" altLang="ja-JP" sz="1400" b="1"/>
              <a:t>Fig. S2</a:t>
            </a:r>
            <a:r>
              <a:rPr lang="en-GB" altLang="ja-JP" sz="1400"/>
              <a:t> Fluorescence image of </a:t>
            </a:r>
            <a:r>
              <a:rPr lang="en-US" altLang="ja-JP" sz="1400"/>
              <a:t>HuH-7 cell </a:t>
            </a:r>
            <a:r>
              <a:rPr lang="en-GB" altLang="ja-JP" sz="1400"/>
              <a:t>treated with nanoparticles containing fluorescein-albumin. Scale bars = 20 </a:t>
            </a:r>
            <a:r>
              <a:rPr lang="en-GB" altLang="ja-JP" sz="1400">
                <a:latin typeface="Symbol" pitchFamily="18" charset="2"/>
              </a:rPr>
              <a:t>m</a:t>
            </a:r>
            <a:r>
              <a:rPr lang="en-GB" altLang="ja-JP" sz="1400"/>
              <a:t>m. </a:t>
            </a:r>
            <a:endParaRPr lang="ja-JP" altLang="en-US" sz="14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Text Box 8"/>
          <p:cNvSpPr txBox="1">
            <a:spLocks noChangeArrowheads="1"/>
          </p:cNvSpPr>
          <p:nvPr/>
        </p:nvSpPr>
        <p:spPr bwMode="auto">
          <a:xfrm>
            <a:off x="601663" y="7027863"/>
            <a:ext cx="5653087" cy="517525"/>
          </a:xfrm>
          <a:prstGeom prst="rect">
            <a:avLst/>
          </a:prstGeom>
          <a:noFill/>
          <a:ln w="9525">
            <a:noFill/>
            <a:miter lim="800000"/>
            <a:headEnd/>
            <a:tailEnd/>
          </a:ln>
        </p:spPr>
        <p:txBody>
          <a:bodyPr>
            <a:spAutoFit/>
          </a:bodyPr>
          <a:lstStyle/>
          <a:p>
            <a:r>
              <a:rPr lang="en-GB" altLang="ja-JP" sz="1400" b="1"/>
              <a:t>Fig. S3</a:t>
            </a:r>
            <a:r>
              <a:rPr lang="en-GB" altLang="ja-JP" sz="1400"/>
              <a:t> Change of relative mean gray values of cells treated with nanoparticles containing BODIPY-casein before and after irradiation.</a:t>
            </a:r>
            <a:endParaRPr lang="ja-JP" altLang="en-US" sz="1400"/>
          </a:p>
        </p:txBody>
      </p:sp>
      <p:sp>
        <p:nvSpPr>
          <p:cNvPr id="20573" name="Rectangle 93"/>
          <p:cNvSpPr>
            <a:spLocks noChangeArrowheads="1"/>
          </p:cNvSpPr>
          <p:nvPr/>
        </p:nvSpPr>
        <p:spPr bwMode="auto">
          <a:xfrm>
            <a:off x="1458913" y="5805488"/>
            <a:ext cx="412750" cy="182562"/>
          </a:xfrm>
          <a:prstGeom prst="rect">
            <a:avLst/>
          </a:prstGeom>
          <a:solidFill>
            <a:srgbClr val="3333FF"/>
          </a:solidFill>
          <a:ln w="9525">
            <a:noFill/>
            <a:miter lim="800000"/>
            <a:headEnd/>
            <a:tailEnd/>
          </a:ln>
        </p:spPr>
        <p:txBody>
          <a:bodyPr/>
          <a:lstStyle/>
          <a:p>
            <a:endParaRPr lang="ja-JP" altLang="en-US"/>
          </a:p>
        </p:txBody>
      </p:sp>
      <p:sp>
        <p:nvSpPr>
          <p:cNvPr id="20574" name="Rectangle 94"/>
          <p:cNvSpPr>
            <a:spLocks noChangeArrowheads="1"/>
          </p:cNvSpPr>
          <p:nvPr/>
        </p:nvSpPr>
        <p:spPr bwMode="auto">
          <a:xfrm>
            <a:off x="1458913" y="5805488"/>
            <a:ext cx="319087" cy="182562"/>
          </a:xfrm>
          <a:prstGeom prst="rect">
            <a:avLst/>
          </a:prstGeom>
          <a:noFill/>
          <a:ln w="9525">
            <a:noFill/>
            <a:miter lim="800000"/>
            <a:headEnd/>
            <a:tailEnd/>
          </a:ln>
        </p:spPr>
        <p:txBody>
          <a:bodyPr/>
          <a:lstStyle/>
          <a:p>
            <a:endParaRPr lang="ja-JP" altLang="en-US"/>
          </a:p>
        </p:txBody>
      </p:sp>
      <p:sp>
        <p:nvSpPr>
          <p:cNvPr id="20575" name="Rectangle 95"/>
          <p:cNvSpPr>
            <a:spLocks noChangeArrowheads="1"/>
          </p:cNvSpPr>
          <p:nvPr/>
        </p:nvSpPr>
        <p:spPr bwMode="auto">
          <a:xfrm>
            <a:off x="1871663" y="3760788"/>
            <a:ext cx="411162" cy="2227262"/>
          </a:xfrm>
          <a:prstGeom prst="rect">
            <a:avLst/>
          </a:prstGeom>
          <a:solidFill>
            <a:srgbClr val="FF0000"/>
          </a:solidFill>
          <a:ln w="9525">
            <a:noFill/>
            <a:miter lim="800000"/>
            <a:headEnd/>
            <a:tailEnd/>
          </a:ln>
        </p:spPr>
        <p:txBody>
          <a:bodyPr/>
          <a:lstStyle/>
          <a:p>
            <a:endParaRPr lang="ja-JP" altLang="en-US"/>
          </a:p>
        </p:txBody>
      </p:sp>
      <p:sp>
        <p:nvSpPr>
          <p:cNvPr id="20576" name="Rectangle 96"/>
          <p:cNvSpPr>
            <a:spLocks noChangeArrowheads="1"/>
          </p:cNvSpPr>
          <p:nvPr/>
        </p:nvSpPr>
        <p:spPr bwMode="auto">
          <a:xfrm>
            <a:off x="2574925" y="5794375"/>
            <a:ext cx="411163" cy="193675"/>
          </a:xfrm>
          <a:prstGeom prst="rect">
            <a:avLst/>
          </a:prstGeom>
          <a:solidFill>
            <a:srgbClr val="3333FF"/>
          </a:solidFill>
          <a:ln w="9525">
            <a:noFill/>
            <a:miter lim="800000"/>
            <a:headEnd/>
            <a:tailEnd/>
          </a:ln>
        </p:spPr>
        <p:txBody>
          <a:bodyPr/>
          <a:lstStyle/>
          <a:p>
            <a:endParaRPr lang="ja-JP" altLang="en-US"/>
          </a:p>
        </p:txBody>
      </p:sp>
      <p:sp>
        <p:nvSpPr>
          <p:cNvPr id="20577" name="Rectangle 97"/>
          <p:cNvSpPr>
            <a:spLocks noChangeArrowheads="1"/>
          </p:cNvSpPr>
          <p:nvPr/>
        </p:nvSpPr>
        <p:spPr bwMode="auto">
          <a:xfrm>
            <a:off x="2574925" y="5794375"/>
            <a:ext cx="317500" cy="193675"/>
          </a:xfrm>
          <a:prstGeom prst="rect">
            <a:avLst/>
          </a:prstGeom>
          <a:noFill/>
          <a:ln w="9525">
            <a:noFill/>
            <a:miter lim="800000"/>
            <a:headEnd/>
            <a:tailEnd/>
          </a:ln>
        </p:spPr>
        <p:txBody>
          <a:bodyPr/>
          <a:lstStyle/>
          <a:p>
            <a:endParaRPr lang="ja-JP" altLang="en-US"/>
          </a:p>
        </p:txBody>
      </p:sp>
      <p:sp>
        <p:nvSpPr>
          <p:cNvPr id="20578" name="Rectangle 98"/>
          <p:cNvSpPr>
            <a:spLocks noChangeArrowheads="1"/>
          </p:cNvSpPr>
          <p:nvPr/>
        </p:nvSpPr>
        <p:spPr bwMode="auto">
          <a:xfrm>
            <a:off x="2986088" y="3781425"/>
            <a:ext cx="411162" cy="2206625"/>
          </a:xfrm>
          <a:prstGeom prst="rect">
            <a:avLst/>
          </a:prstGeom>
          <a:solidFill>
            <a:srgbClr val="FF0000"/>
          </a:solidFill>
          <a:ln w="9525">
            <a:noFill/>
            <a:miter lim="800000"/>
            <a:headEnd/>
            <a:tailEnd/>
          </a:ln>
        </p:spPr>
        <p:txBody>
          <a:bodyPr/>
          <a:lstStyle/>
          <a:p>
            <a:endParaRPr lang="ja-JP" altLang="en-US"/>
          </a:p>
        </p:txBody>
      </p:sp>
      <p:sp>
        <p:nvSpPr>
          <p:cNvPr id="20579" name="Rectangle 99"/>
          <p:cNvSpPr>
            <a:spLocks noChangeArrowheads="1"/>
          </p:cNvSpPr>
          <p:nvPr/>
        </p:nvSpPr>
        <p:spPr bwMode="auto">
          <a:xfrm>
            <a:off x="3770313" y="5653088"/>
            <a:ext cx="411162" cy="334962"/>
          </a:xfrm>
          <a:prstGeom prst="rect">
            <a:avLst/>
          </a:prstGeom>
          <a:solidFill>
            <a:srgbClr val="3333FF"/>
          </a:solidFill>
          <a:ln w="9525">
            <a:noFill/>
            <a:miter lim="800000"/>
            <a:headEnd/>
            <a:tailEnd/>
          </a:ln>
        </p:spPr>
        <p:txBody>
          <a:bodyPr/>
          <a:lstStyle/>
          <a:p>
            <a:endParaRPr lang="ja-JP" altLang="en-US"/>
          </a:p>
        </p:txBody>
      </p:sp>
      <p:sp>
        <p:nvSpPr>
          <p:cNvPr id="20580" name="Rectangle 100"/>
          <p:cNvSpPr>
            <a:spLocks noChangeArrowheads="1"/>
          </p:cNvSpPr>
          <p:nvPr/>
        </p:nvSpPr>
        <p:spPr bwMode="auto">
          <a:xfrm>
            <a:off x="3770313" y="5653088"/>
            <a:ext cx="317500" cy="334962"/>
          </a:xfrm>
          <a:prstGeom prst="rect">
            <a:avLst/>
          </a:prstGeom>
          <a:noFill/>
          <a:ln w="9525">
            <a:noFill/>
            <a:miter lim="800000"/>
            <a:headEnd/>
            <a:tailEnd/>
          </a:ln>
        </p:spPr>
        <p:txBody>
          <a:bodyPr/>
          <a:lstStyle/>
          <a:p>
            <a:endParaRPr lang="ja-JP" altLang="en-US"/>
          </a:p>
        </p:txBody>
      </p:sp>
      <p:sp>
        <p:nvSpPr>
          <p:cNvPr id="20581" name="Rectangle 101"/>
          <p:cNvSpPr>
            <a:spLocks noChangeArrowheads="1"/>
          </p:cNvSpPr>
          <p:nvPr/>
        </p:nvSpPr>
        <p:spPr bwMode="auto">
          <a:xfrm>
            <a:off x="4156075" y="4019550"/>
            <a:ext cx="411163" cy="1968500"/>
          </a:xfrm>
          <a:prstGeom prst="rect">
            <a:avLst/>
          </a:prstGeom>
          <a:solidFill>
            <a:srgbClr val="FF0000"/>
          </a:solidFill>
          <a:ln w="9525">
            <a:noFill/>
            <a:miter lim="800000"/>
            <a:headEnd/>
            <a:tailEnd/>
          </a:ln>
        </p:spPr>
        <p:txBody>
          <a:bodyPr/>
          <a:lstStyle/>
          <a:p>
            <a:endParaRPr lang="ja-JP" altLang="en-US"/>
          </a:p>
        </p:txBody>
      </p:sp>
      <p:sp>
        <p:nvSpPr>
          <p:cNvPr id="20582" name="Rectangle 102"/>
          <p:cNvSpPr>
            <a:spLocks noChangeArrowheads="1"/>
          </p:cNvSpPr>
          <p:nvPr/>
        </p:nvSpPr>
        <p:spPr bwMode="auto">
          <a:xfrm>
            <a:off x="4945063" y="5740400"/>
            <a:ext cx="411162" cy="247650"/>
          </a:xfrm>
          <a:prstGeom prst="rect">
            <a:avLst/>
          </a:prstGeom>
          <a:solidFill>
            <a:srgbClr val="3333FF"/>
          </a:solidFill>
          <a:ln w="9525">
            <a:noFill/>
            <a:miter lim="800000"/>
            <a:headEnd/>
            <a:tailEnd/>
          </a:ln>
        </p:spPr>
        <p:txBody>
          <a:bodyPr/>
          <a:lstStyle/>
          <a:p>
            <a:endParaRPr lang="ja-JP" altLang="en-US"/>
          </a:p>
        </p:txBody>
      </p:sp>
      <p:sp>
        <p:nvSpPr>
          <p:cNvPr id="20583" name="Rectangle 103"/>
          <p:cNvSpPr>
            <a:spLocks noChangeArrowheads="1"/>
          </p:cNvSpPr>
          <p:nvPr/>
        </p:nvSpPr>
        <p:spPr bwMode="auto">
          <a:xfrm>
            <a:off x="4945063" y="5740400"/>
            <a:ext cx="317500" cy="247650"/>
          </a:xfrm>
          <a:prstGeom prst="rect">
            <a:avLst/>
          </a:prstGeom>
          <a:noFill/>
          <a:ln w="9525">
            <a:noFill/>
            <a:miter lim="800000"/>
            <a:headEnd/>
            <a:tailEnd/>
          </a:ln>
        </p:spPr>
        <p:txBody>
          <a:bodyPr/>
          <a:lstStyle/>
          <a:p>
            <a:endParaRPr lang="ja-JP" altLang="en-US"/>
          </a:p>
        </p:txBody>
      </p:sp>
      <p:sp>
        <p:nvSpPr>
          <p:cNvPr id="20584" name="Rectangle 104"/>
          <p:cNvSpPr>
            <a:spLocks noChangeArrowheads="1"/>
          </p:cNvSpPr>
          <p:nvPr/>
        </p:nvSpPr>
        <p:spPr bwMode="auto">
          <a:xfrm>
            <a:off x="5356225" y="3879850"/>
            <a:ext cx="411163" cy="2108200"/>
          </a:xfrm>
          <a:prstGeom prst="rect">
            <a:avLst/>
          </a:prstGeom>
          <a:solidFill>
            <a:srgbClr val="FF0000"/>
          </a:solidFill>
          <a:ln w="9525">
            <a:noFill/>
            <a:miter lim="800000"/>
            <a:headEnd/>
            <a:tailEnd/>
          </a:ln>
        </p:spPr>
        <p:txBody>
          <a:bodyPr/>
          <a:lstStyle/>
          <a:p>
            <a:endParaRPr lang="ja-JP" altLang="en-US"/>
          </a:p>
        </p:txBody>
      </p:sp>
      <p:sp>
        <p:nvSpPr>
          <p:cNvPr id="20585" name="Line 105"/>
          <p:cNvSpPr>
            <a:spLocks noChangeShapeType="1"/>
          </p:cNvSpPr>
          <p:nvPr/>
        </p:nvSpPr>
        <p:spPr bwMode="auto">
          <a:xfrm flipV="1">
            <a:off x="1679575" y="5772150"/>
            <a:ext cx="0" cy="33338"/>
          </a:xfrm>
          <a:prstGeom prst="line">
            <a:avLst/>
          </a:prstGeom>
          <a:noFill/>
          <a:ln w="0">
            <a:solidFill>
              <a:srgbClr val="000000"/>
            </a:solidFill>
            <a:round/>
            <a:headEnd/>
            <a:tailEnd/>
          </a:ln>
        </p:spPr>
        <p:txBody>
          <a:bodyPr/>
          <a:lstStyle/>
          <a:p>
            <a:endParaRPr lang="ja-JP" altLang="en-US"/>
          </a:p>
        </p:txBody>
      </p:sp>
      <p:sp>
        <p:nvSpPr>
          <p:cNvPr id="20586" name="Line 106"/>
          <p:cNvSpPr>
            <a:spLocks noChangeShapeType="1"/>
          </p:cNvSpPr>
          <p:nvPr/>
        </p:nvSpPr>
        <p:spPr bwMode="auto">
          <a:xfrm>
            <a:off x="1647825" y="5772150"/>
            <a:ext cx="73025" cy="0"/>
          </a:xfrm>
          <a:prstGeom prst="line">
            <a:avLst/>
          </a:prstGeom>
          <a:noFill/>
          <a:ln w="0">
            <a:solidFill>
              <a:srgbClr val="000000"/>
            </a:solidFill>
            <a:round/>
            <a:headEnd/>
            <a:tailEnd/>
          </a:ln>
        </p:spPr>
        <p:txBody>
          <a:bodyPr/>
          <a:lstStyle/>
          <a:p>
            <a:endParaRPr lang="ja-JP" altLang="en-US"/>
          </a:p>
        </p:txBody>
      </p:sp>
      <p:sp>
        <p:nvSpPr>
          <p:cNvPr id="20587" name="Line 107"/>
          <p:cNvSpPr>
            <a:spLocks noChangeShapeType="1"/>
          </p:cNvSpPr>
          <p:nvPr/>
        </p:nvSpPr>
        <p:spPr bwMode="auto">
          <a:xfrm flipV="1">
            <a:off x="2787650" y="5762625"/>
            <a:ext cx="0" cy="31750"/>
          </a:xfrm>
          <a:prstGeom prst="line">
            <a:avLst/>
          </a:prstGeom>
          <a:noFill/>
          <a:ln w="0">
            <a:solidFill>
              <a:srgbClr val="000000"/>
            </a:solidFill>
            <a:round/>
            <a:headEnd/>
            <a:tailEnd/>
          </a:ln>
        </p:spPr>
        <p:txBody>
          <a:bodyPr/>
          <a:lstStyle/>
          <a:p>
            <a:endParaRPr lang="ja-JP" altLang="en-US"/>
          </a:p>
        </p:txBody>
      </p:sp>
      <p:sp>
        <p:nvSpPr>
          <p:cNvPr id="20588" name="Line 108"/>
          <p:cNvSpPr>
            <a:spLocks noChangeShapeType="1"/>
          </p:cNvSpPr>
          <p:nvPr/>
        </p:nvSpPr>
        <p:spPr bwMode="auto">
          <a:xfrm>
            <a:off x="2755900" y="5762625"/>
            <a:ext cx="69850" cy="0"/>
          </a:xfrm>
          <a:prstGeom prst="line">
            <a:avLst/>
          </a:prstGeom>
          <a:noFill/>
          <a:ln w="0">
            <a:solidFill>
              <a:srgbClr val="000000"/>
            </a:solidFill>
            <a:round/>
            <a:headEnd/>
            <a:tailEnd/>
          </a:ln>
        </p:spPr>
        <p:txBody>
          <a:bodyPr/>
          <a:lstStyle/>
          <a:p>
            <a:endParaRPr lang="ja-JP" altLang="en-US"/>
          </a:p>
        </p:txBody>
      </p:sp>
      <p:sp>
        <p:nvSpPr>
          <p:cNvPr id="20589" name="Line 109"/>
          <p:cNvSpPr>
            <a:spLocks noChangeShapeType="1"/>
          </p:cNvSpPr>
          <p:nvPr/>
        </p:nvSpPr>
        <p:spPr bwMode="auto">
          <a:xfrm flipV="1">
            <a:off x="3179763" y="3738563"/>
            <a:ext cx="0" cy="42862"/>
          </a:xfrm>
          <a:prstGeom prst="line">
            <a:avLst/>
          </a:prstGeom>
          <a:noFill/>
          <a:ln w="0">
            <a:solidFill>
              <a:srgbClr val="000000"/>
            </a:solidFill>
            <a:round/>
            <a:headEnd/>
            <a:tailEnd/>
          </a:ln>
        </p:spPr>
        <p:txBody>
          <a:bodyPr/>
          <a:lstStyle/>
          <a:p>
            <a:endParaRPr lang="ja-JP" altLang="en-US"/>
          </a:p>
        </p:txBody>
      </p:sp>
      <p:sp>
        <p:nvSpPr>
          <p:cNvPr id="20590" name="Line 110"/>
          <p:cNvSpPr>
            <a:spLocks noChangeShapeType="1"/>
          </p:cNvSpPr>
          <p:nvPr/>
        </p:nvSpPr>
        <p:spPr bwMode="auto">
          <a:xfrm>
            <a:off x="3149600" y="3738563"/>
            <a:ext cx="71438" cy="0"/>
          </a:xfrm>
          <a:prstGeom prst="line">
            <a:avLst/>
          </a:prstGeom>
          <a:noFill/>
          <a:ln w="0">
            <a:solidFill>
              <a:srgbClr val="000000"/>
            </a:solidFill>
            <a:round/>
            <a:headEnd/>
            <a:tailEnd/>
          </a:ln>
        </p:spPr>
        <p:txBody>
          <a:bodyPr/>
          <a:lstStyle/>
          <a:p>
            <a:endParaRPr lang="ja-JP" altLang="en-US"/>
          </a:p>
        </p:txBody>
      </p:sp>
      <p:sp>
        <p:nvSpPr>
          <p:cNvPr id="20591" name="Line 111"/>
          <p:cNvSpPr>
            <a:spLocks noChangeShapeType="1"/>
          </p:cNvSpPr>
          <p:nvPr/>
        </p:nvSpPr>
        <p:spPr bwMode="auto">
          <a:xfrm flipV="1">
            <a:off x="3995738" y="5524500"/>
            <a:ext cx="0" cy="128588"/>
          </a:xfrm>
          <a:prstGeom prst="line">
            <a:avLst/>
          </a:prstGeom>
          <a:noFill/>
          <a:ln w="0">
            <a:solidFill>
              <a:srgbClr val="000000"/>
            </a:solidFill>
            <a:round/>
            <a:headEnd/>
            <a:tailEnd/>
          </a:ln>
        </p:spPr>
        <p:txBody>
          <a:bodyPr/>
          <a:lstStyle/>
          <a:p>
            <a:endParaRPr lang="ja-JP" altLang="en-US"/>
          </a:p>
        </p:txBody>
      </p:sp>
      <p:sp>
        <p:nvSpPr>
          <p:cNvPr id="20592" name="Line 112"/>
          <p:cNvSpPr>
            <a:spLocks noChangeShapeType="1"/>
          </p:cNvSpPr>
          <p:nvPr/>
        </p:nvSpPr>
        <p:spPr bwMode="auto">
          <a:xfrm>
            <a:off x="3967163" y="5524500"/>
            <a:ext cx="69850" cy="0"/>
          </a:xfrm>
          <a:prstGeom prst="line">
            <a:avLst/>
          </a:prstGeom>
          <a:noFill/>
          <a:ln w="0">
            <a:solidFill>
              <a:srgbClr val="000000"/>
            </a:solidFill>
            <a:round/>
            <a:headEnd/>
            <a:tailEnd/>
          </a:ln>
        </p:spPr>
        <p:txBody>
          <a:bodyPr/>
          <a:lstStyle/>
          <a:p>
            <a:endParaRPr lang="ja-JP" altLang="en-US"/>
          </a:p>
        </p:txBody>
      </p:sp>
      <p:sp>
        <p:nvSpPr>
          <p:cNvPr id="20593" name="Line 113"/>
          <p:cNvSpPr>
            <a:spLocks noChangeShapeType="1"/>
          </p:cNvSpPr>
          <p:nvPr/>
        </p:nvSpPr>
        <p:spPr bwMode="auto">
          <a:xfrm flipV="1">
            <a:off x="5162550" y="5619750"/>
            <a:ext cx="0" cy="120650"/>
          </a:xfrm>
          <a:prstGeom prst="line">
            <a:avLst/>
          </a:prstGeom>
          <a:noFill/>
          <a:ln w="0">
            <a:solidFill>
              <a:srgbClr val="000000"/>
            </a:solidFill>
            <a:round/>
            <a:headEnd/>
            <a:tailEnd/>
          </a:ln>
        </p:spPr>
        <p:txBody>
          <a:bodyPr/>
          <a:lstStyle/>
          <a:p>
            <a:endParaRPr lang="ja-JP" altLang="en-US"/>
          </a:p>
        </p:txBody>
      </p:sp>
      <p:sp>
        <p:nvSpPr>
          <p:cNvPr id="20594" name="Line 114"/>
          <p:cNvSpPr>
            <a:spLocks noChangeShapeType="1"/>
          </p:cNvSpPr>
          <p:nvPr/>
        </p:nvSpPr>
        <p:spPr bwMode="auto">
          <a:xfrm>
            <a:off x="5130800" y="5619750"/>
            <a:ext cx="73025" cy="0"/>
          </a:xfrm>
          <a:prstGeom prst="line">
            <a:avLst/>
          </a:prstGeom>
          <a:noFill/>
          <a:ln w="0">
            <a:solidFill>
              <a:srgbClr val="000000"/>
            </a:solidFill>
            <a:round/>
            <a:headEnd/>
            <a:tailEnd/>
          </a:ln>
        </p:spPr>
        <p:txBody>
          <a:bodyPr/>
          <a:lstStyle/>
          <a:p>
            <a:endParaRPr lang="ja-JP" altLang="en-US"/>
          </a:p>
        </p:txBody>
      </p:sp>
      <p:sp>
        <p:nvSpPr>
          <p:cNvPr id="20595" name="Line 115"/>
          <p:cNvSpPr>
            <a:spLocks noChangeShapeType="1"/>
          </p:cNvSpPr>
          <p:nvPr/>
        </p:nvSpPr>
        <p:spPr bwMode="auto">
          <a:xfrm flipV="1">
            <a:off x="5561013" y="3295650"/>
            <a:ext cx="0" cy="584200"/>
          </a:xfrm>
          <a:prstGeom prst="line">
            <a:avLst/>
          </a:prstGeom>
          <a:noFill/>
          <a:ln w="0">
            <a:solidFill>
              <a:srgbClr val="000000"/>
            </a:solidFill>
            <a:round/>
            <a:headEnd/>
            <a:tailEnd/>
          </a:ln>
        </p:spPr>
        <p:txBody>
          <a:bodyPr/>
          <a:lstStyle/>
          <a:p>
            <a:endParaRPr lang="ja-JP" altLang="en-US"/>
          </a:p>
        </p:txBody>
      </p:sp>
      <p:sp>
        <p:nvSpPr>
          <p:cNvPr id="20596" name="Line 116"/>
          <p:cNvSpPr>
            <a:spLocks noChangeShapeType="1"/>
          </p:cNvSpPr>
          <p:nvPr/>
        </p:nvSpPr>
        <p:spPr bwMode="auto">
          <a:xfrm>
            <a:off x="5529263" y="3295650"/>
            <a:ext cx="73025" cy="0"/>
          </a:xfrm>
          <a:prstGeom prst="line">
            <a:avLst/>
          </a:prstGeom>
          <a:noFill/>
          <a:ln w="0">
            <a:solidFill>
              <a:srgbClr val="000000"/>
            </a:solidFill>
            <a:round/>
            <a:headEnd/>
            <a:tailEnd/>
          </a:ln>
        </p:spPr>
        <p:txBody>
          <a:bodyPr/>
          <a:lstStyle/>
          <a:p>
            <a:endParaRPr lang="ja-JP" altLang="en-US"/>
          </a:p>
        </p:txBody>
      </p:sp>
      <p:sp>
        <p:nvSpPr>
          <p:cNvPr id="20597" name="Line 117"/>
          <p:cNvSpPr>
            <a:spLocks noChangeShapeType="1"/>
          </p:cNvSpPr>
          <p:nvPr/>
        </p:nvSpPr>
        <p:spPr bwMode="auto">
          <a:xfrm>
            <a:off x="1679575" y="5805488"/>
            <a:ext cx="0" cy="33337"/>
          </a:xfrm>
          <a:prstGeom prst="line">
            <a:avLst/>
          </a:prstGeom>
          <a:noFill/>
          <a:ln w="0">
            <a:solidFill>
              <a:srgbClr val="000000"/>
            </a:solidFill>
            <a:round/>
            <a:headEnd/>
            <a:tailEnd/>
          </a:ln>
        </p:spPr>
        <p:txBody>
          <a:bodyPr/>
          <a:lstStyle/>
          <a:p>
            <a:endParaRPr lang="ja-JP" altLang="en-US"/>
          </a:p>
        </p:txBody>
      </p:sp>
      <p:sp>
        <p:nvSpPr>
          <p:cNvPr id="20598" name="Line 118"/>
          <p:cNvSpPr>
            <a:spLocks noChangeShapeType="1"/>
          </p:cNvSpPr>
          <p:nvPr/>
        </p:nvSpPr>
        <p:spPr bwMode="auto">
          <a:xfrm>
            <a:off x="1647825" y="5838825"/>
            <a:ext cx="73025" cy="0"/>
          </a:xfrm>
          <a:prstGeom prst="line">
            <a:avLst/>
          </a:prstGeom>
          <a:noFill/>
          <a:ln w="0">
            <a:solidFill>
              <a:srgbClr val="000000"/>
            </a:solidFill>
            <a:round/>
            <a:headEnd/>
            <a:tailEnd/>
          </a:ln>
        </p:spPr>
        <p:txBody>
          <a:bodyPr/>
          <a:lstStyle/>
          <a:p>
            <a:endParaRPr lang="ja-JP" altLang="en-US"/>
          </a:p>
        </p:txBody>
      </p:sp>
      <p:grpSp>
        <p:nvGrpSpPr>
          <p:cNvPr id="20599" name="Group 119"/>
          <p:cNvGrpSpPr>
            <a:grpSpLocks/>
          </p:cNvGrpSpPr>
          <p:nvPr/>
        </p:nvGrpSpPr>
        <p:grpSpPr bwMode="auto">
          <a:xfrm>
            <a:off x="2041525" y="3209925"/>
            <a:ext cx="73025" cy="1101725"/>
            <a:chOff x="1473" y="2599"/>
            <a:chExt cx="28" cy="404"/>
          </a:xfrm>
        </p:grpSpPr>
        <p:sp>
          <p:nvSpPr>
            <p:cNvPr id="20600" name="Line 120"/>
            <p:cNvSpPr>
              <a:spLocks noChangeShapeType="1"/>
            </p:cNvSpPr>
            <p:nvPr/>
          </p:nvSpPr>
          <p:spPr bwMode="auto">
            <a:xfrm flipV="1">
              <a:off x="1485" y="2599"/>
              <a:ext cx="0" cy="202"/>
            </a:xfrm>
            <a:prstGeom prst="line">
              <a:avLst/>
            </a:prstGeom>
            <a:noFill/>
            <a:ln w="0">
              <a:solidFill>
                <a:srgbClr val="000000"/>
              </a:solidFill>
              <a:round/>
              <a:headEnd/>
              <a:tailEnd/>
            </a:ln>
          </p:spPr>
          <p:txBody>
            <a:bodyPr/>
            <a:lstStyle/>
            <a:p>
              <a:endParaRPr lang="ja-JP" altLang="en-US"/>
            </a:p>
          </p:txBody>
        </p:sp>
        <p:sp>
          <p:nvSpPr>
            <p:cNvPr id="20601" name="Line 121"/>
            <p:cNvSpPr>
              <a:spLocks noChangeShapeType="1"/>
            </p:cNvSpPr>
            <p:nvPr/>
          </p:nvSpPr>
          <p:spPr bwMode="auto">
            <a:xfrm>
              <a:off x="1473" y="2599"/>
              <a:ext cx="28" cy="0"/>
            </a:xfrm>
            <a:prstGeom prst="line">
              <a:avLst/>
            </a:prstGeom>
            <a:noFill/>
            <a:ln w="0">
              <a:solidFill>
                <a:srgbClr val="000000"/>
              </a:solidFill>
              <a:round/>
              <a:headEnd/>
              <a:tailEnd/>
            </a:ln>
          </p:spPr>
          <p:txBody>
            <a:bodyPr/>
            <a:lstStyle/>
            <a:p>
              <a:endParaRPr lang="ja-JP" altLang="en-US"/>
            </a:p>
          </p:txBody>
        </p:sp>
        <p:sp>
          <p:nvSpPr>
            <p:cNvPr id="20602" name="Line 122"/>
            <p:cNvSpPr>
              <a:spLocks noChangeShapeType="1"/>
            </p:cNvSpPr>
            <p:nvPr/>
          </p:nvSpPr>
          <p:spPr bwMode="auto">
            <a:xfrm>
              <a:off x="1485" y="2801"/>
              <a:ext cx="0" cy="202"/>
            </a:xfrm>
            <a:prstGeom prst="line">
              <a:avLst/>
            </a:prstGeom>
            <a:noFill/>
            <a:ln w="0">
              <a:solidFill>
                <a:srgbClr val="000000"/>
              </a:solidFill>
              <a:round/>
              <a:headEnd/>
              <a:tailEnd/>
            </a:ln>
          </p:spPr>
          <p:txBody>
            <a:bodyPr/>
            <a:lstStyle/>
            <a:p>
              <a:endParaRPr lang="ja-JP" altLang="en-US"/>
            </a:p>
          </p:txBody>
        </p:sp>
        <p:sp>
          <p:nvSpPr>
            <p:cNvPr id="20603" name="Line 123"/>
            <p:cNvSpPr>
              <a:spLocks noChangeShapeType="1"/>
            </p:cNvSpPr>
            <p:nvPr/>
          </p:nvSpPr>
          <p:spPr bwMode="auto">
            <a:xfrm>
              <a:off x="1473" y="3003"/>
              <a:ext cx="28" cy="0"/>
            </a:xfrm>
            <a:prstGeom prst="line">
              <a:avLst/>
            </a:prstGeom>
            <a:noFill/>
            <a:ln w="0">
              <a:solidFill>
                <a:srgbClr val="000000"/>
              </a:solidFill>
              <a:round/>
              <a:headEnd/>
              <a:tailEnd/>
            </a:ln>
          </p:spPr>
          <p:txBody>
            <a:bodyPr/>
            <a:lstStyle/>
            <a:p>
              <a:endParaRPr lang="ja-JP" altLang="en-US"/>
            </a:p>
          </p:txBody>
        </p:sp>
      </p:grpSp>
      <p:sp>
        <p:nvSpPr>
          <p:cNvPr id="20604" name="Line 124"/>
          <p:cNvSpPr>
            <a:spLocks noChangeShapeType="1"/>
          </p:cNvSpPr>
          <p:nvPr/>
        </p:nvSpPr>
        <p:spPr bwMode="auto">
          <a:xfrm>
            <a:off x="2787650" y="5794375"/>
            <a:ext cx="0" cy="22225"/>
          </a:xfrm>
          <a:prstGeom prst="line">
            <a:avLst/>
          </a:prstGeom>
          <a:noFill/>
          <a:ln w="0">
            <a:solidFill>
              <a:srgbClr val="000000"/>
            </a:solidFill>
            <a:round/>
            <a:headEnd/>
            <a:tailEnd/>
          </a:ln>
        </p:spPr>
        <p:txBody>
          <a:bodyPr/>
          <a:lstStyle/>
          <a:p>
            <a:endParaRPr lang="ja-JP" altLang="en-US"/>
          </a:p>
        </p:txBody>
      </p:sp>
      <p:sp>
        <p:nvSpPr>
          <p:cNvPr id="20605" name="Line 125"/>
          <p:cNvSpPr>
            <a:spLocks noChangeShapeType="1"/>
          </p:cNvSpPr>
          <p:nvPr/>
        </p:nvSpPr>
        <p:spPr bwMode="auto">
          <a:xfrm>
            <a:off x="2755900" y="5816600"/>
            <a:ext cx="69850" cy="0"/>
          </a:xfrm>
          <a:prstGeom prst="line">
            <a:avLst/>
          </a:prstGeom>
          <a:noFill/>
          <a:ln w="0">
            <a:solidFill>
              <a:srgbClr val="000000"/>
            </a:solidFill>
            <a:round/>
            <a:headEnd/>
            <a:tailEnd/>
          </a:ln>
        </p:spPr>
        <p:txBody>
          <a:bodyPr/>
          <a:lstStyle/>
          <a:p>
            <a:endParaRPr lang="ja-JP" altLang="en-US"/>
          </a:p>
        </p:txBody>
      </p:sp>
      <p:sp>
        <p:nvSpPr>
          <p:cNvPr id="20606" name="Line 126"/>
          <p:cNvSpPr>
            <a:spLocks noChangeShapeType="1"/>
          </p:cNvSpPr>
          <p:nvPr/>
        </p:nvSpPr>
        <p:spPr bwMode="auto">
          <a:xfrm>
            <a:off x="3179763" y="3781425"/>
            <a:ext cx="0" cy="55563"/>
          </a:xfrm>
          <a:prstGeom prst="line">
            <a:avLst/>
          </a:prstGeom>
          <a:noFill/>
          <a:ln w="0">
            <a:solidFill>
              <a:srgbClr val="000000"/>
            </a:solidFill>
            <a:round/>
            <a:headEnd/>
            <a:tailEnd/>
          </a:ln>
        </p:spPr>
        <p:txBody>
          <a:bodyPr/>
          <a:lstStyle/>
          <a:p>
            <a:endParaRPr lang="ja-JP" altLang="en-US"/>
          </a:p>
        </p:txBody>
      </p:sp>
      <p:sp>
        <p:nvSpPr>
          <p:cNvPr id="20607" name="Line 127"/>
          <p:cNvSpPr>
            <a:spLocks noChangeShapeType="1"/>
          </p:cNvSpPr>
          <p:nvPr/>
        </p:nvSpPr>
        <p:spPr bwMode="auto">
          <a:xfrm>
            <a:off x="3149600" y="3836988"/>
            <a:ext cx="71438" cy="0"/>
          </a:xfrm>
          <a:prstGeom prst="line">
            <a:avLst/>
          </a:prstGeom>
          <a:noFill/>
          <a:ln w="0">
            <a:solidFill>
              <a:srgbClr val="000000"/>
            </a:solidFill>
            <a:round/>
            <a:headEnd/>
            <a:tailEnd/>
          </a:ln>
        </p:spPr>
        <p:txBody>
          <a:bodyPr/>
          <a:lstStyle/>
          <a:p>
            <a:endParaRPr lang="ja-JP" altLang="en-US"/>
          </a:p>
        </p:txBody>
      </p:sp>
      <p:sp>
        <p:nvSpPr>
          <p:cNvPr id="20608" name="Line 128"/>
          <p:cNvSpPr>
            <a:spLocks noChangeShapeType="1"/>
          </p:cNvSpPr>
          <p:nvPr/>
        </p:nvSpPr>
        <p:spPr bwMode="auto">
          <a:xfrm>
            <a:off x="3995738" y="5653088"/>
            <a:ext cx="0" cy="130175"/>
          </a:xfrm>
          <a:prstGeom prst="line">
            <a:avLst/>
          </a:prstGeom>
          <a:noFill/>
          <a:ln w="0">
            <a:solidFill>
              <a:srgbClr val="000000"/>
            </a:solidFill>
            <a:round/>
            <a:headEnd/>
            <a:tailEnd/>
          </a:ln>
        </p:spPr>
        <p:txBody>
          <a:bodyPr/>
          <a:lstStyle/>
          <a:p>
            <a:endParaRPr lang="ja-JP" altLang="en-US"/>
          </a:p>
        </p:txBody>
      </p:sp>
      <p:sp>
        <p:nvSpPr>
          <p:cNvPr id="20609" name="Line 129"/>
          <p:cNvSpPr>
            <a:spLocks noChangeShapeType="1"/>
          </p:cNvSpPr>
          <p:nvPr/>
        </p:nvSpPr>
        <p:spPr bwMode="auto">
          <a:xfrm>
            <a:off x="3967163" y="5783263"/>
            <a:ext cx="69850" cy="0"/>
          </a:xfrm>
          <a:prstGeom prst="line">
            <a:avLst/>
          </a:prstGeom>
          <a:noFill/>
          <a:ln w="0">
            <a:solidFill>
              <a:srgbClr val="000000"/>
            </a:solidFill>
            <a:round/>
            <a:headEnd/>
            <a:tailEnd/>
          </a:ln>
        </p:spPr>
        <p:txBody>
          <a:bodyPr/>
          <a:lstStyle/>
          <a:p>
            <a:endParaRPr lang="ja-JP" altLang="en-US"/>
          </a:p>
        </p:txBody>
      </p:sp>
      <p:grpSp>
        <p:nvGrpSpPr>
          <p:cNvPr id="20610" name="Group 130"/>
          <p:cNvGrpSpPr>
            <a:grpSpLocks/>
          </p:cNvGrpSpPr>
          <p:nvPr/>
        </p:nvGrpSpPr>
        <p:grpSpPr bwMode="auto">
          <a:xfrm>
            <a:off x="4325938" y="3868738"/>
            <a:ext cx="73025" cy="303212"/>
            <a:chOff x="2360" y="2841"/>
            <a:chExt cx="28" cy="111"/>
          </a:xfrm>
        </p:grpSpPr>
        <p:sp>
          <p:nvSpPr>
            <p:cNvPr id="20611" name="Line 131"/>
            <p:cNvSpPr>
              <a:spLocks noChangeShapeType="1"/>
            </p:cNvSpPr>
            <p:nvPr/>
          </p:nvSpPr>
          <p:spPr bwMode="auto">
            <a:xfrm flipV="1">
              <a:off x="2372" y="2841"/>
              <a:ext cx="0" cy="55"/>
            </a:xfrm>
            <a:prstGeom prst="line">
              <a:avLst/>
            </a:prstGeom>
            <a:noFill/>
            <a:ln w="0">
              <a:solidFill>
                <a:srgbClr val="000000"/>
              </a:solidFill>
              <a:round/>
              <a:headEnd/>
              <a:tailEnd/>
            </a:ln>
          </p:spPr>
          <p:txBody>
            <a:bodyPr/>
            <a:lstStyle/>
            <a:p>
              <a:endParaRPr lang="ja-JP" altLang="en-US"/>
            </a:p>
          </p:txBody>
        </p:sp>
        <p:sp>
          <p:nvSpPr>
            <p:cNvPr id="20612" name="Line 132"/>
            <p:cNvSpPr>
              <a:spLocks noChangeShapeType="1"/>
            </p:cNvSpPr>
            <p:nvPr/>
          </p:nvSpPr>
          <p:spPr bwMode="auto">
            <a:xfrm>
              <a:off x="2360" y="2841"/>
              <a:ext cx="28" cy="0"/>
            </a:xfrm>
            <a:prstGeom prst="line">
              <a:avLst/>
            </a:prstGeom>
            <a:noFill/>
            <a:ln w="0">
              <a:solidFill>
                <a:srgbClr val="000000"/>
              </a:solidFill>
              <a:round/>
              <a:headEnd/>
              <a:tailEnd/>
            </a:ln>
          </p:spPr>
          <p:txBody>
            <a:bodyPr/>
            <a:lstStyle/>
            <a:p>
              <a:endParaRPr lang="ja-JP" altLang="en-US"/>
            </a:p>
          </p:txBody>
        </p:sp>
        <p:sp>
          <p:nvSpPr>
            <p:cNvPr id="20613" name="Line 133"/>
            <p:cNvSpPr>
              <a:spLocks noChangeShapeType="1"/>
            </p:cNvSpPr>
            <p:nvPr/>
          </p:nvSpPr>
          <p:spPr bwMode="auto">
            <a:xfrm>
              <a:off x="2372" y="2896"/>
              <a:ext cx="0" cy="56"/>
            </a:xfrm>
            <a:prstGeom prst="line">
              <a:avLst/>
            </a:prstGeom>
            <a:noFill/>
            <a:ln w="0">
              <a:solidFill>
                <a:srgbClr val="000000"/>
              </a:solidFill>
              <a:round/>
              <a:headEnd/>
              <a:tailEnd/>
            </a:ln>
          </p:spPr>
          <p:txBody>
            <a:bodyPr/>
            <a:lstStyle/>
            <a:p>
              <a:endParaRPr lang="ja-JP" altLang="en-US"/>
            </a:p>
          </p:txBody>
        </p:sp>
        <p:sp>
          <p:nvSpPr>
            <p:cNvPr id="20614" name="Line 134"/>
            <p:cNvSpPr>
              <a:spLocks noChangeShapeType="1"/>
            </p:cNvSpPr>
            <p:nvPr/>
          </p:nvSpPr>
          <p:spPr bwMode="auto">
            <a:xfrm>
              <a:off x="2360" y="2952"/>
              <a:ext cx="28" cy="0"/>
            </a:xfrm>
            <a:prstGeom prst="line">
              <a:avLst/>
            </a:prstGeom>
            <a:noFill/>
            <a:ln w="0">
              <a:solidFill>
                <a:srgbClr val="000000"/>
              </a:solidFill>
              <a:round/>
              <a:headEnd/>
              <a:tailEnd/>
            </a:ln>
          </p:spPr>
          <p:txBody>
            <a:bodyPr/>
            <a:lstStyle/>
            <a:p>
              <a:endParaRPr lang="ja-JP" altLang="en-US"/>
            </a:p>
          </p:txBody>
        </p:sp>
      </p:grpSp>
      <p:sp>
        <p:nvSpPr>
          <p:cNvPr id="20615" name="Line 135"/>
          <p:cNvSpPr>
            <a:spLocks noChangeShapeType="1"/>
          </p:cNvSpPr>
          <p:nvPr/>
        </p:nvSpPr>
        <p:spPr bwMode="auto">
          <a:xfrm>
            <a:off x="5162550" y="5740400"/>
            <a:ext cx="0" cy="119063"/>
          </a:xfrm>
          <a:prstGeom prst="line">
            <a:avLst/>
          </a:prstGeom>
          <a:noFill/>
          <a:ln w="0">
            <a:solidFill>
              <a:srgbClr val="000000"/>
            </a:solidFill>
            <a:round/>
            <a:headEnd/>
            <a:tailEnd/>
          </a:ln>
        </p:spPr>
        <p:txBody>
          <a:bodyPr/>
          <a:lstStyle/>
          <a:p>
            <a:endParaRPr lang="ja-JP" altLang="en-US"/>
          </a:p>
        </p:txBody>
      </p:sp>
      <p:sp>
        <p:nvSpPr>
          <p:cNvPr id="20616" name="Line 136"/>
          <p:cNvSpPr>
            <a:spLocks noChangeShapeType="1"/>
          </p:cNvSpPr>
          <p:nvPr/>
        </p:nvSpPr>
        <p:spPr bwMode="auto">
          <a:xfrm>
            <a:off x="5130800" y="5859463"/>
            <a:ext cx="73025" cy="0"/>
          </a:xfrm>
          <a:prstGeom prst="line">
            <a:avLst/>
          </a:prstGeom>
          <a:noFill/>
          <a:ln w="0">
            <a:solidFill>
              <a:srgbClr val="000000"/>
            </a:solidFill>
            <a:round/>
            <a:headEnd/>
            <a:tailEnd/>
          </a:ln>
        </p:spPr>
        <p:txBody>
          <a:bodyPr/>
          <a:lstStyle/>
          <a:p>
            <a:endParaRPr lang="ja-JP" altLang="en-US"/>
          </a:p>
        </p:txBody>
      </p:sp>
      <p:sp>
        <p:nvSpPr>
          <p:cNvPr id="20617" name="Line 137"/>
          <p:cNvSpPr>
            <a:spLocks noChangeShapeType="1"/>
          </p:cNvSpPr>
          <p:nvPr/>
        </p:nvSpPr>
        <p:spPr bwMode="auto">
          <a:xfrm>
            <a:off x="5561013" y="3879850"/>
            <a:ext cx="0" cy="584200"/>
          </a:xfrm>
          <a:prstGeom prst="line">
            <a:avLst/>
          </a:prstGeom>
          <a:noFill/>
          <a:ln w="0">
            <a:solidFill>
              <a:srgbClr val="000000"/>
            </a:solidFill>
            <a:round/>
            <a:headEnd/>
            <a:tailEnd/>
          </a:ln>
        </p:spPr>
        <p:txBody>
          <a:bodyPr/>
          <a:lstStyle/>
          <a:p>
            <a:endParaRPr lang="ja-JP" altLang="en-US"/>
          </a:p>
        </p:txBody>
      </p:sp>
      <p:sp>
        <p:nvSpPr>
          <p:cNvPr id="20618" name="Line 138"/>
          <p:cNvSpPr>
            <a:spLocks noChangeShapeType="1"/>
          </p:cNvSpPr>
          <p:nvPr/>
        </p:nvSpPr>
        <p:spPr bwMode="auto">
          <a:xfrm>
            <a:off x="5529263" y="4464050"/>
            <a:ext cx="73025" cy="0"/>
          </a:xfrm>
          <a:prstGeom prst="line">
            <a:avLst/>
          </a:prstGeom>
          <a:noFill/>
          <a:ln w="0">
            <a:solidFill>
              <a:srgbClr val="000000"/>
            </a:solidFill>
            <a:round/>
            <a:headEnd/>
            <a:tailEnd/>
          </a:ln>
        </p:spPr>
        <p:txBody>
          <a:bodyPr/>
          <a:lstStyle/>
          <a:p>
            <a:endParaRPr lang="ja-JP" altLang="en-US"/>
          </a:p>
        </p:txBody>
      </p:sp>
      <p:sp>
        <p:nvSpPr>
          <p:cNvPr id="20619" name="Line 139"/>
          <p:cNvSpPr>
            <a:spLocks noChangeShapeType="1"/>
          </p:cNvSpPr>
          <p:nvPr/>
        </p:nvSpPr>
        <p:spPr bwMode="auto">
          <a:xfrm>
            <a:off x="1095375" y="2720975"/>
            <a:ext cx="0" cy="3267075"/>
          </a:xfrm>
          <a:prstGeom prst="line">
            <a:avLst/>
          </a:prstGeom>
          <a:noFill/>
          <a:ln w="0">
            <a:solidFill>
              <a:srgbClr val="808080"/>
            </a:solidFill>
            <a:round/>
            <a:headEnd/>
            <a:tailEnd/>
          </a:ln>
        </p:spPr>
        <p:txBody>
          <a:bodyPr/>
          <a:lstStyle/>
          <a:p>
            <a:endParaRPr lang="ja-JP" altLang="en-US"/>
          </a:p>
        </p:txBody>
      </p:sp>
      <p:sp>
        <p:nvSpPr>
          <p:cNvPr id="20620" name="Line 140"/>
          <p:cNvSpPr>
            <a:spLocks noChangeShapeType="1"/>
          </p:cNvSpPr>
          <p:nvPr/>
        </p:nvSpPr>
        <p:spPr bwMode="auto">
          <a:xfrm>
            <a:off x="1031875" y="5524500"/>
            <a:ext cx="63500" cy="0"/>
          </a:xfrm>
          <a:prstGeom prst="line">
            <a:avLst/>
          </a:prstGeom>
          <a:noFill/>
          <a:ln w="0">
            <a:solidFill>
              <a:srgbClr val="808080"/>
            </a:solidFill>
            <a:round/>
            <a:headEnd/>
            <a:tailEnd/>
          </a:ln>
        </p:spPr>
        <p:txBody>
          <a:bodyPr/>
          <a:lstStyle/>
          <a:p>
            <a:endParaRPr lang="ja-JP" altLang="en-US"/>
          </a:p>
        </p:txBody>
      </p:sp>
      <p:sp>
        <p:nvSpPr>
          <p:cNvPr id="20621" name="Line 141"/>
          <p:cNvSpPr>
            <a:spLocks noChangeShapeType="1"/>
          </p:cNvSpPr>
          <p:nvPr/>
        </p:nvSpPr>
        <p:spPr bwMode="auto">
          <a:xfrm>
            <a:off x="1031875" y="5057775"/>
            <a:ext cx="63500" cy="0"/>
          </a:xfrm>
          <a:prstGeom prst="line">
            <a:avLst/>
          </a:prstGeom>
          <a:noFill/>
          <a:ln w="0">
            <a:solidFill>
              <a:srgbClr val="808080"/>
            </a:solidFill>
            <a:round/>
            <a:headEnd/>
            <a:tailEnd/>
          </a:ln>
        </p:spPr>
        <p:txBody>
          <a:bodyPr/>
          <a:lstStyle/>
          <a:p>
            <a:endParaRPr lang="ja-JP" altLang="en-US"/>
          </a:p>
        </p:txBody>
      </p:sp>
      <p:sp>
        <p:nvSpPr>
          <p:cNvPr id="20622" name="Line 142"/>
          <p:cNvSpPr>
            <a:spLocks noChangeShapeType="1"/>
          </p:cNvSpPr>
          <p:nvPr/>
        </p:nvSpPr>
        <p:spPr bwMode="auto">
          <a:xfrm>
            <a:off x="1031875" y="4594225"/>
            <a:ext cx="63500" cy="0"/>
          </a:xfrm>
          <a:prstGeom prst="line">
            <a:avLst/>
          </a:prstGeom>
          <a:noFill/>
          <a:ln w="0">
            <a:solidFill>
              <a:srgbClr val="808080"/>
            </a:solidFill>
            <a:round/>
            <a:headEnd/>
            <a:tailEnd/>
          </a:ln>
        </p:spPr>
        <p:txBody>
          <a:bodyPr/>
          <a:lstStyle/>
          <a:p>
            <a:endParaRPr lang="ja-JP" altLang="en-US"/>
          </a:p>
        </p:txBody>
      </p:sp>
      <p:sp>
        <p:nvSpPr>
          <p:cNvPr id="20623" name="Line 143"/>
          <p:cNvSpPr>
            <a:spLocks noChangeShapeType="1"/>
          </p:cNvSpPr>
          <p:nvPr/>
        </p:nvSpPr>
        <p:spPr bwMode="auto">
          <a:xfrm>
            <a:off x="1031875" y="4117975"/>
            <a:ext cx="63500" cy="0"/>
          </a:xfrm>
          <a:prstGeom prst="line">
            <a:avLst/>
          </a:prstGeom>
          <a:noFill/>
          <a:ln w="0">
            <a:solidFill>
              <a:srgbClr val="808080"/>
            </a:solidFill>
            <a:round/>
            <a:headEnd/>
            <a:tailEnd/>
          </a:ln>
        </p:spPr>
        <p:txBody>
          <a:bodyPr/>
          <a:lstStyle/>
          <a:p>
            <a:endParaRPr lang="ja-JP" altLang="en-US"/>
          </a:p>
        </p:txBody>
      </p:sp>
      <p:sp>
        <p:nvSpPr>
          <p:cNvPr id="20624" name="Line 144"/>
          <p:cNvSpPr>
            <a:spLocks noChangeShapeType="1"/>
          </p:cNvSpPr>
          <p:nvPr/>
        </p:nvSpPr>
        <p:spPr bwMode="auto">
          <a:xfrm>
            <a:off x="1031875" y="3654425"/>
            <a:ext cx="63500" cy="0"/>
          </a:xfrm>
          <a:prstGeom prst="line">
            <a:avLst/>
          </a:prstGeom>
          <a:noFill/>
          <a:ln w="0">
            <a:solidFill>
              <a:srgbClr val="808080"/>
            </a:solidFill>
            <a:round/>
            <a:headEnd/>
            <a:tailEnd/>
          </a:ln>
        </p:spPr>
        <p:txBody>
          <a:bodyPr/>
          <a:lstStyle/>
          <a:p>
            <a:endParaRPr lang="ja-JP" altLang="en-US"/>
          </a:p>
        </p:txBody>
      </p:sp>
      <p:sp>
        <p:nvSpPr>
          <p:cNvPr id="20625" name="Line 145"/>
          <p:cNvSpPr>
            <a:spLocks noChangeShapeType="1"/>
          </p:cNvSpPr>
          <p:nvPr/>
        </p:nvSpPr>
        <p:spPr bwMode="auto">
          <a:xfrm>
            <a:off x="1031875" y="3187700"/>
            <a:ext cx="63500" cy="0"/>
          </a:xfrm>
          <a:prstGeom prst="line">
            <a:avLst/>
          </a:prstGeom>
          <a:noFill/>
          <a:ln w="0">
            <a:solidFill>
              <a:srgbClr val="808080"/>
            </a:solidFill>
            <a:round/>
            <a:headEnd/>
            <a:tailEnd/>
          </a:ln>
        </p:spPr>
        <p:txBody>
          <a:bodyPr/>
          <a:lstStyle/>
          <a:p>
            <a:endParaRPr lang="ja-JP" altLang="en-US"/>
          </a:p>
        </p:txBody>
      </p:sp>
      <p:sp>
        <p:nvSpPr>
          <p:cNvPr id="20626" name="Line 146"/>
          <p:cNvSpPr>
            <a:spLocks noChangeShapeType="1"/>
          </p:cNvSpPr>
          <p:nvPr/>
        </p:nvSpPr>
        <p:spPr bwMode="auto">
          <a:xfrm>
            <a:off x="1031875" y="2720975"/>
            <a:ext cx="63500" cy="0"/>
          </a:xfrm>
          <a:prstGeom prst="line">
            <a:avLst/>
          </a:prstGeom>
          <a:noFill/>
          <a:ln w="0">
            <a:solidFill>
              <a:srgbClr val="808080"/>
            </a:solidFill>
            <a:round/>
            <a:headEnd/>
            <a:tailEnd/>
          </a:ln>
        </p:spPr>
        <p:txBody>
          <a:bodyPr/>
          <a:lstStyle/>
          <a:p>
            <a:endParaRPr lang="ja-JP" altLang="en-US"/>
          </a:p>
        </p:txBody>
      </p:sp>
      <p:sp>
        <p:nvSpPr>
          <p:cNvPr id="20627" name="Line 147"/>
          <p:cNvSpPr>
            <a:spLocks noChangeShapeType="1"/>
          </p:cNvSpPr>
          <p:nvPr/>
        </p:nvSpPr>
        <p:spPr bwMode="auto">
          <a:xfrm>
            <a:off x="1031875" y="5988050"/>
            <a:ext cx="63500" cy="0"/>
          </a:xfrm>
          <a:prstGeom prst="line">
            <a:avLst/>
          </a:prstGeom>
          <a:noFill/>
          <a:ln w="0">
            <a:solidFill>
              <a:srgbClr val="808080"/>
            </a:solidFill>
            <a:round/>
            <a:headEnd/>
            <a:tailEnd/>
          </a:ln>
        </p:spPr>
        <p:txBody>
          <a:bodyPr/>
          <a:lstStyle/>
          <a:p>
            <a:endParaRPr lang="ja-JP" altLang="en-US"/>
          </a:p>
        </p:txBody>
      </p:sp>
      <p:sp>
        <p:nvSpPr>
          <p:cNvPr id="20628" name="Line 148"/>
          <p:cNvSpPr>
            <a:spLocks noChangeShapeType="1"/>
          </p:cNvSpPr>
          <p:nvPr/>
        </p:nvSpPr>
        <p:spPr bwMode="auto">
          <a:xfrm>
            <a:off x="1047750" y="5988050"/>
            <a:ext cx="4813300" cy="0"/>
          </a:xfrm>
          <a:prstGeom prst="line">
            <a:avLst/>
          </a:prstGeom>
          <a:noFill/>
          <a:ln w="0">
            <a:solidFill>
              <a:srgbClr val="808080"/>
            </a:solidFill>
            <a:round/>
            <a:headEnd/>
            <a:tailEnd/>
          </a:ln>
        </p:spPr>
        <p:txBody>
          <a:bodyPr/>
          <a:lstStyle/>
          <a:p>
            <a:endParaRPr lang="ja-JP" altLang="en-US"/>
          </a:p>
        </p:txBody>
      </p:sp>
      <p:sp>
        <p:nvSpPr>
          <p:cNvPr id="20629" name="Line 149"/>
          <p:cNvSpPr>
            <a:spLocks noChangeShapeType="1"/>
          </p:cNvSpPr>
          <p:nvPr/>
        </p:nvSpPr>
        <p:spPr bwMode="auto">
          <a:xfrm flipV="1">
            <a:off x="1095375" y="5988050"/>
            <a:ext cx="0" cy="65088"/>
          </a:xfrm>
          <a:prstGeom prst="line">
            <a:avLst/>
          </a:prstGeom>
          <a:noFill/>
          <a:ln w="0">
            <a:solidFill>
              <a:srgbClr val="808080"/>
            </a:solidFill>
            <a:round/>
            <a:headEnd/>
            <a:tailEnd/>
          </a:ln>
        </p:spPr>
        <p:txBody>
          <a:bodyPr/>
          <a:lstStyle/>
          <a:p>
            <a:endParaRPr lang="ja-JP" altLang="en-US"/>
          </a:p>
        </p:txBody>
      </p:sp>
      <p:sp>
        <p:nvSpPr>
          <p:cNvPr id="20630" name="Rectangle 150"/>
          <p:cNvSpPr>
            <a:spLocks noChangeArrowheads="1"/>
          </p:cNvSpPr>
          <p:nvPr/>
        </p:nvSpPr>
        <p:spPr bwMode="auto">
          <a:xfrm>
            <a:off x="892175" y="5884863"/>
            <a:ext cx="88900" cy="212725"/>
          </a:xfrm>
          <a:prstGeom prst="rect">
            <a:avLst/>
          </a:prstGeom>
          <a:noFill/>
          <a:ln w="9525">
            <a:noFill/>
            <a:miter lim="800000"/>
            <a:headEnd/>
            <a:tailEnd/>
          </a:ln>
        </p:spPr>
        <p:txBody>
          <a:bodyPr wrap="none" lIns="0" tIns="0" rIns="0" bIns="0">
            <a:spAutoFit/>
          </a:bodyPr>
          <a:lstStyle/>
          <a:p>
            <a:r>
              <a:rPr lang="en-US" altLang="ja-JP" sz="1400">
                <a:solidFill>
                  <a:srgbClr val="000000"/>
                </a:solidFill>
                <a:latin typeface="ＭＳ Ｐゴシック" charset="-128"/>
              </a:rPr>
              <a:t>0</a:t>
            </a:r>
            <a:endParaRPr lang="en-US" altLang="ja-JP" sz="1400"/>
          </a:p>
        </p:txBody>
      </p:sp>
      <p:sp>
        <p:nvSpPr>
          <p:cNvPr id="20631" name="Rectangle 151"/>
          <p:cNvSpPr>
            <a:spLocks noChangeArrowheads="1"/>
          </p:cNvSpPr>
          <p:nvPr/>
        </p:nvSpPr>
        <p:spPr bwMode="auto">
          <a:xfrm>
            <a:off x="788988" y="4951413"/>
            <a:ext cx="177800" cy="212725"/>
          </a:xfrm>
          <a:prstGeom prst="rect">
            <a:avLst/>
          </a:prstGeom>
          <a:noFill/>
          <a:ln w="9525">
            <a:noFill/>
            <a:miter lim="800000"/>
            <a:headEnd/>
            <a:tailEnd/>
          </a:ln>
        </p:spPr>
        <p:txBody>
          <a:bodyPr wrap="none" lIns="0" tIns="0" rIns="0" bIns="0">
            <a:spAutoFit/>
          </a:bodyPr>
          <a:lstStyle/>
          <a:p>
            <a:r>
              <a:rPr lang="en-US" altLang="ja-JP" sz="1400">
                <a:solidFill>
                  <a:srgbClr val="000000"/>
                </a:solidFill>
                <a:latin typeface="ＭＳ Ｐゴシック" charset="-128"/>
              </a:rPr>
              <a:t>20</a:t>
            </a:r>
            <a:endParaRPr lang="en-US" altLang="ja-JP" sz="1400"/>
          </a:p>
        </p:txBody>
      </p:sp>
      <p:sp>
        <p:nvSpPr>
          <p:cNvPr id="20632" name="Rectangle 152"/>
          <p:cNvSpPr>
            <a:spLocks noChangeArrowheads="1"/>
          </p:cNvSpPr>
          <p:nvPr/>
        </p:nvSpPr>
        <p:spPr bwMode="auto">
          <a:xfrm>
            <a:off x="788988" y="4011613"/>
            <a:ext cx="177800" cy="212725"/>
          </a:xfrm>
          <a:prstGeom prst="rect">
            <a:avLst/>
          </a:prstGeom>
          <a:noFill/>
          <a:ln w="9525">
            <a:noFill/>
            <a:miter lim="800000"/>
            <a:headEnd/>
            <a:tailEnd/>
          </a:ln>
        </p:spPr>
        <p:txBody>
          <a:bodyPr wrap="none" lIns="0" tIns="0" rIns="0" bIns="0">
            <a:spAutoFit/>
          </a:bodyPr>
          <a:lstStyle/>
          <a:p>
            <a:r>
              <a:rPr lang="en-US" altLang="ja-JP" sz="1400">
                <a:solidFill>
                  <a:srgbClr val="000000"/>
                </a:solidFill>
                <a:latin typeface="ＭＳ Ｐゴシック" charset="-128"/>
              </a:rPr>
              <a:t>40</a:t>
            </a:r>
            <a:endParaRPr lang="en-US" altLang="ja-JP" sz="1400"/>
          </a:p>
        </p:txBody>
      </p:sp>
      <p:sp>
        <p:nvSpPr>
          <p:cNvPr id="20633" name="Rectangle 153"/>
          <p:cNvSpPr>
            <a:spLocks noChangeArrowheads="1"/>
          </p:cNvSpPr>
          <p:nvPr/>
        </p:nvSpPr>
        <p:spPr bwMode="auto">
          <a:xfrm>
            <a:off x="788988" y="3081338"/>
            <a:ext cx="177800" cy="212725"/>
          </a:xfrm>
          <a:prstGeom prst="rect">
            <a:avLst/>
          </a:prstGeom>
          <a:noFill/>
          <a:ln w="9525">
            <a:noFill/>
            <a:miter lim="800000"/>
            <a:headEnd/>
            <a:tailEnd/>
          </a:ln>
        </p:spPr>
        <p:txBody>
          <a:bodyPr wrap="none" lIns="0" tIns="0" rIns="0" bIns="0">
            <a:spAutoFit/>
          </a:bodyPr>
          <a:lstStyle/>
          <a:p>
            <a:r>
              <a:rPr lang="en-US" altLang="ja-JP" sz="1400">
                <a:solidFill>
                  <a:srgbClr val="000000"/>
                </a:solidFill>
                <a:latin typeface="ＭＳ Ｐゴシック" charset="-128"/>
              </a:rPr>
              <a:t>60</a:t>
            </a:r>
            <a:endParaRPr lang="en-US" altLang="ja-JP" sz="1400"/>
          </a:p>
        </p:txBody>
      </p:sp>
      <p:sp>
        <p:nvSpPr>
          <p:cNvPr id="20634" name="Rectangle 154"/>
          <p:cNvSpPr>
            <a:spLocks noChangeArrowheads="1"/>
          </p:cNvSpPr>
          <p:nvPr/>
        </p:nvSpPr>
        <p:spPr bwMode="auto">
          <a:xfrm>
            <a:off x="1385888" y="6238875"/>
            <a:ext cx="473075" cy="425450"/>
          </a:xfrm>
          <a:prstGeom prst="rect">
            <a:avLst/>
          </a:prstGeom>
          <a:noFill/>
          <a:ln w="9525">
            <a:noFill/>
            <a:miter lim="800000"/>
            <a:headEnd/>
            <a:tailEnd/>
          </a:ln>
        </p:spPr>
        <p:txBody>
          <a:bodyPr wrap="none" lIns="0" tIns="0" rIns="0" bIns="0">
            <a:spAutoFit/>
          </a:bodyPr>
          <a:lstStyle/>
          <a:p>
            <a:pPr algn="ctr"/>
            <a:r>
              <a:rPr lang="en-US" altLang="ja-JP" sz="1400">
                <a:solidFill>
                  <a:srgbClr val="000000"/>
                </a:solidFill>
                <a:latin typeface="ＭＳ Ｐゴシック" charset="-128"/>
              </a:rPr>
              <a:t>before</a:t>
            </a:r>
          </a:p>
          <a:p>
            <a:pPr algn="ctr"/>
            <a:r>
              <a:rPr lang="en-US" altLang="ja-JP" sz="1400">
                <a:solidFill>
                  <a:srgbClr val="000000"/>
                </a:solidFill>
                <a:latin typeface="ＭＳ Ｐゴシック" charset="-128"/>
              </a:rPr>
              <a:t>UV</a:t>
            </a:r>
            <a:endParaRPr lang="en-US" altLang="ja-JP" sz="1400"/>
          </a:p>
        </p:txBody>
      </p:sp>
      <p:sp>
        <p:nvSpPr>
          <p:cNvPr id="20635" name="Rectangle 155"/>
          <p:cNvSpPr>
            <a:spLocks noChangeArrowheads="1"/>
          </p:cNvSpPr>
          <p:nvPr/>
        </p:nvSpPr>
        <p:spPr bwMode="auto">
          <a:xfrm>
            <a:off x="1687513" y="5991225"/>
            <a:ext cx="404812" cy="212725"/>
          </a:xfrm>
          <a:prstGeom prst="rect">
            <a:avLst/>
          </a:prstGeom>
          <a:noFill/>
          <a:ln w="9525">
            <a:noFill/>
            <a:miter lim="800000"/>
            <a:headEnd/>
            <a:tailEnd/>
          </a:ln>
        </p:spPr>
        <p:txBody>
          <a:bodyPr wrap="none" lIns="0" tIns="0" rIns="0" bIns="0">
            <a:spAutoFit/>
          </a:bodyPr>
          <a:lstStyle/>
          <a:p>
            <a:r>
              <a:rPr lang="en-US" altLang="ja-JP" sz="1400" b="1">
                <a:solidFill>
                  <a:srgbClr val="000000"/>
                </a:solidFill>
                <a:latin typeface="ＭＳ Ｐゴシック" charset="-128"/>
              </a:rPr>
              <a:t>1 day</a:t>
            </a:r>
            <a:endParaRPr lang="en-US" altLang="ja-JP" sz="1400" b="1"/>
          </a:p>
        </p:txBody>
      </p:sp>
      <p:sp>
        <p:nvSpPr>
          <p:cNvPr id="20636" name="Rectangle 156"/>
          <p:cNvSpPr>
            <a:spLocks noChangeArrowheads="1"/>
          </p:cNvSpPr>
          <p:nvPr/>
        </p:nvSpPr>
        <p:spPr bwMode="auto">
          <a:xfrm>
            <a:off x="1925638" y="6238875"/>
            <a:ext cx="404812" cy="425450"/>
          </a:xfrm>
          <a:prstGeom prst="rect">
            <a:avLst/>
          </a:prstGeom>
          <a:noFill/>
          <a:ln w="9525">
            <a:noFill/>
            <a:miter lim="800000"/>
            <a:headEnd/>
            <a:tailEnd/>
          </a:ln>
        </p:spPr>
        <p:txBody>
          <a:bodyPr wrap="none" lIns="0" tIns="0" rIns="0" bIns="0">
            <a:spAutoFit/>
          </a:bodyPr>
          <a:lstStyle/>
          <a:p>
            <a:pPr algn="ctr"/>
            <a:r>
              <a:rPr lang="en-US" altLang="ja-JP" sz="1400">
                <a:solidFill>
                  <a:srgbClr val="000000"/>
                </a:solidFill>
                <a:latin typeface="ＭＳ Ｐゴシック" charset="-128"/>
              </a:rPr>
              <a:t>after </a:t>
            </a:r>
          </a:p>
          <a:p>
            <a:pPr algn="ctr"/>
            <a:r>
              <a:rPr lang="en-US" altLang="ja-JP" sz="1400">
                <a:solidFill>
                  <a:srgbClr val="000000"/>
                </a:solidFill>
                <a:latin typeface="ＭＳ Ｐゴシック" charset="-128"/>
              </a:rPr>
              <a:t>UV</a:t>
            </a:r>
            <a:endParaRPr lang="en-US" altLang="ja-JP" sz="1400"/>
          </a:p>
        </p:txBody>
      </p:sp>
      <p:sp>
        <p:nvSpPr>
          <p:cNvPr id="20637" name="Rectangle 157"/>
          <p:cNvSpPr>
            <a:spLocks noChangeArrowheads="1"/>
          </p:cNvSpPr>
          <p:nvPr/>
        </p:nvSpPr>
        <p:spPr bwMode="auto">
          <a:xfrm>
            <a:off x="2743200" y="5991225"/>
            <a:ext cx="404813" cy="212725"/>
          </a:xfrm>
          <a:prstGeom prst="rect">
            <a:avLst/>
          </a:prstGeom>
          <a:noFill/>
          <a:ln w="9525">
            <a:noFill/>
            <a:miter lim="800000"/>
            <a:headEnd/>
            <a:tailEnd/>
          </a:ln>
        </p:spPr>
        <p:txBody>
          <a:bodyPr wrap="none" lIns="0" tIns="0" rIns="0" bIns="0">
            <a:spAutoFit/>
          </a:bodyPr>
          <a:lstStyle/>
          <a:p>
            <a:r>
              <a:rPr lang="en-US" altLang="ja-JP" sz="1400" b="1">
                <a:solidFill>
                  <a:srgbClr val="000000"/>
                </a:solidFill>
                <a:latin typeface="ＭＳ Ｐゴシック" charset="-128"/>
              </a:rPr>
              <a:t>2 day</a:t>
            </a:r>
            <a:endParaRPr lang="en-US" altLang="ja-JP" sz="1400" b="1"/>
          </a:p>
        </p:txBody>
      </p:sp>
      <p:sp>
        <p:nvSpPr>
          <p:cNvPr id="20638" name="Rectangle 158"/>
          <p:cNvSpPr>
            <a:spLocks noChangeArrowheads="1"/>
          </p:cNvSpPr>
          <p:nvPr/>
        </p:nvSpPr>
        <p:spPr bwMode="auto">
          <a:xfrm>
            <a:off x="3983038" y="5991225"/>
            <a:ext cx="404812" cy="212725"/>
          </a:xfrm>
          <a:prstGeom prst="rect">
            <a:avLst/>
          </a:prstGeom>
          <a:noFill/>
          <a:ln w="9525">
            <a:noFill/>
            <a:miter lim="800000"/>
            <a:headEnd/>
            <a:tailEnd/>
          </a:ln>
        </p:spPr>
        <p:txBody>
          <a:bodyPr wrap="none" lIns="0" tIns="0" rIns="0" bIns="0">
            <a:spAutoFit/>
          </a:bodyPr>
          <a:lstStyle/>
          <a:p>
            <a:r>
              <a:rPr lang="en-US" altLang="ja-JP" sz="1400" b="1">
                <a:solidFill>
                  <a:srgbClr val="000000"/>
                </a:solidFill>
                <a:latin typeface="ＭＳ Ｐゴシック" charset="-128"/>
              </a:rPr>
              <a:t>3 day</a:t>
            </a:r>
            <a:endParaRPr lang="en-US" altLang="ja-JP" sz="1400" b="1"/>
          </a:p>
        </p:txBody>
      </p:sp>
      <p:sp>
        <p:nvSpPr>
          <p:cNvPr id="20639" name="Rectangle 159"/>
          <p:cNvSpPr>
            <a:spLocks noChangeArrowheads="1"/>
          </p:cNvSpPr>
          <p:nvPr/>
        </p:nvSpPr>
        <p:spPr bwMode="auto">
          <a:xfrm>
            <a:off x="5157788" y="6003925"/>
            <a:ext cx="404812" cy="212725"/>
          </a:xfrm>
          <a:prstGeom prst="rect">
            <a:avLst/>
          </a:prstGeom>
          <a:noFill/>
          <a:ln w="9525">
            <a:noFill/>
            <a:miter lim="800000"/>
            <a:headEnd/>
            <a:tailEnd/>
          </a:ln>
        </p:spPr>
        <p:txBody>
          <a:bodyPr wrap="none" lIns="0" tIns="0" rIns="0" bIns="0">
            <a:spAutoFit/>
          </a:bodyPr>
          <a:lstStyle/>
          <a:p>
            <a:r>
              <a:rPr lang="en-US" altLang="ja-JP" sz="1400" b="1">
                <a:solidFill>
                  <a:srgbClr val="000000"/>
                </a:solidFill>
                <a:latin typeface="ＭＳ Ｐゴシック" charset="-128"/>
              </a:rPr>
              <a:t>4 day</a:t>
            </a:r>
            <a:endParaRPr lang="en-US" altLang="ja-JP" sz="1400" b="1"/>
          </a:p>
        </p:txBody>
      </p:sp>
      <p:sp>
        <p:nvSpPr>
          <p:cNvPr id="20640" name="Rectangle 160"/>
          <p:cNvSpPr>
            <a:spLocks noChangeArrowheads="1"/>
          </p:cNvSpPr>
          <p:nvPr/>
        </p:nvSpPr>
        <p:spPr bwMode="auto">
          <a:xfrm rot="16200000">
            <a:off x="-203993" y="4409281"/>
            <a:ext cx="1462088" cy="244475"/>
          </a:xfrm>
          <a:prstGeom prst="rect">
            <a:avLst/>
          </a:prstGeom>
          <a:noFill/>
          <a:ln w="9525">
            <a:noFill/>
            <a:miter lim="800000"/>
            <a:headEnd/>
            <a:tailEnd/>
          </a:ln>
        </p:spPr>
        <p:txBody>
          <a:bodyPr wrap="none" lIns="0" tIns="0" rIns="0" bIns="0">
            <a:spAutoFit/>
          </a:bodyPr>
          <a:lstStyle/>
          <a:p>
            <a:r>
              <a:rPr lang="en-US" altLang="ja-JP" sz="1600" b="1">
                <a:solidFill>
                  <a:srgbClr val="000000"/>
                </a:solidFill>
                <a:latin typeface="Calibri" pitchFamily="34" charset="0"/>
              </a:rPr>
              <a:t>Mean Gray Value</a:t>
            </a:r>
            <a:endParaRPr lang="en-US" altLang="ja-JP" sz="1600"/>
          </a:p>
        </p:txBody>
      </p:sp>
      <p:sp>
        <p:nvSpPr>
          <p:cNvPr id="20641" name="Rectangle 161"/>
          <p:cNvSpPr>
            <a:spLocks noChangeArrowheads="1"/>
          </p:cNvSpPr>
          <p:nvPr/>
        </p:nvSpPr>
        <p:spPr bwMode="auto">
          <a:xfrm>
            <a:off x="2557463" y="6238875"/>
            <a:ext cx="473075" cy="425450"/>
          </a:xfrm>
          <a:prstGeom prst="rect">
            <a:avLst/>
          </a:prstGeom>
          <a:noFill/>
          <a:ln w="9525">
            <a:noFill/>
            <a:miter lim="800000"/>
            <a:headEnd/>
            <a:tailEnd/>
          </a:ln>
        </p:spPr>
        <p:txBody>
          <a:bodyPr wrap="none" lIns="0" tIns="0" rIns="0" bIns="0">
            <a:spAutoFit/>
          </a:bodyPr>
          <a:lstStyle/>
          <a:p>
            <a:pPr algn="ctr"/>
            <a:r>
              <a:rPr lang="en-US" altLang="ja-JP" sz="1400">
                <a:solidFill>
                  <a:srgbClr val="000000"/>
                </a:solidFill>
                <a:latin typeface="ＭＳ Ｐゴシック" charset="-128"/>
              </a:rPr>
              <a:t>before</a:t>
            </a:r>
          </a:p>
          <a:p>
            <a:pPr algn="ctr"/>
            <a:r>
              <a:rPr lang="en-US" altLang="ja-JP" sz="1400">
                <a:solidFill>
                  <a:srgbClr val="000000"/>
                </a:solidFill>
                <a:latin typeface="ＭＳ Ｐゴシック" charset="-128"/>
              </a:rPr>
              <a:t>UV</a:t>
            </a:r>
            <a:endParaRPr lang="en-US" altLang="ja-JP" sz="1400"/>
          </a:p>
        </p:txBody>
      </p:sp>
      <p:sp>
        <p:nvSpPr>
          <p:cNvPr id="20642" name="Rectangle 162"/>
          <p:cNvSpPr>
            <a:spLocks noChangeArrowheads="1"/>
          </p:cNvSpPr>
          <p:nvPr/>
        </p:nvSpPr>
        <p:spPr bwMode="auto">
          <a:xfrm>
            <a:off x="3100388" y="6238875"/>
            <a:ext cx="404812" cy="425450"/>
          </a:xfrm>
          <a:prstGeom prst="rect">
            <a:avLst/>
          </a:prstGeom>
          <a:noFill/>
          <a:ln w="9525">
            <a:noFill/>
            <a:miter lim="800000"/>
            <a:headEnd/>
            <a:tailEnd/>
          </a:ln>
        </p:spPr>
        <p:txBody>
          <a:bodyPr wrap="none" lIns="0" tIns="0" rIns="0" bIns="0">
            <a:spAutoFit/>
          </a:bodyPr>
          <a:lstStyle/>
          <a:p>
            <a:pPr algn="ctr"/>
            <a:r>
              <a:rPr lang="en-US" altLang="ja-JP" sz="1400">
                <a:solidFill>
                  <a:srgbClr val="000000"/>
                </a:solidFill>
                <a:latin typeface="ＭＳ Ｐゴシック" charset="-128"/>
              </a:rPr>
              <a:t>after </a:t>
            </a:r>
          </a:p>
          <a:p>
            <a:pPr algn="ctr"/>
            <a:r>
              <a:rPr lang="en-US" altLang="ja-JP" sz="1400">
                <a:solidFill>
                  <a:srgbClr val="000000"/>
                </a:solidFill>
                <a:latin typeface="ＭＳ Ｐゴシック" charset="-128"/>
              </a:rPr>
              <a:t>UV</a:t>
            </a:r>
            <a:endParaRPr lang="en-US" altLang="ja-JP" sz="1400"/>
          </a:p>
        </p:txBody>
      </p:sp>
      <p:sp>
        <p:nvSpPr>
          <p:cNvPr id="20643" name="Rectangle 163"/>
          <p:cNvSpPr>
            <a:spLocks noChangeArrowheads="1"/>
          </p:cNvSpPr>
          <p:nvPr/>
        </p:nvSpPr>
        <p:spPr bwMode="auto">
          <a:xfrm>
            <a:off x="3732213" y="6238875"/>
            <a:ext cx="473075" cy="425450"/>
          </a:xfrm>
          <a:prstGeom prst="rect">
            <a:avLst/>
          </a:prstGeom>
          <a:noFill/>
          <a:ln w="9525">
            <a:noFill/>
            <a:miter lim="800000"/>
            <a:headEnd/>
            <a:tailEnd/>
          </a:ln>
        </p:spPr>
        <p:txBody>
          <a:bodyPr wrap="none" lIns="0" tIns="0" rIns="0" bIns="0">
            <a:spAutoFit/>
          </a:bodyPr>
          <a:lstStyle/>
          <a:p>
            <a:pPr algn="ctr"/>
            <a:r>
              <a:rPr lang="en-US" altLang="ja-JP" sz="1400">
                <a:solidFill>
                  <a:srgbClr val="000000"/>
                </a:solidFill>
                <a:latin typeface="ＭＳ Ｐゴシック" charset="-128"/>
              </a:rPr>
              <a:t>before</a:t>
            </a:r>
          </a:p>
          <a:p>
            <a:pPr algn="ctr"/>
            <a:r>
              <a:rPr lang="en-US" altLang="ja-JP" sz="1400">
                <a:solidFill>
                  <a:srgbClr val="000000"/>
                </a:solidFill>
                <a:latin typeface="ＭＳ Ｐゴシック" charset="-128"/>
              </a:rPr>
              <a:t>UV</a:t>
            </a:r>
            <a:endParaRPr lang="en-US" altLang="ja-JP" sz="1400"/>
          </a:p>
        </p:txBody>
      </p:sp>
      <p:sp>
        <p:nvSpPr>
          <p:cNvPr id="20644" name="Rectangle 164"/>
          <p:cNvSpPr>
            <a:spLocks noChangeArrowheads="1"/>
          </p:cNvSpPr>
          <p:nvPr/>
        </p:nvSpPr>
        <p:spPr bwMode="auto">
          <a:xfrm>
            <a:off x="4275138" y="6238875"/>
            <a:ext cx="404812" cy="425450"/>
          </a:xfrm>
          <a:prstGeom prst="rect">
            <a:avLst/>
          </a:prstGeom>
          <a:noFill/>
          <a:ln w="9525">
            <a:noFill/>
            <a:miter lim="800000"/>
            <a:headEnd/>
            <a:tailEnd/>
          </a:ln>
        </p:spPr>
        <p:txBody>
          <a:bodyPr wrap="none" lIns="0" tIns="0" rIns="0" bIns="0">
            <a:spAutoFit/>
          </a:bodyPr>
          <a:lstStyle/>
          <a:p>
            <a:pPr algn="ctr"/>
            <a:r>
              <a:rPr lang="en-US" altLang="ja-JP" sz="1400">
                <a:solidFill>
                  <a:srgbClr val="000000"/>
                </a:solidFill>
                <a:latin typeface="ＭＳ Ｐゴシック" charset="-128"/>
              </a:rPr>
              <a:t>after </a:t>
            </a:r>
          </a:p>
          <a:p>
            <a:pPr algn="ctr"/>
            <a:r>
              <a:rPr lang="en-US" altLang="ja-JP" sz="1400">
                <a:solidFill>
                  <a:srgbClr val="000000"/>
                </a:solidFill>
                <a:latin typeface="ＭＳ Ｐゴシック" charset="-128"/>
              </a:rPr>
              <a:t>UV</a:t>
            </a:r>
            <a:endParaRPr lang="en-US" altLang="ja-JP" sz="1400"/>
          </a:p>
        </p:txBody>
      </p:sp>
      <p:sp>
        <p:nvSpPr>
          <p:cNvPr id="20645" name="Rectangle 165"/>
          <p:cNvSpPr>
            <a:spLocks noChangeArrowheads="1"/>
          </p:cNvSpPr>
          <p:nvPr/>
        </p:nvSpPr>
        <p:spPr bwMode="auto">
          <a:xfrm>
            <a:off x="4906963" y="6238875"/>
            <a:ext cx="473075" cy="425450"/>
          </a:xfrm>
          <a:prstGeom prst="rect">
            <a:avLst/>
          </a:prstGeom>
          <a:noFill/>
          <a:ln w="9525">
            <a:noFill/>
            <a:miter lim="800000"/>
            <a:headEnd/>
            <a:tailEnd/>
          </a:ln>
        </p:spPr>
        <p:txBody>
          <a:bodyPr wrap="none" lIns="0" tIns="0" rIns="0" bIns="0">
            <a:spAutoFit/>
          </a:bodyPr>
          <a:lstStyle/>
          <a:p>
            <a:pPr algn="ctr"/>
            <a:r>
              <a:rPr lang="en-US" altLang="ja-JP" sz="1400">
                <a:solidFill>
                  <a:srgbClr val="000000"/>
                </a:solidFill>
                <a:latin typeface="ＭＳ Ｐゴシック" charset="-128"/>
              </a:rPr>
              <a:t>before</a:t>
            </a:r>
          </a:p>
          <a:p>
            <a:pPr algn="ctr"/>
            <a:r>
              <a:rPr lang="en-US" altLang="ja-JP" sz="1400">
                <a:solidFill>
                  <a:srgbClr val="000000"/>
                </a:solidFill>
                <a:latin typeface="ＭＳ Ｐゴシック" charset="-128"/>
              </a:rPr>
              <a:t>UV</a:t>
            </a:r>
            <a:endParaRPr lang="en-US" altLang="ja-JP" sz="1400"/>
          </a:p>
        </p:txBody>
      </p:sp>
      <p:sp>
        <p:nvSpPr>
          <p:cNvPr id="20646" name="Rectangle 166"/>
          <p:cNvSpPr>
            <a:spLocks noChangeArrowheads="1"/>
          </p:cNvSpPr>
          <p:nvPr/>
        </p:nvSpPr>
        <p:spPr bwMode="auto">
          <a:xfrm>
            <a:off x="5448300" y="6238875"/>
            <a:ext cx="404813" cy="425450"/>
          </a:xfrm>
          <a:prstGeom prst="rect">
            <a:avLst/>
          </a:prstGeom>
          <a:noFill/>
          <a:ln w="9525">
            <a:noFill/>
            <a:miter lim="800000"/>
            <a:headEnd/>
            <a:tailEnd/>
          </a:ln>
        </p:spPr>
        <p:txBody>
          <a:bodyPr wrap="none" lIns="0" tIns="0" rIns="0" bIns="0">
            <a:spAutoFit/>
          </a:bodyPr>
          <a:lstStyle/>
          <a:p>
            <a:pPr algn="ctr"/>
            <a:r>
              <a:rPr lang="en-US" altLang="ja-JP" sz="1400">
                <a:solidFill>
                  <a:srgbClr val="000000"/>
                </a:solidFill>
                <a:latin typeface="ＭＳ Ｐゴシック" charset="-128"/>
              </a:rPr>
              <a:t>after </a:t>
            </a:r>
          </a:p>
          <a:p>
            <a:pPr algn="ctr"/>
            <a:r>
              <a:rPr lang="en-US" altLang="ja-JP" sz="1400">
                <a:solidFill>
                  <a:srgbClr val="000000"/>
                </a:solidFill>
                <a:latin typeface="ＭＳ Ｐゴシック" charset="-128"/>
              </a:rPr>
              <a:t>UV</a:t>
            </a:r>
            <a:endParaRPr lang="en-US" altLang="ja-JP" sz="14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5" name="Picture 4"/>
          <p:cNvPicPr>
            <a:picLocks noChangeAspect="1" noChangeArrowheads="1"/>
          </p:cNvPicPr>
          <p:nvPr/>
        </p:nvPicPr>
        <p:blipFill>
          <a:blip r:embed="rId2"/>
          <a:srcRect/>
          <a:stretch>
            <a:fillRect/>
          </a:stretch>
        </p:blipFill>
        <p:spPr bwMode="auto">
          <a:xfrm>
            <a:off x="3683000" y="4376738"/>
            <a:ext cx="2159000" cy="2159000"/>
          </a:xfrm>
          <a:prstGeom prst="rect">
            <a:avLst/>
          </a:prstGeom>
          <a:noFill/>
          <a:ln w="9525">
            <a:noFill/>
            <a:miter lim="800000"/>
            <a:headEnd/>
            <a:tailEnd/>
          </a:ln>
        </p:spPr>
      </p:pic>
      <p:pic>
        <p:nvPicPr>
          <p:cNvPr id="21506" name="Picture 5"/>
          <p:cNvPicPr>
            <a:picLocks noChangeAspect="1" noChangeArrowheads="1"/>
          </p:cNvPicPr>
          <p:nvPr/>
        </p:nvPicPr>
        <p:blipFill>
          <a:blip r:embed="rId3"/>
          <a:srcRect/>
          <a:stretch>
            <a:fillRect/>
          </a:stretch>
        </p:blipFill>
        <p:spPr bwMode="auto">
          <a:xfrm>
            <a:off x="1414463" y="2073275"/>
            <a:ext cx="2159000" cy="2159000"/>
          </a:xfrm>
          <a:prstGeom prst="rect">
            <a:avLst/>
          </a:prstGeom>
          <a:noFill/>
          <a:ln w="9525">
            <a:noFill/>
            <a:miter lim="800000"/>
            <a:headEnd/>
            <a:tailEnd/>
          </a:ln>
        </p:spPr>
      </p:pic>
      <p:pic>
        <p:nvPicPr>
          <p:cNvPr id="21507" name="Picture 6"/>
          <p:cNvPicPr>
            <a:picLocks noChangeAspect="1" noChangeArrowheads="1"/>
          </p:cNvPicPr>
          <p:nvPr/>
        </p:nvPicPr>
        <p:blipFill>
          <a:blip r:embed="rId4"/>
          <a:srcRect/>
          <a:stretch>
            <a:fillRect/>
          </a:stretch>
        </p:blipFill>
        <p:spPr bwMode="auto">
          <a:xfrm>
            <a:off x="3717925" y="2073275"/>
            <a:ext cx="2159000" cy="2159000"/>
          </a:xfrm>
          <a:prstGeom prst="rect">
            <a:avLst/>
          </a:prstGeom>
          <a:noFill/>
          <a:ln w="9525">
            <a:noFill/>
            <a:miter lim="800000"/>
            <a:headEnd/>
            <a:tailEnd/>
          </a:ln>
        </p:spPr>
      </p:pic>
      <p:pic>
        <p:nvPicPr>
          <p:cNvPr id="21508" name="Picture 7"/>
          <p:cNvPicPr>
            <a:picLocks noChangeAspect="1" noChangeArrowheads="1"/>
          </p:cNvPicPr>
          <p:nvPr/>
        </p:nvPicPr>
        <p:blipFill>
          <a:blip r:embed="rId5"/>
          <a:srcRect/>
          <a:stretch>
            <a:fillRect/>
          </a:stretch>
        </p:blipFill>
        <p:spPr bwMode="auto">
          <a:xfrm>
            <a:off x="1412875" y="4376738"/>
            <a:ext cx="2159000" cy="2159000"/>
          </a:xfrm>
          <a:prstGeom prst="rect">
            <a:avLst/>
          </a:prstGeom>
          <a:noFill/>
          <a:ln w="9525">
            <a:noFill/>
            <a:miter lim="800000"/>
            <a:headEnd/>
            <a:tailEnd/>
          </a:ln>
        </p:spPr>
      </p:pic>
      <p:sp>
        <p:nvSpPr>
          <p:cNvPr id="21509" name="Line 8"/>
          <p:cNvSpPr>
            <a:spLocks noChangeShapeType="1"/>
          </p:cNvSpPr>
          <p:nvPr/>
        </p:nvSpPr>
        <p:spPr bwMode="auto">
          <a:xfrm>
            <a:off x="3070225" y="4089400"/>
            <a:ext cx="431800" cy="0"/>
          </a:xfrm>
          <a:prstGeom prst="line">
            <a:avLst/>
          </a:prstGeom>
          <a:noFill/>
          <a:ln w="76200">
            <a:solidFill>
              <a:srgbClr val="FF0000"/>
            </a:solidFill>
            <a:round/>
            <a:headEnd/>
            <a:tailEnd/>
          </a:ln>
        </p:spPr>
        <p:txBody>
          <a:bodyPr/>
          <a:lstStyle/>
          <a:p>
            <a:endParaRPr lang="ja-JP" altLang="en-US"/>
          </a:p>
        </p:txBody>
      </p:sp>
      <p:sp>
        <p:nvSpPr>
          <p:cNvPr id="21510" name="Line 8"/>
          <p:cNvSpPr>
            <a:spLocks noChangeShapeType="1"/>
          </p:cNvSpPr>
          <p:nvPr/>
        </p:nvSpPr>
        <p:spPr bwMode="auto">
          <a:xfrm>
            <a:off x="5375275" y="4089400"/>
            <a:ext cx="431800" cy="0"/>
          </a:xfrm>
          <a:prstGeom prst="line">
            <a:avLst/>
          </a:prstGeom>
          <a:noFill/>
          <a:ln w="76200">
            <a:solidFill>
              <a:srgbClr val="FF0000"/>
            </a:solidFill>
            <a:round/>
            <a:headEnd/>
            <a:tailEnd/>
          </a:ln>
        </p:spPr>
        <p:txBody>
          <a:bodyPr/>
          <a:lstStyle/>
          <a:p>
            <a:endParaRPr lang="ja-JP" altLang="en-US"/>
          </a:p>
        </p:txBody>
      </p:sp>
      <p:sp>
        <p:nvSpPr>
          <p:cNvPr id="21511" name="Line 8"/>
          <p:cNvSpPr>
            <a:spLocks noChangeShapeType="1"/>
          </p:cNvSpPr>
          <p:nvPr/>
        </p:nvSpPr>
        <p:spPr bwMode="auto">
          <a:xfrm>
            <a:off x="3033713" y="6415088"/>
            <a:ext cx="431800" cy="0"/>
          </a:xfrm>
          <a:prstGeom prst="line">
            <a:avLst/>
          </a:prstGeom>
          <a:noFill/>
          <a:ln w="76200">
            <a:solidFill>
              <a:srgbClr val="FF0000"/>
            </a:solidFill>
            <a:round/>
            <a:headEnd/>
            <a:tailEnd/>
          </a:ln>
        </p:spPr>
        <p:txBody>
          <a:bodyPr/>
          <a:lstStyle/>
          <a:p>
            <a:endParaRPr lang="ja-JP" altLang="en-US"/>
          </a:p>
        </p:txBody>
      </p:sp>
      <p:sp>
        <p:nvSpPr>
          <p:cNvPr id="21512" name="Line 8"/>
          <p:cNvSpPr>
            <a:spLocks noChangeShapeType="1"/>
          </p:cNvSpPr>
          <p:nvPr/>
        </p:nvSpPr>
        <p:spPr bwMode="auto">
          <a:xfrm>
            <a:off x="5338763" y="6392863"/>
            <a:ext cx="431800" cy="0"/>
          </a:xfrm>
          <a:prstGeom prst="line">
            <a:avLst/>
          </a:prstGeom>
          <a:noFill/>
          <a:ln w="76200">
            <a:solidFill>
              <a:srgbClr val="FF0000"/>
            </a:solidFill>
            <a:round/>
            <a:headEnd/>
            <a:tailEnd/>
          </a:ln>
        </p:spPr>
        <p:txBody>
          <a:bodyPr/>
          <a:lstStyle/>
          <a:p>
            <a:endParaRPr lang="ja-JP" altLang="en-US"/>
          </a:p>
        </p:txBody>
      </p:sp>
      <p:sp>
        <p:nvSpPr>
          <p:cNvPr id="21513" name="Text Box 16"/>
          <p:cNvSpPr txBox="1">
            <a:spLocks noChangeArrowheads="1"/>
          </p:cNvSpPr>
          <p:nvPr/>
        </p:nvSpPr>
        <p:spPr bwMode="auto">
          <a:xfrm>
            <a:off x="1308100" y="2011363"/>
            <a:ext cx="679450" cy="366712"/>
          </a:xfrm>
          <a:prstGeom prst="rect">
            <a:avLst/>
          </a:prstGeom>
          <a:noFill/>
          <a:ln w="9525">
            <a:noFill/>
            <a:miter lim="800000"/>
            <a:headEnd/>
            <a:tailEnd/>
          </a:ln>
        </p:spPr>
        <p:txBody>
          <a:bodyPr wrap="none">
            <a:spAutoFit/>
          </a:bodyPr>
          <a:lstStyle/>
          <a:p>
            <a:r>
              <a:rPr lang="en-US" altLang="ja-JP">
                <a:solidFill>
                  <a:schemeClr val="bg1"/>
                </a:solidFill>
              </a:rPr>
              <a:t>1day</a:t>
            </a:r>
          </a:p>
        </p:txBody>
      </p:sp>
      <p:sp>
        <p:nvSpPr>
          <p:cNvPr id="21514" name="Text Box 19"/>
          <p:cNvSpPr txBox="1">
            <a:spLocks noChangeArrowheads="1"/>
          </p:cNvSpPr>
          <p:nvPr/>
        </p:nvSpPr>
        <p:spPr bwMode="auto">
          <a:xfrm>
            <a:off x="601663" y="6824663"/>
            <a:ext cx="5653087" cy="517525"/>
          </a:xfrm>
          <a:prstGeom prst="rect">
            <a:avLst/>
          </a:prstGeom>
          <a:noFill/>
          <a:ln w="9525">
            <a:noFill/>
            <a:miter lim="800000"/>
            <a:headEnd/>
            <a:tailEnd/>
          </a:ln>
        </p:spPr>
        <p:txBody>
          <a:bodyPr>
            <a:spAutoFit/>
          </a:bodyPr>
          <a:lstStyle/>
          <a:p>
            <a:r>
              <a:rPr lang="en-GB" altLang="ja-JP" sz="1400" b="1"/>
              <a:t>Fig. S4</a:t>
            </a:r>
            <a:r>
              <a:rPr lang="en-GB" altLang="ja-JP" sz="1400"/>
              <a:t> Merged images of </a:t>
            </a:r>
            <a:r>
              <a:rPr lang="en-US" altLang="ja-JP" sz="1400"/>
              <a:t>HuH-7 cell </a:t>
            </a:r>
            <a:r>
              <a:rPr lang="en-GB" altLang="ja-JP" sz="1400"/>
              <a:t>treated with nanoparticles. Scale bars = 20 </a:t>
            </a:r>
            <a:r>
              <a:rPr lang="en-GB" altLang="ja-JP" sz="1400">
                <a:latin typeface="Symbol" pitchFamily="18" charset="2"/>
              </a:rPr>
              <a:t>m</a:t>
            </a:r>
            <a:r>
              <a:rPr lang="en-GB" altLang="ja-JP" sz="1400"/>
              <a:t>m. </a:t>
            </a:r>
            <a:endParaRPr lang="ja-JP" altLang="en-US" sz="1400"/>
          </a:p>
        </p:txBody>
      </p:sp>
      <p:sp>
        <p:nvSpPr>
          <p:cNvPr id="21515" name="Text Box 16"/>
          <p:cNvSpPr txBox="1">
            <a:spLocks noChangeArrowheads="1"/>
          </p:cNvSpPr>
          <p:nvPr/>
        </p:nvSpPr>
        <p:spPr bwMode="auto">
          <a:xfrm>
            <a:off x="3652838" y="2011363"/>
            <a:ext cx="679450" cy="366712"/>
          </a:xfrm>
          <a:prstGeom prst="rect">
            <a:avLst/>
          </a:prstGeom>
          <a:noFill/>
          <a:ln w="9525">
            <a:noFill/>
            <a:miter lim="800000"/>
            <a:headEnd/>
            <a:tailEnd/>
          </a:ln>
        </p:spPr>
        <p:txBody>
          <a:bodyPr wrap="none">
            <a:spAutoFit/>
          </a:bodyPr>
          <a:lstStyle/>
          <a:p>
            <a:r>
              <a:rPr lang="en-US" altLang="ja-JP">
                <a:solidFill>
                  <a:schemeClr val="bg1"/>
                </a:solidFill>
              </a:rPr>
              <a:t>2day</a:t>
            </a:r>
          </a:p>
        </p:txBody>
      </p:sp>
      <p:sp>
        <p:nvSpPr>
          <p:cNvPr id="21516" name="Text Box 16"/>
          <p:cNvSpPr txBox="1">
            <a:spLocks noChangeArrowheads="1"/>
          </p:cNvSpPr>
          <p:nvPr/>
        </p:nvSpPr>
        <p:spPr bwMode="auto">
          <a:xfrm>
            <a:off x="1381125" y="4305300"/>
            <a:ext cx="679450" cy="366713"/>
          </a:xfrm>
          <a:prstGeom prst="rect">
            <a:avLst/>
          </a:prstGeom>
          <a:noFill/>
          <a:ln w="9525">
            <a:noFill/>
            <a:miter lim="800000"/>
            <a:headEnd/>
            <a:tailEnd/>
          </a:ln>
        </p:spPr>
        <p:txBody>
          <a:bodyPr wrap="none">
            <a:spAutoFit/>
          </a:bodyPr>
          <a:lstStyle/>
          <a:p>
            <a:r>
              <a:rPr lang="en-US" altLang="ja-JP">
                <a:solidFill>
                  <a:schemeClr val="bg1"/>
                </a:solidFill>
              </a:rPr>
              <a:t>3day</a:t>
            </a:r>
          </a:p>
        </p:txBody>
      </p:sp>
      <p:sp>
        <p:nvSpPr>
          <p:cNvPr id="21517" name="Text Box 16"/>
          <p:cNvSpPr txBox="1">
            <a:spLocks noChangeArrowheads="1"/>
          </p:cNvSpPr>
          <p:nvPr/>
        </p:nvSpPr>
        <p:spPr bwMode="auto">
          <a:xfrm>
            <a:off x="3613150" y="4305300"/>
            <a:ext cx="679450" cy="366713"/>
          </a:xfrm>
          <a:prstGeom prst="rect">
            <a:avLst/>
          </a:prstGeom>
          <a:noFill/>
          <a:ln w="9525">
            <a:noFill/>
            <a:miter lim="800000"/>
            <a:headEnd/>
            <a:tailEnd/>
          </a:ln>
        </p:spPr>
        <p:txBody>
          <a:bodyPr wrap="none">
            <a:spAutoFit/>
          </a:bodyPr>
          <a:lstStyle/>
          <a:p>
            <a:r>
              <a:rPr lang="en-US" altLang="ja-JP">
                <a:solidFill>
                  <a:schemeClr val="bg1"/>
                </a:solidFill>
              </a:rPr>
              <a:t>4day</a:t>
            </a:r>
          </a:p>
        </p:txBody>
      </p:sp>
    </p:spTree>
  </p:cSld>
  <p:clrMapOvr>
    <a:masterClrMapping/>
  </p:clrMapOvr>
</p:sld>
</file>

<file path=ppt/theme/theme1.xml><?xml version="1.0" encoding="utf-8"?>
<a:theme xmlns:a="http://schemas.openxmlformats.org/drawingml/2006/main" name="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noFill/>
        <a:ln w="9525">
          <a:noFill/>
          <a:miter lim="800000"/>
          <a:headEnd/>
          <a:tailEnd/>
        </a:ln>
      </a:spPr>
      <a:bodyPr/>
      <a:lstStyle>
        <a:defPPr>
          <a:defRPr sz="1400" b="1" dirty="0">
            <a:solidFill>
              <a:srgbClr val="000000"/>
            </a:solidFill>
          </a:defRPr>
        </a:defPPr>
      </a:lstStyle>
    </a:tx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10813</TotalTime>
  <Words>1058</Words>
  <Application>Microsoft Office PowerPoint</Application>
  <PresentationFormat>A4 210 x 297 mm</PresentationFormat>
  <Paragraphs>77</Paragraphs>
  <Slides>7</Slides>
  <Notes>0</Notes>
  <HiddenSlides>0</HiddenSlides>
  <MMClips>0</MMClips>
  <ScaleCrop>false</ScaleCrop>
  <HeadingPairs>
    <vt:vector size="6" baseType="variant">
      <vt:variant>
        <vt:lpstr>使用されているフォント</vt:lpstr>
      </vt:variant>
      <vt:variant>
        <vt:i4>6</vt:i4>
      </vt:variant>
      <vt:variant>
        <vt:lpstr>デザイン テンプレート</vt:lpstr>
      </vt:variant>
      <vt:variant>
        <vt:i4>1</vt:i4>
      </vt:variant>
      <vt:variant>
        <vt:lpstr>スライド タイトル</vt:lpstr>
      </vt:variant>
      <vt:variant>
        <vt:i4>7</vt:i4>
      </vt:variant>
    </vt:vector>
  </HeadingPairs>
  <TitlesOfParts>
    <vt:vector size="14" baseType="lpstr">
      <vt:lpstr>Arial</vt:lpstr>
      <vt:lpstr>ＭＳ Ｐゴシック</vt:lpstr>
      <vt:lpstr>Calibri</vt:lpstr>
      <vt:lpstr>ＭＳ 明朝</vt:lpstr>
      <vt:lpstr>Times New Roman</vt:lpstr>
      <vt:lpstr>Symbol</vt:lpstr>
      <vt:lpstr>blank</vt:lpstr>
      <vt:lpstr>スライド 1</vt:lpstr>
      <vt:lpstr>スライド 2</vt:lpstr>
      <vt:lpstr>スライド 3</vt:lpstr>
      <vt:lpstr>スライド 4</vt:lpstr>
      <vt:lpstr>スライド 5</vt:lpstr>
      <vt:lpstr>スライド 6</vt:lpstr>
      <vt:lpstr>スライド 7</vt:lpstr>
    </vt:vector>
  </TitlesOfParts>
  <Company>Kitamori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Shuhei MURAYAMA</dc:creator>
  <cp:lastModifiedBy>Kato</cp:lastModifiedBy>
  <cp:revision>199</cp:revision>
  <dcterms:created xsi:type="dcterms:W3CDTF">2011-07-19T12:31:58Z</dcterms:created>
  <dcterms:modified xsi:type="dcterms:W3CDTF">2012-10-06T09:58:22Z</dcterms:modified>
</cp:coreProperties>
</file>