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73" r:id="rId2"/>
    <p:sldId id="275" r:id="rId3"/>
    <p:sldId id="268" r:id="rId4"/>
    <p:sldId id="256" r:id="rId5"/>
    <p:sldId id="262" r:id="rId6"/>
    <p:sldId id="264" r:id="rId7"/>
    <p:sldId id="274" r:id="rId8"/>
    <p:sldId id="270" r:id="rId9"/>
    <p:sldId id="271" r:id="rId10"/>
    <p:sldId id="272" r:id="rId11"/>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A0D87A9-50D3-4743-B31F-4F9ED95532F3}">
          <p14:sldIdLst>
            <p14:sldId id="273"/>
            <p14:sldId id="275"/>
            <p14:sldId id="268"/>
            <p14:sldId id="256"/>
            <p14:sldId id="262"/>
            <p14:sldId id="264"/>
            <p14:sldId id="274"/>
            <p14:sldId id="270"/>
            <p14:sldId id="271"/>
            <p14:sldId id="272"/>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braham, Daniel" initials="AD" lastIdx="11" clrIdx="0">
    <p:extLst>
      <p:ext uri="{19B8F6BF-5375-455C-9EA6-DF929625EA0E}">
        <p15:presenceInfo xmlns:p15="http://schemas.microsoft.com/office/powerpoint/2012/main" userId="S::ab046919@anl.gov::92db460c-14fb-4de0-8ccf-a4bec579a515" providerId="AD"/>
      </p:ext>
    </p:extLst>
  </p:cmAuthor>
  <p:cmAuthor id="2" name="Shkrob" initials="S" lastIdx="7" clrIdx="1">
    <p:extLst>
      <p:ext uri="{19B8F6BF-5375-455C-9EA6-DF929625EA0E}">
        <p15:presenceInfo xmlns:p15="http://schemas.microsoft.com/office/powerpoint/2012/main" userId="Shkrob"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5102" autoAdjust="0"/>
    <p:restoredTop sz="94660"/>
  </p:normalViewPr>
  <p:slideViewPr>
    <p:cSldViewPr snapToGrid="0">
      <p:cViewPr varScale="1">
        <p:scale>
          <a:sx n="63" d="100"/>
          <a:sy n="63" d="100"/>
        </p:scale>
        <p:origin x="1088" y="52"/>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6725"/>
          </a:xfrm>
          <a:prstGeom prst="rect">
            <a:avLst/>
          </a:prstGeom>
        </p:spPr>
        <p:txBody>
          <a:bodyPr vert="horz" lIns="91440" tIns="45720" rIns="91440" bIns="45720" rtlCol="0"/>
          <a:lstStyle>
            <a:lvl1pPr algn="r">
              <a:defRPr sz="1200"/>
            </a:lvl1pPr>
          </a:lstStyle>
          <a:p>
            <a:fld id="{5049EF2E-2A87-4C44-BC36-7C3B3835CB47}" type="datetimeFigureOut">
              <a:rPr lang="en-US" smtClean="0"/>
              <a:t>7/2/2020</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73575"/>
            <a:ext cx="5607050" cy="3660775"/>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6725"/>
          </a:xfrm>
          <a:prstGeom prst="rect">
            <a:avLst/>
          </a:prstGeom>
        </p:spPr>
        <p:txBody>
          <a:bodyPr vert="horz" lIns="91440" tIns="45720" rIns="91440" bIns="45720" rtlCol="0" anchor="b"/>
          <a:lstStyle>
            <a:lvl1pPr algn="r">
              <a:defRPr sz="1200"/>
            </a:lvl1pPr>
          </a:lstStyle>
          <a:p>
            <a:fld id="{4CBA24AD-3371-48E5-BD27-12B03FE7D74E}" type="slidenum">
              <a:rPr lang="en-US" smtClean="0"/>
              <a:t>‹#›</a:t>
            </a:fld>
            <a:endParaRPr lang="en-US"/>
          </a:p>
        </p:txBody>
      </p:sp>
    </p:spTree>
    <p:extLst>
      <p:ext uri="{BB962C8B-B14F-4D97-AF65-F5344CB8AC3E}">
        <p14:creationId xmlns:p14="http://schemas.microsoft.com/office/powerpoint/2010/main" val="36749316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37E00FDE-387B-4BE2-9480-427BFD2E8FA1}" type="datetime1">
              <a:rPr lang="en-US" smtClean="0"/>
              <a:t>7/2/2020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7E3AD3-7B6F-450B-9D97-EC8A2013967D}" type="slidenum">
              <a:rPr lang="en-US" smtClean="0"/>
              <a:t>‹#›</a:t>
            </a:fld>
            <a:endParaRPr lang="en-US"/>
          </a:p>
        </p:txBody>
      </p:sp>
    </p:spTree>
    <p:extLst>
      <p:ext uri="{BB962C8B-B14F-4D97-AF65-F5344CB8AC3E}">
        <p14:creationId xmlns:p14="http://schemas.microsoft.com/office/powerpoint/2010/main" val="8154456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B99B02E-E86F-4E16-8216-C54AEAB22246}" type="datetime1">
              <a:rPr lang="en-US" smtClean="0"/>
              <a:t>7/2/2020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7E3AD3-7B6F-450B-9D97-EC8A2013967D}" type="slidenum">
              <a:rPr lang="en-US" smtClean="0"/>
              <a:t>‹#›</a:t>
            </a:fld>
            <a:endParaRPr lang="en-US"/>
          </a:p>
        </p:txBody>
      </p:sp>
    </p:spTree>
    <p:extLst>
      <p:ext uri="{BB962C8B-B14F-4D97-AF65-F5344CB8AC3E}">
        <p14:creationId xmlns:p14="http://schemas.microsoft.com/office/powerpoint/2010/main" val="17934580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5C4F11E-A478-4A66-A0CC-E9CF88B54446}" type="datetime1">
              <a:rPr lang="en-US" smtClean="0"/>
              <a:t>7/2/2020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7E3AD3-7B6F-450B-9D97-EC8A2013967D}" type="slidenum">
              <a:rPr lang="en-US" smtClean="0"/>
              <a:t>‹#›</a:t>
            </a:fld>
            <a:endParaRPr lang="en-US"/>
          </a:p>
        </p:txBody>
      </p:sp>
    </p:spTree>
    <p:extLst>
      <p:ext uri="{BB962C8B-B14F-4D97-AF65-F5344CB8AC3E}">
        <p14:creationId xmlns:p14="http://schemas.microsoft.com/office/powerpoint/2010/main" val="3561848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E97408E-0603-488B-B216-2EB02CC0482B}" type="datetime1">
              <a:rPr lang="en-US" smtClean="0"/>
              <a:t>7/2/2020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7E3AD3-7B6F-450B-9D97-EC8A2013967D}" type="slidenum">
              <a:rPr lang="en-US" smtClean="0"/>
              <a:t>‹#›</a:t>
            </a:fld>
            <a:endParaRPr lang="en-US"/>
          </a:p>
        </p:txBody>
      </p:sp>
    </p:spTree>
    <p:extLst>
      <p:ext uri="{BB962C8B-B14F-4D97-AF65-F5344CB8AC3E}">
        <p14:creationId xmlns:p14="http://schemas.microsoft.com/office/powerpoint/2010/main" val="8848499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0B9C97D-C22B-4590-8F62-3A4B8A05AB27}" type="datetime1">
              <a:rPr lang="en-US" smtClean="0"/>
              <a:t>7/2/2020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7E3AD3-7B6F-450B-9D97-EC8A2013967D}" type="slidenum">
              <a:rPr lang="en-US" smtClean="0"/>
              <a:t>‹#›</a:t>
            </a:fld>
            <a:endParaRPr lang="en-US"/>
          </a:p>
        </p:txBody>
      </p:sp>
    </p:spTree>
    <p:extLst>
      <p:ext uri="{BB962C8B-B14F-4D97-AF65-F5344CB8AC3E}">
        <p14:creationId xmlns:p14="http://schemas.microsoft.com/office/powerpoint/2010/main" val="14290356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D4D6634-4DE9-4DB1-AD47-84408F6D70E8}" type="datetime1">
              <a:rPr lang="en-US" smtClean="0"/>
              <a:t>7/2/2020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C7E3AD3-7B6F-450B-9D97-EC8A2013967D}" type="slidenum">
              <a:rPr lang="en-US" smtClean="0"/>
              <a:t>‹#›</a:t>
            </a:fld>
            <a:endParaRPr lang="en-US"/>
          </a:p>
        </p:txBody>
      </p:sp>
    </p:spTree>
    <p:extLst>
      <p:ext uri="{BB962C8B-B14F-4D97-AF65-F5344CB8AC3E}">
        <p14:creationId xmlns:p14="http://schemas.microsoft.com/office/powerpoint/2010/main" val="9192934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C307C9E-F9BB-4C08-8EB6-6374B18F9A3A}" type="datetime1">
              <a:rPr lang="en-US" smtClean="0"/>
              <a:t>7/2/2020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C7E3AD3-7B6F-450B-9D97-EC8A2013967D}" type="slidenum">
              <a:rPr lang="en-US" smtClean="0"/>
              <a:t>‹#›</a:t>
            </a:fld>
            <a:endParaRPr lang="en-US"/>
          </a:p>
        </p:txBody>
      </p:sp>
    </p:spTree>
    <p:extLst>
      <p:ext uri="{BB962C8B-B14F-4D97-AF65-F5344CB8AC3E}">
        <p14:creationId xmlns:p14="http://schemas.microsoft.com/office/powerpoint/2010/main" val="38610275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62E903B-5495-423E-8466-5867CFF6E97F}" type="datetime1">
              <a:rPr lang="en-US" smtClean="0"/>
              <a:t>7/2/2020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C7E3AD3-7B6F-450B-9D97-EC8A2013967D}" type="slidenum">
              <a:rPr lang="en-US" smtClean="0"/>
              <a:t>‹#›</a:t>
            </a:fld>
            <a:endParaRPr lang="en-US"/>
          </a:p>
        </p:txBody>
      </p:sp>
    </p:spTree>
    <p:extLst>
      <p:ext uri="{BB962C8B-B14F-4D97-AF65-F5344CB8AC3E}">
        <p14:creationId xmlns:p14="http://schemas.microsoft.com/office/powerpoint/2010/main" val="6323329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80BBC6-D64C-4F78-9BE2-F9D08A4928C5}" type="datetime1">
              <a:rPr lang="en-US" smtClean="0"/>
              <a:t>7/2/2020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C7E3AD3-7B6F-450B-9D97-EC8A2013967D}" type="slidenum">
              <a:rPr lang="en-US" smtClean="0"/>
              <a:t>‹#›</a:t>
            </a:fld>
            <a:endParaRPr lang="en-US"/>
          </a:p>
        </p:txBody>
      </p:sp>
    </p:spTree>
    <p:extLst>
      <p:ext uri="{BB962C8B-B14F-4D97-AF65-F5344CB8AC3E}">
        <p14:creationId xmlns:p14="http://schemas.microsoft.com/office/powerpoint/2010/main" val="20121122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2C45B43-588A-4BEF-95C7-037AEB6B43B8}" type="datetime1">
              <a:rPr lang="en-US" smtClean="0"/>
              <a:t>7/2/2020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C7E3AD3-7B6F-450B-9D97-EC8A2013967D}" type="slidenum">
              <a:rPr lang="en-US" smtClean="0"/>
              <a:t>‹#›</a:t>
            </a:fld>
            <a:endParaRPr lang="en-US"/>
          </a:p>
        </p:txBody>
      </p:sp>
    </p:spTree>
    <p:extLst>
      <p:ext uri="{BB962C8B-B14F-4D97-AF65-F5344CB8AC3E}">
        <p14:creationId xmlns:p14="http://schemas.microsoft.com/office/powerpoint/2010/main" val="21284553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1BDE636-9C0C-485C-A19A-8CE7ABC284D9}" type="datetime1">
              <a:rPr lang="en-US" smtClean="0"/>
              <a:t>7/2/2020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C7E3AD3-7B6F-450B-9D97-EC8A2013967D}" type="slidenum">
              <a:rPr lang="en-US" smtClean="0"/>
              <a:t>‹#›</a:t>
            </a:fld>
            <a:endParaRPr lang="en-US"/>
          </a:p>
        </p:txBody>
      </p:sp>
    </p:spTree>
    <p:extLst>
      <p:ext uri="{BB962C8B-B14F-4D97-AF65-F5344CB8AC3E}">
        <p14:creationId xmlns:p14="http://schemas.microsoft.com/office/powerpoint/2010/main" val="79768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A3E0E2-CB37-4CD1-910B-5962087B500E}" type="datetime1">
              <a:rPr lang="en-US" smtClean="0"/>
              <a:t>7/2/2020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7E3AD3-7B6F-450B-9D97-EC8A2013967D}" type="slidenum">
              <a:rPr lang="en-US" smtClean="0"/>
              <a:t>‹#›</a:t>
            </a:fld>
            <a:endParaRPr lang="en-US"/>
          </a:p>
        </p:txBody>
      </p:sp>
    </p:spTree>
    <p:extLst>
      <p:ext uri="{BB962C8B-B14F-4D97-AF65-F5344CB8AC3E}">
        <p14:creationId xmlns:p14="http://schemas.microsoft.com/office/powerpoint/2010/main" val="12407495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abraham@anl.gov" TargetMode="Externa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7.mp4"/><Relationship Id="rId1" Type="http://schemas.microsoft.com/office/2007/relationships/media" Target="../media/media7.mp4"/><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4.mp4"/><Relationship Id="rId1" Type="http://schemas.microsoft.com/office/2007/relationships/media" Target="../media/media4.mp4"/><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5.mp4"/><Relationship Id="rId1" Type="http://schemas.microsoft.com/office/2007/relationships/media" Target="../media/media5.mp4"/><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6.mp4"/><Relationship Id="rId1" Type="http://schemas.microsoft.com/office/2007/relationships/media" Target="../media/media6.mp4"/><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770516"/>
            <a:ext cx="10474272" cy="4012380"/>
          </a:xfrm>
          <a:prstGeom prst="rect">
            <a:avLst/>
          </a:prstGeom>
        </p:spPr>
        <p:txBody>
          <a:bodyPr wrap="square">
            <a:spAutoFit/>
          </a:bodyPr>
          <a:lstStyle/>
          <a:p>
            <a:pPr>
              <a:lnSpc>
                <a:spcPct val="150000"/>
              </a:lnSpc>
              <a:spcAft>
                <a:spcPts val="800"/>
              </a:spcAft>
            </a:pPr>
            <a:r>
              <a:rPr lang="en-US" b="1" i="1" dirty="0">
                <a:latin typeface="Times New Roman" panose="02020603050405020304" pitchFamily="18" charset="0"/>
                <a:ea typeface="Calibri" panose="020F0502020204030204" pitchFamily="34" charset="0"/>
              </a:rPr>
              <a:t>In situ </a:t>
            </a:r>
            <a:r>
              <a:rPr lang="en-US" b="1" dirty="0">
                <a:latin typeface="Times New Roman" panose="02020603050405020304" pitchFamily="18" charset="0"/>
                <a:ea typeface="Calibri" panose="020F0502020204030204" pitchFamily="34" charset="0"/>
              </a:rPr>
              <a:t>X-ray Spatial Profiling Reveals Uneven Compression of Electrode Assemblies and Steep Lateral Gradients in Lithium-ion Coin Cells</a:t>
            </a:r>
            <a:endParaRPr lang="en-US" dirty="0">
              <a:latin typeface="Times New Roman" panose="02020603050405020304" pitchFamily="18" charset="0"/>
              <a:ea typeface="Calibri" panose="020F0502020204030204" pitchFamily="34" charset="0"/>
            </a:endParaRPr>
          </a:p>
          <a:p>
            <a:pPr>
              <a:lnSpc>
                <a:spcPct val="107000"/>
              </a:lnSpc>
              <a:spcAft>
                <a:spcPts val="800"/>
              </a:spcAft>
            </a:pPr>
            <a:r>
              <a:rPr lang="en-US" dirty="0">
                <a:latin typeface="Times New Roman" panose="02020603050405020304" pitchFamily="18" charset="0"/>
                <a:ea typeface="Calibri" panose="020F0502020204030204" pitchFamily="34" charset="0"/>
              </a:rPr>
              <a:t>John </a:t>
            </a:r>
            <a:r>
              <a:rPr lang="en-US" dirty="0" err="1">
                <a:latin typeface="Times New Roman" panose="02020603050405020304" pitchFamily="18" charset="0"/>
                <a:ea typeface="Calibri" panose="020F0502020204030204" pitchFamily="34" charset="0"/>
              </a:rPr>
              <a:t>Okasinski</a:t>
            </a:r>
            <a:r>
              <a:rPr lang="en-US" dirty="0">
                <a:latin typeface="Times New Roman" panose="02020603050405020304" pitchFamily="18" charset="0"/>
                <a:ea typeface="Calibri" panose="020F0502020204030204" pitchFamily="34" charset="0"/>
              </a:rPr>
              <a:t>,</a:t>
            </a:r>
            <a:r>
              <a:rPr lang="en-US" baseline="30000" dirty="0">
                <a:latin typeface="Times New Roman" panose="02020603050405020304" pitchFamily="18" charset="0"/>
                <a:ea typeface="Calibri" panose="020F0502020204030204" pitchFamily="34" charset="0"/>
              </a:rPr>
              <a:t> 1</a:t>
            </a:r>
            <a:r>
              <a:rPr lang="en-US" dirty="0">
                <a:latin typeface="Times New Roman" panose="02020603050405020304" pitchFamily="18" charset="0"/>
                <a:ea typeface="Calibri" panose="020F0502020204030204" pitchFamily="34" charset="0"/>
              </a:rPr>
              <a:t> Ilya A. Shkrob, </a:t>
            </a:r>
            <a:r>
              <a:rPr lang="en-US" baseline="30000" dirty="0">
                <a:latin typeface="Times New Roman" panose="02020603050405020304" pitchFamily="18" charset="0"/>
                <a:ea typeface="Calibri" panose="020F0502020204030204" pitchFamily="34" charset="0"/>
              </a:rPr>
              <a:t>2</a:t>
            </a:r>
            <a:r>
              <a:rPr lang="en-US" dirty="0">
                <a:latin typeface="Times New Roman" panose="02020603050405020304" pitchFamily="18" charset="0"/>
                <a:ea typeface="Calibri" panose="020F0502020204030204" pitchFamily="34" charset="0"/>
              </a:rPr>
              <a:t> Andrew Chuang,</a:t>
            </a:r>
            <a:r>
              <a:rPr lang="en-US" baseline="30000" dirty="0">
                <a:latin typeface="Times New Roman" panose="02020603050405020304" pitchFamily="18" charset="0"/>
                <a:ea typeface="Calibri" panose="020F0502020204030204" pitchFamily="34" charset="0"/>
              </a:rPr>
              <a:t> 1</a:t>
            </a:r>
            <a:r>
              <a:rPr lang="en-US" dirty="0">
                <a:latin typeface="Times New Roman" panose="02020603050405020304" pitchFamily="18" charset="0"/>
                <a:ea typeface="Calibri" panose="020F0502020204030204" pitchFamily="34" charset="0"/>
              </a:rPr>
              <a:t> Marco-</a:t>
            </a:r>
            <a:r>
              <a:rPr lang="en-US" dirty="0" err="1">
                <a:latin typeface="Times New Roman" panose="02020603050405020304" pitchFamily="18" charset="0"/>
                <a:ea typeface="Calibri" panose="020F0502020204030204" pitchFamily="34" charset="0"/>
              </a:rPr>
              <a:t>Tulio</a:t>
            </a:r>
            <a:r>
              <a:rPr lang="en-US" dirty="0">
                <a:latin typeface="Times New Roman" panose="02020603050405020304" pitchFamily="18" charset="0"/>
                <a:ea typeface="Calibri" panose="020F0502020204030204" pitchFamily="34" charset="0"/>
              </a:rPr>
              <a:t> Fonseca Rodrigues, </a:t>
            </a:r>
            <a:r>
              <a:rPr lang="en-US" baseline="30000" dirty="0">
                <a:latin typeface="Times New Roman" panose="02020603050405020304" pitchFamily="18" charset="0"/>
                <a:ea typeface="Calibri" panose="020F0502020204030204" pitchFamily="34" charset="0"/>
              </a:rPr>
              <a:t>2</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Abhi</a:t>
            </a:r>
            <a:r>
              <a:rPr lang="en-US" dirty="0">
                <a:latin typeface="Times New Roman" panose="02020603050405020304" pitchFamily="18" charset="0"/>
                <a:ea typeface="Calibri" panose="020F0502020204030204" pitchFamily="34" charset="0"/>
              </a:rPr>
              <a:t> Raj,</a:t>
            </a:r>
            <a:r>
              <a:rPr lang="en-US" i="1" baseline="30000" dirty="0">
                <a:latin typeface="Times New Roman" panose="02020603050405020304" pitchFamily="18" charset="0"/>
                <a:ea typeface="Calibri" panose="020F0502020204030204" pitchFamily="34" charset="0"/>
              </a:rPr>
              <a:t> </a:t>
            </a:r>
            <a:r>
              <a:rPr lang="en-US" baseline="30000" dirty="0">
                <a:latin typeface="Times New Roman" panose="02020603050405020304" pitchFamily="18" charset="0"/>
                <a:ea typeface="Calibri" panose="020F0502020204030204" pitchFamily="34" charset="0"/>
              </a:rPr>
              <a:t>2,3</a:t>
            </a:r>
            <a:r>
              <a:rPr lang="en-US" dirty="0">
                <a:latin typeface="Times New Roman" panose="02020603050405020304" pitchFamily="18" charset="0"/>
                <a:ea typeface="Calibri" panose="020F0502020204030204" pitchFamily="34" charset="0"/>
              </a:rPr>
              <a:t> Dennis W. Dees, </a:t>
            </a:r>
            <a:r>
              <a:rPr lang="en-US" baseline="30000" dirty="0">
                <a:latin typeface="Times New Roman" panose="02020603050405020304" pitchFamily="18" charset="0"/>
                <a:ea typeface="Calibri" panose="020F0502020204030204" pitchFamily="34" charset="0"/>
              </a:rPr>
              <a:t>2 </a:t>
            </a:r>
            <a:r>
              <a:rPr lang="en-US" dirty="0">
                <a:latin typeface="Times New Roman" panose="02020603050405020304" pitchFamily="18" charset="0"/>
                <a:ea typeface="Calibri" panose="020F0502020204030204" pitchFamily="34" charset="0"/>
              </a:rPr>
              <a:t>and Daniel P. Abraham* </a:t>
            </a:r>
            <a:r>
              <a:rPr lang="en-US" baseline="30000" dirty="0">
                <a:latin typeface="Times New Roman" panose="02020603050405020304" pitchFamily="18" charset="0"/>
                <a:ea typeface="Calibri" panose="020F0502020204030204" pitchFamily="34" charset="0"/>
              </a:rPr>
              <a:t>2</a:t>
            </a:r>
            <a:r>
              <a:rPr lang="en-US" dirty="0">
                <a:latin typeface="Times New Roman" panose="02020603050405020304" pitchFamily="18" charset="0"/>
                <a:ea typeface="Calibri" panose="020F0502020204030204" pitchFamily="34" charset="0"/>
              </a:rPr>
              <a:t> </a:t>
            </a:r>
          </a:p>
          <a:p>
            <a:pPr>
              <a:lnSpc>
                <a:spcPct val="107000"/>
              </a:lnSpc>
              <a:spcAft>
                <a:spcPts val="800"/>
              </a:spcAft>
            </a:pPr>
            <a:r>
              <a:rPr lang="en-US" dirty="0">
                <a:latin typeface="Times New Roman" panose="02020603050405020304" pitchFamily="18" charset="0"/>
                <a:ea typeface="Calibri" panose="020F0502020204030204" pitchFamily="34" charset="0"/>
              </a:rPr>
              <a:t> </a:t>
            </a:r>
          </a:p>
          <a:p>
            <a:pPr>
              <a:lnSpc>
                <a:spcPct val="107000"/>
              </a:lnSpc>
              <a:spcAft>
                <a:spcPts val="800"/>
              </a:spcAft>
            </a:pPr>
            <a:r>
              <a:rPr lang="en-US" baseline="30000" dirty="0">
                <a:latin typeface="Times New Roman" panose="02020603050405020304" pitchFamily="18" charset="0"/>
                <a:ea typeface="Calibri" panose="020F0502020204030204" pitchFamily="34" charset="0"/>
              </a:rPr>
              <a:t>1 </a:t>
            </a:r>
            <a:r>
              <a:rPr lang="en-US" dirty="0">
                <a:latin typeface="Times New Roman" panose="02020603050405020304" pitchFamily="18" charset="0"/>
                <a:ea typeface="Calibri" panose="020F0502020204030204" pitchFamily="34" charset="0"/>
              </a:rPr>
              <a:t>X-ray Sciences Division, Argonne National Laboratory, Lemont, Illinois 60439, USA</a:t>
            </a:r>
          </a:p>
          <a:p>
            <a:pPr>
              <a:lnSpc>
                <a:spcPct val="107000"/>
              </a:lnSpc>
              <a:spcAft>
                <a:spcPts val="800"/>
              </a:spcAft>
            </a:pPr>
            <a:r>
              <a:rPr lang="en-US" baseline="30000" dirty="0">
                <a:latin typeface="Times New Roman" panose="02020603050405020304" pitchFamily="18" charset="0"/>
                <a:ea typeface="Calibri" panose="020F0502020204030204" pitchFamily="34" charset="0"/>
              </a:rPr>
              <a:t>2 </a:t>
            </a:r>
            <a:r>
              <a:rPr lang="en-US" dirty="0">
                <a:latin typeface="Times New Roman" panose="02020603050405020304" pitchFamily="18" charset="0"/>
                <a:ea typeface="Calibri" panose="020F0502020204030204" pitchFamily="34" charset="0"/>
              </a:rPr>
              <a:t>Chemical Sciences and Engineering Division, Argonne National Laboratory, Lemont, Illinois, 60439, USA</a:t>
            </a:r>
          </a:p>
          <a:p>
            <a:pPr>
              <a:lnSpc>
                <a:spcPct val="107000"/>
              </a:lnSpc>
              <a:spcAft>
                <a:spcPts val="800"/>
              </a:spcAft>
            </a:pPr>
            <a:r>
              <a:rPr lang="en-US" baseline="30000" dirty="0">
                <a:latin typeface="Times New Roman" panose="02020603050405020304" pitchFamily="18" charset="0"/>
                <a:ea typeface="Calibri" panose="020F0502020204030204" pitchFamily="34" charset="0"/>
              </a:rPr>
              <a:t>3 </a:t>
            </a:r>
            <a:r>
              <a:rPr lang="en-US" dirty="0">
                <a:latin typeface="Times New Roman" panose="02020603050405020304" pitchFamily="18" charset="0"/>
                <a:ea typeface="Calibri" panose="020F0502020204030204" pitchFamily="34" charset="0"/>
              </a:rPr>
              <a:t>Department of Electrical Engineering, Princeton University, Princeton, New Jersey 08544, USA</a:t>
            </a:r>
          </a:p>
          <a:p>
            <a:pPr>
              <a:lnSpc>
                <a:spcPct val="107000"/>
              </a:lnSpc>
              <a:spcAft>
                <a:spcPts val="800"/>
              </a:spcAft>
            </a:pPr>
            <a:r>
              <a:rPr lang="en-US" dirty="0">
                <a:latin typeface="Times New Roman" panose="02020603050405020304" pitchFamily="18" charset="0"/>
                <a:ea typeface="Calibri" panose="020F0502020204030204" pitchFamily="34" charset="0"/>
              </a:rPr>
              <a:t> </a:t>
            </a:r>
          </a:p>
          <a:p>
            <a:pPr>
              <a:lnSpc>
                <a:spcPct val="107000"/>
              </a:lnSpc>
              <a:spcAft>
                <a:spcPts val="800"/>
              </a:spcAft>
            </a:pPr>
            <a:r>
              <a:rPr lang="en-US" dirty="0">
                <a:latin typeface="Times New Roman" panose="02020603050405020304" pitchFamily="18" charset="0"/>
                <a:ea typeface="Calibri" panose="020F0502020204030204" pitchFamily="34" charset="0"/>
              </a:rPr>
              <a:t>* Corresponding author: E-mail: </a:t>
            </a:r>
            <a:r>
              <a:rPr lang="en-US" u="sng" dirty="0">
                <a:solidFill>
                  <a:srgbClr val="0563C1"/>
                </a:solidFill>
                <a:latin typeface="Times New Roman" panose="02020603050405020304" pitchFamily="18" charset="0"/>
                <a:ea typeface="Calibri" panose="020F0502020204030204" pitchFamily="34" charset="0"/>
                <a:hlinkClick r:id="rId2"/>
              </a:rPr>
              <a:t>abraham@anl.gov</a:t>
            </a:r>
            <a:endParaRPr lang="en-US" dirty="0">
              <a:latin typeface="Times New Roman" panose="02020603050405020304" pitchFamily="18" charset="0"/>
              <a:ea typeface="Calibri" panose="020F0502020204030204" pitchFamily="34" charset="0"/>
            </a:endParaRPr>
          </a:p>
        </p:txBody>
      </p:sp>
      <p:sp>
        <p:nvSpPr>
          <p:cNvPr id="3" name="TextBox 2"/>
          <p:cNvSpPr txBox="1"/>
          <p:nvPr/>
        </p:nvSpPr>
        <p:spPr>
          <a:xfrm>
            <a:off x="224726" y="85241"/>
            <a:ext cx="3689343" cy="523220"/>
          </a:xfrm>
          <a:prstGeom prst="rect">
            <a:avLst/>
          </a:prstGeom>
          <a:noFill/>
        </p:spPr>
        <p:txBody>
          <a:bodyPr wrap="none" rtlCol="0">
            <a:spAutoFit/>
          </a:bodyPr>
          <a:lstStyle/>
          <a:p>
            <a:r>
              <a:rPr lang="en-US" sz="2800" b="1" dirty="0"/>
              <a:t>Supporting Information</a:t>
            </a:r>
          </a:p>
        </p:txBody>
      </p:sp>
      <p:sp>
        <p:nvSpPr>
          <p:cNvPr id="4" name="Rectangle 3"/>
          <p:cNvSpPr/>
          <p:nvPr/>
        </p:nvSpPr>
        <p:spPr>
          <a:xfrm>
            <a:off x="304800" y="5377321"/>
            <a:ext cx="11047708" cy="646331"/>
          </a:xfrm>
          <a:prstGeom prst="rect">
            <a:avLst/>
          </a:prstGeom>
        </p:spPr>
        <p:txBody>
          <a:bodyPr wrap="square">
            <a:spAutoFit/>
          </a:bodyPr>
          <a:lstStyle/>
          <a:p>
            <a:pPr algn="just"/>
            <a:r>
              <a:rPr lang="en-US" b="1" i="1" dirty="0">
                <a:solidFill>
                  <a:srgbClr val="FF0000"/>
                </a:solidFill>
                <a:latin typeface="Times New Roman" panose="02020603050405020304" pitchFamily="18" charset="0"/>
                <a:ea typeface="Times New Roman" panose="02020603050405020304" pitchFamily="18" charset="0"/>
              </a:rPr>
              <a:t>To play the movies, press the triangle at the bottom of the panel. To inspect the movie frame by frame, used the slide rule at the bottom.</a:t>
            </a:r>
            <a:endParaRPr lang="en-US" b="1" dirty="0"/>
          </a:p>
        </p:txBody>
      </p:sp>
      <p:sp>
        <p:nvSpPr>
          <p:cNvPr id="5" name="Slide Number Placeholder 4"/>
          <p:cNvSpPr>
            <a:spLocks noGrp="1"/>
          </p:cNvSpPr>
          <p:nvPr>
            <p:ph type="sldNum" sz="quarter" idx="12"/>
          </p:nvPr>
        </p:nvSpPr>
        <p:spPr/>
        <p:txBody>
          <a:bodyPr/>
          <a:lstStyle/>
          <a:p>
            <a:r>
              <a:rPr lang="en-US" dirty="0"/>
              <a:t>S</a:t>
            </a:r>
            <a:fld id="{AC7E3AD3-7B6F-450B-9D97-EC8A2013967D}" type="slidenum">
              <a:rPr lang="en-US" smtClean="0"/>
              <a:t>1</a:t>
            </a:fld>
            <a:endParaRPr lang="en-US" dirty="0"/>
          </a:p>
        </p:txBody>
      </p:sp>
    </p:spTree>
    <p:extLst>
      <p:ext uri="{BB962C8B-B14F-4D97-AF65-F5344CB8AC3E}">
        <p14:creationId xmlns:p14="http://schemas.microsoft.com/office/powerpoint/2010/main" val="33678811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node">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679449" y="610461"/>
            <a:ext cx="9892800" cy="4589220"/>
          </a:xfrm>
          <a:prstGeom prst="rect">
            <a:avLst/>
          </a:prstGeom>
        </p:spPr>
      </p:pic>
      <p:sp>
        <p:nvSpPr>
          <p:cNvPr id="3" name="TextBox 2"/>
          <p:cNvSpPr txBox="1"/>
          <p:nvPr/>
        </p:nvSpPr>
        <p:spPr>
          <a:xfrm>
            <a:off x="1869321" y="75447"/>
            <a:ext cx="1899302" cy="461665"/>
          </a:xfrm>
          <a:prstGeom prst="rect">
            <a:avLst/>
          </a:prstGeom>
          <a:solidFill>
            <a:schemeClr val="bg1"/>
          </a:solidFill>
        </p:spPr>
        <p:txBody>
          <a:bodyPr wrap="none" rtlCol="0">
            <a:spAutoFit/>
          </a:bodyPr>
          <a:lstStyle/>
          <a:p>
            <a:r>
              <a:rPr lang="en-US" sz="2400" b="1" dirty="0"/>
              <a:t>(a) dilute </a:t>
            </a:r>
            <a:r>
              <a:rPr lang="en-US" sz="2400" b="1" dirty="0" err="1"/>
              <a:t>LiC</a:t>
            </a:r>
            <a:r>
              <a:rPr lang="en-US" sz="2400" b="1" baseline="-25000" dirty="0" err="1"/>
              <a:t>x</a:t>
            </a:r>
            <a:endParaRPr lang="en-US" sz="2400" b="1" dirty="0"/>
          </a:p>
        </p:txBody>
      </p:sp>
      <p:sp>
        <p:nvSpPr>
          <p:cNvPr id="4" name="TextBox 3"/>
          <p:cNvSpPr txBox="1"/>
          <p:nvPr/>
        </p:nvSpPr>
        <p:spPr>
          <a:xfrm>
            <a:off x="5222121" y="75447"/>
            <a:ext cx="1188146" cy="461665"/>
          </a:xfrm>
          <a:prstGeom prst="rect">
            <a:avLst/>
          </a:prstGeom>
          <a:solidFill>
            <a:schemeClr val="bg1"/>
          </a:solidFill>
        </p:spPr>
        <p:txBody>
          <a:bodyPr wrap="none" rtlCol="0">
            <a:spAutoFit/>
          </a:bodyPr>
          <a:lstStyle/>
          <a:p>
            <a:r>
              <a:rPr lang="en-US" sz="2400" b="1" dirty="0"/>
              <a:t>(b) LiC</a:t>
            </a:r>
            <a:r>
              <a:rPr lang="en-US" sz="2400" b="1" baseline="-25000" dirty="0"/>
              <a:t>12</a:t>
            </a:r>
            <a:endParaRPr lang="en-US" sz="2400" b="1" dirty="0"/>
          </a:p>
        </p:txBody>
      </p:sp>
      <p:sp>
        <p:nvSpPr>
          <p:cNvPr id="5" name="TextBox 4"/>
          <p:cNvSpPr txBox="1"/>
          <p:nvPr/>
        </p:nvSpPr>
        <p:spPr>
          <a:xfrm>
            <a:off x="8365694" y="75447"/>
            <a:ext cx="1083951" cy="461665"/>
          </a:xfrm>
          <a:prstGeom prst="rect">
            <a:avLst/>
          </a:prstGeom>
          <a:solidFill>
            <a:schemeClr val="bg1"/>
          </a:solidFill>
        </p:spPr>
        <p:txBody>
          <a:bodyPr wrap="none" rtlCol="0">
            <a:spAutoFit/>
          </a:bodyPr>
          <a:lstStyle/>
          <a:p>
            <a:r>
              <a:rPr lang="en-US" sz="2400" b="1" dirty="0"/>
              <a:t>(c) LiC</a:t>
            </a:r>
            <a:r>
              <a:rPr lang="en-US" sz="2400" b="1" baseline="-25000" dirty="0"/>
              <a:t>6</a:t>
            </a:r>
            <a:endParaRPr lang="en-US" sz="2400" b="1" dirty="0"/>
          </a:p>
        </p:txBody>
      </p:sp>
      <p:sp>
        <p:nvSpPr>
          <p:cNvPr id="6" name="Rectangle 5"/>
          <p:cNvSpPr/>
          <p:nvPr/>
        </p:nvSpPr>
        <p:spPr>
          <a:xfrm>
            <a:off x="408338" y="5944181"/>
            <a:ext cx="11277384" cy="685188"/>
          </a:xfrm>
          <a:prstGeom prst="rect">
            <a:avLst/>
          </a:prstGeom>
        </p:spPr>
        <p:txBody>
          <a:bodyPr wrap="square">
            <a:spAutoFit/>
          </a:bodyPr>
          <a:lstStyle/>
          <a:p>
            <a:pPr algn="just">
              <a:lnSpc>
                <a:spcPct val="107000"/>
              </a:lnSpc>
              <a:spcAft>
                <a:spcPts val="800"/>
              </a:spcAft>
            </a:pPr>
            <a:r>
              <a:rPr lang="en-US" sz="1200" b="1" dirty="0">
                <a:latin typeface="Times New Roman" panose="02020603050405020304" pitchFamily="18" charset="0"/>
                <a:ea typeface="Calibri" panose="020F0502020204030204" pitchFamily="34" charset="0"/>
                <a:cs typeface="Times New Roman" panose="02020603050405020304" pitchFamily="18" charset="0"/>
              </a:rPr>
              <a:t>Animated figure S9</a:t>
            </a:r>
            <a:r>
              <a:rPr lang="en-US" sz="1200" dirty="0">
                <a:latin typeface="Times New Roman" panose="02020603050405020304" pitchFamily="18" charset="0"/>
                <a:ea typeface="Calibri" panose="020F0502020204030204" pitchFamily="34" charset="0"/>
                <a:cs typeface="Times New Roman" panose="02020603050405020304" pitchFamily="18" charset="0"/>
              </a:rPr>
              <a:t>. The same system as in </a:t>
            </a:r>
            <a:r>
              <a:rPr lang="en-US" sz="1200" b="1" dirty="0">
                <a:latin typeface="Times New Roman" panose="02020603050405020304" pitchFamily="18" charset="0"/>
                <a:ea typeface="Calibri" panose="020F0502020204030204" pitchFamily="34" charset="0"/>
                <a:cs typeface="Times New Roman" panose="02020603050405020304" pitchFamily="18" charset="0"/>
              </a:rPr>
              <a:t>Figure S8</a:t>
            </a:r>
            <a:r>
              <a:rPr lang="en-US" sz="1200" dirty="0">
                <a:latin typeface="Times New Roman" panose="02020603050405020304" pitchFamily="18" charset="0"/>
                <a:ea typeface="Calibri" panose="020F0502020204030204" pitchFamily="34" charset="0"/>
                <a:cs typeface="Times New Roman" panose="02020603050405020304" pitchFamily="18" charset="0"/>
              </a:rPr>
              <a:t>, with the lithiation of the three phases in the graphite anode shown as a false color map. The charge time is given in the upper right corner of the plot. As the time progresses, the phases succeed and replace each other. The LiC</a:t>
            </a:r>
            <a:r>
              <a:rPr lang="en-US" sz="1200" baseline="-25000" dirty="0">
                <a:latin typeface="Times New Roman" panose="02020603050405020304" pitchFamily="18" charset="0"/>
                <a:ea typeface="Calibri" panose="020F0502020204030204" pitchFamily="34" charset="0"/>
                <a:cs typeface="Times New Roman" panose="02020603050405020304" pitchFamily="18" charset="0"/>
              </a:rPr>
              <a:t>12</a:t>
            </a:r>
            <a:r>
              <a:rPr lang="en-US" sz="1200" dirty="0">
                <a:latin typeface="Times New Roman" panose="02020603050405020304" pitchFamily="18" charset="0"/>
                <a:ea typeface="Calibri" panose="020F0502020204030204" pitchFamily="34" charset="0"/>
                <a:cs typeface="Times New Roman" panose="02020603050405020304" pitchFamily="18" charset="0"/>
              </a:rPr>
              <a:t> to LiC</a:t>
            </a:r>
            <a:r>
              <a:rPr lang="en-US" sz="1200" baseline="-25000" dirty="0">
                <a:latin typeface="Times New Roman" panose="02020603050405020304" pitchFamily="18" charset="0"/>
                <a:ea typeface="Calibri" panose="020F0502020204030204" pitchFamily="34" charset="0"/>
                <a:cs typeface="Times New Roman" panose="02020603050405020304" pitchFamily="18" charset="0"/>
              </a:rPr>
              <a:t>6</a:t>
            </a:r>
            <a:r>
              <a:rPr lang="en-US" sz="1200" dirty="0">
                <a:latin typeface="Times New Roman" panose="02020603050405020304" pitchFamily="18" charset="0"/>
                <a:ea typeface="Calibri" panose="020F0502020204030204" pitchFamily="34" charset="0"/>
                <a:cs typeface="Times New Roman" panose="02020603050405020304" pitchFamily="18" charset="0"/>
              </a:rPr>
              <a:t> phase transition is trailing at the edge relative to the interior, which accounts for the progression of the averages and the standard deviations shown in </a:t>
            </a:r>
            <a:r>
              <a:rPr lang="en-US" sz="1200" b="1" dirty="0">
                <a:latin typeface="Times New Roman" panose="02020603050405020304" pitchFamily="18" charset="0"/>
                <a:ea typeface="Calibri" panose="020F0502020204030204" pitchFamily="34" charset="0"/>
                <a:cs typeface="Times New Roman" panose="02020603050405020304" pitchFamily="18" charset="0"/>
              </a:rPr>
              <a:t>Figure S7.</a:t>
            </a:r>
            <a:endParaRPr lang="en-US" sz="12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TextBox 7"/>
          <p:cNvSpPr txBox="1"/>
          <p:nvPr/>
        </p:nvSpPr>
        <p:spPr>
          <a:xfrm>
            <a:off x="8041038" y="764185"/>
            <a:ext cx="784189" cy="369332"/>
          </a:xfrm>
          <a:prstGeom prst="rect">
            <a:avLst/>
          </a:prstGeom>
          <a:noFill/>
        </p:spPr>
        <p:txBody>
          <a:bodyPr wrap="none" rtlCol="0">
            <a:spAutoFit/>
          </a:bodyPr>
          <a:lstStyle/>
          <a:p>
            <a:r>
              <a:rPr lang="en-US" b="1" dirty="0"/>
              <a:t>anode</a:t>
            </a:r>
          </a:p>
        </p:txBody>
      </p:sp>
      <p:sp>
        <p:nvSpPr>
          <p:cNvPr id="7" name="Slide Number Placeholder 6"/>
          <p:cNvSpPr>
            <a:spLocks noGrp="1"/>
          </p:cNvSpPr>
          <p:nvPr>
            <p:ph type="sldNum" sz="quarter" idx="12"/>
          </p:nvPr>
        </p:nvSpPr>
        <p:spPr/>
        <p:txBody>
          <a:bodyPr/>
          <a:lstStyle/>
          <a:p>
            <a:r>
              <a:rPr lang="en-US" dirty="0"/>
              <a:t>S</a:t>
            </a:r>
            <a:fld id="{AC7E3AD3-7B6F-450B-9D97-EC8A2013967D}" type="slidenum">
              <a:rPr lang="en-US" smtClean="0"/>
              <a:t>10</a:t>
            </a:fld>
            <a:endParaRPr lang="en-US" dirty="0"/>
          </a:p>
        </p:txBody>
      </p:sp>
    </p:spTree>
    <p:extLst>
      <p:ext uri="{BB962C8B-B14F-4D97-AF65-F5344CB8AC3E}">
        <p14:creationId xmlns:p14="http://schemas.microsoft.com/office/powerpoint/2010/main" val="117439057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2618708" y="198766"/>
            <a:ext cx="6539146" cy="5044344"/>
          </a:xfrm>
          <a:prstGeom prst="rect">
            <a:avLst/>
          </a:prstGeom>
        </p:spPr>
      </p:pic>
      <p:sp>
        <p:nvSpPr>
          <p:cNvPr id="17" name="Rectangle 16"/>
          <p:cNvSpPr/>
          <p:nvPr/>
        </p:nvSpPr>
        <p:spPr>
          <a:xfrm>
            <a:off x="947862" y="5644892"/>
            <a:ext cx="10274319" cy="461665"/>
          </a:xfrm>
          <a:prstGeom prst="rect">
            <a:avLst/>
          </a:prstGeom>
        </p:spPr>
        <p:txBody>
          <a:bodyPr wrap="square">
            <a:spAutoFit/>
          </a:bodyPr>
          <a:lstStyle/>
          <a:p>
            <a:pPr algn="just"/>
            <a:r>
              <a:rPr lang="en-US" sz="1200" b="1" dirty="0">
                <a:latin typeface="Times New Roman" panose="02020603050405020304" pitchFamily="18" charset="0"/>
                <a:ea typeface="Times New Roman" panose="02020603050405020304" pitchFamily="18" charset="0"/>
              </a:rPr>
              <a:t>Figure S1</a:t>
            </a:r>
            <a:r>
              <a:rPr lang="en-US" sz="1200" dirty="0">
                <a:latin typeface="Times New Roman" panose="02020603050405020304" pitchFamily="18" charset="0"/>
                <a:ea typeface="Times New Roman" panose="02020603050405020304" pitchFamily="18" charset="0"/>
              </a:rPr>
              <a:t>. The X-ray radiographs and schematic depictions of (a) cell-2 and (b) cell-8 in </a:t>
            </a:r>
            <a:r>
              <a:rPr lang="en-US" sz="1200" b="1" dirty="0">
                <a:latin typeface="Times New Roman" panose="02020603050405020304" pitchFamily="18" charset="0"/>
                <a:ea typeface="Times New Roman" panose="02020603050405020304" pitchFamily="18" charset="0"/>
              </a:rPr>
              <a:t>Table 1</a:t>
            </a:r>
            <a:r>
              <a:rPr lang="en-US" sz="1200" dirty="0">
                <a:latin typeface="Times New Roman" panose="02020603050405020304" pitchFamily="18" charset="0"/>
                <a:ea typeface="Times New Roman" panose="02020603050405020304" pitchFamily="18" charset="0"/>
                <a:cs typeface="Times New Roman" panose="02020603050405020304" pitchFamily="18" charset="0"/>
              </a:rPr>
              <a:t>. In panel b, </a:t>
            </a:r>
            <a:r>
              <a:rPr lang="en-US" sz="1200" dirty="0">
                <a:latin typeface="Times New Roman" panose="02020603050405020304" pitchFamily="18" charset="0"/>
                <a:cs typeface="Times New Roman" panose="02020603050405020304" pitchFamily="18" charset="0"/>
              </a:rPr>
              <a:t>an annotated excerpt form the radiograph at the top is shown in more detail. The SS arbor shim at the bottom is 100 </a:t>
            </a:r>
            <a:r>
              <a:rPr lang="en-US" sz="1200" dirty="0">
                <a:latin typeface="Symbol" panose="05050102010706020507" pitchFamily="18" charset="2"/>
                <a:cs typeface="Times New Roman" panose="02020603050405020304" pitchFamily="18" charset="0"/>
              </a:rPr>
              <a:t>m</a:t>
            </a:r>
            <a:r>
              <a:rPr lang="en-US" sz="1200" dirty="0">
                <a:latin typeface="Times New Roman" panose="02020603050405020304" pitchFamily="18" charset="0"/>
                <a:cs typeface="Times New Roman" panose="02020603050405020304" pitchFamily="18" charset="0"/>
              </a:rPr>
              <a:t>m thick, and the aluminum spacer is 410 </a:t>
            </a:r>
            <a:r>
              <a:rPr lang="en-US" sz="1200" dirty="0">
                <a:latin typeface="Symbol" panose="05050102010706020507" pitchFamily="18" charset="2"/>
                <a:cs typeface="Times New Roman" panose="02020603050405020304" pitchFamily="18" charset="0"/>
              </a:rPr>
              <a:t>m</a:t>
            </a:r>
            <a:r>
              <a:rPr lang="en-US" sz="1200" dirty="0">
                <a:latin typeface="Times New Roman" panose="02020603050405020304" pitchFamily="18" charset="0"/>
                <a:cs typeface="Times New Roman" panose="02020603050405020304" pitchFamily="18" charset="0"/>
              </a:rPr>
              <a:t>m thick.</a:t>
            </a:r>
            <a:r>
              <a:rPr lang="en-US" sz="1200" dirty="0">
                <a:latin typeface="Times New Roman" panose="02020603050405020304" pitchFamily="18" charset="0"/>
                <a:ea typeface="Times New Roman" panose="02020603050405020304" pitchFamily="18" charset="0"/>
              </a:rPr>
              <a:t> </a:t>
            </a:r>
            <a:endParaRPr lang="en-US" sz="1200" b="1" dirty="0">
              <a:latin typeface="Times New Roman" panose="02020603050405020304" pitchFamily="18" charset="0"/>
            </a:endParaRPr>
          </a:p>
        </p:txBody>
      </p:sp>
      <p:sp>
        <p:nvSpPr>
          <p:cNvPr id="8" name="Slide Number Placeholder 7"/>
          <p:cNvSpPr>
            <a:spLocks noGrp="1"/>
          </p:cNvSpPr>
          <p:nvPr>
            <p:ph type="sldNum" sz="quarter" idx="12"/>
          </p:nvPr>
        </p:nvSpPr>
        <p:spPr/>
        <p:txBody>
          <a:bodyPr/>
          <a:lstStyle/>
          <a:p>
            <a:r>
              <a:rPr lang="en-US" dirty="0"/>
              <a:t>S</a:t>
            </a:r>
            <a:fld id="{AC7E3AD3-7B6F-450B-9D97-EC8A2013967D}" type="slidenum">
              <a:rPr lang="en-US" smtClean="0"/>
              <a:t>2</a:t>
            </a:fld>
            <a:endParaRPr lang="en-US" dirty="0"/>
          </a:p>
        </p:txBody>
      </p:sp>
    </p:spTree>
    <p:extLst>
      <p:ext uri="{BB962C8B-B14F-4D97-AF65-F5344CB8AC3E}">
        <p14:creationId xmlns:p14="http://schemas.microsoft.com/office/powerpoint/2010/main" val="11465411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997845" y="522712"/>
            <a:ext cx="5827362" cy="2308324"/>
          </a:xfrm>
          <a:prstGeom prst="rect">
            <a:avLst/>
          </a:prstGeom>
        </p:spPr>
        <p:txBody>
          <a:bodyPr wrap="square">
            <a:spAutoFit/>
          </a:bodyPr>
          <a:lstStyle/>
          <a:p>
            <a:pPr algn="just"/>
            <a:r>
              <a:rPr lang="en-US" sz="1200" b="1" dirty="0">
                <a:latin typeface="Times New Roman" panose="02020603050405020304" pitchFamily="18" charset="0"/>
                <a:ea typeface="Times New Roman" panose="02020603050405020304" pitchFamily="18" charset="0"/>
              </a:rPr>
              <a:t>Animated figure S2</a:t>
            </a:r>
            <a:r>
              <a:rPr lang="en-US" sz="1200" dirty="0">
                <a:latin typeface="Times New Roman" panose="02020603050405020304" pitchFamily="18" charset="0"/>
                <a:ea typeface="Times New Roman" panose="02020603050405020304" pitchFamily="18" charset="0"/>
              </a:rPr>
              <a:t>. Example of the background corrected EDXRD spectra in the </a:t>
            </a:r>
            <a:r>
              <a:rPr lang="en-US" sz="1200" i="1" dirty="0">
                <a:latin typeface="Times New Roman" panose="02020603050405020304" pitchFamily="18" charset="0"/>
                <a:ea typeface="Times New Roman" panose="02020603050405020304" pitchFamily="18" charset="0"/>
              </a:rPr>
              <a:t>d</a:t>
            </a:r>
            <a:r>
              <a:rPr lang="en-US" sz="1200" dirty="0">
                <a:latin typeface="Times New Roman" panose="02020603050405020304" pitchFamily="18" charset="0"/>
                <a:ea typeface="Times New Roman" panose="02020603050405020304" pitchFamily="18" charset="0"/>
              </a:rPr>
              <a:t>-space domain for scanning of charged cell-8 (</a:t>
            </a:r>
            <a:r>
              <a:rPr lang="en-US" sz="1200" b="1" dirty="0">
                <a:latin typeface="Times New Roman" panose="02020603050405020304" pitchFamily="18" charset="0"/>
                <a:ea typeface="Times New Roman" panose="02020603050405020304" pitchFamily="18" charset="0"/>
              </a:rPr>
              <a:t>Table 1</a:t>
            </a:r>
            <a:r>
              <a:rPr lang="en-US" sz="1200" dirty="0">
                <a:latin typeface="Times New Roman" panose="02020603050405020304" pitchFamily="18" charset="0"/>
                <a:ea typeface="Times New Roman" panose="02020603050405020304" pitchFamily="18" charset="0"/>
              </a:rPr>
              <a:t>). The </a:t>
            </a:r>
            <a:r>
              <a:rPr lang="en-US" sz="1200" i="1" dirty="0">
                <a:latin typeface="Times New Roman" panose="02020603050405020304" pitchFamily="18" charset="0"/>
                <a:ea typeface="Times New Roman" panose="02020603050405020304" pitchFamily="18" charset="0"/>
              </a:rPr>
              <a:t>y- </a:t>
            </a:r>
            <a:r>
              <a:rPr lang="en-US" sz="1200" dirty="0">
                <a:latin typeface="Times New Roman" panose="02020603050405020304" pitchFamily="18" charset="0"/>
                <a:ea typeface="Times New Roman" panose="02020603050405020304" pitchFamily="18" charset="0"/>
              </a:rPr>
              <a:t>and</a:t>
            </a:r>
            <a:r>
              <a:rPr lang="en-US" sz="1200" i="1" dirty="0">
                <a:latin typeface="Times New Roman" panose="02020603050405020304" pitchFamily="18" charset="0"/>
                <a:ea typeface="Times New Roman" panose="02020603050405020304" pitchFamily="18" charset="0"/>
              </a:rPr>
              <a:t> z-</a:t>
            </a:r>
            <a:r>
              <a:rPr lang="en-US" sz="1200" dirty="0">
                <a:latin typeface="Times New Roman" panose="02020603050405020304" pitchFamily="18" charset="0"/>
                <a:ea typeface="Times New Roman" panose="02020603050405020304" pitchFamily="18" charset="0"/>
              </a:rPr>
              <a:t>coordinates are given in the frame; the depth coordinate </a:t>
            </a:r>
            <a:r>
              <a:rPr lang="en-US" sz="1200" i="1" dirty="0">
                <a:latin typeface="Times New Roman" panose="02020603050405020304" pitchFamily="18" charset="0"/>
                <a:ea typeface="Times New Roman" panose="02020603050405020304" pitchFamily="18" charset="0"/>
              </a:rPr>
              <a:t>z</a:t>
            </a:r>
            <a:r>
              <a:rPr lang="en-US" sz="1200" dirty="0">
                <a:latin typeface="Times New Roman" panose="02020603050405020304" pitchFamily="18" charset="0"/>
                <a:ea typeface="Times New Roman" panose="02020603050405020304" pitchFamily="18" charset="0"/>
              </a:rPr>
              <a:t>=0 approximately corresponds to the </a:t>
            </a:r>
            <a:r>
              <a:rPr lang="en-US" sz="1200" dirty="0" err="1">
                <a:latin typeface="Times New Roman" panose="02020603050405020304" pitchFamily="18" charset="0"/>
                <a:ea typeface="Times New Roman" panose="02020603050405020304" pitchFamily="18" charset="0"/>
              </a:rPr>
              <a:t>midplane</a:t>
            </a:r>
            <a:r>
              <a:rPr lang="en-US" sz="1200" dirty="0">
                <a:latin typeface="Times New Roman" panose="02020603050405020304" pitchFamily="18" charset="0"/>
                <a:ea typeface="Times New Roman" panose="02020603050405020304" pitchFamily="18" charset="0"/>
              </a:rPr>
              <a:t> of the separator, while the radial coordinate </a:t>
            </a:r>
            <a:r>
              <a:rPr lang="en-US" sz="1200" i="1" dirty="0">
                <a:latin typeface="Times New Roman" panose="02020603050405020304" pitchFamily="18" charset="0"/>
                <a:ea typeface="Times New Roman" panose="02020603050405020304" pitchFamily="18" charset="0"/>
              </a:rPr>
              <a:t>y</a:t>
            </a:r>
            <a:r>
              <a:rPr lang="en-US" sz="1200" dirty="0">
                <a:latin typeface="Times New Roman" panose="02020603050405020304" pitchFamily="18" charset="0"/>
                <a:ea typeface="Times New Roman" panose="02020603050405020304" pitchFamily="18" charset="0"/>
              </a:rPr>
              <a:t>=0 corresponds to the center of the round cell. The increase in </a:t>
            </a:r>
            <a:r>
              <a:rPr lang="en-US" sz="1200" i="1" dirty="0">
                <a:latin typeface="Times New Roman" panose="02020603050405020304" pitchFamily="18" charset="0"/>
                <a:ea typeface="Times New Roman" panose="02020603050405020304" pitchFamily="18" charset="0"/>
              </a:rPr>
              <a:t>z</a:t>
            </a:r>
            <a:r>
              <a:rPr lang="en-US" sz="1200" dirty="0">
                <a:latin typeface="Times New Roman" panose="02020603050405020304" pitchFamily="18" charset="0"/>
                <a:ea typeface="Times New Roman" panose="02020603050405020304" pitchFamily="18" charset="0"/>
              </a:rPr>
              <a:t> corresponds to scanning from the graphite anode (at the top of the electrode assembly) towards the oxide cathode (at the bottom of the electrode assembly). The background corrected spectra were divided into several regions of interest that are color coded and annotated in the frames (see </a:t>
            </a:r>
            <a:r>
              <a:rPr lang="en-US" sz="1200" b="1" dirty="0">
                <a:latin typeface="Times New Roman" panose="02020603050405020304" pitchFamily="18" charset="0"/>
                <a:ea typeface="Times New Roman" panose="02020603050405020304" pitchFamily="18" charset="0"/>
              </a:rPr>
              <a:t>Table S3</a:t>
            </a:r>
            <a:r>
              <a:rPr lang="en-US" sz="1200" dirty="0">
                <a:latin typeface="Times New Roman" panose="02020603050405020304" pitchFamily="18" charset="0"/>
                <a:ea typeface="Times New Roman" panose="02020603050405020304" pitchFamily="18" charset="0"/>
              </a:rPr>
              <a:t>). The red is for the NMC cathode (only the strongest (300) peak was integrated, the (101) peak was used for the lattice indexing only); the green is for a polymer peak in the separator, the magenta is for LiC</a:t>
            </a:r>
            <a:r>
              <a:rPr lang="en-US" sz="1200" baseline="-25000" dirty="0">
                <a:latin typeface="Times New Roman" panose="02020603050405020304" pitchFamily="18" charset="0"/>
                <a:ea typeface="Times New Roman" panose="02020603050405020304" pitchFamily="18" charset="0"/>
              </a:rPr>
              <a:t>6</a:t>
            </a:r>
            <a:r>
              <a:rPr lang="en-US" sz="1200" dirty="0">
                <a:latin typeface="Times New Roman" panose="02020603050405020304" pitchFamily="18" charset="0"/>
                <a:ea typeface="Times New Roman" panose="02020603050405020304" pitchFamily="18" charset="0"/>
              </a:rPr>
              <a:t>, the cyan is for LiC</a:t>
            </a:r>
            <a:r>
              <a:rPr lang="en-US" sz="1200" baseline="-25000" dirty="0">
                <a:latin typeface="Times New Roman" panose="02020603050405020304" pitchFamily="18" charset="0"/>
                <a:ea typeface="Times New Roman" panose="02020603050405020304" pitchFamily="18" charset="0"/>
              </a:rPr>
              <a:t>12</a:t>
            </a:r>
            <a:r>
              <a:rPr lang="en-US" sz="1200" dirty="0">
                <a:latin typeface="Times New Roman" panose="02020603050405020304" pitchFamily="18" charset="0"/>
                <a:ea typeface="Times New Roman" panose="02020603050405020304" pitchFamily="18" charset="0"/>
              </a:rPr>
              <a:t>, and the brown is for copper in the anode current collector.  This is the animated version of </a:t>
            </a:r>
            <a:r>
              <a:rPr lang="en-US" sz="1200" b="1" dirty="0">
                <a:latin typeface="Times New Roman" panose="02020603050405020304" pitchFamily="18" charset="0"/>
                <a:ea typeface="Times New Roman" panose="02020603050405020304" pitchFamily="18" charset="0"/>
              </a:rPr>
              <a:t>Figure 2</a:t>
            </a:r>
            <a:r>
              <a:rPr lang="en-US" sz="1200" dirty="0">
                <a:latin typeface="Times New Roman" panose="02020603050405020304" pitchFamily="18" charset="0"/>
                <a:ea typeface="Times New Roman" panose="02020603050405020304" pitchFamily="18" charset="0"/>
              </a:rPr>
              <a:t> in the text.</a:t>
            </a:r>
            <a:endParaRPr lang="en-US" sz="1200" b="1" dirty="0">
              <a:latin typeface="Times New Roman" panose="02020603050405020304" pitchFamily="18" charset="0"/>
            </a:endParaRPr>
          </a:p>
        </p:txBody>
      </p:sp>
      <p:pic>
        <p:nvPicPr>
          <p:cNvPr id="2" name="spectra_gap">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63991" y="276493"/>
            <a:ext cx="6014348" cy="5907331"/>
          </a:xfrm>
          <a:prstGeom prst="rect">
            <a:avLst/>
          </a:prstGeom>
        </p:spPr>
      </p:pic>
      <p:sp>
        <p:nvSpPr>
          <p:cNvPr id="5" name="TextBox 4"/>
          <p:cNvSpPr txBox="1"/>
          <p:nvPr/>
        </p:nvSpPr>
        <p:spPr>
          <a:xfrm rot="16200000">
            <a:off x="395207" y="2864300"/>
            <a:ext cx="841577" cy="369332"/>
          </a:xfrm>
          <a:prstGeom prst="rect">
            <a:avLst/>
          </a:prstGeom>
          <a:noFill/>
        </p:spPr>
        <p:txBody>
          <a:bodyPr wrap="none" rtlCol="0">
            <a:spAutoFit/>
          </a:bodyPr>
          <a:lstStyle/>
          <a:p>
            <a:r>
              <a:rPr lang="en-US" b="1" dirty="0">
                <a:solidFill>
                  <a:schemeClr val="accent2">
                    <a:lumMod val="75000"/>
                  </a:schemeClr>
                </a:solidFill>
              </a:rPr>
              <a:t>copper</a:t>
            </a:r>
          </a:p>
        </p:txBody>
      </p:sp>
      <p:sp>
        <p:nvSpPr>
          <p:cNvPr id="6" name="TextBox 5"/>
          <p:cNvSpPr txBox="1"/>
          <p:nvPr/>
        </p:nvSpPr>
        <p:spPr>
          <a:xfrm rot="16200000">
            <a:off x="1053639" y="3244310"/>
            <a:ext cx="660758" cy="369332"/>
          </a:xfrm>
          <a:prstGeom prst="rect">
            <a:avLst/>
          </a:prstGeom>
          <a:noFill/>
        </p:spPr>
        <p:txBody>
          <a:bodyPr wrap="none" rtlCol="0">
            <a:spAutoFit/>
          </a:bodyPr>
          <a:lstStyle/>
          <a:p>
            <a:r>
              <a:rPr lang="en-US" b="1" dirty="0">
                <a:solidFill>
                  <a:srgbClr val="FF0000"/>
                </a:solidFill>
              </a:rPr>
              <a:t>NMC</a:t>
            </a:r>
          </a:p>
        </p:txBody>
      </p:sp>
      <p:sp>
        <p:nvSpPr>
          <p:cNvPr id="7" name="TextBox 6"/>
          <p:cNvSpPr txBox="1"/>
          <p:nvPr/>
        </p:nvSpPr>
        <p:spPr>
          <a:xfrm rot="16200000">
            <a:off x="4778676" y="4034633"/>
            <a:ext cx="660758" cy="369332"/>
          </a:xfrm>
          <a:prstGeom prst="rect">
            <a:avLst/>
          </a:prstGeom>
          <a:noFill/>
        </p:spPr>
        <p:txBody>
          <a:bodyPr wrap="none" rtlCol="0">
            <a:spAutoFit/>
          </a:bodyPr>
          <a:lstStyle/>
          <a:p>
            <a:r>
              <a:rPr lang="en-US" b="1" dirty="0">
                <a:solidFill>
                  <a:srgbClr val="FF0000"/>
                </a:solidFill>
              </a:rPr>
              <a:t>NMC</a:t>
            </a:r>
          </a:p>
        </p:txBody>
      </p:sp>
      <p:sp>
        <p:nvSpPr>
          <p:cNvPr id="8" name="TextBox 7"/>
          <p:cNvSpPr txBox="1"/>
          <p:nvPr/>
        </p:nvSpPr>
        <p:spPr>
          <a:xfrm rot="16200000">
            <a:off x="3419965" y="2174046"/>
            <a:ext cx="538930" cy="369332"/>
          </a:xfrm>
          <a:prstGeom prst="rect">
            <a:avLst/>
          </a:prstGeom>
          <a:noFill/>
        </p:spPr>
        <p:txBody>
          <a:bodyPr wrap="none" rtlCol="0">
            <a:spAutoFit/>
          </a:bodyPr>
          <a:lstStyle/>
          <a:p>
            <a:r>
              <a:rPr lang="en-US" b="1" dirty="0">
                <a:solidFill>
                  <a:srgbClr val="FF0066"/>
                </a:solidFill>
              </a:rPr>
              <a:t>LiC</a:t>
            </a:r>
            <a:r>
              <a:rPr lang="en-US" b="1" baseline="-25000" dirty="0">
                <a:solidFill>
                  <a:srgbClr val="FF0066"/>
                </a:solidFill>
              </a:rPr>
              <a:t>6</a:t>
            </a:r>
            <a:endParaRPr lang="en-US" b="1" dirty="0">
              <a:solidFill>
                <a:srgbClr val="FF0066"/>
              </a:solidFill>
            </a:endParaRPr>
          </a:p>
        </p:txBody>
      </p:sp>
      <p:sp>
        <p:nvSpPr>
          <p:cNvPr id="9" name="TextBox 8"/>
          <p:cNvSpPr txBox="1"/>
          <p:nvPr/>
        </p:nvSpPr>
        <p:spPr>
          <a:xfrm rot="16200000">
            <a:off x="2656592" y="4056273"/>
            <a:ext cx="617477" cy="369332"/>
          </a:xfrm>
          <a:prstGeom prst="rect">
            <a:avLst/>
          </a:prstGeom>
          <a:noFill/>
        </p:spPr>
        <p:txBody>
          <a:bodyPr wrap="none" rtlCol="0">
            <a:spAutoFit/>
          </a:bodyPr>
          <a:lstStyle/>
          <a:p>
            <a:r>
              <a:rPr lang="en-US" b="1" dirty="0">
                <a:solidFill>
                  <a:srgbClr val="00B0F0"/>
                </a:solidFill>
              </a:rPr>
              <a:t>LiC</a:t>
            </a:r>
            <a:r>
              <a:rPr lang="en-US" b="1" baseline="-25000" dirty="0">
                <a:solidFill>
                  <a:srgbClr val="00B0F0"/>
                </a:solidFill>
              </a:rPr>
              <a:t>12</a:t>
            </a:r>
            <a:endParaRPr lang="en-US" b="1" dirty="0">
              <a:solidFill>
                <a:srgbClr val="00B0F0"/>
              </a:solidFill>
            </a:endParaRPr>
          </a:p>
        </p:txBody>
      </p:sp>
      <p:sp>
        <p:nvSpPr>
          <p:cNvPr id="10" name="TextBox 9"/>
          <p:cNvSpPr txBox="1"/>
          <p:nvPr/>
        </p:nvSpPr>
        <p:spPr>
          <a:xfrm rot="16200000">
            <a:off x="3370029" y="4011401"/>
            <a:ext cx="1100173" cy="369332"/>
          </a:xfrm>
          <a:prstGeom prst="rect">
            <a:avLst/>
          </a:prstGeom>
          <a:noFill/>
        </p:spPr>
        <p:txBody>
          <a:bodyPr wrap="none" rtlCol="0">
            <a:spAutoFit/>
          </a:bodyPr>
          <a:lstStyle/>
          <a:p>
            <a:r>
              <a:rPr lang="en-US" b="1" dirty="0">
                <a:solidFill>
                  <a:srgbClr val="00B050"/>
                </a:solidFill>
              </a:rPr>
              <a:t>separator</a:t>
            </a:r>
          </a:p>
        </p:txBody>
      </p:sp>
      <p:sp>
        <p:nvSpPr>
          <p:cNvPr id="4" name="Slide Number Placeholder 3"/>
          <p:cNvSpPr>
            <a:spLocks noGrp="1"/>
          </p:cNvSpPr>
          <p:nvPr>
            <p:ph type="sldNum" sz="quarter" idx="12"/>
          </p:nvPr>
        </p:nvSpPr>
        <p:spPr/>
        <p:txBody>
          <a:bodyPr/>
          <a:lstStyle/>
          <a:p>
            <a:r>
              <a:rPr lang="en-US" dirty="0"/>
              <a:t>S</a:t>
            </a:r>
            <a:fld id="{AC7E3AD3-7B6F-450B-9D97-EC8A2013967D}" type="slidenum">
              <a:rPr lang="en-US" smtClean="0"/>
              <a:t>3</a:t>
            </a:fld>
            <a:endParaRPr lang="en-US" dirty="0"/>
          </a:p>
        </p:txBody>
      </p:sp>
    </p:spTree>
    <p:extLst>
      <p:ext uri="{BB962C8B-B14F-4D97-AF65-F5344CB8AC3E}">
        <p14:creationId xmlns:p14="http://schemas.microsoft.com/office/powerpoint/2010/main" val="399231632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ap_fit">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523946" y="229060"/>
            <a:ext cx="6430649" cy="5291040"/>
          </a:xfrm>
          <a:prstGeom prst="rect">
            <a:avLst/>
          </a:prstGeom>
        </p:spPr>
      </p:pic>
      <p:sp>
        <p:nvSpPr>
          <p:cNvPr id="8" name="TextBox 7"/>
          <p:cNvSpPr txBox="1"/>
          <p:nvPr/>
        </p:nvSpPr>
        <p:spPr>
          <a:xfrm>
            <a:off x="4520699" y="459903"/>
            <a:ext cx="957057" cy="369332"/>
          </a:xfrm>
          <a:prstGeom prst="rect">
            <a:avLst/>
          </a:prstGeom>
          <a:noFill/>
        </p:spPr>
        <p:txBody>
          <a:bodyPr wrap="none" rtlCol="0">
            <a:spAutoFit/>
          </a:bodyPr>
          <a:lstStyle/>
          <a:p>
            <a:r>
              <a:rPr lang="en-US" b="1" dirty="0">
                <a:solidFill>
                  <a:srgbClr val="FF0000"/>
                </a:solidFill>
              </a:rPr>
              <a:t>cathode</a:t>
            </a:r>
          </a:p>
        </p:txBody>
      </p:sp>
      <p:sp>
        <p:nvSpPr>
          <p:cNvPr id="9" name="TextBox 8"/>
          <p:cNvSpPr txBox="1"/>
          <p:nvPr/>
        </p:nvSpPr>
        <p:spPr>
          <a:xfrm>
            <a:off x="6561310" y="459903"/>
            <a:ext cx="784189" cy="369332"/>
          </a:xfrm>
          <a:prstGeom prst="rect">
            <a:avLst/>
          </a:prstGeom>
          <a:noFill/>
        </p:spPr>
        <p:txBody>
          <a:bodyPr wrap="none" rtlCol="0">
            <a:spAutoFit/>
          </a:bodyPr>
          <a:lstStyle/>
          <a:p>
            <a:r>
              <a:rPr lang="en-US" b="1" dirty="0">
                <a:solidFill>
                  <a:srgbClr val="0000FF"/>
                </a:solidFill>
              </a:rPr>
              <a:t>anode</a:t>
            </a:r>
          </a:p>
        </p:txBody>
      </p:sp>
      <p:sp>
        <p:nvSpPr>
          <p:cNvPr id="10" name="TextBox 9"/>
          <p:cNvSpPr txBox="1"/>
          <p:nvPr/>
        </p:nvSpPr>
        <p:spPr>
          <a:xfrm rot="16200000">
            <a:off x="3255005" y="2683599"/>
            <a:ext cx="509435" cy="369332"/>
          </a:xfrm>
          <a:prstGeom prst="rect">
            <a:avLst/>
          </a:prstGeom>
          <a:noFill/>
        </p:spPr>
        <p:txBody>
          <a:bodyPr wrap="none" rtlCol="0">
            <a:spAutoFit/>
          </a:bodyPr>
          <a:lstStyle/>
          <a:p>
            <a:r>
              <a:rPr lang="en-US" b="1" i="1" dirty="0"/>
              <a:t>top</a:t>
            </a:r>
          </a:p>
        </p:txBody>
      </p:sp>
      <p:sp>
        <p:nvSpPr>
          <p:cNvPr id="11" name="TextBox 10"/>
          <p:cNvSpPr txBox="1"/>
          <p:nvPr/>
        </p:nvSpPr>
        <p:spPr>
          <a:xfrm rot="16200000">
            <a:off x="7915181" y="2614326"/>
            <a:ext cx="892680" cy="369332"/>
          </a:xfrm>
          <a:prstGeom prst="rect">
            <a:avLst/>
          </a:prstGeom>
          <a:noFill/>
        </p:spPr>
        <p:txBody>
          <a:bodyPr wrap="none" rtlCol="0">
            <a:spAutoFit/>
          </a:bodyPr>
          <a:lstStyle/>
          <a:p>
            <a:r>
              <a:rPr lang="en-US" b="1" i="1" dirty="0"/>
              <a:t>bottom</a:t>
            </a:r>
          </a:p>
        </p:txBody>
      </p:sp>
      <p:sp>
        <p:nvSpPr>
          <p:cNvPr id="22" name="TextBox 21"/>
          <p:cNvSpPr txBox="1"/>
          <p:nvPr/>
        </p:nvSpPr>
        <p:spPr>
          <a:xfrm rot="16200000">
            <a:off x="5278241" y="1160616"/>
            <a:ext cx="1188980" cy="307777"/>
          </a:xfrm>
          <a:prstGeom prst="rect">
            <a:avLst/>
          </a:prstGeom>
          <a:solidFill>
            <a:srgbClr val="FFFF00"/>
          </a:solidFill>
        </p:spPr>
        <p:txBody>
          <a:bodyPr wrap="none" rtlCol="0">
            <a:spAutoFit/>
          </a:bodyPr>
          <a:lstStyle/>
          <a:p>
            <a:r>
              <a:rPr lang="en-US" sz="1400" dirty="0"/>
              <a:t>separator gap</a:t>
            </a:r>
          </a:p>
        </p:txBody>
      </p:sp>
      <p:sp>
        <p:nvSpPr>
          <p:cNvPr id="25" name="Rectangle 24"/>
          <p:cNvSpPr/>
          <p:nvPr/>
        </p:nvSpPr>
        <p:spPr>
          <a:xfrm>
            <a:off x="-1" y="5607184"/>
            <a:ext cx="12057681" cy="1015663"/>
          </a:xfrm>
          <a:prstGeom prst="rect">
            <a:avLst/>
          </a:prstGeom>
        </p:spPr>
        <p:txBody>
          <a:bodyPr wrap="square">
            <a:spAutoFit/>
          </a:bodyPr>
          <a:lstStyle/>
          <a:p>
            <a:pPr algn="just"/>
            <a:r>
              <a:rPr lang="en-US" sz="1200" b="1" dirty="0">
                <a:latin typeface="Times New Roman" panose="02020603050405020304" pitchFamily="18" charset="0"/>
                <a:ea typeface="Times New Roman" panose="02020603050405020304" pitchFamily="18" charset="0"/>
              </a:rPr>
              <a:t>Animated figure S3</a:t>
            </a:r>
            <a:r>
              <a:rPr lang="en-US" sz="1200" dirty="0">
                <a:latin typeface="Times New Roman" panose="02020603050405020304" pitchFamily="18" charset="0"/>
                <a:ea typeface="Times New Roman" panose="02020603050405020304" pitchFamily="18" charset="0"/>
              </a:rPr>
              <a:t>. (Transverse </a:t>
            </a:r>
            <a:r>
              <a:rPr lang="en-US" sz="1200" i="1" dirty="0">
                <a:latin typeface="Times New Roman" panose="02020603050405020304" pitchFamily="18" charset="0"/>
                <a:ea typeface="Times New Roman" panose="02020603050405020304" pitchFamily="18" charset="0"/>
              </a:rPr>
              <a:t>z</a:t>
            </a:r>
            <a:r>
              <a:rPr lang="en-US" sz="1200" dirty="0">
                <a:latin typeface="Times New Roman" panose="02020603050405020304" pitchFamily="18" charset="0"/>
                <a:ea typeface="Times New Roman" panose="02020603050405020304" pitchFamily="18" charset="0"/>
              </a:rPr>
              <a:t>-scans of the oxide cathode (</a:t>
            </a:r>
            <a:r>
              <a:rPr lang="en-US" sz="1200" i="1" dirty="0">
                <a:latin typeface="Times New Roman" panose="02020603050405020304" pitchFamily="18" charset="0"/>
                <a:ea typeface="Times New Roman" panose="02020603050405020304" pitchFamily="18" charset="0"/>
              </a:rPr>
              <a:t>red circles</a:t>
            </a:r>
            <a:r>
              <a:rPr lang="en-US" sz="1200" dirty="0">
                <a:latin typeface="Times New Roman" panose="02020603050405020304" pitchFamily="18" charset="0"/>
                <a:ea typeface="Times New Roman" panose="02020603050405020304" pitchFamily="18" charset="0"/>
              </a:rPr>
              <a:t>) and the graphite anode (</a:t>
            </a:r>
            <a:r>
              <a:rPr lang="en-US" sz="1200" i="1" dirty="0">
                <a:latin typeface="Times New Roman" panose="02020603050405020304" pitchFamily="18" charset="0"/>
                <a:ea typeface="Times New Roman" panose="02020603050405020304" pitchFamily="18" charset="0"/>
              </a:rPr>
              <a:t>blue circles</a:t>
            </a:r>
            <a:r>
              <a:rPr lang="en-US" sz="1200" dirty="0">
                <a:latin typeface="Times New Roman" panose="02020603050405020304" pitchFamily="18" charset="0"/>
                <a:ea typeface="Times New Roman" panose="02020603050405020304" pitchFamily="18" charset="0"/>
              </a:rPr>
              <a:t>) in a fully discharged coin cell (cell-1 in </a:t>
            </a:r>
            <a:r>
              <a:rPr lang="en-US" sz="1200" b="1" dirty="0">
                <a:latin typeface="Times New Roman" panose="02020603050405020304" pitchFamily="18" charset="0"/>
                <a:ea typeface="Times New Roman" panose="02020603050405020304" pitchFamily="18" charset="0"/>
              </a:rPr>
              <a:t>Table 1</a:t>
            </a:r>
            <a:r>
              <a:rPr lang="en-US" sz="1200" dirty="0">
                <a:latin typeface="Times New Roman" panose="02020603050405020304" pitchFamily="18" charset="0"/>
                <a:ea typeface="Times New Roman" panose="02020603050405020304" pitchFamily="18" charset="0"/>
              </a:rPr>
              <a:t>). The cell included a spring loaded stainless steel spacer pressing on the cathode on the top and a stainless steel spacer pressing on the can at the bottom. The lateral position along the diameter is indicated in the top right corner. The solid lines are the gated polynomial fits convoluted with the X-ray beam profile: a function </a:t>
            </a:r>
            <a:r>
              <a:rPr lang="en-US" sz="1200" i="1" dirty="0">
                <a:latin typeface="Times New Roman" panose="02020603050405020304" pitchFamily="18" charset="0"/>
                <a:ea typeface="Times New Roman" panose="02020603050405020304" pitchFamily="18" charset="0"/>
              </a:rPr>
              <a:t>p</a:t>
            </a:r>
            <a:r>
              <a:rPr lang="en-US" sz="1200" dirty="0">
                <a:latin typeface="Times New Roman" panose="02020603050405020304" pitchFamily="18" charset="0"/>
                <a:ea typeface="Times New Roman" panose="02020603050405020304" pitchFamily="18" charset="0"/>
              </a:rPr>
              <a:t>(</a:t>
            </a:r>
            <a:r>
              <a:rPr lang="en-US" sz="1200" i="1" dirty="0">
                <a:latin typeface="Times New Roman" panose="02020603050405020304" pitchFamily="18" charset="0"/>
                <a:ea typeface="Times New Roman" panose="02020603050405020304" pitchFamily="18" charset="0"/>
              </a:rPr>
              <a:t>z</a:t>
            </a:r>
            <a:r>
              <a:rPr lang="en-US" sz="1200" dirty="0">
                <a:latin typeface="Times New Roman" panose="02020603050405020304" pitchFamily="18" charset="0"/>
                <a:ea typeface="Times New Roman" panose="02020603050405020304" pitchFamily="18" charset="0"/>
              </a:rPr>
              <a:t>) was given by a polynomial on an interval (z</a:t>
            </a:r>
            <a:r>
              <a:rPr lang="en-US" sz="1200" baseline="-25000" dirty="0">
                <a:latin typeface="Times New Roman" panose="02020603050405020304" pitchFamily="18" charset="0"/>
                <a:ea typeface="Times New Roman" panose="02020603050405020304" pitchFamily="18" charset="0"/>
              </a:rPr>
              <a:t>1</a:t>
            </a:r>
            <a:r>
              <a:rPr lang="en-US" sz="1200" dirty="0">
                <a:latin typeface="Times New Roman" panose="02020603050405020304" pitchFamily="18" charset="0"/>
                <a:ea typeface="Times New Roman" panose="02020603050405020304" pitchFamily="18" charset="0"/>
              </a:rPr>
              <a:t>,z</a:t>
            </a:r>
            <a:r>
              <a:rPr lang="en-US" sz="1200" baseline="-25000" dirty="0">
                <a:latin typeface="Times New Roman" panose="02020603050405020304" pitchFamily="18" charset="0"/>
                <a:ea typeface="Times New Roman" panose="02020603050405020304" pitchFamily="18" charset="0"/>
              </a:rPr>
              <a:t>2</a:t>
            </a:r>
            <a:r>
              <a:rPr lang="en-US" sz="1200" dirty="0">
                <a:latin typeface="Times New Roman" panose="02020603050405020304" pitchFamily="18" charset="0"/>
                <a:ea typeface="Times New Roman" panose="02020603050405020304" pitchFamily="18" charset="0"/>
              </a:rPr>
              <a:t>) and zero outside of this interval.  This function was convoluted with the Gaussian </a:t>
            </a:r>
            <a:r>
              <a:rPr lang="en-US" sz="1200" i="1" dirty="0">
                <a:latin typeface="Times New Roman" panose="02020603050405020304" pitchFamily="18" charset="0"/>
                <a:ea typeface="Times New Roman" panose="02020603050405020304" pitchFamily="18" charset="0"/>
              </a:rPr>
              <a:t>z</a:t>
            </a:r>
            <a:r>
              <a:rPr lang="en-US" sz="1200" dirty="0">
                <a:latin typeface="Times New Roman" panose="02020603050405020304" pitchFamily="18" charset="0"/>
                <a:ea typeface="Times New Roman" panose="02020603050405020304" pitchFamily="18" charset="0"/>
              </a:rPr>
              <a:t>-profile of the X-ray beam in the material. The polynomial coefficients and the hard edges z</a:t>
            </a:r>
            <a:r>
              <a:rPr lang="en-US" sz="1200" baseline="-25000" dirty="0">
                <a:latin typeface="Times New Roman" panose="02020603050405020304" pitchFamily="18" charset="0"/>
                <a:ea typeface="Times New Roman" panose="02020603050405020304" pitchFamily="18" charset="0"/>
              </a:rPr>
              <a:t>1</a:t>
            </a:r>
            <a:r>
              <a:rPr lang="en-US" sz="1200" dirty="0">
                <a:latin typeface="Times New Roman" panose="02020603050405020304" pitchFamily="18" charset="0"/>
                <a:ea typeface="Times New Roman" panose="02020603050405020304" pitchFamily="18" charset="0"/>
              </a:rPr>
              <a:t> and z</a:t>
            </a:r>
            <a:r>
              <a:rPr lang="en-US" sz="1200" baseline="-25000" dirty="0">
                <a:latin typeface="Times New Roman" panose="02020603050405020304" pitchFamily="18" charset="0"/>
                <a:ea typeface="Times New Roman" panose="02020603050405020304" pitchFamily="18" charset="0"/>
              </a:rPr>
              <a:t>2</a:t>
            </a:r>
            <a:r>
              <a:rPr lang="en-US" sz="1200" dirty="0">
                <a:latin typeface="Times New Roman" panose="02020603050405020304" pitchFamily="18" charset="0"/>
                <a:ea typeface="Times New Roman" panose="02020603050405020304" pitchFamily="18" charset="0"/>
              </a:rPr>
              <a:t> where optimized for each scan, while the width of the X-ray beam was optimized globally. This is the animated version of </a:t>
            </a:r>
            <a:r>
              <a:rPr lang="en-US" sz="1200" b="1" dirty="0">
                <a:latin typeface="Times New Roman" panose="02020603050405020304" pitchFamily="18" charset="0"/>
                <a:ea typeface="Times New Roman" panose="02020603050405020304" pitchFamily="18" charset="0"/>
              </a:rPr>
              <a:t>Figure 3</a:t>
            </a:r>
            <a:r>
              <a:rPr lang="en-US" sz="1200" dirty="0">
                <a:latin typeface="Times New Roman" panose="02020603050405020304" pitchFamily="18" charset="0"/>
                <a:ea typeface="Times New Roman" panose="02020603050405020304" pitchFamily="18" charset="0"/>
              </a:rPr>
              <a:t> in the text.</a:t>
            </a:r>
            <a:endParaRPr lang="en-US" sz="1200" b="1" i="1" dirty="0">
              <a:solidFill>
                <a:srgbClr val="FF0000"/>
              </a:solidFill>
            </a:endParaRPr>
          </a:p>
        </p:txBody>
      </p:sp>
      <p:sp>
        <p:nvSpPr>
          <p:cNvPr id="2" name="Slide Number Placeholder 1"/>
          <p:cNvSpPr>
            <a:spLocks noGrp="1"/>
          </p:cNvSpPr>
          <p:nvPr>
            <p:ph type="sldNum" sz="quarter" idx="12"/>
          </p:nvPr>
        </p:nvSpPr>
        <p:spPr/>
        <p:txBody>
          <a:bodyPr/>
          <a:lstStyle/>
          <a:p>
            <a:r>
              <a:rPr lang="en-US" dirty="0"/>
              <a:t>S</a:t>
            </a:r>
            <a:fld id="{AC7E3AD3-7B6F-450B-9D97-EC8A2013967D}" type="slidenum">
              <a:rPr lang="en-US" smtClean="0"/>
              <a:t>4</a:t>
            </a:fld>
            <a:endParaRPr lang="en-US" dirty="0"/>
          </a:p>
        </p:txBody>
      </p:sp>
    </p:spTree>
    <p:extLst>
      <p:ext uri="{BB962C8B-B14F-4D97-AF65-F5344CB8AC3E}">
        <p14:creationId xmlns:p14="http://schemas.microsoft.com/office/powerpoint/2010/main" val="201062097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vol="80000">
                <p:cTn id="7" fill="hold" display="0">
                  <p:stCondLst>
                    <p:cond delay="indefinite"/>
                  </p:stCondLst>
                </p:cTn>
                <p:tgtEl>
                  <p:spTgt spid="7"/>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ap">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61625" y="598805"/>
            <a:ext cx="7542014" cy="4895344"/>
          </a:xfrm>
          <a:prstGeom prst="rect">
            <a:avLst/>
          </a:prstGeom>
        </p:spPr>
      </p:pic>
      <p:sp>
        <p:nvSpPr>
          <p:cNvPr id="22" name="TextBox 21"/>
          <p:cNvSpPr txBox="1"/>
          <p:nvPr/>
        </p:nvSpPr>
        <p:spPr>
          <a:xfrm>
            <a:off x="1611825" y="297429"/>
            <a:ext cx="1632306" cy="369332"/>
          </a:xfrm>
          <a:prstGeom prst="rect">
            <a:avLst/>
          </a:prstGeom>
          <a:noFill/>
        </p:spPr>
        <p:txBody>
          <a:bodyPr wrap="none" rtlCol="0">
            <a:spAutoFit/>
          </a:bodyPr>
          <a:lstStyle/>
          <a:p>
            <a:r>
              <a:rPr lang="en-US" b="1" dirty="0">
                <a:solidFill>
                  <a:srgbClr val="0000FF"/>
                </a:solidFill>
              </a:rPr>
              <a:t>graphite anode</a:t>
            </a:r>
          </a:p>
        </p:txBody>
      </p:sp>
      <p:sp>
        <p:nvSpPr>
          <p:cNvPr id="23" name="TextBox 22"/>
          <p:cNvSpPr txBox="1"/>
          <p:nvPr/>
        </p:nvSpPr>
        <p:spPr>
          <a:xfrm>
            <a:off x="3844638" y="297429"/>
            <a:ext cx="1529521" cy="369332"/>
          </a:xfrm>
          <a:prstGeom prst="rect">
            <a:avLst/>
          </a:prstGeom>
          <a:noFill/>
        </p:spPr>
        <p:txBody>
          <a:bodyPr wrap="none" rtlCol="0">
            <a:spAutoFit/>
          </a:bodyPr>
          <a:lstStyle/>
          <a:p>
            <a:r>
              <a:rPr lang="en-US" b="1" dirty="0">
                <a:solidFill>
                  <a:srgbClr val="FF0000"/>
                </a:solidFill>
              </a:rPr>
              <a:t>oxide cathode</a:t>
            </a:r>
          </a:p>
        </p:txBody>
      </p:sp>
      <p:sp>
        <p:nvSpPr>
          <p:cNvPr id="24" name="TextBox 23"/>
          <p:cNvSpPr txBox="1"/>
          <p:nvPr/>
        </p:nvSpPr>
        <p:spPr>
          <a:xfrm>
            <a:off x="4548753" y="783471"/>
            <a:ext cx="412292" cy="369332"/>
          </a:xfrm>
          <a:prstGeom prst="rect">
            <a:avLst/>
          </a:prstGeom>
          <a:noFill/>
        </p:spPr>
        <p:txBody>
          <a:bodyPr wrap="none" rtlCol="0">
            <a:spAutoFit/>
          </a:bodyPr>
          <a:lstStyle/>
          <a:p>
            <a:r>
              <a:rPr lang="en-US" b="1" dirty="0"/>
              <a:t>y=</a:t>
            </a:r>
          </a:p>
        </p:txBody>
      </p:sp>
      <p:sp>
        <p:nvSpPr>
          <p:cNvPr id="30" name="Rectangle 29"/>
          <p:cNvSpPr/>
          <p:nvPr/>
        </p:nvSpPr>
        <p:spPr>
          <a:xfrm>
            <a:off x="928625" y="849605"/>
            <a:ext cx="683200" cy="523220"/>
          </a:xfrm>
          <a:prstGeom prst="rect">
            <a:avLst/>
          </a:prstGeom>
        </p:spPr>
        <p:txBody>
          <a:bodyPr wrap="none">
            <a:spAutoFit/>
          </a:bodyPr>
          <a:lstStyle/>
          <a:p>
            <a:r>
              <a:rPr lang="en-US" sz="2800" b="1" dirty="0"/>
              <a:t>(a) </a:t>
            </a:r>
            <a:endParaRPr lang="en-US" sz="2800" dirty="0"/>
          </a:p>
        </p:txBody>
      </p:sp>
      <p:pic>
        <p:nvPicPr>
          <p:cNvPr id="31" name="Picture 30"/>
          <p:cNvPicPr>
            <a:picLocks noChangeAspect="1"/>
          </p:cNvPicPr>
          <p:nvPr/>
        </p:nvPicPr>
        <p:blipFill>
          <a:blip r:embed="rId5"/>
          <a:stretch>
            <a:fillRect/>
          </a:stretch>
        </p:blipFill>
        <p:spPr>
          <a:xfrm>
            <a:off x="6920449" y="297429"/>
            <a:ext cx="4608975" cy="4627265"/>
          </a:xfrm>
          <a:prstGeom prst="rect">
            <a:avLst/>
          </a:prstGeom>
        </p:spPr>
      </p:pic>
      <p:sp>
        <p:nvSpPr>
          <p:cNvPr id="32" name="Rectangle 31"/>
          <p:cNvSpPr/>
          <p:nvPr/>
        </p:nvSpPr>
        <p:spPr>
          <a:xfrm>
            <a:off x="312280" y="5461861"/>
            <a:ext cx="11256935" cy="1015663"/>
          </a:xfrm>
          <a:prstGeom prst="rect">
            <a:avLst/>
          </a:prstGeom>
        </p:spPr>
        <p:txBody>
          <a:bodyPr wrap="square">
            <a:spAutoFit/>
          </a:bodyPr>
          <a:lstStyle/>
          <a:p>
            <a:pPr algn="just"/>
            <a:r>
              <a:rPr lang="en-US" sz="1200" b="1" dirty="0">
                <a:latin typeface="Times New Roman" panose="02020603050405020304" pitchFamily="18" charset="0"/>
                <a:ea typeface="Times New Roman" panose="02020603050405020304" pitchFamily="18" charset="0"/>
              </a:rPr>
              <a:t>Animated figure S4</a:t>
            </a:r>
            <a:r>
              <a:rPr lang="en-US" sz="1200" dirty="0">
                <a:latin typeface="Times New Roman" panose="02020603050405020304" pitchFamily="18" charset="0"/>
                <a:ea typeface="Times New Roman" panose="02020603050405020304" pitchFamily="18" charset="0"/>
              </a:rPr>
              <a:t>. Panel a: Transverse </a:t>
            </a:r>
            <a:r>
              <a:rPr lang="en-US" sz="1200" i="1" dirty="0">
                <a:latin typeface="Times New Roman" panose="02020603050405020304" pitchFamily="18" charset="0"/>
                <a:ea typeface="Times New Roman" panose="02020603050405020304" pitchFamily="18" charset="0"/>
              </a:rPr>
              <a:t>z</a:t>
            </a:r>
            <a:r>
              <a:rPr lang="en-US" sz="1200" dirty="0">
                <a:latin typeface="Times New Roman" panose="02020603050405020304" pitchFamily="18" charset="0"/>
                <a:ea typeface="Times New Roman" panose="02020603050405020304" pitchFamily="18" charset="0"/>
              </a:rPr>
              <a:t>-scans of integrated X-ray diffraction peaks from charged cell-8 (</a:t>
            </a:r>
            <a:r>
              <a:rPr lang="en-US" sz="1200" b="1" dirty="0">
                <a:latin typeface="Times New Roman" panose="02020603050405020304" pitchFamily="18" charset="0"/>
                <a:ea typeface="Times New Roman" panose="02020603050405020304" pitchFamily="18" charset="0"/>
              </a:rPr>
              <a:t>Table 1</a:t>
            </a:r>
            <a:r>
              <a:rPr lang="en-US" sz="1200" dirty="0">
                <a:latin typeface="Times New Roman" panose="02020603050405020304" pitchFamily="18" charset="0"/>
                <a:ea typeface="Times New Roman" panose="02020603050405020304" pitchFamily="18" charset="0"/>
              </a:rPr>
              <a:t>) shown schematically in panel b. The </a:t>
            </a:r>
            <a:r>
              <a:rPr lang="en-US" sz="1200" i="1" dirty="0">
                <a:latin typeface="Times New Roman" panose="02020603050405020304" pitchFamily="18" charset="0"/>
                <a:ea typeface="Times New Roman" panose="02020603050405020304" pitchFamily="18" charset="0"/>
              </a:rPr>
              <a:t>z</a:t>
            </a:r>
            <a:r>
              <a:rPr lang="en-US" sz="1200" dirty="0">
                <a:latin typeface="Times New Roman" panose="02020603050405020304" pitchFamily="18" charset="0"/>
                <a:ea typeface="Times New Roman" panose="02020603050405020304" pitchFamily="18" charset="0"/>
              </a:rPr>
              <a:t> increases from the top to the bottom and </a:t>
            </a:r>
            <a:r>
              <a:rPr lang="en-US" sz="1200" i="1" dirty="0">
                <a:latin typeface="Times New Roman" panose="02020603050405020304" pitchFamily="18" charset="0"/>
                <a:ea typeface="Times New Roman" panose="02020603050405020304" pitchFamily="18" charset="0"/>
              </a:rPr>
              <a:t>y</a:t>
            </a:r>
            <a:r>
              <a:rPr lang="en-US" sz="1200" dirty="0">
                <a:latin typeface="Times New Roman" panose="02020603050405020304" pitchFamily="18" charset="0"/>
                <a:ea typeface="Times New Roman" panose="02020603050405020304" pitchFamily="18" charset="0"/>
              </a:rPr>
              <a:t> is relative to the center of the cell. In panel a, the red line is for the oxide cathode, the dashed brown line is for the copper collector, the green line is for the ordered polymer lamellae in the separator; the cyan and magenta lines are for the LiC</a:t>
            </a:r>
            <a:r>
              <a:rPr lang="en-US" sz="1200" baseline="-25000" dirty="0">
                <a:latin typeface="Times New Roman" panose="02020603050405020304" pitchFamily="18" charset="0"/>
                <a:ea typeface="Times New Roman" panose="02020603050405020304" pitchFamily="18" charset="0"/>
              </a:rPr>
              <a:t>12</a:t>
            </a:r>
            <a:r>
              <a:rPr lang="en-US" sz="1200" dirty="0">
                <a:latin typeface="Times New Roman" panose="02020603050405020304" pitchFamily="18" charset="0"/>
                <a:ea typeface="Times New Roman" panose="02020603050405020304" pitchFamily="18" charset="0"/>
              </a:rPr>
              <a:t> and LiC</a:t>
            </a:r>
            <a:r>
              <a:rPr lang="en-US" sz="1200" baseline="-25000" dirty="0">
                <a:latin typeface="Times New Roman" panose="02020603050405020304" pitchFamily="18" charset="0"/>
                <a:ea typeface="Times New Roman" panose="02020603050405020304" pitchFamily="18" charset="0"/>
              </a:rPr>
              <a:t>6</a:t>
            </a:r>
            <a:r>
              <a:rPr lang="en-US" sz="1200" dirty="0">
                <a:latin typeface="Times New Roman" panose="02020603050405020304" pitchFamily="18" charset="0"/>
                <a:ea typeface="Times New Roman" panose="02020603050405020304" pitchFamily="18" charset="0"/>
              </a:rPr>
              <a:t> phases in the lithiated graphite cathode, respectively. The regions for integration are given in </a:t>
            </a:r>
            <a:r>
              <a:rPr lang="en-US" sz="1200" b="1" dirty="0">
                <a:latin typeface="Times New Roman" panose="02020603050405020304" pitchFamily="18" charset="0"/>
                <a:ea typeface="Times New Roman" panose="02020603050405020304" pitchFamily="18" charset="0"/>
              </a:rPr>
              <a:t>Table S3</a:t>
            </a:r>
            <a:r>
              <a:rPr lang="en-US" sz="1200" dirty="0">
                <a:latin typeface="Times New Roman" panose="02020603050405020304" pitchFamily="18" charset="0"/>
                <a:ea typeface="Times New Roman" panose="02020603050405020304" pitchFamily="18" charset="0"/>
              </a:rPr>
              <a:t>. The integrals were corrected and scaled as explained in the Experimental. The dashed black line gives the sum of the </a:t>
            </a:r>
            <a:r>
              <a:rPr lang="en-US" sz="1200" dirty="0" err="1">
                <a:latin typeface="Times New Roman" panose="02020603050405020304" pitchFamily="18" charset="0"/>
                <a:ea typeface="Times New Roman" panose="02020603050405020304" pitchFamily="18" charset="0"/>
              </a:rPr>
              <a:t>LiC</a:t>
            </a:r>
            <a:r>
              <a:rPr lang="en-US" sz="1200" baseline="-25000" dirty="0" err="1">
                <a:latin typeface="Times New Roman" panose="02020603050405020304" pitchFamily="18" charset="0"/>
                <a:ea typeface="Times New Roman" panose="02020603050405020304" pitchFamily="18" charset="0"/>
              </a:rPr>
              <a:t>x</a:t>
            </a:r>
            <a:r>
              <a:rPr lang="en-US" sz="1200" dirty="0">
                <a:latin typeface="Times New Roman" panose="02020603050405020304" pitchFamily="18" charset="0"/>
                <a:ea typeface="Times New Roman" panose="02020603050405020304" pitchFamily="18" charset="0"/>
              </a:rPr>
              <a:t> contributions.  The integral follows both the active material distribution </a:t>
            </a:r>
            <a:r>
              <a:rPr lang="en-US" sz="1200" i="1" dirty="0">
                <a:latin typeface="Times New Roman" panose="02020603050405020304" pitchFamily="18" charset="0"/>
                <a:ea typeface="Times New Roman" panose="02020603050405020304" pitchFamily="18" charset="0"/>
              </a:rPr>
              <a:t>and</a:t>
            </a:r>
            <a:r>
              <a:rPr lang="en-US" sz="1200" dirty="0">
                <a:latin typeface="Times New Roman" panose="02020603050405020304" pitchFamily="18" charset="0"/>
                <a:ea typeface="Times New Roman" panose="02020603050405020304" pitchFamily="18" charset="0"/>
              </a:rPr>
              <a:t> its lithiation. Cell-8 provided the most uniform compression of the electrode assembly among the cells in </a:t>
            </a:r>
            <a:r>
              <a:rPr lang="en-US" sz="1200" b="1" dirty="0">
                <a:latin typeface="Times New Roman" panose="02020603050405020304" pitchFamily="18" charset="0"/>
                <a:ea typeface="Times New Roman" panose="02020603050405020304" pitchFamily="18" charset="0"/>
              </a:rPr>
              <a:t>Table 1</a:t>
            </a:r>
            <a:r>
              <a:rPr lang="en-US" sz="1200" dirty="0">
                <a:latin typeface="Times New Roman" panose="02020603050405020304" pitchFamily="18" charset="0"/>
                <a:ea typeface="Times New Roman" panose="02020603050405020304" pitchFamily="18" charset="0"/>
              </a:rPr>
              <a:t>.</a:t>
            </a:r>
            <a:endParaRPr lang="en-US" sz="1200" b="1" dirty="0"/>
          </a:p>
        </p:txBody>
      </p:sp>
      <p:sp>
        <p:nvSpPr>
          <p:cNvPr id="33" name="TextBox 32"/>
          <p:cNvSpPr txBox="1"/>
          <p:nvPr/>
        </p:nvSpPr>
        <p:spPr>
          <a:xfrm rot="16200000">
            <a:off x="2898591" y="1218936"/>
            <a:ext cx="1188980" cy="307777"/>
          </a:xfrm>
          <a:prstGeom prst="rect">
            <a:avLst/>
          </a:prstGeom>
          <a:solidFill>
            <a:srgbClr val="FFFF00"/>
          </a:solidFill>
        </p:spPr>
        <p:txBody>
          <a:bodyPr wrap="none" rtlCol="0">
            <a:spAutoFit/>
          </a:bodyPr>
          <a:lstStyle/>
          <a:p>
            <a:r>
              <a:rPr lang="en-US" sz="1400" dirty="0"/>
              <a:t>separator gap</a:t>
            </a:r>
          </a:p>
        </p:txBody>
      </p:sp>
      <p:sp>
        <p:nvSpPr>
          <p:cNvPr id="3" name="Slide Number Placeholder 2"/>
          <p:cNvSpPr>
            <a:spLocks noGrp="1"/>
          </p:cNvSpPr>
          <p:nvPr>
            <p:ph type="sldNum" sz="quarter" idx="12"/>
          </p:nvPr>
        </p:nvSpPr>
        <p:spPr/>
        <p:txBody>
          <a:bodyPr/>
          <a:lstStyle/>
          <a:p>
            <a:r>
              <a:rPr lang="en-US" dirty="0"/>
              <a:t>S</a:t>
            </a:r>
            <a:fld id="{AC7E3AD3-7B6F-450B-9D97-EC8A2013967D}" type="slidenum">
              <a:rPr lang="en-US" smtClean="0"/>
              <a:t>5</a:t>
            </a:fld>
            <a:endParaRPr lang="en-US" dirty="0"/>
          </a:p>
        </p:txBody>
      </p:sp>
      <p:sp>
        <p:nvSpPr>
          <p:cNvPr id="5" name="TextBox 4"/>
          <p:cNvSpPr txBox="1"/>
          <p:nvPr/>
        </p:nvSpPr>
        <p:spPr>
          <a:xfrm rot="16200000">
            <a:off x="830842" y="2607093"/>
            <a:ext cx="509435" cy="369332"/>
          </a:xfrm>
          <a:prstGeom prst="rect">
            <a:avLst/>
          </a:prstGeom>
          <a:noFill/>
        </p:spPr>
        <p:txBody>
          <a:bodyPr wrap="none" rtlCol="0">
            <a:spAutoFit/>
          </a:bodyPr>
          <a:lstStyle/>
          <a:p>
            <a:r>
              <a:rPr lang="en-US" b="1" i="1" dirty="0"/>
              <a:t>top</a:t>
            </a:r>
          </a:p>
        </p:txBody>
      </p:sp>
      <p:sp>
        <p:nvSpPr>
          <p:cNvPr id="13" name="TextBox 12"/>
          <p:cNvSpPr txBox="1"/>
          <p:nvPr/>
        </p:nvSpPr>
        <p:spPr>
          <a:xfrm rot="16200000">
            <a:off x="5309742" y="2607092"/>
            <a:ext cx="892680" cy="369332"/>
          </a:xfrm>
          <a:prstGeom prst="rect">
            <a:avLst/>
          </a:prstGeom>
          <a:noFill/>
        </p:spPr>
        <p:txBody>
          <a:bodyPr wrap="none" rtlCol="0">
            <a:spAutoFit/>
          </a:bodyPr>
          <a:lstStyle/>
          <a:p>
            <a:r>
              <a:rPr lang="en-US" b="1" i="1" dirty="0"/>
              <a:t>bottom</a:t>
            </a:r>
          </a:p>
        </p:txBody>
      </p:sp>
      <p:sp>
        <p:nvSpPr>
          <p:cNvPr id="6" name="TextBox 5"/>
          <p:cNvSpPr txBox="1"/>
          <p:nvPr/>
        </p:nvSpPr>
        <p:spPr>
          <a:xfrm>
            <a:off x="1396862" y="3216719"/>
            <a:ext cx="429926" cy="369332"/>
          </a:xfrm>
          <a:prstGeom prst="rect">
            <a:avLst/>
          </a:prstGeom>
          <a:noFill/>
        </p:spPr>
        <p:txBody>
          <a:bodyPr wrap="square" rtlCol="0">
            <a:spAutoFit/>
          </a:bodyPr>
          <a:lstStyle/>
          <a:p>
            <a:r>
              <a:rPr lang="en-US" b="1">
                <a:solidFill>
                  <a:schemeClr val="accent4">
                    <a:lumMod val="75000"/>
                  </a:schemeClr>
                </a:solidFill>
              </a:rPr>
              <a:t>Cu</a:t>
            </a:r>
          </a:p>
        </p:txBody>
      </p:sp>
    </p:spTree>
    <p:extLst>
      <p:ext uri="{BB962C8B-B14F-4D97-AF65-F5344CB8AC3E}">
        <p14:creationId xmlns:p14="http://schemas.microsoft.com/office/powerpoint/2010/main" val="181433092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ap">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72489" y="685606"/>
            <a:ext cx="7349101" cy="4886266"/>
          </a:xfrm>
          <a:prstGeom prst="rect">
            <a:avLst/>
          </a:prstGeom>
        </p:spPr>
      </p:pic>
      <p:sp>
        <p:nvSpPr>
          <p:cNvPr id="4" name="TextBox 3"/>
          <p:cNvSpPr txBox="1"/>
          <p:nvPr/>
        </p:nvSpPr>
        <p:spPr>
          <a:xfrm>
            <a:off x="923086" y="919293"/>
            <a:ext cx="465192" cy="369332"/>
          </a:xfrm>
          <a:prstGeom prst="rect">
            <a:avLst/>
          </a:prstGeom>
          <a:noFill/>
        </p:spPr>
        <p:txBody>
          <a:bodyPr wrap="none" rtlCol="0">
            <a:spAutoFit/>
          </a:bodyPr>
          <a:lstStyle/>
          <a:p>
            <a:r>
              <a:rPr lang="en-US" b="1" dirty="0"/>
              <a:t>y =</a:t>
            </a:r>
          </a:p>
        </p:txBody>
      </p:sp>
      <p:sp>
        <p:nvSpPr>
          <p:cNvPr id="5" name="TextBox 4"/>
          <p:cNvSpPr txBox="1"/>
          <p:nvPr/>
        </p:nvSpPr>
        <p:spPr>
          <a:xfrm>
            <a:off x="1588577" y="313376"/>
            <a:ext cx="1632306" cy="369332"/>
          </a:xfrm>
          <a:prstGeom prst="rect">
            <a:avLst/>
          </a:prstGeom>
          <a:noFill/>
        </p:spPr>
        <p:txBody>
          <a:bodyPr wrap="none" rtlCol="0">
            <a:spAutoFit/>
          </a:bodyPr>
          <a:lstStyle/>
          <a:p>
            <a:r>
              <a:rPr lang="en-US" b="1" dirty="0">
                <a:solidFill>
                  <a:srgbClr val="0000FF"/>
                </a:solidFill>
              </a:rPr>
              <a:t>graphite anode</a:t>
            </a:r>
          </a:p>
        </p:txBody>
      </p:sp>
      <p:sp>
        <p:nvSpPr>
          <p:cNvPr id="6" name="TextBox 5"/>
          <p:cNvSpPr txBox="1"/>
          <p:nvPr/>
        </p:nvSpPr>
        <p:spPr>
          <a:xfrm>
            <a:off x="4384019" y="313376"/>
            <a:ext cx="1529521" cy="369332"/>
          </a:xfrm>
          <a:prstGeom prst="rect">
            <a:avLst/>
          </a:prstGeom>
          <a:noFill/>
        </p:spPr>
        <p:txBody>
          <a:bodyPr wrap="none" rtlCol="0">
            <a:spAutoFit/>
          </a:bodyPr>
          <a:lstStyle/>
          <a:p>
            <a:r>
              <a:rPr lang="en-US" b="1" dirty="0">
                <a:solidFill>
                  <a:srgbClr val="FF0000"/>
                </a:solidFill>
              </a:rPr>
              <a:t>oxide cathode</a:t>
            </a:r>
          </a:p>
        </p:txBody>
      </p:sp>
      <p:sp>
        <p:nvSpPr>
          <p:cNvPr id="26" name="TextBox 25"/>
          <p:cNvSpPr txBox="1"/>
          <p:nvPr/>
        </p:nvSpPr>
        <p:spPr>
          <a:xfrm>
            <a:off x="2920159" y="884906"/>
            <a:ext cx="601447" cy="523220"/>
          </a:xfrm>
          <a:prstGeom prst="rect">
            <a:avLst/>
          </a:prstGeom>
          <a:solidFill>
            <a:schemeClr val="bg1"/>
          </a:solidFill>
        </p:spPr>
        <p:txBody>
          <a:bodyPr wrap="none" rtlCol="0">
            <a:spAutoFit/>
          </a:bodyPr>
          <a:lstStyle/>
          <a:p>
            <a:r>
              <a:rPr lang="en-US" sz="2800" b="1" dirty="0"/>
              <a:t>(a)</a:t>
            </a:r>
          </a:p>
        </p:txBody>
      </p:sp>
      <p:pic>
        <p:nvPicPr>
          <p:cNvPr id="27" name="Picture 26"/>
          <p:cNvPicPr>
            <a:picLocks noChangeAspect="1"/>
          </p:cNvPicPr>
          <p:nvPr/>
        </p:nvPicPr>
        <p:blipFill>
          <a:blip r:embed="rId5"/>
          <a:stretch>
            <a:fillRect/>
          </a:stretch>
        </p:blipFill>
        <p:spPr>
          <a:xfrm>
            <a:off x="6661490" y="313376"/>
            <a:ext cx="4572396" cy="4651651"/>
          </a:xfrm>
          <a:prstGeom prst="rect">
            <a:avLst/>
          </a:prstGeom>
        </p:spPr>
      </p:pic>
      <p:sp>
        <p:nvSpPr>
          <p:cNvPr id="28" name="TextBox 27"/>
          <p:cNvSpPr txBox="1"/>
          <p:nvPr/>
        </p:nvSpPr>
        <p:spPr>
          <a:xfrm rot="16200000">
            <a:off x="-728420" y="2611465"/>
            <a:ext cx="2226763" cy="369332"/>
          </a:xfrm>
          <a:prstGeom prst="rect">
            <a:avLst/>
          </a:prstGeom>
          <a:solidFill>
            <a:schemeClr val="bg1"/>
          </a:solidFill>
        </p:spPr>
        <p:txBody>
          <a:bodyPr wrap="none" rtlCol="0">
            <a:spAutoFit/>
          </a:bodyPr>
          <a:lstStyle/>
          <a:p>
            <a:r>
              <a:rPr lang="en-US" b="1" dirty="0"/>
              <a:t>electrode lithiation, </a:t>
            </a:r>
            <a:r>
              <a:rPr lang="en-US" b="1" i="1" dirty="0"/>
              <a:t>x</a:t>
            </a:r>
          </a:p>
        </p:txBody>
      </p:sp>
      <p:sp>
        <p:nvSpPr>
          <p:cNvPr id="29" name="Rectangle 28"/>
          <p:cNvSpPr/>
          <p:nvPr/>
        </p:nvSpPr>
        <p:spPr>
          <a:xfrm>
            <a:off x="272489" y="5571872"/>
            <a:ext cx="11256935" cy="1200329"/>
          </a:xfrm>
          <a:prstGeom prst="rect">
            <a:avLst/>
          </a:prstGeom>
        </p:spPr>
        <p:txBody>
          <a:bodyPr wrap="square">
            <a:spAutoFit/>
          </a:bodyPr>
          <a:lstStyle/>
          <a:p>
            <a:pPr algn="just"/>
            <a:r>
              <a:rPr lang="en-US" sz="1200" b="1" dirty="0">
                <a:latin typeface="Times New Roman" panose="02020603050405020304" pitchFamily="18" charset="0"/>
                <a:ea typeface="Times New Roman" panose="02020603050405020304" pitchFamily="18" charset="0"/>
              </a:rPr>
              <a:t>Animated figure S5</a:t>
            </a:r>
            <a:r>
              <a:rPr lang="en-US" sz="1200" dirty="0">
                <a:latin typeface="Times New Roman" panose="02020603050405020304" pitchFamily="18" charset="0"/>
                <a:ea typeface="Times New Roman" panose="02020603050405020304" pitchFamily="18" charset="0"/>
              </a:rPr>
              <a:t>. Panel a: Transverse </a:t>
            </a:r>
            <a:r>
              <a:rPr lang="en-US" sz="1200" i="1" dirty="0">
                <a:latin typeface="Times New Roman" panose="02020603050405020304" pitchFamily="18" charset="0"/>
                <a:ea typeface="Times New Roman" panose="02020603050405020304" pitchFamily="18" charset="0"/>
              </a:rPr>
              <a:t>z</a:t>
            </a:r>
            <a:r>
              <a:rPr lang="en-US" sz="1200" dirty="0">
                <a:latin typeface="Times New Roman" panose="02020603050405020304" pitchFamily="18" charset="0"/>
                <a:ea typeface="Times New Roman" panose="02020603050405020304" pitchFamily="18" charset="0"/>
              </a:rPr>
              <a:t>-plots for lithiation in charged coin cell-1 (</a:t>
            </a:r>
            <a:r>
              <a:rPr lang="en-US" sz="1200" b="1" dirty="0">
                <a:latin typeface="Times New Roman" panose="02020603050405020304" pitchFamily="18" charset="0"/>
                <a:ea typeface="Times New Roman" panose="02020603050405020304" pitchFamily="18" charset="0"/>
              </a:rPr>
              <a:t>Table 1</a:t>
            </a:r>
            <a:r>
              <a:rPr lang="en-US" sz="1200" dirty="0">
                <a:latin typeface="Times New Roman" panose="02020603050405020304" pitchFamily="18" charset="0"/>
                <a:ea typeface="Times New Roman" panose="02020603050405020304" pitchFamily="18" charset="0"/>
              </a:rPr>
              <a:t>) with the standard electrode assembly (the cathode is on top) and the standard set of stainless steel spacers that is shown schematically in panel b. The </a:t>
            </a:r>
            <a:r>
              <a:rPr lang="en-US" sz="1200" i="1" dirty="0">
                <a:latin typeface="Times New Roman" panose="02020603050405020304" pitchFamily="18" charset="0"/>
                <a:ea typeface="Times New Roman" panose="02020603050405020304" pitchFamily="18" charset="0"/>
              </a:rPr>
              <a:t>z</a:t>
            </a:r>
            <a:r>
              <a:rPr lang="en-US" sz="1200" dirty="0">
                <a:latin typeface="Times New Roman" panose="02020603050405020304" pitchFamily="18" charset="0"/>
                <a:ea typeface="Times New Roman" panose="02020603050405020304" pitchFamily="18" charset="0"/>
              </a:rPr>
              <a:t> increases from the bottom to the top and </a:t>
            </a:r>
            <a:r>
              <a:rPr lang="en-US" sz="1200" i="1" dirty="0">
                <a:latin typeface="Times New Roman" panose="02020603050405020304" pitchFamily="18" charset="0"/>
                <a:ea typeface="Times New Roman" panose="02020603050405020304" pitchFamily="18" charset="0"/>
              </a:rPr>
              <a:t>y</a:t>
            </a:r>
            <a:r>
              <a:rPr lang="en-US" sz="1200" dirty="0">
                <a:latin typeface="Times New Roman" panose="02020603050405020304" pitchFamily="18" charset="0"/>
                <a:ea typeface="Times New Roman" panose="02020603050405020304" pitchFamily="18" charset="0"/>
              </a:rPr>
              <a:t> is the radial coordinate for a </a:t>
            </a:r>
            <a:r>
              <a:rPr lang="en-US" sz="1200" i="1" dirty="0" err="1">
                <a:latin typeface="Times New Roman" panose="02020603050405020304" pitchFamily="18" charset="0"/>
                <a:ea typeface="Times New Roman" panose="02020603050405020304" pitchFamily="18" charset="0"/>
              </a:rPr>
              <a:t>yz</a:t>
            </a:r>
            <a:r>
              <a:rPr lang="en-US" sz="1200" i="1" dirty="0">
                <a:latin typeface="Times New Roman" panose="02020603050405020304" pitchFamily="18" charset="0"/>
                <a:ea typeface="Times New Roman" panose="02020603050405020304" pitchFamily="18" charset="0"/>
              </a:rPr>
              <a:t>-</a:t>
            </a:r>
            <a:r>
              <a:rPr lang="en-US" sz="1200" dirty="0">
                <a:latin typeface="Times New Roman" panose="02020603050405020304" pitchFamily="18" charset="0"/>
                <a:ea typeface="Times New Roman" panose="02020603050405020304" pitchFamily="18" charset="0"/>
              </a:rPr>
              <a:t>scan across the diameter of this cell; y=0 is at the cell center. The lithiation was estimated from the X-ray peaks as explained in the Experimental. The cyan and magenta plots are for the LiC</a:t>
            </a:r>
            <a:r>
              <a:rPr lang="en-US" sz="1200" baseline="-25000" dirty="0">
                <a:latin typeface="Times New Roman" panose="02020603050405020304" pitchFamily="18" charset="0"/>
                <a:ea typeface="Times New Roman" panose="02020603050405020304" pitchFamily="18" charset="0"/>
              </a:rPr>
              <a:t>12</a:t>
            </a:r>
            <a:r>
              <a:rPr lang="en-US" sz="1200" dirty="0">
                <a:latin typeface="Times New Roman" panose="02020603050405020304" pitchFamily="18" charset="0"/>
                <a:ea typeface="Times New Roman" panose="02020603050405020304" pitchFamily="18" charset="0"/>
              </a:rPr>
              <a:t> and LiC</a:t>
            </a:r>
            <a:r>
              <a:rPr lang="en-US" sz="1200" baseline="-25000" dirty="0">
                <a:latin typeface="Times New Roman" panose="02020603050405020304" pitchFamily="18" charset="0"/>
                <a:ea typeface="Times New Roman" panose="02020603050405020304" pitchFamily="18" charset="0"/>
              </a:rPr>
              <a:t>6</a:t>
            </a:r>
            <a:r>
              <a:rPr lang="en-US" sz="1200" dirty="0">
                <a:latin typeface="Times New Roman" panose="02020603050405020304" pitchFamily="18" charset="0"/>
                <a:ea typeface="Times New Roman" panose="02020603050405020304" pitchFamily="18" charset="0"/>
              </a:rPr>
              <a:t> phases, respectively, and red is for the oxide. The dashed gray line is for the material distribution in the oxide. The two LiC</a:t>
            </a:r>
            <a:r>
              <a:rPr lang="en-US" sz="1200" baseline="-25000" dirty="0">
                <a:latin typeface="Times New Roman" panose="02020603050405020304" pitchFamily="18" charset="0"/>
                <a:ea typeface="Times New Roman" panose="02020603050405020304" pitchFamily="18" charset="0"/>
              </a:rPr>
              <a:t>6x</a:t>
            </a:r>
            <a:r>
              <a:rPr lang="en-US" sz="1200" dirty="0">
                <a:latin typeface="Times New Roman" panose="02020603050405020304" pitchFamily="18" charset="0"/>
                <a:ea typeface="Times New Roman" panose="02020603050405020304" pitchFamily="18" charset="0"/>
              </a:rPr>
              <a:t> phases are complementary to each other. The lithiation profiles at the center of the cell are steep, with the LiC</a:t>
            </a:r>
            <a:r>
              <a:rPr lang="en-US" sz="1200" baseline="-25000" dirty="0">
                <a:latin typeface="Times New Roman" panose="02020603050405020304" pitchFamily="18" charset="0"/>
                <a:ea typeface="Times New Roman" panose="02020603050405020304" pitchFamily="18" charset="0"/>
              </a:rPr>
              <a:t>6</a:t>
            </a:r>
            <a:r>
              <a:rPr lang="en-US" sz="1200" dirty="0">
                <a:latin typeface="Times New Roman" panose="02020603050405020304" pitchFamily="18" charset="0"/>
                <a:ea typeface="Times New Roman" panose="02020603050405020304" pitchFamily="18" charset="0"/>
              </a:rPr>
              <a:t> phase prevalent near the separator, and the LiC</a:t>
            </a:r>
            <a:r>
              <a:rPr lang="en-US" sz="1200" baseline="-25000" dirty="0">
                <a:latin typeface="Times New Roman" panose="02020603050405020304" pitchFamily="18" charset="0"/>
                <a:ea typeface="Times New Roman" panose="02020603050405020304" pitchFamily="18" charset="0"/>
              </a:rPr>
              <a:t>12</a:t>
            </a:r>
            <a:r>
              <a:rPr lang="en-US" sz="1200" dirty="0">
                <a:latin typeface="Times New Roman" panose="02020603050405020304" pitchFamily="18" charset="0"/>
                <a:ea typeface="Times New Roman" panose="02020603050405020304" pitchFamily="18" charset="0"/>
              </a:rPr>
              <a:t> phase prevalent near the current collector. This is the animated version of </a:t>
            </a:r>
            <a:r>
              <a:rPr lang="en-US" sz="1200" b="1" dirty="0">
                <a:latin typeface="Times New Roman" panose="02020603050405020304" pitchFamily="18" charset="0"/>
                <a:ea typeface="Times New Roman" panose="02020603050405020304" pitchFamily="18" charset="0"/>
              </a:rPr>
              <a:t>Figure 7 </a:t>
            </a:r>
            <a:r>
              <a:rPr lang="en-US" sz="1200" dirty="0">
                <a:latin typeface="Times New Roman" panose="02020603050405020304" pitchFamily="18" charset="0"/>
                <a:ea typeface="Times New Roman" panose="02020603050405020304" pitchFamily="18" charset="0"/>
              </a:rPr>
              <a:t>in the text.</a:t>
            </a:r>
            <a:endParaRPr lang="en-US" sz="1200" b="1" dirty="0"/>
          </a:p>
        </p:txBody>
      </p:sp>
      <p:sp>
        <p:nvSpPr>
          <p:cNvPr id="30" name="TextBox 29"/>
          <p:cNvSpPr txBox="1"/>
          <p:nvPr/>
        </p:nvSpPr>
        <p:spPr>
          <a:xfrm rot="16200000">
            <a:off x="3081003" y="3562950"/>
            <a:ext cx="1188980" cy="307777"/>
          </a:xfrm>
          <a:prstGeom prst="rect">
            <a:avLst/>
          </a:prstGeom>
          <a:solidFill>
            <a:srgbClr val="FFFF00"/>
          </a:solidFill>
        </p:spPr>
        <p:txBody>
          <a:bodyPr wrap="none" rtlCol="0">
            <a:spAutoFit/>
          </a:bodyPr>
          <a:lstStyle/>
          <a:p>
            <a:r>
              <a:rPr lang="en-US" sz="1400" dirty="0"/>
              <a:t>separator gap</a:t>
            </a:r>
          </a:p>
        </p:txBody>
      </p:sp>
      <p:sp>
        <p:nvSpPr>
          <p:cNvPr id="2" name="Slide Number Placeholder 1"/>
          <p:cNvSpPr>
            <a:spLocks noGrp="1"/>
          </p:cNvSpPr>
          <p:nvPr>
            <p:ph type="sldNum" sz="quarter" idx="12"/>
          </p:nvPr>
        </p:nvSpPr>
        <p:spPr>
          <a:xfrm>
            <a:off x="9448800" y="6492875"/>
            <a:ext cx="2743200" cy="365125"/>
          </a:xfrm>
        </p:spPr>
        <p:txBody>
          <a:bodyPr/>
          <a:lstStyle/>
          <a:p>
            <a:r>
              <a:rPr lang="en-US" dirty="0"/>
              <a:t>S</a:t>
            </a:r>
            <a:fld id="{AC7E3AD3-7B6F-450B-9D97-EC8A2013967D}" type="slidenum">
              <a:rPr lang="en-US" smtClean="0"/>
              <a:t>6</a:t>
            </a:fld>
            <a:endParaRPr lang="en-US" dirty="0"/>
          </a:p>
        </p:txBody>
      </p:sp>
      <p:sp>
        <p:nvSpPr>
          <p:cNvPr id="7" name="TextBox 6"/>
          <p:cNvSpPr txBox="1"/>
          <p:nvPr/>
        </p:nvSpPr>
        <p:spPr>
          <a:xfrm rot="16200000">
            <a:off x="683974" y="2611464"/>
            <a:ext cx="897875" cy="369332"/>
          </a:xfrm>
          <a:prstGeom prst="rect">
            <a:avLst/>
          </a:prstGeom>
          <a:noFill/>
        </p:spPr>
        <p:txBody>
          <a:bodyPr wrap="none" rtlCol="0">
            <a:spAutoFit/>
          </a:bodyPr>
          <a:lstStyle/>
          <a:p>
            <a:r>
              <a:rPr lang="en-US" b="1" i="1" dirty="0"/>
              <a:t>bottom</a:t>
            </a:r>
          </a:p>
        </p:txBody>
      </p:sp>
      <p:sp>
        <p:nvSpPr>
          <p:cNvPr id="14" name="TextBox 13"/>
          <p:cNvSpPr txBox="1"/>
          <p:nvPr/>
        </p:nvSpPr>
        <p:spPr>
          <a:xfrm rot="16200000">
            <a:off x="5965088" y="2575774"/>
            <a:ext cx="505972" cy="369332"/>
          </a:xfrm>
          <a:prstGeom prst="rect">
            <a:avLst/>
          </a:prstGeom>
          <a:noFill/>
        </p:spPr>
        <p:txBody>
          <a:bodyPr wrap="none" rtlCol="0">
            <a:spAutoFit/>
          </a:bodyPr>
          <a:lstStyle/>
          <a:p>
            <a:r>
              <a:rPr lang="en-US" b="1" i="1" dirty="0"/>
              <a:t>top</a:t>
            </a:r>
          </a:p>
        </p:txBody>
      </p:sp>
    </p:spTree>
    <p:extLst>
      <p:ext uri="{BB962C8B-B14F-4D97-AF65-F5344CB8AC3E}">
        <p14:creationId xmlns:p14="http://schemas.microsoft.com/office/powerpoint/2010/main" val="201881611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r>
              <a:rPr lang="en-US" dirty="0"/>
              <a:t>S</a:t>
            </a:r>
            <a:fld id="{AC7E3AD3-7B6F-450B-9D97-EC8A2013967D}" type="slidenum">
              <a:rPr lang="en-US" smtClean="0"/>
              <a:t>7</a:t>
            </a:fld>
            <a:endParaRPr lang="en-US" dirty="0"/>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l="48028" t="34508" r="39078" b="40077"/>
          <a:stretch/>
        </p:blipFill>
        <p:spPr>
          <a:xfrm rot="5400000">
            <a:off x="2598862" y="931090"/>
            <a:ext cx="3232747" cy="3584132"/>
          </a:xfrm>
          <a:prstGeom prst="rect">
            <a:avLst/>
          </a:prstGeom>
        </p:spPr>
      </p:pic>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58369" t="36503" r="24189" b="40905"/>
          <a:stretch/>
        </p:blipFill>
        <p:spPr>
          <a:xfrm rot="5400000">
            <a:off x="5961124" y="1152959"/>
            <a:ext cx="3232749" cy="3140394"/>
          </a:xfrm>
          <a:prstGeom prst="rect">
            <a:avLst/>
          </a:prstGeom>
        </p:spPr>
      </p:pic>
      <p:sp>
        <p:nvSpPr>
          <p:cNvPr id="6" name="Rectangle 5"/>
          <p:cNvSpPr/>
          <p:nvPr/>
        </p:nvSpPr>
        <p:spPr>
          <a:xfrm>
            <a:off x="368609" y="4727565"/>
            <a:ext cx="11277384" cy="685188"/>
          </a:xfrm>
          <a:prstGeom prst="rect">
            <a:avLst/>
          </a:prstGeom>
        </p:spPr>
        <p:txBody>
          <a:bodyPr wrap="square">
            <a:spAutoFit/>
          </a:bodyPr>
          <a:lstStyle/>
          <a:p>
            <a:pPr algn="just">
              <a:lnSpc>
                <a:spcPct val="107000"/>
              </a:lnSpc>
              <a:spcAft>
                <a:spcPts val="800"/>
              </a:spcAft>
            </a:pPr>
            <a:r>
              <a:rPr lang="en-US" sz="1200" b="1" dirty="0">
                <a:latin typeface="Times New Roman" panose="02020603050405020304" pitchFamily="18" charset="0"/>
                <a:ea typeface="Calibri" panose="020F0502020204030204" pitchFamily="34" charset="0"/>
                <a:cs typeface="Times New Roman" panose="02020603050405020304" pitchFamily="18" charset="0"/>
              </a:rPr>
              <a:t>Figure S6</a:t>
            </a:r>
            <a:r>
              <a:rPr lang="en-US" sz="1200" dirty="0">
                <a:latin typeface="Times New Roman" panose="02020603050405020304" pitchFamily="18" charset="0"/>
                <a:ea typeface="Calibri" panose="020F0502020204030204" pitchFamily="34" charset="0"/>
                <a:cs typeface="Times New Roman" panose="02020603050405020304" pitchFamily="18" charset="0"/>
              </a:rPr>
              <a:t>. Examples of lithiation rings on graphite anodes harvested from fast-charged coin cells. The cells were discharged before disassembly, and the anodes were extracted and photographed inside an argon filled glove box.  The lithium (which is covered by the solid electrolyte interphase) forms gray deposits on the graphite surface. It is seen that the ring always forms a small distance away from the electrode edge. See </a:t>
            </a:r>
            <a:r>
              <a:rPr lang="en-US" sz="1200" b="1" dirty="0">
                <a:latin typeface="Times New Roman" panose="02020603050405020304" pitchFamily="18" charset="0"/>
                <a:ea typeface="Calibri" panose="020F0502020204030204" pitchFamily="34" charset="0"/>
                <a:cs typeface="Times New Roman" panose="02020603050405020304" pitchFamily="18" charset="0"/>
              </a:rPr>
              <a:t>Figure 10 </a:t>
            </a:r>
            <a:r>
              <a:rPr lang="en-US" sz="1200" dirty="0">
                <a:latin typeface="Times New Roman" panose="02020603050405020304" pitchFamily="18" charset="0"/>
                <a:ea typeface="Calibri" panose="020F0502020204030204" pitchFamily="34" charset="0"/>
                <a:cs typeface="Times New Roman" panose="02020603050405020304" pitchFamily="18" charset="0"/>
              </a:rPr>
              <a:t>panel c, in which our model also predicts the lithiation ring.</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83426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c">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316370" y="-1405"/>
            <a:ext cx="8456593" cy="5553293"/>
          </a:xfrm>
          <a:prstGeom prst="rect">
            <a:avLst/>
          </a:prstGeom>
        </p:spPr>
      </p:pic>
      <mc:AlternateContent xmlns:mc="http://schemas.openxmlformats.org/markup-compatibility/2006" xmlns:a14="http://schemas.microsoft.com/office/drawing/2010/main">
        <mc:Choice Requires="a14">
          <p:sp>
            <p:nvSpPr>
              <p:cNvPr id="3" name="Rectangle 2"/>
              <p:cNvSpPr/>
              <p:nvPr/>
            </p:nvSpPr>
            <p:spPr>
              <a:xfrm>
                <a:off x="323097" y="5479232"/>
                <a:ext cx="11277384" cy="1070742"/>
              </a:xfrm>
              <a:prstGeom prst="rect">
                <a:avLst/>
              </a:prstGeom>
            </p:spPr>
            <p:txBody>
              <a:bodyPr wrap="square">
                <a:spAutoFit/>
              </a:bodyPr>
              <a:lstStyle/>
              <a:p>
                <a:pPr algn="just">
                  <a:lnSpc>
                    <a:spcPct val="107000"/>
                  </a:lnSpc>
                  <a:spcAft>
                    <a:spcPts val="800"/>
                  </a:spcAft>
                </a:pPr>
                <a:r>
                  <a:rPr lang="en-US" sz="1200" b="1" dirty="0">
                    <a:latin typeface="Times New Roman" panose="02020603050405020304" pitchFamily="18" charset="0"/>
                    <a:ea typeface="Calibri" panose="020F0502020204030204" pitchFamily="34" charset="0"/>
                    <a:cs typeface="Times New Roman" panose="02020603050405020304" pitchFamily="18" charset="0"/>
                  </a:rPr>
                  <a:t>Animated figure S7</a:t>
                </a:r>
                <a:r>
                  <a:rPr lang="en-US" sz="1200" dirty="0">
                    <a:latin typeface="Times New Roman" panose="02020603050405020304" pitchFamily="18" charset="0"/>
                    <a:ea typeface="Calibri" panose="020F0502020204030204" pitchFamily="34" charset="0"/>
                    <a:cs typeface="Times New Roman" panose="02020603050405020304" pitchFamily="18" charset="0"/>
                  </a:rPr>
                  <a:t>. (a) The </a:t>
                </a:r>
                <a:r>
                  <a:rPr lang="en-US" sz="1200" i="1" dirty="0">
                    <a:latin typeface="Times New Roman" panose="02020603050405020304" pitchFamily="18" charset="0"/>
                    <a:ea typeface="Calibri" panose="020F0502020204030204" pitchFamily="34" charset="0"/>
                    <a:cs typeface="Times New Roman" panose="02020603050405020304" pitchFamily="18" charset="0"/>
                  </a:rPr>
                  <a:t>z</a:t>
                </a:r>
                <a:r>
                  <a:rPr lang="en-US" sz="1200" dirty="0">
                    <a:latin typeface="Times New Roman" panose="02020603050405020304" pitchFamily="18" charset="0"/>
                    <a:ea typeface="Calibri" panose="020F0502020204030204" pitchFamily="34" charset="0"/>
                    <a:cs typeface="Times New Roman" panose="02020603050405020304" pitchFamily="18" charset="0"/>
                  </a:rPr>
                  <a:t>-average and standard deviation for lithiation in a model semi-infinite periodic cell (a solid solution model with 5-layer particles) plotted vs. the radial coordinate </a:t>
                </a:r>
                <a:r>
                  <a:rPr lang="en-US" sz="1200" i="1" dirty="0">
                    <a:latin typeface="Times New Roman" panose="02020603050405020304" pitchFamily="18" charset="0"/>
                    <a:ea typeface="Calibri" panose="020F0502020204030204" pitchFamily="34" charset="0"/>
                    <a:cs typeface="Times New Roman" panose="02020603050405020304" pitchFamily="18" charset="0"/>
                  </a:rPr>
                  <a:t>y</a:t>
                </a:r>
                <a:r>
                  <a:rPr lang="en-US" sz="1200" dirty="0">
                    <a:latin typeface="Times New Roman" panose="02020603050405020304" pitchFamily="18" charset="0"/>
                    <a:ea typeface="Calibri" panose="020F0502020204030204" pitchFamily="34" charset="0"/>
                    <a:cs typeface="Times New Roman" panose="02020603050405020304" pitchFamily="18" charset="0"/>
                  </a:rPr>
                  <a:t>. The distribution is obtained at the end of 6C charge as the cell voltage reached 4.5 V (at 92% average anode lithiation), assuming variable porosity in the separator ( </a:t>
                </a:r>
                <a14:m>
                  <m:oMath xmlns:m="http://schemas.openxmlformats.org/officeDocument/2006/math">
                    <m:sSub>
                      <m:sSubPr>
                        <m:ctrlPr>
                          <a:rPr lang="en-US" sz="1200" i="1">
                            <a:latin typeface="Cambria Math" panose="02040503050406030204" pitchFamily="18" charset="0"/>
                            <a:ea typeface="Calibri" panose="020F0502020204030204" pitchFamily="34" charset="0"/>
                            <a:cs typeface="Times New Roman" panose="02020603050405020304" pitchFamily="18" charset="0"/>
                          </a:rPr>
                        </m:ctrlPr>
                      </m:sSubPr>
                      <m:e>
                        <m:r>
                          <a:rPr lang="en-US" sz="1200" i="1">
                            <a:latin typeface="Cambria Math" panose="02040503050406030204" pitchFamily="18" charset="0"/>
                            <a:ea typeface="Calibri" panose="020F0502020204030204" pitchFamily="34" charset="0"/>
                            <a:cs typeface="Times New Roman" panose="02020603050405020304" pitchFamily="18" charset="0"/>
                          </a:rPr>
                          <m:t>𝜖</m:t>
                        </m:r>
                      </m:e>
                      <m:sub>
                        <m:r>
                          <a:rPr lang="en-US" sz="1200" i="1">
                            <a:latin typeface="Cambria Math" panose="02040503050406030204" pitchFamily="18" charset="0"/>
                            <a:ea typeface="Calibri" panose="020F0502020204030204" pitchFamily="34" charset="0"/>
                            <a:cs typeface="Times New Roman" panose="02020603050405020304" pitchFamily="18" charset="0"/>
                          </a:rPr>
                          <m:t>0</m:t>
                        </m:r>
                      </m:sub>
                    </m:sSub>
                  </m:oMath>
                </a14:m>
                <a:r>
                  <a:rPr lang="en-US" sz="1200" dirty="0">
                    <a:latin typeface="Times New Roman" panose="02020603050405020304" pitchFamily="18" charset="0"/>
                    <a:ea typeface="Calibri" panose="020F0502020204030204" pitchFamily="34" charset="0"/>
                    <a:cs typeface="Times New Roman" panose="02020603050405020304" pitchFamily="18" charset="0"/>
                  </a:rPr>
                  <a:t>  = 0.4, </a:t>
                </a:r>
                <a14:m>
                  <m:oMath xmlns:m="http://schemas.openxmlformats.org/officeDocument/2006/math">
                    <m:r>
                      <a:rPr lang="el-GR" sz="1200" i="1">
                        <a:latin typeface="Cambria Math" panose="02040503050406030204" pitchFamily="18" charset="0"/>
                        <a:ea typeface="Calibri" panose="020F0502020204030204" pitchFamily="34" charset="0"/>
                        <a:cs typeface="Times New Roman" panose="02020603050405020304" pitchFamily="18" charset="0"/>
                      </a:rPr>
                      <m:t>𝛯</m:t>
                    </m:r>
                    <m:r>
                      <a:rPr lang="en-US" sz="1200" i="1">
                        <a:latin typeface="Cambria Math" panose="02040503050406030204" pitchFamily="18" charset="0"/>
                        <a:ea typeface="Calibri" panose="020F0502020204030204" pitchFamily="34" charset="0"/>
                        <a:cs typeface="Times New Roman" panose="02020603050405020304" pitchFamily="18" charset="0"/>
                      </a:rPr>
                      <m:t>=</m:t>
                    </m:r>
                  </m:oMath>
                </a14:m>
                <a:r>
                  <a:rPr lang="en-US" sz="1200" dirty="0">
                    <a:latin typeface="Times New Roman" panose="02020603050405020304" pitchFamily="18" charset="0"/>
                    <a:ea typeface="Calibri" panose="020F0502020204030204" pitchFamily="34" charset="0"/>
                    <a:cs typeface="Times New Roman" panose="02020603050405020304" pitchFamily="18" charset="0"/>
                  </a:rPr>
                  <a:t> 0.75).  Panel b shows the lithiation maps and panel c shows the plating current in the anode. This is animated version of </a:t>
                </a:r>
                <a:r>
                  <a:rPr lang="en-US" sz="1200" b="1" dirty="0">
                    <a:latin typeface="Times New Roman" panose="02020603050405020304" pitchFamily="18" charset="0"/>
                    <a:ea typeface="Calibri" panose="020F0502020204030204" pitchFamily="34" charset="0"/>
                    <a:cs typeface="Times New Roman" panose="02020603050405020304" pitchFamily="18" charset="0"/>
                  </a:rPr>
                  <a:t>Figure 10 </a:t>
                </a:r>
                <a:r>
                  <a:rPr lang="en-US" sz="1200" dirty="0">
                    <a:latin typeface="Times New Roman" panose="02020603050405020304" pitchFamily="18" charset="0"/>
                    <a:ea typeface="Calibri" panose="020F0502020204030204" pitchFamily="34" charset="0"/>
                    <a:cs typeface="Times New Roman" panose="02020603050405020304" pitchFamily="18" charset="0"/>
                  </a:rPr>
                  <a:t>in the text. The running time is given in panel a. In panel a, observe that for the anode </a:t>
                </a:r>
                <a:r>
                  <a:rPr lang="en-US" sz="1200" dirty="0">
                    <a:latin typeface="Symbol" panose="05050102010706020507" pitchFamily="18" charset="2"/>
                    <a:ea typeface="Calibri" panose="020F0502020204030204" pitchFamily="34" charset="0"/>
                    <a:cs typeface="Times New Roman" panose="02020603050405020304" pitchFamily="18" charset="0"/>
                  </a:rPr>
                  <a:t>s</a:t>
                </a:r>
                <a:r>
                  <a:rPr lang="en-US" sz="1200" dirty="0">
                    <a:latin typeface="Times New Roman" panose="02020603050405020304" pitchFamily="18" charset="0"/>
                    <a:ea typeface="Calibri" panose="020F0502020204030204" pitchFamily="34" charset="0"/>
                    <a:cs typeface="Times New Roman" panose="02020603050405020304" pitchFamily="18" charset="0"/>
                  </a:rPr>
                  <a:t> initially points down near the edge, and only then points up; this explains the difference between </a:t>
                </a:r>
                <a:r>
                  <a:rPr lang="en-US" sz="1200" b="1" dirty="0">
                    <a:latin typeface="Times New Roman" panose="02020603050405020304" pitchFamily="18" charset="0"/>
                    <a:ea typeface="Calibri" panose="020F0502020204030204" pitchFamily="34" charset="0"/>
                    <a:cs typeface="Times New Roman" panose="02020603050405020304" pitchFamily="18" charset="0"/>
                  </a:rPr>
                  <a:t>Figures 8a and 8b</a:t>
                </a:r>
                <a:r>
                  <a:rPr lang="en-US" sz="1200" dirty="0">
                    <a:latin typeface="Times New Roman" panose="02020603050405020304" pitchFamily="18" charset="0"/>
                    <a:ea typeface="Calibri" panose="020F0502020204030204" pitchFamily="34" charset="0"/>
                    <a:cs typeface="Times New Roman" panose="02020603050405020304" pitchFamily="18" charset="0"/>
                  </a:rPr>
                  <a:t> in the text. In panel c, observe that at all times the lithium plating peaks at a radius outside of the flat top region, but not at the edge; i.e. the lithium begins to plate as a ring.</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3" name="Rectangle 2"/>
              <p:cNvSpPr>
                <a:spLocks noRot="1" noChangeAspect="1" noMove="1" noResize="1" noEditPoints="1" noAdjustHandles="1" noChangeArrowheads="1" noChangeShapeType="1" noTextEdit="1"/>
              </p:cNvSpPr>
              <p:nvPr/>
            </p:nvSpPr>
            <p:spPr>
              <a:xfrm>
                <a:off x="323097" y="5479232"/>
                <a:ext cx="11277384" cy="1070742"/>
              </a:xfrm>
              <a:prstGeom prst="rect">
                <a:avLst/>
              </a:prstGeom>
              <a:blipFill>
                <a:blip r:embed="rId5"/>
                <a:stretch>
                  <a:fillRect t="-571" r="-54" b="-4000"/>
                </a:stretch>
              </a:blipFill>
            </p:spPr>
            <p:txBody>
              <a:bodyPr/>
              <a:lstStyle/>
              <a:p>
                <a:r>
                  <a:rPr lang="en-US">
                    <a:noFill/>
                  </a:rPr>
                  <a:t> </a:t>
                </a:r>
              </a:p>
            </p:txBody>
          </p:sp>
        </mc:Fallback>
      </mc:AlternateContent>
      <p:sp>
        <p:nvSpPr>
          <p:cNvPr id="4" name="TextBox 3"/>
          <p:cNvSpPr txBox="1"/>
          <p:nvPr/>
        </p:nvSpPr>
        <p:spPr>
          <a:xfrm>
            <a:off x="2078548" y="149113"/>
            <a:ext cx="529312" cy="461665"/>
          </a:xfrm>
          <a:prstGeom prst="rect">
            <a:avLst/>
          </a:prstGeom>
          <a:solidFill>
            <a:schemeClr val="bg1"/>
          </a:solidFill>
        </p:spPr>
        <p:txBody>
          <a:bodyPr wrap="none" rtlCol="0">
            <a:spAutoFit/>
          </a:bodyPr>
          <a:lstStyle/>
          <a:p>
            <a:r>
              <a:rPr lang="en-US" sz="2400" b="1" dirty="0"/>
              <a:t>(a)</a:t>
            </a:r>
          </a:p>
        </p:txBody>
      </p:sp>
      <p:sp>
        <p:nvSpPr>
          <p:cNvPr id="5" name="TextBox 4"/>
          <p:cNvSpPr txBox="1"/>
          <p:nvPr/>
        </p:nvSpPr>
        <p:spPr>
          <a:xfrm>
            <a:off x="4416557" y="195279"/>
            <a:ext cx="542136" cy="461665"/>
          </a:xfrm>
          <a:prstGeom prst="rect">
            <a:avLst/>
          </a:prstGeom>
          <a:solidFill>
            <a:schemeClr val="bg1"/>
          </a:solidFill>
        </p:spPr>
        <p:txBody>
          <a:bodyPr wrap="none" rtlCol="0">
            <a:spAutoFit/>
          </a:bodyPr>
          <a:lstStyle/>
          <a:p>
            <a:r>
              <a:rPr lang="en-US" sz="2400" b="1" dirty="0"/>
              <a:t>(b)</a:t>
            </a:r>
          </a:p>
        </p:txBody>
      </p:sp>
      <p:sp>
        <p:nvSpPr>
          <p:cNvPr id="6" name="TextBox 5"/>
          <p:cNvSpPr txBox="1"/>
          <p:nvPr/>
        </p:nvSpPr>
        <p:spPr>
          <a:xfrm>
            <a:off x="6767390" y="186454"/>
            <a:ext cx="505267" cy="461665"/>
          </a:xfrm>
          <a:prstGeom prst="rect">
            <a:avLst/>
          </a:prstGeom>
          <a:solidFill>
            <a:schemeClr val="bg1"/>
          </a:solidFill>
        </p:spPr>
        <p:txBody>
          <a:bodyPr wrap="none" rtlCol="0">
            <a:spAutoFit/>
          </a:bodyPr>
          <a:lstStyle/>
          <a:p>
            <a:r>
              <a:rPr lang="en-US" sz="2400" b="1" dirty="0"/>
              <a:t>(c)</a:t>
            </a:r>
          </a:p>
        </p:txBody>
      </p:sp>
      <p:sp>
        <p:nvSpPr>
          <p:cNvPr id="7" name="TextBox 6"/>
          <p:cNvSpPr txBox="1"/>
          <p:nvPr/>
        </p:nvSpPr>
        <p:spPr>
          <a:xfrm>
            <a:off x="5544667" y="241446"/>
            <a:ext cx="957057" cy="369332"/>
          </a:xfrm>
          <a:prstGeom prst="rect">
            <a:avLst/>
          </a:prstGeom>
          <a:noFill/>
        </p:spPr>
        <p:txBody>
          <a:bodyPr wrap="none" rtlCol="0">
            <a:spAutoFit/>
          </a:bodyPr>
          <a:lstStyle/>
          <a:p>
            <a:r>
              <a:rPr lang="en-US" b="1" dirty="0">
                <a:solidFill>
                  <a:schemeClr val="bg1"/>
                </a:solidFill>
              </a:rPr>
              <a:t>cathode</a:t>
            </a:r>
          </a:p>
        </p:txBody>
      </p:sp>
      <p:sp>
        <p:nvSpPr>
          <p:cNvPr id="8" name="TextBox 7"/>
          <p:cNvSpPr txBox="1"/>
          <p:nvPr/>
        </p:nvSpPr>
        <p:spPr>
          <a:xfrm>
            <a:off x="5717535" y="4109812"/>
            <a:ext cx="784189" cy="369332"/>
          </a:xfrm>
          <a:prstGeom prst="rect">
            <a:avLst/>
          </a:prstGeom>
          <a:noFill/>
        </p:spPr>
        <p:txBody>
          <a:bodyPr wrap="none" rtlCol="0">
            <a:spAutoFit/>
          </a:bodyPr>
          <a:lstStyle/>
          <a:p>
            <a:r>
              <a:rPr lang="en-US" b="1" dirty="0">
                <a:solidFill>
                  <a:schemeClr val="bg1"/>
                </a:solidFill>
              </a:rPr>
              <a:t>anode</a:t>
            </a:r>
          </a:p>
        </p:txBody>
      </p:sp>
      <p:sp>
        <p:nvSpPr>
          <p:cNvPr id="2" name="Slide Number Placeholder 1"/>
          <p:cNvSpPr>
            <a:spLocks noGrp="1"/>
          </p:cNvSpPr>
          <p:nvPr>
            <p:ph type="sldNum" sz="quarter" idx="12"/>
          </p:nvPr>
        </p:nvSpPr>
        <p:spPr/>
        <p:txBody>
          <a:bodyPr/>
          <a:lstStyle/>
          <a:p>
            <a:r>
              <a:rPr lang="en-US" dirty="0"/>
              <a:t>S</a:t>
            </a:r>
            <a:fld id="{AC7E3AD3-7B6F-450B-9D97-EC8A2013967D}" type="slidenum">
              <a:rPr lang="en-US" smtClean="0"/>
              <a:t>8</a:t>
            </a:fld>
            <a:endParaRPr lang="en-US" dirty="0"/>
          </a:p>
        </p:txBody>
      </p:sp>
    </p:spTree>
    <p:extLst>
      <p:ext uri="{BB962C8B-B14F-4D97-AF65-F5344CB8AC3E}">
        <p14:creationId xmlns:p14="http://schemas.microsoft.com/office/powerpoint/2010/main" val="89838516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9"/>
                                        </p:tgtEl>
                                      </p:cBhvr>
                                    </p:cmd>
                                  </p:childTnLst>
                                </p:cTn>
                              </p:par>
                            </p:childTnLst>
                          </p:cTn>
                        </p:par>
                      </p:childTnLst>
                    </p:cTn>
                  </p:par>
                </p:childTnLst>
              </p:cTn>
              <p:nextCondLst>
                <p:cond evt="onClick" delay="0">
                  <p:tgtEl>
                    <p:spTgt spid="9"/>
                  </p:tgtEl>
                </p:cond>
              </p:nextCondLst>
            </p:seq>
            <p:video>
              <p:cMediaNode vol="80000">
                <p:cTn id="7" fill="hold" display="0">
                  <p:stCondLst>
                    <p:cond delay="indefinite"/>
                  </p:stCondLst>
                </p:cTn>
                <p:tgtEl>
                  <p:spTgt spid="9"/>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c">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556019" y="67698"/>
            <a:ext cx="8238910" cy="5661810"/>
          </a:xfrm>
          <a:prstGeom prst="rect">
            <a:avLst/>
          </a:prstGeom>
        </p:spPr>
      </p:pic>
      <p:sp>
        <p:nvSpPr>
          <p:cNvPr id="3" name="TextBox 2"/>
          <p:cNvSpPr txBox="1"/>
          <p:nvPr/>
        </p:nvSpPr>
        <p:spPr>
          <a:xfrm>
            <a:off x="2806968" y="67698"/>
            <a:ext cx="529312" cy="461665"/>
          </a:xfrm>
          <a:prstGeom prst="rect">
            <a:avLst/>
          </a:prstGeom>
          <a:solidFill>
            <a:schemeClr val="bg1"/>
          </a:solidFill>
        </p:spPr>
        <p:txBody>
          <a:bodyPr wrap="none" rtlCol="0">
            <a:spAutoFit/>
          </a:bodyPr>
          <a:lstStyle/>
          <a:p>
            <a:r>
              <a:rPr lang="en-US" sz="2400" b="1" dirty="0"/>
              <a:t>(a)</a:t>
            </a:r>
          </a:p>
        </p:txBody>
      </p:sp>
      <p:sp>
        <p:nvSpPr>
          <p:cNvPr id="4" name="TextBox 3"/>
          <p:cNvSpPr txBox="1"/>
          <p:nvPr/>
        </p:nvSpPr>
        <p:spPr>
          <a:xfrm>
            <a:off x="5144977" y="113864"/>
            <a:ext cx="542136" cy="461665"/>
          </a:xfrm>
          <a:prstGeom prst="rect">
            <a:avLst/>
          </a:prstGeom>
          <a:solidFill>
            <a:schemeClr val="bg1"/>
          </a:solidFill>
        </p:spPr>
        <p:txBody>
          <a:bodyPr wrap="none" rtlCol="0">
            <a:spAutoFit/>
          </a:bodyPr>
          <a:lstStyle/>
          <a:p>
            <a:r>
              <a:rPr lang="en-US" sz="2400" b="1" dirty="0"/>
              <a:t>(b)</a:t>
            </a:r>
          </a:p>
        </p:txBody>
      </p:sp>
      <p:sp>
        <p:nvSpPr>
          <p:cNvPr id="5" name="TextBox 4"/>
          <p:cNvSpPr txBox="1"/>
          <p:nvPr/>
        </p:nvSpPr>
        <p:spPr>
          <a:xfrm>
            <a:off x="7480312" y="2267053"/>
            <a:ext cx="505267" cy="461665"/>
          </a:xfrm>
          <a:prstGeom prst="rect">
            <a:avLst/>
          </a:prstGeom>
          <a:solidFill>
            <a:schemeClr val="bg1"/>
          </a:solidFill>
        </p:spPr>
        <p:txBody>
          <a:bodyPr wrap="none" rtlCol="0">
            <a:spAutoFit/>
          </a:bodyPr>
          <a:lstStyle/>
          <a:p>
            <a:r>
              <a:rPr lang="en-US" sz="2400" b="1" dirty="0"/>
              <a:t>(c)</a:t>
            </a:r>
          </a:p>
        </p:txBody>
      </p:sp>
      <p:sp>
        <p:nvSpPr>
          <p:cNvPr id="6" name="TextBox 5"/>
          <p:cNvSpPr txBox="1"/>
          <p:nvPr/>
        </p:nvSpPr>
        <p:spPr>
          <a:xfrm>
            <a:off x="7322942" y="269805"/>
            <a:ext cx="957057" cy="369332"/>
          </a:xfrm>
          <a:prstGeom prst="rect">
            <a:avLst/>
          </a:prstGeom>
          <a:noFill/>
        </p:spPr>
        <p:txBody>
          <a:bodyPr wrap="none" rtlCol="0">
            <a:spAutoFit/>
          </a:bodyPr>
          <a:lstStyle/>
          <a:p>
            <a:r>
              <a:rPr lang="en-US" b="1" dirty="0">
                <a:solidFill>
                  <a:schemeClr val="bg1"/>
                </a:solidFill>
              </a:rPr>
              <a:t>cathode</a:t>
            </a:r>
          </a:p>
        </p:txBody>
      </p:sp>
      <p:sp>
        <p:nvSpPr>
          <p:cNvPr id="7" name="TextBox 6"/>
          <p:cNvSpPr txBox="1"/>
          <p:nvPr/>
        </p:nvSpPr>
        <p:spPr>
          <a:xfrm>
            <a:off x="7495810" y="4397729"/>
            <a:ext cx="784189" cy="369332"/>
          </a:xfrm>
          <a:prstGeom prst="rect">
            <a:avLst/>
          </a:prstGeom>
          <a:noFill/>
        </p:spPr>
        <p:txBody>
          <a:bodyPr wrap="none" rtlCol="0">
            <a:spAutoFit/>
          </a:bodyPr>
          <a:lstStyle/>
          <a:p>
            <a:r>
              <a:rPr lang="en-US" b="1" dirty="0">
                <a:solidFill>
                  <a:schemeClr val="bg1"/>
                </a:solidFill>
              </a:rPr>
              <a:t>anode</a:t>
            </a:r>
          </a:p>
        </p:txBody>
      </p:sp>
      <p:sp>
        <p:nvSpPr>
          <p:cNvPr id="8" name="Rectangle 7"/>
          <p:cNvSpPr/>
          <p:nvPr/>
        </p:nvSpPr>
        <p:spPr>
          <a:xfrm>
            <a:off x="323097" y="5479232"/>
            <a:ext cx="11277384" cy="882806"/>
          </a:xfrm>
          <a:prstGeom prst="rect">
            <a:avLst/>
          </a:prstGeom>
        </p:spPr>
        <p:txBody>
          <a:bodyPr wrap="square">
            <a:spAutoFit/>
          </a:bodyPr>
          <a:lstStyle/>
          <a:p>
            <a:pPr algn="just">
              <a:lnSpc>
                <a:spcPct val="107000"/>
              </a:lnSpc>
              <a:spcAft>
                <a:spcPts val="800"/>
              </a:spcAft>
            </a:pPr>
            <a:r>
              <a:rPr lang="en-US" sz="1200" b="1" dirty="0">
                <a:latin typeface="Times New Roman" panose="02020603050405020304" pitchFamily="18" charset="0"/>
                <a:ea typeface="Calibri" panose="020F0502020204030204" pitchFamily="34" charset="0"/>
                <a:cs typeface="Times New Roman" panose="02020603050405020304" pitchFamily="18" charset="0"/>
              </a:rPr>
              <a:t>Animated figure S8</a:t>
            </a:r>
            <a:r>
              <a:rPr lang="en-US" sz="1200" dirty="0">
                <a:latin typeface="Times New Roman" panose="02020603050405020304" pitchFamily="18" charset="0"/>
                <a:ea typeface="Calibri" panose="020F0502020204030204" pitchFamily="34" charset="0"/>
                <a:cs typeface="Times New Roman" panose="02020603050405020304" pitchFamily="18" charset="0"/>
              </a:rPr>
              <a:t>. Like </a:t>
            </a:r>
            <a:r>
              <a:rPr lang="en-US" sz="1200" b="1" dirty="0">
                <a:latin typeface="Times New Roman" panose="02020603050405020304" pitchFamily="18" charset="0"/>
                <a:ea typeface="Calibri" panose="020F0502020204030204" pitchFamily="34" charset="0"/>
                <a:cs typeface="Times New Roman" panose="02020603050405020304" pitchFamily="18" charset="0"/>
              </a:rPr>
              <a:t>Figure S7</a:t>
            </a:r>
            <a:r>
              <a:rPr lang="en-US" sz="1200" dirty="0">
                <a:latin typeface="Times New Roman" panose="02020603050405020304" pitchFamily="18" charset="0"/>
                <a:ea typeface="Calibri" panose="020F0502020204030204" pitchFamily="34" charset="0"/>
                <a:cs typeface="Times New Roman" panose="02020603050405020304" pitchFamily="18" charset="0"/>
              </a:rPr>
              <a:t>, for the </a:t>
            </a:r>
            <a:r>
              <a:rPr lang="en-US" sz="1200" dirty="0" err="1">
                <a:latin typeface="Times New Roman" panose="02020603050405020304" pitchFamily="18" charset="0"/>
                <a:ea typeface="Calibri" panose="020F0502020204030204" pitchFamily="34" charset="0"/>
                <a:cs typeface="Times New Roman" panose="02020603050405020304" pitchFamily="18" charset="0"/>
              </a:rPr>
              <a:t>triphasic</a:t>
            </a:r>
            <a:r>
              <a:rPr lang="en-US" sz="1200" dirty="0">
                <a:latin typeface="Times New Roman" panose="02020603050405020304" pitchFamily="18" charset="0"/>
                <a:ea typeface="Calibri" panose="020F0502020204030204" pitchFamily="34" charset="0"/>
                <a:cs typeface="Times New Roman" panose="02020603050405020304" pitchFamily="18" charset="0"/>
              </a:rPr>
              <a:t>, semi-infinite periodic model. The model cell was charged at a constant rate of 3C to 2.3 </a:t>
            </a:r>
            <a:r>
              <a:rPr lang="en-US" sz="1200" dirty="0" err="1">
                <a:latin typeface="Times New Roman" panose="02020603050405020304" pitchFamily="18" charset="0"/>
                <a:ea typeface="Calibri" panose="020F0502020204030204" pitchFamily="34" charset="0"/>
                <a:cs typeface="Times New Roman" panose="02020603050405020304" pitchFamily="18" charset="0"/>
              </a:rPr>
              <a:t>mAh</a:t>
            </a:r>
            <a:r>
              <a:rPr lang="en-US" sz="1200" dirty="0">
                <a:latin typeface="Times New Roman" panose="02020603050405020304" pitchFamily="18" charset="0"/>
                <a:ea typeface="Calibri" panose="020F0502020204030204" pitchFamily="34" charset="0"/>
                <a:cs typeface="Times New Roman" panose="02020603050405020304" pitchFamily="18" charset="0"/>
              </a:rPr>
              <a:t>/cm</a:t>
            </a:r>
            <a:r>
              <a:rPr lang="en-US" sz="1200" baseline="30000" dirty="0">
                <a:latin typeface="Times New Roman" panose="02020603050405020304" pitchFamily="18" charset="0"/>
                <a:ea typeface="Calibri" panose="020F0502020204030204" pitchFamily="34" charset="0"/>
                <a:cs typeface="Times New Roman" panose="02020603050405020304" pitchFamily="18" charset="0"/>
              </a:rPr>
              <a:t>2</a:t>
            </a:r>
            <a:r>
              <a:rPr lang="en-US" sz="1200" dirty="0">
                <a:latin typeface="Times New Roman" panose="02020603050405020304" pitchFamily="18" charset="0"/>
                <a:ea typeface="Calibri" panose="020F0502020204030204" pitchFamily="34" charset="0"/>
                <a:cs typeface="Times New Roman" panose="02020603050405020304" pitchFamily="18" charset="0"/>
              </a:rPr>
              <a:t> at which the cell voltage is 4.33 V. Note the scaling factor in panel b. Panels a and b show the average and the standard deviation for z-profiles for lithium concentration in the NMC oxide electrode, the graphite electrode, and for the three phases. Observe the change in the slope of the standard deviation near the edges during LiC</a:t>
            </a:r>
            <a:r>
              <a:rPr lang="en-US" sz="1200" baseline="-25000" dirty="0">
                <a:latin typeface="Times New Roman" panose="02020603050405020304" pitchFamily="18" charset="0"/>
                <a:ea typeface="Calibri" panose="020F0502020204030204" pitchFamily="34" charset="0"/>
                <a:cs typeface="Times New Roman" panose="02020603050405020304" pitchFamily="18" charset="0"/>
              </a:rPr>
              <a:t>6</a:t>
            </a:r>
            <a:r>
              <a:rPr lang="en-US" sz="1200" dirty="0">
                <a:latin typeface="Times New Roman" panose="02020603050405020304" pitchFamily="18" charset="0"/>
                <a:ea typeface="Calibri" panose="020F0502020204030204" pitchFamily="34" charset="0"/>
                <a:cs typeface="Times New Roman" panose="02020603050405020304" pitchFamily="18" charset="0"/>
              </a:rPr>
              <a:t> to LiC</a:t>
            </a:r>
            <a:r>
              <a:rPr lang="en-US" sz="1200" baseline="-25000" dirty="0">
                <a:latin typeface="Times New Roman" panose="02020603050405020304" pitchFamily="18" charset="0"/>
                <a:ea typeface="Calibri" panose="020F0502020204030204" pitchFamily="34" charset="0"/>
                <a:cs typeface="Times New Roman" panose="02020603050405020304" pitchFamily="18" charset="0"/>
              </a:rPr>
              <a:t>12</a:t>
            </a:r>
            <a:r>
              <a:rPr lang="en-US" sz="1200" dirty="0">
                <a:latin typeface="Times New Roman" panose="02020603050405020304" pitchFamily="18" charset="0"/>
                <a:ea typeface="Calibri" panose="020F0502020204030204" pitchFamily="34" charset="0"/>
                <a:cs typeface="Times New Roman" panose="02020603050405020304" pitchFamily="18" charset="0"/>
              </a:rPr>
              <a:t> phase transition in the electrode. Panel c shows the total lithiation map for the cathode and the anode (all thee phases together). The time is indicted in panel a, and </a:t>
            </a:r>
            <a:r>
              <a:rPr lang="en-US" sz="1200" i="1" dirty="0">
                <a:latin typeface="Times New Roman" panose="02020603050405020304" pitchFamily="18" charset="0"/>
                <a:ea typeface="Calibri" panose="020F0502020204030204" pitchFamily="34" charset="0"/>
                <a:cs typeface="Times New Roman" panose="02020603050405020304" pitchFamily="18" charset="0"/>
              </a:rPr>
              <a:t>y</a:t>
            </a:r>
            <a:r>
              <a:rPr lang="en-US" sz="1200" dirty="0">
                <a:latin typeface="Times New Roman" panose="02020603050405020304" pitchFamily="18" charset="0"/>
                <a:ea typeface="Calibri" panose="020F0502020204030204" pitchFamily="34" charset="0"/>
                <a:cs typeface="Times New Roman" panose="02020603050405020304" pitchFamily="18" charset="0"/>
              </a:rPr>
              <a:t> is the periodic lateral coordinate.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Slide Number Placeholder 8"/>
          <p:cNvSpPr>
            <a:spLocks noGrp="1"/>
          </p:cNvSpPr>
          <p:nvPr>
            <p:ph type="sldNum" sz="quarter" idx="12"/>
          </p:nvPr>
        </p:nvSpPr>
        <p:spPr/>
        <p:txBody>
          <a:bodyPr/>
          <a:lstStyle/>
          <a:p>
            <a:r>
              <a:rPr lang="en-US" dirty="0"/>
              <a:t>S</a:t>
            </a:r>
            <a:fld id="{AC7E3AD3-7B6F-450B-9D97-EC8A2013967D}" type="slidenum">
              <a:rPr lang="en-US" smtClean="0"/>
              <a:t>9</a:t>
            </a:fld>
            <a:endParaRPr lang="en-US" dirty="0"/>
          </a:p>
        </p:txBody>
      </p:sp>
    </p:spTree>
    <p:extLst>
      <p:ext uri="{BB962C8B-B14F-4D97-AF65-F5344CB8AC3E}">
        <p14:creationId xmlns:p14="http://schemas.microsoft.com/office/powerpoint/2010/main" val="51801293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3003</TotalTime>
  <Words>1475</Words>
  <Application>Microsoft Office PowerPoint</Application>
  <PresentationFormat>Widescreen</PresentationFormat>
  <Paragraphs>70</Paragraphs>
  <Slides>10</Slides>
  <Notes>0</Notes>
  <HiddenSlides>0</HiddenSlides>
  <MMClips>7</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Arial</vt:lpstr>
      <vt:lpstr>Calibri</vt:lpstr>
      <vt:lpstr>Calibri Light</vt:lpstr>
      <vt:lpstr>Cambria Math</vt:lpstr>
      <vt:lpstr>Symbol</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Argonne National Laboratory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Shkrob</dc:creator>
  <cp:lastModifiedBy>Abraham, Daniel</cp:lastModifiedBy>
  <cp:revision>97</cp:revision>
  <cp:lastPrinted>2020-05-13T20:41:54Z</cp:lastPrinted>
  <dcterms:created xsi:type="dcterms:W3CDTF">2020-05-11T05:06:19Z</dcterms:created>
  <dcterms:modified xsi:type="dcterms:W3CDTF">2020-07-02T12:47:48Z</dcterms:modified>
</cp:coreProperties>
</file>