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3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B4322C-755F-4596-9158-92F89EF7C5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A076193-8F4E-4EB5-BE32-7CF7384D50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8F74F43-9EC9-4642-8BD0-94E5F6EA0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6EBE7-BD90-4624-95EB-FBE803249163}" type="datetimeFigureOut">
              <a:rPr lang="en-GB" smtClean="0"/>
              <a:t>25/06/2020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AD48E78-A2DF-4AB1-BEFA-1B7327CF4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8B5047-49E3-4077-BF3B-3A5E784CE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86555-696C-455C-B5F4-31B615210F5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677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3E4D40-966E-48B3-84B1-9BB032628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5A59E09-691B-401A-9C0A-BF2E39A334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065E55C-F14B-4093-9A7C-A4E1CF472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6EBE7-BD90-4624-95EB-FBE803249163}" type="datetimeFigureOut">
              <a:rPr lang="en-GB" smtClean="0"/>
              <a:t>25/06/2020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24ED03-F8E6-4411-A4E1-7568D4DED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257C19-3F7B-4DFD-8432-7E35F768C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86555-696C-455C-B5F4-31B615210F5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127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2E95F32-7C41-4C1E-980F-490C7C0C97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DC9081C-C7D3-4CCE-BC02-B8AB10CF26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747155E-3433-4924-9965-481A0955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6EBE7-BD90-4624-95EB-FBE803249163}" type="datetimeFigureOut">
              <a:rPr lang="en-GB" smtClean="0"/>
              <a:t>25/06/2020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AAB272F-4E00-40A4-B13B-13F794757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DC0DDA-46EC-4324-8DE8-5A3CCAF4F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86555-696C-455C-B5F4-31B615210F5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5840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01F127-DAE7-42DD-96E6-A1D394725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674DC9B-2344-495D-929A-D1A570D74C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D462CD9-9B9F-401F-9496-C370DE96A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6EBE7-BD90-4624-95EB-FBE803249163}" type="datetimeFigureOut">
              <a:rPr lang="en-GB" smtClean="0"/>
              <a:t>25/06/2020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E1303E-88A9-487D-9088-C20924FEC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68947-5C4B-4FD7-9078-AE5E5932F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86555-696C-455C-B5F4-31B615210F5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4776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126B5C-3FD5-49C1-950E-C2999655C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BF8AE6C-7F9D-4ECE-9C41-6DCA6A0715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E387FB2-71A7-4AF4-B861-346F1B0F8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6EBE7-BD90-4624-95EB-FBE803249163}" type="datetimeFigureOut">
              <a:rPr lang="en-GB" smtClean="0"/>
              <a:t>25/06/2020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3A880-04B9-454B-82F6-5DC5FC7BC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870729E-1428-46A1-ADE4-04965901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86555-696C-455C-B5F4-31B615210F5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761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71DC07-F537-4559-BF21-DB60B7C28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FD890E-FF28-4E7F-8E22-E78018FD6A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42C020A-F243-4BFB-A323-B26D653B24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28BD89-B611-443B-B170-FAD403A74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6EBE7-BD90-4624-95EB-FBE803249163}" type="datetimeFigureOut">
              <a:rPr lang="en-GB" smtClean="0"/>
              <a:t>25/06/2020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8131DBD-35CE-4E00-9405-156B98232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7C3D589-26EA-4EB9-B6F4-CBB2F9BE5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86555-696C-455C-B5F4-31B615210F5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629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BA4E1E-83C2-4627-85B1-F94D7745A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E106C3B-81DC-4B30-AF98-9E15DB35FA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90020C0-6A94-4B42-9FC2-D57A352710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286963D-A4EA-48BA-AA2C-E2F2C010E3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F43A87D-B027-4C4C-ADD0-AEB204B7A8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D64922D-44A5-45E9-984A-967098B54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6EBE7-BD90-4624-95EB-FBE803249163}" type="datetimeFigureOut">
              <a:rPr lang="en-GB" smtClean="0"/>
              <a:t>25/06/2020</a:t>
            </a:fld>
            <a:endParaRPr lang="en-GB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70A9A7B-E42B-4A18-A40E-B07B72E25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5AFD6B2-D8D4-418C-843C-02301BB4A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86555-696C-455C-B5F4-31B615210F5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0681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4D8262-C414-49B5-BA5C-C42EA3719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F48751E-4ABC-461F-8944-9D99B5DF4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6EBE7-BD90-4624-95EB-FBE803249163}" type="datetimeFigureOut">
              <a:rPr lang="en-GB" smtClean="0"/>
              <a:t>25/06/2020</a:t>
            </a:fld>
            <a:endParaRPr lang="en-GB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08323D8-8C99-49CA-BEE8-AA9F69057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65F407D-34DD-480D-B3C8-F002141B2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86555-696C-455C-B5F4-31B615210F5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0811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A7A2D75-6170-4F5D-8D98-1EB949125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6EBE7-BD90-4624-95EB-FBE803249163}" type="datetimeFigureOut">
              <a:rPr lang="en-GB" smtClean="0"/>
              <a:t>25/06/2020</a:t>
            </a:fld>
            <a:endParaRPr lang="en-GB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E4A0BC9-7546-4D39-9AC7-18BC71503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CCEF386-C2F7-4E1E-870B-9344E086C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86555-696C-455C-B5F4-31B615210F5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6540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DAD736-2654-4719-8227-ADCD1E147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0BADC6C-BAE2-4840-8BC9-643CE8B158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9ADA624-6630-441B-A65D-FEFDF4A94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94E852A-5C1A-431D-91B4-1A199D08E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6EBE7-BD90-4624-95EB-FBE803249163}" type="datetimeFigureOut">
              <a:rPr lang="en-GB" smtClean="0"/>
              <a:t>25/06/2020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999C6DE-5759-4089-8C87-AF6E3D13F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4EA66D-7AE3-4BAB-80F8-42882EC16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86555-696C-455C-B5F4-31B615210F5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409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5493F5-8C55-4DF4-8E40-106C9BDD1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69A1469-A747-4DD5-BBF5-384981082A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905BE02-C9FC-4755-94A2-FCB07CD16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0DC2523-A9CC-4BEB-8E14-0F8E124D5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6EBE7-BD90-4624-95EB-FBE803249163}" type="datetimeFigureOut">
              <a:rPr lang="en-GB" smtClean="0"/>
              <a:t>25/06/2020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318D4D4-C140-41B4-A532-853D6DD69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C46476-0A57-4295-9870-2338479D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86555-696C-455C-B5F4-31B615210F5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288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EBE285C-839A-4195-A689-24B302B54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F4BC579-ECDE-441C-9EDC-F3C9A2C684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92B346-6D45-4F31-95EF-ED5B4F1D09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6EBE7-BD90-4624-95EB-FBE803249163}" type="datetimeFigureOut">
              <a:rPr lang="en-GB" smtClean="0"/>
              <a:t>25/06/2020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4CF02C-5706-4E68-ADE9-ACCE7ADA77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EF8EE62-80F7-414E-B190-CC5744AA67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86555-696C-455C-B5F4-31B615210F5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2616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2.ti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5" Type="http://schemas.openxmlformats.org/officeDocument/2006/relationships/image" Target="../media/image4.tif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6" Type="http://schemas.openxmlformats.org/officeDocument/2006/relationships/image" Target="../media/image8.tif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avi"/><Relationship Id="rId1" Type="http://schemas.microsoft.com/office/2007/relationships/media" Target="../media/media5.avi"/><Relationship Id="rId6" Type="http://schemas.openxmlformats.org/officeDocument/2006/relationships/image" Target="../media/image12.tif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6.avi"/><Relationship Id="rId1" Type="http://schemas.microsoft.com/office/2007/relationships/media" Target="../media/media6.avi"/><Relationship Id="rId5" Type="http://schemas.openxmlformats.org/officeDocument/2006/relationships/image" Target="../media/image14.tif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7.avi"/><Relationship Id="rId1" Type="http://schemas.microsoft.com/office/2007/relationships/media" Target="../media/media7.avi"/><Relationship Id="rId5" Type="http://schemas.openxmlformats.org/officeDocument/2006/relationships/image" Target="../media/image16.ti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696196A-1BF3-4F8A-97D1-33F0F21C0EF4}"/>
              </a:ext>
            </a:extLst>
          </p:cNvPr>
          <p:cNvSpPr txBox="1"/>
          <p:nvPr/>
        </p:nvSpPr>
        <p:spPr>
          <a:xfrm>
            <a:off x="3974441" y="317634"/>
            <a:ext cx="4328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err="1"/>
              <a:t>Supplementary</a:t>
            </a:r>
            <a:r>
              <a:rPr lang="es-ES" sz="2800" b="1" dirty="0"/>
              <a:t> </a:t>
            </a:r>
            <a:r>
              <a:rPr lang="es-ES" sz="2800" b="1" dirty="0" err="1"/>
              <a:t>Information</a:t>
            </a:r>
            <a:endParaRPr lang="es-ES" sz="2800" b="1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134A573-3C36-4769-90A0-D7131187146B}"/>
              </a:ext>
            </a:extLst>
          </p:cNvPr>
          <p:cNvSpPr txBox="1"/>
          <p:nvPr/>
        </p:nvSpPr>
        <p:spPr>
          <a:xfrm>
            <a:off x="2415236" y="1232847"/>
            <a:ext cx="7361527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Organic acids under Pressure: Elastic properties, negative mechanical phenomena and pressure induced phase transitions in the lactic, maleic, succinic and citric acids</a:t>
            </a:r>
            <a:endParaRPr lang="es-ES" sz="2600" dirty="0"/>
          </a:p>
          <a:p>
            <a:pPr algn="ctr"/>
            <a:endParaRPr lang="es-ES" sz="2600" b="1" dirty="0"/>
          </a:p>
          <a:p>
            <a:pPr algn="ctr"/>
            <a:r>
              <a:rPr lang="en-GB" sz="2000" i="1" dirty="0"/>
              <a:t>Francisco Colmenero </a:t>
            </a:r>
          </a:p>
          <a:p>
            <a:pPr algn="ctr"/>
            <a:endParaRPr lang="en-GB" sz="2000" i="1" dirty="0"/>
          </a:p>
          <a:p>
            <a:pPr algn="ctr"/>
            <a:r>
              <a:rPr lang="en-GB" sz="2200" i="1" dirty="0"/>
              <a:t>Instituto de </a:t>
            </a:r>
            <a:r>
              <a:rPr lang="en-GB" sz="2200" i="1" dirty="0" err="1"/>
              <a:t>Estructura</a:t>
            </a:r>
            <a:r>
              <a:rPr lang="en-GB" sz="2200" i="1" dirty="0"/>
              <a:t> de la Materia (CSIC). C/ Serrano, 113. 28006 – Madrid, Spain.</a:t>
            </a:r>
            <a:endParaRPr lang="en-GB" sz="2600" b="1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BE333F0-73C7-446F-B7C8-3B57346A70F2}"/>
              </a:ext>
            </a:extLst>
          </p:cNvPr>
          <p:cNvSpPr txBox="1"/>
          <p:nvPr/>
        </p:nvSpPr>
        <p:spPr>
          <a:xfrm>
            <a:off x="2415236" y="4772075"/>
            <a:ext cx="7293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ANIMATED SEQUENCES OF THE CRYSTAL STRUCTURES UNDER THE EFFECT OF EXTERNAL ISOTROPIC PRESSURES AND ANISOTROPIC STRESSES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145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Francisco_Colmenero_lactic_acid_isotropic">
            <a:hlinkClick r:id="" action="ppaction://media"/>
            <a:extLst>
              <a:ext uri="{FF2B5EF4-FFF2-40B4-BE49-F238E27FC236}">
                <a16:creationId xmlns:a16="http://schemas.microsoft.com/office/drawing/2014/main" id="{1572D007-2BF4-47D0-9B27-60BB854BBEB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91811" y="577819"/>
            <a:ext cx="5654624" cy="539241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3E80EF1B-1FBF-4DCE-B7BB-00CC6E830A60}"/>
                  </a:ext>
                </a:extLst>
              </p:cNvPr>
              <p:cNvSpPr txBox="1"/>
              <p:nvPr/>
            </p:nvSpPr>
            <p:spPr>
              <a:xfrm>
                <a:off x="813010" y="4887305"/>
                <a:ext cx="4371549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s-ES" sz="2200" dirty="0"/>
                  <a:t>Animation S.1. L-(+)-</a:t>
                </a:r>
                <a:r>
                  <a:rPr lang="es-ES" sz="2200" dirty="0" err="1"/>
                  <a:t>lactic</a:t>
                </a:r>
                <a:r>
                  <a:rPr lang="es-ES" sz="2200" dirty="0"/>
                  <a:t> </a:t>
                </a:r>
                <a:r>
                  <a:rPr lang="es-ES" sz="2200" dirty="0" err="1"/>
                  <a:t>acid</a:t>
                </a:r>
                <a:r>
                  <a:rPr lang="es-ES" sz="2200" dirty="0"/>
                  <a:t> under </a:t>
                </a:r>
                <a:r>
                  <a:rPr lang="es-ES" sz="2200" dirty="0" err="1"/>
                  <a:t>increasing</a:t>
                </a:r>
                <a:r>
                  <a:rPr lang="es-ES" sz="2200" dirty="0"/>
                  <a:t> </a:t>
                </a:r>
                <a:r>
                  <a:rPr lang="es-ES" sz="2200" dirty="0" err="1"/>
                  <a:t>isotropic</a:t>
                </a:r>
                <a:r>
                  <a:rPr lang="es-ES" sz="2200" dirty="0"/>
                  <a:t> </a:t>
                </a:r>
                <a:r>
                  <a:rPr lang="es-ES" sz="2200" dirty="0" err="1"/>
                  <a:t>pressures</a:t>
                </a:r>
                <a:r>
                  <a:rPr lang="es-ES" sz="2200" dirty="0"/>
                  <a:t>. The </a:t>
                </a:r>
                <a:r>
                  <a:rPr lang="es-ES" sz="2200" dirty="0" err="1"/>
                  <a:t>animation</a:t>
                </a:r>
                <a:r>
                  <a:rPr lang="es-ES" sz="2200" dirty="0"/>
                  <a:t> displays a </a:t>
                </a:r>
                <a14:m>
                  <m:oMath xmlns:m="http://schemas.openxmlformats.org/officeDocument/2006/math">
                    <m:r>
                      <a:rPr lang="es-ES" sz="2200" b="0" i="0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s-E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×2×2</m:t>
                    </m:r>
                  </m:oMath>
                </a14:m>
                <a:r>
                  <a:rPr lang="en-GB" sz="2200" dirty="0"/>
                  <a:t> supercell.</a:t>
                </a:r>
              </a:p>
            </p:txBody>
          </p:sp>
        </mc:Choice>
        <mc:Fallback xmlns="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3E80EF1B-1FBF-4DCE-B7BB-00CC6E830A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010" y="4887305"/>
                <a:ext cx="4371549" cy="1446550"/>
              </a:xfrm>
              <a:prstGeom prst="rect">
                <a:avLst/>
              </a:prstGeom>
              <a:blipFill>
                <a:blip r:embed="rId5"/>
                <a:stretch>
                  <a:fillRect l="-1813" t="-2954" r="-1813" b="-75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n 3" descr="Imagen que contiene fuegos artificiales, objeto de exteriores&#10;&#10;Descripción generada automáticamente">
            <a:extLst>
              <a:ext uri="{FF2B5EF4-FFF2-40B4-BE49-F238E27FC236}">
                <a16:creationId xmlns:a16="http://schemas.microsoft.com/office/drawing/2014/main" id="{D5706F63-32A2-4936-824C-4430F0C3C7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74" y="551184"/>
            <a:ext cx="3772013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09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rancisco_Colmenero_maleic_acid_isotropic">
            <a:hlinkClick r:id="" action="ppaction://media"/>
            <a:extLst>
              <a:ext uri="{FF2B5EF4-FFF2-40B4-BE49-F238E27FC236}">
                <a16:creationId xmlns:a16="http://schemas.microsoft.com/office/drawing/2014/main" id="{5DB63D8B-92C7-4D75-93D4-C45D7E60E3A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88269" y="577819"/>
            <a:ext cx="5662579" cy="5400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CB87618-99C9-4262-97FE-4F3487228629}"/>
              </a:ext>
            </a:extLst>
          </p:cNvPr>
          <p:cNvSpPr txBox="1"/>
          <p:nvPr/>
        </p:nvSpPr>
        <p:spPr>
          <a:xfrm>
            <a:off x="834031" y="4887305"/>
            <a:ext cx="409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 err="1"/>
              <a:t>Animation</a:t>
            </a:r>
            <a:r>
              <a:rPr lang="es-ES" sz="2200" dirty="0"/>
              <a:t> S.2. </a:t>
            </a:r>
            <a:r>
              <a:rPr lang="es-ES" sz="2200" dirty="0" err="1"/>
              <a:t>Maleic</a:t>
            </a:r>
            <a:r>
              <a:rPr lang="es-ES" sz="2200" dirty="0"/>
              <a:t> </a:t>
            </a:r>
            <a:r>
              <a:rPr lang="es-ES" sz="2200" dirty="0" err="1"/>
              <a:t>acid</a:t>
            </a:r>
            <a:r>
              <a:rPr lang="es-ES" sz="2200" dirty="0"/>
              <a:t> under </a:t>
            </a:r>
            <a:r>
              <a:rPr lang="es-ES" sz="2200" dirty="0" err="1"/>
              <a:t>increasing</a:t>
            </a:r>
            <a:r>
              <a:rPr lang="es-ES" sz="2200" dirty="0"/>
              <a:t> </a:t>
            </a:r>
            <a:r>
              <a:rPr lang="es-ES" sz="2200" dirty="0" err="1"/>
              <a:t>isotropic</a:t>
            </a:r>
            <a:r>
              <a:rPr lang="es-ES" sz="2200" dirty="0"/>
              <a:t> </a:t>
            </a:r>
            <a:r>
              <a:rPr lang="es-ES" sz="2200" dirty="0" err="1"/>
              <a:t>pressures</a:t>
            </a:r>
            <a:r>
              <a:rPr lang="es-ES" sz="2200" dirty="0"/>
              <a:t>.</a:t>
            </a:r>
            <a:endParaRPr lang="en-GB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5A07D8A-F160-47E2-BD6A-63942F2A07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31" y="577818"/>
            <a:ext cx="377815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45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rancisco_Colmenero_maleic_acid_anisotropic">
            <a:hlinkClick r:id="" action="ppaction://media"/>
            <a:extLst>
              <a:ext uri="{FF2B5EF4-FFF2-40B4-BE49-F238E27FC236}">
                <a16:creationId xmlns:a16="http://schemas.microsoft.com/office/drawing/2014/main" id="{FE67135F-CC73-40A2-8F0B-FBD5F0D356C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49766" y="577819"/>
            <a:ext cx="5662580" cy="5400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ACB9236-DB0E-46EA-AD2E-486BC657CAD0}"/>
              </a:ext>
            </a:extLst>
          </p:cNvPr>
          <p:cNvSpPr txBox="1"/>
          <p:nvPr/>
        </p:nvSpPr>
        <p:spPr>
          <a:xfrm>
            <a:off x="834031" y="4887305"/>
            <a:ext cx="42084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 err="1"/>
              <a:t>Animation</a:t>
            </a:r>
            <a:r>
              <a:rPr lang="es-ES" sz="2200" dirty="0"/>
              <a:t> S.3. </a:t>
            </a:r>
            <a:r>
              <a:rPr lang="es-ES" sz="2200" dirty="0" err="1"/>
              <a:t>Maleic</a:t>
            </a:r>
            <a:r>
              <a:rPr lang="es-ES" sz="2200" dirty="0"/>
              <a:t> </a:t>
            </a:r>
            <a:r>
              <a:rPr lang="es-ES" sz="2200" dirty="0" err="1"/>
              <a:t>acid</a:t>
            </a:r>
            <a:r>
              <a:rPr lang="es-ES" sz="2200" dirty="0"/>
              <a:t> under </a:t>
            </a:r>
            <a:r>
              <a:rPr lang="es-ES" sz="2200" dirty="0" err="1"/>
              <a:t>anisotropic</a:t>
            </a:r>
            <a:r>
              <a:rPr lang="es-ES" sz="2200" dirty="0"/>
              <a:t> </a:t>
            </a:r>
            <a:r>
              <a:rPr lang="es-ES" sz="2200" dirty="0" err="1"/>
              <a:t>stresses</a:t>
            </a:r>
            <a:r>
              <a:rPr lang="es-ES" sz="2200" dirty="0"/>
              <a:t> </a:t>
            </a:r>
            <a:r>
              <a:rPr lang="es-ES" sz="2200" dirty="0" err="1"/>
              <a:t>with</a:t>
            </a:r>
            <a:r>
              <a:rPr lang="es-ES" sz="2200" dirty="0"/>
              <a:t> </a:t>
            </a:r>
            <a:r>
              <a:rPr lang="es-ES" sz="2200" dirty="0" err="1"/>
              <a:t>increasing</a:t>
            </a:r>
            <a:r>
              <a:rPr lang="es-ES" sz="2200" dirty="0"/>
              <a:t> </a:t>
            </a:r>
            <a:r>
              <a:rPr lang="es-ES" sz="2200" dirty="0" err="1"/>
              <a:t>pressures</a:t>
            </a:r>
            <a:r>
              <a:rPr lang="es-ES" sz="2200" dirty="0"/>
              <a:t>.</a:t>
            </a:r>
            <a:endParaRPr lang="en-GB" dirty="0"/>
          </a:p>
        </p:txBody>
      </p:sp>
      <p:pic>
        <p:nvPicPr>
          <p:cNvPr id="4" name="Imagen 3" descr="Imagen que contiene interior&#10;&#10;Descripción generada automáticamente">
            <a:extLst>
              <a:ext uri="{FF2B5EF4-FFF2-40B4-BE49-F238E27FC236}">
                <a16:creationId xmlns:a16="http://schemas.microsoft.com/office/drawing/2014/main" id="{EF8C366D-0053-4C33-A2D8-46BE4EDE9F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45" y="577818"/>
            <a:ext cx="377815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17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rancisco_Colmenero_succinic_acid_isotropic">
            <a:hlinkClick r:id="" action="ppaction://media"/>
            <a:extLst>
              <a:ext uri="{FF2B5EF4-FFF2-40B4-BE49-F238E27FC236}">
                <a16:creationId xmlns:a16="http://schemas.microsoft.com/office/drawing/2014/main" id="{F55771B6-7AB7-401B-88CD-5CFB55BDD9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69290" y="577819"/>
            <a:ext cx="7200000" cy="540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FA61E5E8-91D2-4576-96A1-19EF77D802AD}"/>
                  </a:ext>
                </a:extLst>
              </p:cNvPr>
              <p:cNvSpPr txBox="1"/>
              <p:nvPr/>
            </p:nvSpPr>
            <p:spPr>
              <a:xfrm>
                <a:off x="252053" y="4876795"/>
                <a:ext cx="4095322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s-ES" sz="2200" dirty="0" err="1"/>
                  <a:t>Animation</a:t>
                </a:r>
                <a:r>
                  <a:rPr lang="es-ES" sz="2200" dirty="0"/>
                  <a:t> S.4. </a:t>
                </a:r>
                <a:r>
                  <a:rPr lang="es-ES" sz="2200" dirty="0" err="1"/>
                  <a:t>Succinic</a:t>
                </a:r>
                <a:r>
                  <a:rPr lang="es-ES" sz="2200" dirty="0"/>
                  <a:t> </a:t>
                </a:r>
                <a:r>
                  <a:rPr lang="es-ES" sz="2200" dirty="0" err="1"/>
                  <a:t>acid</a:t>
                </a:r>
                <a:r>
                  <a:rPr lang="es-ES" sz="2200" dirty="0"/>
                  <a:t> under </a:t>
                </a:r>
                <a:r>
                  <a:rPr lang="es-ES" sz="2200" dirty="0" err="1"/>
                  <a:t>increasing</a:t>
                </a:r>
                <a:r>
                  <a:rPr lang="es-ES" sz="2200" dirty="0"/>
                  <a:t> </a:t>
                </a:r>
                <a:r>
                  <a:rPr lang="es-ES" sz="2200" dirty="0" err="1"/>
                  <a:t>isotropic</a:t>
                </a:r>
                <a:r>
                  <a:rPr lang="es-ES" sz="2200" dirty="0"/>
                  <a:t> </a:t>
                </a:r>
                <a:r>
                  <a:rPr lang="es-ES" sz="2200" dirty="0" err="1"/>
                  <a:t>pressures</a:t>
                </a:r>
                <a:r>
                  <a:rPr lang="es-ES" sz="2200" dirty="0"/>
                  <a:t>. The </a:t>
                </a:r>
                <a:r>
                  <a:rPr lang="es-ES" sz="2200" dirty="0" err="1"/>
                  <a:t>animation</a:t>
                </a:r>
                <a:r>
                  <a:rPr lang="es-ES" sz="2200" dirty="0"/>
                  <a:t> displays a </a:t>
                </a:r>
                <a14:m>
                  <m:oMath xmlns:m="http://schemas.openxmlformats.org/officeDocument/2006/math">
                    <m:r>
                      <a:rPr lang="es-ES" sz="2200">
                        <a:latin typeface="Cambria Math" panose="02040503050406030204" pitchFamily="18" charset="0"/>
                      </a:rPr>
                      <m:t>2</m:t>
                    </m:r>
                    <m:r>
                      <a:rPr lang="es-ES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×2×2</m:t>
                    </m:r>
                  </m:oMath>
                </a14:m>
                <a:r>
                  <a:rPr lang="en-GB" sz="2200" dirty="0"/>
                  <a:t> supercell.</a:t>
                </a:r>
              </a:p>
            </p:txBody>
          </p:sp>
        </mc:Choice>
        <mc:Fallback xmlns=""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FA61E5E8-91D2-4576-96A1-19EF77D802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053" y="4876795"/>
                <a:ext cx="4095322" cy="1446550"/>
              </a:xfrm>
              <a:prstGeom prst="rect">
                <a:avLst/>
              </a:prstGeom>
              <a:blipFill>
                <a:blip r:embed="rId5"/>
                <a:stretch>
                  <a:fillRect l="-1935" t="-2954" r="-1935" b="-75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n 5">
            <a:extLst>
              <a:ext uri="{FF2B5EF4-FFF2-40B4-BE49-F238E27FC236}">
                <a16:creationId xmlns:a16="http://schemas.microsoft.com/office/drawing/2014/main" id="{C9F3D6E1-2879-45A9-9E1C-B6386EC535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44" y="577818"/>
            <a:ext cx="3901024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1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rancisco_Colmenero_succinic_acid_anisotropic">
            <a:hlinkClick r:id="" action="ppaction://media"/>
            <a:extLst>
              <a:ext uri="{FF2B5EF4-FFF2-40B4-BE49-F238E27FC236}">
                <a16:creationId xmlns:a16="http://schemas.microsoft.com/office/drawing/2014/main" id="{FB5974C7-4791-4AE6-8702-F7DBCFABE4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81307" y="556801"/>
            <a:ext cx="5662579" cy="54000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CuadroTexto 8">
                <a:extLst>
                  <a:ext uri="{FF2B5EF4-FFF2-40B4-BE49-F238E27FC236}">
                    <a16:creationId xmlns:a16="http://schemas.microsoft.com/office/drawing/2014/main" id="{B0422E63-7695-4012-BC53-C22E038E8011}"/>
                  </a:ext>
                </a:extLst>
              </p:cNvPr>
              <p:cNvSpPr txBox="1"/>
              <p:nvPr/>
            </p:nvSpPr>
            <p:spPr>
              <a:xfrm>
                <a:off x="755100" y="4908326"/>
                <a:ext cx="4331805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s-ES" sz="2200" dirty="0" err="1"/>
                  <a:t>Animation</a:t>
                </a:r>
                <a:r>
                  <a:rPr lang="es-ES" sz="2200" dirty="0"/>
                  <a:t> S.5. </a:t>
                </a:r>
                <a:r>
                  <a:rPr lang="es-ES" sz="2200" dirty="0" err="1"/>
                  <a:t>Succinic</a:t>
                </a:r>
                <a:r>
                  <a:rPr lang="es-ES" sz="2200" dirty="0"/>
                  <a:t> </a:t>
                </a:r>
                <a:r>
                  <a:rPr lang="es-ES" sz="2200" dirty="0" err="1"/>
                  <a:t>acid</a:t>
                </a:r>
                <a:r>
                  <a:rPr lang="es-ES" sz="2200" dirty="0"/>
                  <a:t> under </a:t>
                </a:r>
                <a:r>
                  <a:rPr lang="es-ES" sz="2200" dirty="0" err="1"/>
                  <a:t>anisotropic</a:t>
                </a:r>
                <a:r>
                  <a:rPr lang="es-ES" sz="2200" dirty="0"/>
                  <a:t> </a:t>
                </a:r>
                <a:r>
                  <a:rPr lang="es-ES" sz="2200" dirty="0" err="1"/>
                  <a:t>stresses</a:t>
                </a:r>
                <a:r>
                  <a:rPr lang="es-ES" sz="2200" dirty="0"/>
                  <a:t> </a:t>
                </a:r>
                <a:r>
                  <a:rPr lang="es-ES" sz="2200" dirty="0" err="1"/>
                  <a:t>with</a:t>
                </a:r>
                <a:r>
                  <a:rPr lang="es-ES" sz="2200" dirty="0"/>
                  <a:t> </a:t>
                </a:r>
                <a:r>
                  <a:rPr lang="es-ES" sz="2200" dirty="0" err="1"/>
                  <a:t>increasing</a:t>
                </a:r>
                <a:r>
                  <a:rPr lang="es-ES" sz="2200" dirty="0"/>
                  <a:t>  </a:t>
                </a:r>
                <a:r>
                  <a:rPr lang="es-ES" sz="2200" dirty="0" err="1"/>
                  <a:t>pressures</a:t>
                </a:r>
                <a:r>
                  <a:rPr lang="es-ES" sz="2200" dirty="0"/>
                  <a:t>. The </a:t>
                </a:r>
                <a:r>
                  <a:rPr lang="es-ES" sz="2200" dirty="0" err="1"/>
                  <a:t>animation</a:t>
                </a:r>
                <a:r>
                  <a:rPr lang="es-ES" sz="2200" dirty="0"/>
                  <a:t> displays a </a:t>
                </a:r>
                <a14:m>
                  <m:oMath xmlns:m="http://schemas.openxmlformats.org/officeDocument/2006/math">
                    <m:r>
                      <a:rPr lang="es-ES" sz="2200">
                        <a:latin typeface="Cambria Math" panose="02040503050406030204" pitchFamily="18" charset="0"/>
                      </a:rPr>
                      <m:t>2</m:t>
                    </m:r>
                    <m:r>
                      <a:rPr lang="es-ES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×2×2</m:t>
                    </m:r>
                  </m:oMath>
                </a14:m>
                <a:r>
                  <a:rPr lang="en-GB" sz="2200" dirty="0"/>
                  <a:t> supercell.</a:t>
                </a:r>
              </a:p>
            </p:txBody>
          </p:sp>
        </mc:Choice>
        <mc:Fallback>
          <p:sp>
            <p:nvSpPr>
              <p:cNvPr id="9" name="CuadroTexto 8">
                <a:extLst>
                  <a:ext uri="{FF2B5EF4-FFF2-40B4-BE49-F238E27FC236}">
                    <a16:creationId xmlns:a16="http://schemas.microsoft.com/office/drawing/2014/main" id="{B0422E63-7695-4012-BC53-C22E038E80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100" y="4908326"/>
                <a:ext cx="4331805" cy="1446550"/>
              </a:xfrm>
              <a:prstGeom prst="rect">
                <a:avLst/>
              </a:prstGeom>
              <a:blipFill>
                <a:blip r:embed="rId5"/>
                <a:stretch>
                  <a:fillRect l="-1831" t="-2954" r="-1831" b="-80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n 3">
            <a:extLst>
              <a:ext uri="{FF2B5EF4-FFF2-40B4-BE49-F238E27FC236}">
                <a16:creationId xmlns:a16="http://schemas.microsoft.com/office/drawing/2014/main" id="{E9554FC8-8EA1-47B6-BA4C-C96EB85CDD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98" y="556801"/>
            <a:ext cx="3774201" cy="3596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6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rancisco_Colmenero_citric_acid_isotropic">
            <a:hlinkClick r:id="" action="ppaction://media"/>
            <a:extLst>
              <a:ext uri="{FF2B5EF4-FFF2-40B4-BE49-F238E27FC236}">
                <a16:creationId xmlns:a16="http://schemas.microsoft.com/office/drawing/2014/main" id="{83265145-074B-45A9-AC8D-9B554432013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94310" y="556801"/>
            <a:ext cx="5662579" cy="54000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6681668E-190B-43E3-B1C2-50E47A5F3073}"/>
              </a:ext>
            </a:extLst>
          </p:cNvPr>
          <p:cNvSpPr txBox="1"/>
          <p:nvPr/>
        </p:nvSpPr>
        <p:spPr>
          <a:xfrm>
            <a:off x="786631" y="4908326"/>
            <a:ext cx="409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 err="1"/>
              <a:t>Animation</a:t>
            </a:r>
            <a:r>
              <a:rPr lang="es-ES" sz="2200" dirty="0"/>
              <a:t> S.6. </a:t>
            </a:r>
            <a:r>
              <a:rPr lang="es-ES" sz="2200" dirty="0" err="1"/>
              <a:t>Citric</a:t>
            </a:r>
            <a:r>
              <a:rPr lang="es-ES" sz="2200" dirty="0"/>
              <a:t> </a:t>
            </a:r>
            <a:r>
              <a:rPr lang="es-ES" sz="2200" dirty="0" err="1"/>
              <a:t>acid</a:t>
            </a:r>
            <a:r>
              <a:rPr lang="es-ES" sz="2200" dirty="0"/>
              <a:t> under </a:t>
            </a:r>
            <a:r>
              <a:rPr lang="es-ES" sz="2200" dirty="0" err="1"/>
              <a:t>increasing</a:t>
            </a:r>
            <a:r>
              <a:rPr lang="es-ES" sz="2200" dirty="0"/>
              <a:t> </a:t>
            </a:r>
            <a:r>
              <a:rPr lang="es-ES" sz="2200" dirty="0" err="1"/>
              <a:t>isotropic</a:t>
            </a:r>
            <a:r>
              <a:rPr lang="es-ES" sz="2200" dirty="0"/>
              <a:t> </a:t>
            </a:r>
            <a:r>
              <a:rPr lang="es-ES" sz="2200" dirty="0" err="1"/>
              <a:t>pressures</a:t>
            </a:r>
            <a:r>
              <a:rPr lang="es-ES" sz="2200" dirty="0"/>
              <a:t>.</a:t>
            </a:r>
            <a:endParaRPr lang="en-GB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CAAE4A7-E237-42F1-9084-39E5153F32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01" y="556801"/>
            <a:ext cx="3774201" cy="3596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05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rancisco_Colmenero_citric_acid_anisotropic">
            <a:hlinkClick r:id="" action="ppaction://media"/>
            <a:extLst>
              <a:ext uri="{FF2B5EF4-FFF2-40B4-BE49-F238E27FC236}">
                <a16:creationId xmlns:a16="http://schemas.microsoft.com/office/drawing/2014/main" id="{BFE28727-C678-443B-962A-EA291805C78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01004" y="556801"/>
            <a:ext cx="5662579" cy="54000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383BBDBD-FA99-4689-8266-EF0C19034FA2}"/>
              </a:ext>
            </a:extLst>
          </p:cNvPr>
          <p:cNvSpPr txBox="1"/>
          <p:nvPr/>
        </p:nvSpPr>
        <p:spPr>
          <a:xfrm>
            <a:off x="849691" y="4908326"/>
            <a:ext cx="42372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 err="1"/>
              <a:t>Animation</a:t>
            </a:r>
            <a:r>
              <a:rPr lang="es-ES" sz="2200" dirty="0"/>
              <a:t> S.7. </a:t>
            </a:r>
            <a:r>
              <a:rPr lang="es-ES" sz="2200" dirty="0" err="1"/>
              <a:t>Citric</a:t>
            </a:r>
            <a:r>
              <a:rPr lang="es-ES" sz="2200" dirty="0"/>
              <a:t> </a:t>
            </a:r>
            <a:r>
              <a:rPr lang="es-ES" sz="2200" dirty="0" err="1"/>
              <a:t>acid</a:t>
            </a:r>
            <a:r>
              <a:rPr lang="es-ES" sz="2200" dirty="0"/>
              <a:t> under  </a:t>
            </a:r>
            <a:r>
              <a:rPr lang="es-ES" sz="2200" dirty="0" err="1"/>
              <a:t>anisotropic</a:t>
            </a:r>
            <a:r>
              <a:rPr lang="es-ES" sz="2200" dirty="0"/>
              <a:t> </a:t>
            </a:r>
            <a:r>
              <a:rPr lang="es-ES" sz="2200" dirty="0" err="1"/>
              <a:t>stresses</a:t>
            </a:r>
            <a:r>
              <a:rPr lang="es-ES" sz="2200" dirty="0"/>
              <a:t> </a:t>
            </a:r>
            <a:r>
              <a:rPr lang="es-ES" sz="2200" dirty="0" err="1"/>
              <a:t>with</a:t>
            </a:r>
            <a:r>
              <a:rPr lang="es-ES" sz="2200" dirty="0"/>
              <a:t> </a:t>
            </a:r>
            <a:r>
              <a:rPr lang="es-ES" sz="2200" dirty="0" err="1"/>
              <a:t>increasing</a:t>
            </a:r>
            <a:r>
              <a:rPr lang="es-ES" sz="2200" dirty="0"/>
              <a:t> </a:t>
            </a:r>
            <a:r>
              <a:rPr lang="es-ES" sz="2200" dirty="0" err="1"/>
              <a:t>pressures</a:t>
            </a:r>
            <a:r>
              <a:rPr lang="es-ES" sz="2200" dirty="0"/>
              <a:t>.</a:t>
            </a:r>
            <a:endParaRPr lang="en-GB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EB27975-8FF4-457F-B1BE-B998AAEF1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24" y="556801"/>
            <a:ext cx="382116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49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180</Words>
  <Application>Microsoft Office PowerPoint</Application>
  <PresentationFormat>Panorámica</PresentationFormat>
  <Paragraphs>14</Paragraphs>
  <Slides>8</Slides>
  <Notes>0</Notes>
  <HiddenSlides>0</HiddenSlides>
  <MMClips>7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colmenero</dc:creator>
  <cp:lastModifiedBy>francisco colmenero</cp:lastModifiedBy>
  <cp:revision>32</cp:revision>
  <dcterms:created xsi:type="dcterms:W3CDTF">2019-08-04T22:11:03Z</dcterms:created>
  <dcterms:modified xsi:type="dcterms:W3CDTF">2020-06-25T10:44:41Z</dcterms:modified>
</cp:coreProperties>
</file>