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9" r:id="rId1"/>
    <p:sldMasterId id="2147483847" r:id="rId2"/>
    <p:sldMasterId id="2147483851" r:id="rId3"/>
  </p:sldMasterIdLst>
  <p:notesMasterIdLst>
    <p:notesMasterId r:id="rId31"/>
  </p:notesMasterIdLst>
  <p:handoutMasterIdLst>
    <p:handoutMasterId r:id="rId32"/>
  </p:handoutMasterIdLst>
  <p:sldIdLst>
    <p:sldId id="2523" r:id="rId4"/>
    <p:sldId id="2626" r:id="rId5"/>
    <p:sldId id="2627" r:id="rId6"/>
    <p:sldId id="2580" r:id="rId7"/>
    <p:sldId id="2589" r:id="rId8"/>
    <p:sldId id="2590" r:id="rId9"/>
    <p:sldId id="2628" r:id="rId10"/>
    <p:sldId id="2644" r:id="rId11"/>
    <p:sldId id="352" r:id="rId12"/>
    <p:sldId id="2645" r:id="rId13"/>
    <p:sldId id="2594" r:id="rId14"/>
    <p:sldId id="2595" r:id="rId15"/>
    <p:sldId id="2596" r:id="rId16"/>
    <p:sldId id="2597" r:id="rId17"/>
    <p:sldId id="2649" r:id="rId18"/>
    <p:sldId id="2598" r:id="rId19"/>
    <p:sldId id="2636" r:id="rId20"/>
    <p:sldId id="2642" r:id="rId21"/>
    <p:sldId id="2641" r:id="rId22"/>
    <p:sldId id="2620" r:id="rId23"/>
    <p:sldId id="2600" r:id="rId24"/>
    <p:sldId id="2635" r:id="rId25"/>
    <p:sldId id="2630" r:id="rId26"/>
    <p:sldId id="2631" r:id="rId27"/>
    <p:sldId id="2632" r:id="rId28"/>
    <p:sldId id="2633" r:id="rId29"/>
    <p:sldId id="2618" r:id="rId30"/>
  </p:sldIdLst>
  <p:sldSz cx="12192000" cy="6858000"/>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207457BE-93D9-4347-9BBD-733641E21C49}">
          <p14:sldIdLst/>
        </p14:section>
        <p14:section name="Introduction" id="{C3617782-C1E1-49EA-A47D-7FC59C6AE35E}">
          <p14:sldIdLst>
            <p14:sldId id="2523"/>
            <p14:sldId id="2626"/>
            <p14:sldId id="2627"/>
            <p14:sldId id="2580"/>
            <p14:sldId id="2589"/>
            <p14:sldId id="2590"/>
            <p14:sldId id="2628"/>
            <p14:sldId id="2644"/>
            <p14:sldId id="352"/>
            <p14:sldId id="2645"/>
            <p14:sldId id="2594"/>
            <p14:sldId id="2595"/>
            <p14:sldId id="2596"/>
            <p14:sldId id="2597"/>
            <p14:sldId id="2649"/>
            <p14:sldId id="2598"/>
            <p14:sldId id="2636"/>
            <p14:sldId id="2642"/>
            <p14:sldId id="2641"/>
            <p14:sldId id="2620"/>
            <p14:sldId id="2600"/>
            <p14:sldId id="2635"/>
            <p14:sldId id="2630"/>
            <p14:sldId id="2631"/>
            <p14:sldId id="2632"/>
            <p14:sldId id="2633"/>
            <p14:sldId id="261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0AF90E-D2D8-ED20-7DF4-625FCBB3E035}" name="Fan Hanqing" initials="FH" userId="e2d40f4b7696448e" providerId="Windows Live"/>
  <p188:author id="{4E602F91-1E56-3985-275A-E90C8F925C07}" name="Elimelech, Menachem" initials="EM" userId="S::menachem.elimelech@yale.edu::c711e373-c469-48ef-a284-c82e55108a2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echnion" initials="t" lastIdx="11" clrIdx="0">
    <p:extLst>
      <p:ext uri="{19B8F6BF-5375-455C-9EA6-DF929625EA0E}">
        <p15:presenceInfo xmlns:p15="http://schemas.microsoft.com/office/powerpoint/2012/main" userId="technion" providerId="None"/>
      </p:ext>
    </p:extLst>
  </p:cmAuthor>
  <p:cmAuthor id="2" name="Mosi Heiranian" initials="MH" lastIdx="3" clrIdx="1">
    <p:extLst>
      <p:ext uri="{19B8F6BF-5375-455C-9EA6-DF929625EA0E}">
        <p15:presenceInfo xmlns:p15="http://schemas.microsoft.com/office/powerpoint/2012/main" userId="ca35b982fff6ba8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CCFF"/>
    <a:srgbClr val="EEE0D1"/>
    <a:srgbClr val="EBFFFF"/>
    <a:srgbClr val="BBE0E3"/>
    <a:srgbClr val="660066"/>
    <a:srgbClr val="C3D1D2"/>
    <a:srgbClr val="007434"/>
    <a:srgbClr val="3399FF"/>
    <a:srgbClr val="343D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21" autoAdjust="0"/>
    <p:restoredTop sz="95501" autoAdjust="0"/>
  </p:normalViewPr>
  <p:slideViewPr>
    <p:cSldViewPr snapToGrid="0">
      <p:cViewPr>
        <p:scale>
          <a:sx n="50" d="100"/>
          <a:sy n="50" d="100"/>
        </p:scale>
        <p:origin x="1062" y="524"/>
      </p:cViewPr>
      <p:guideLst>
        <p:guide orient="horz" pos="2160"/>
        <p:guide pos="3840"/>
      </p:guideLst>
    </p:cSldViewPr>
  </p:slideViewPr>
  <p:outlineViewPr>
    <p:cViewPr>
      <p:scale>
        <a:sx n="33" d="100"/>
        <a:sy n="33" d="100"/>
      </p:scale>
      <p:origin x="0" y="0"/>
    </p:cViewPr>
  </p:outlineViewPr>
  <p:notesTextViewPr>
    <p:cViewPr>
      <p:scale>
        <a:sx n="150" d="100"/>
        <a:sy n="150" d="100"/>
      </p:scale>
      <p:origin x="0" y="0"/>
    </p:cViewPr>
  </p:notesTextViewPr>
  <p:sorterViewPr>
    <p:cViewPr varScale="1">
      <p:scale>
        <a:sx n="1" d="1"/>
        <a:sy n="1" d="1"/>
      </p:scale>
      <p:origin x="0" y="-3710"/>
    </p:cViewPr>
  </p:sorterViewPr>
  <p:notesViewPr>
    <p:cSldViewPr snapToGrid="0">
      <p:cViewPr varScale="1">
        <p:scale>
          <a:sx n="69" d="100"/>
          <a:sy n="69" d="100"/>
        </p:scale>
        <p:origin x="3228" y="6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commentAuthors" Target="commentAuthors.xml"/><Relationship Id="rId38"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defTabSz="933450">
              <a:defRPr sz="1200">
                <a:latin typeface="Arial" charset="0"/>
                <a:cs typeface="+mn-cs"/>
              </a:defRPr>
            </a:lvl1pPr>
          </a:lstStyle>
          <a:p>
            <a:pPr>
              <a:defRPr/>
            </a:pPr>
            <a:endParaRPr lang="en-US"/>
          </a:p>
        </p:txBody>
      </p:sp>
      <p:sp>
        <p:nvSpPr>
          <p:cNvPr id="30723" name="Rectangle 3"/>
          <p:cNvSpPr>
            <a:spLocks noGrp="1" noChangeArrowheads="1"/>
          </p:cNvSpPr>
          <p:nvPr>
            <p:ph type="dt" sz="quarter" idx="1"/>
          </p:nvPr>
        </p:nvSpPr>
        <p:spPr bwMode="auto">
          <a:xfrm>
            <a:off x="3978275"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defTabSz="933450">
              <a:defRPr sz="1200">
                <a:latin typeface="Arial" charset="0"/>
                <a:cs typeface="+mn-cs"/>
              </a:defRPr>
            </a:lvl1pPr>
          </a:lstStyle>
          <a:p>
            <a:pPr>
              <a:defRPr/>
            </a:pPr>
            <a:endParaRPr lang="en-US"/>
          </a:p>
        </p:txBody>
      </p:sp>
      <p:sp>
        <p:nvSpPr>
          <p:cNvPr id="30724" name="Rectangle 4"/>
          <p:cNvSpPr>
            <a:spLocks noGrp="1" noChangeArrowheads="1"/>
          </p:cNvSpPr>
          <p:nvPr>
            <p:ph type="ftr" sz="quarter" idx="2"/>
          </p:nvPr>
        </p:nvSpPr>
        <p:spPr bwMode="auto">
          <a:xfrm>
            <a:off x="0"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defTabSz="933450">
              <a:defRPr sz="1200">
                <a:latin typeface="Arial" charset="0"/>
                <a:cs typeface="+mn-cs"/>
              </a:defRPr>
            </a:lvl1pPr>
          </a:lstStyle>
          <a:p>
            <a:pPr>
              <a:defRPr/>
            </a:pPr>
            <a:endParaRPr lang="en-US"/>
          </a:p>
        </p:txBody>
      </p:sp>
      <p:sp>
        <p:nvSpPr>
          <p:cNvPr id="30725" name="Rectangle 5"/>
          <p:cNvSpPr>
            <a:spLocks noGrp="1" noChangeArrowheads="1"/>
          </p:cNvSpPr>
          <p:nvPr>
            <p:ph type="sldNum" sz="quarter" idx="3"/>
          </p:nvPr>
        </p:nvSpPr>
        <p:spPr bwMode="auto">
          <a:xfrm>
            <a:off x="3978275"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defTabSz="933450">
              <a:defRPr sz="1200">
                <a:latin typeface="Arial" charset="0"/>
                <a:cs typeface="+mn-cs"/>
              </a:defRPr>
            </a:lvl1pPr>
          </a:lstStyle>
          <a:p>
            <a:pPr>
              <a:defRPr/>
            </a:pPr>
            <a:fld id="{E1441DE7-2A88-4990-9408-61AA11F5F6FA}" type="slidenum">
              <a:rPr lang="en-US"/>
              <a:pPr>
                <a:defRPr/>
              </a:pPr>
              <a:t>‹#›</a:t>
            </a:fld>
            <a:endParaRPr lang="en-US"/>
          </a:p>
        </p:txBody>
      </p:sp>
    </p:spTree>
    <p:extLst>
      <p:ext uri="{BB962C8B-B14F-4D97-AF65-F5344CB8AC3E}">
        <p14:creationId xmlns:p14="http://schemas.microsoft.com/office/powerpoint/2010/main" val="417813293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defTabSz="933450">
              <a:defRPr sz="1200">
                <a:latin typeface="Arial" charset="0"/>
                <a:cs typeface="+mn-cs"/>
              </a:defRPr>
            </a:lvl1pPr>
          </a:lstStyle>
          <a:p>
            <a:pPr>
              <a:defRPr/>
            </a:pPr>
            <a:endParaRPr lang="en-US"/>
          </a:p>
        </p:txBody>
      </p:sp>
      <p:sp>
        <p:nvSpPr>
          <p:cNvPr id="116739" name="Rectangle 3"/>
          <p:cNvSpPr>
            <a:spLocks noGrp="1" noChangeArrowheads="1"/>
          </p:cNvSpPr>
          <p:nvPr>
            <p:ph type="dt" idx="1"/>
          </p:nvPr>
        </p:nvSpPr>
        <p:spPr bwMode="auto">
          <a:xfrm>
            <a:off x="3978275"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defTabSz="933450">
              <a:defRPr sz="1200">
                <a:latin typeface="Arial" charset="0"/>
                <a:cs typeface="+mn-cs"/>
              </a:defRPr>
            </a:lvl1pPr>
          </a:lstStyle>
          <a:p>
            <a:pPr>
              <a:defRPr/>
            </a:pPr>
            <a:endParaRPr lang="en-US"/>
          </a:p>
        </p:txBody>
      </p:sp>
      <p:sp>
        <p:nvSpPr>
          <p:cNvPr id="57348" name="Rectangle 4"/>
          <p:cNvSpPr>
            <a:spLocks noGrp="1" noRot="1" noChangeAspect="1" noChangeArrowheads="1" noTextEdit="1"/>
          </p:cNvSpPr>
          <p:nvPr>
            <p:ph type="sldImg" idx="2"/>
          </p:nvPr>
        </p:nvSpPr>
        <p:spPr bwMode="auto">
          <a:xfrm>
            <a:off x="409575" y="698500"/>
            <a:ext cx="6203950"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41" name="Rectangle 5"/>
          <p:cNvSpPr>
            <a:spLocks noGrp="1" noChangeArrowheads="1"/>
          </p:cNvSpPr>
          <p:nvPr>
            <p:ph type="body" sz="quarter" idx="3"/>
          </p:nvPr>
        </p:nvSpPr>
        <p:spPr bwMode="auto">
          <a:xfrm>
            <a:off x="701675" y="4421188"/>
            <a:ext cx="56197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6742" name="Rectangle 6"/>
          <p:cNvSpPr>
            <a:spLocks noGrp="1" noChangeArrowheads="1"/>
          </p:cNvSpPr>
          <p:nvPr>
            <p:ph type="ftr" sz="quarter" idx="4"/>
          </p:nvPr>
        </p:nvSpPr>
        <p:spPr bwMode="auto">
          <a:xfrm>
            <a:off x="0"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defTabSz="933450">
              <a:defRPr sz="1200">
                <a:latin typeface="Arial" charset="0"/>
                <a:cs typeface="+mn-cs"/>
              </a:defRPr>
            </a:lvl1pPr>
          </a:lstStyle>
          <a:p>
            <a:pPr>
              <a:defRPr/>
            </a:pPr>
            <a:endParaRPr lang="en-US"/>
          </a:p>
        </p:txBody>
      </p:sp>
      <p:sp>
        <p:nvSpPr>
          <p:cNvPr id="116743" name="Rectangle 7"/>
          <p:cNvSpPr>
            <a:spLocks noGrp="1" noChangeArrowheads="1"/>
          </p:cNvSpPr>
          <p:nvPr>
            <p:ph type="sldNum" sz="quarter" idx="5"/>
          </p:nvPr>
        </p:nvSpPr>
        <p:spPr bwMode="auto">
          <a:xfrm>
            <a:off x="3978275"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defTabSz="933450">
              <a:defRPr sz="1200">
                <a:latin typeface="Arial" charset="0"/>
                <a:cs typeface="+mn-cs"/>
              </a:defRPr>
            </a:lvl1pPr>
          </a:lstStyle>
          <a:p>
            <a:pPr>
              <a:defRPr/>
            </a:pPr>
            <a:fld id="{8491DB64-B818-4147-BAD9-BD6FE27C7C58}" type="slidenum">
              <a:rPr lang="en-US"/>
              <a:pPr>
                <a:defRPr/>
              </a:pPr>
              <a:t>‹#›</a:t>
            </a:fld>
            <a:endParaRPr lang="en-US"/>
          </a:p>
        </p:txBody>
      </p:sp>
    </p:spTree>
    <p:extLst>
      <p:ext uri="{BB962C8B-B14F-4D97-AF65-F5344CB8AC3E}">
        <p14:creationId xmlns:p14="http://schemas.microsoft.com/office/powerpoint/2010/main" val="40585272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_ENREF_32"/><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_ENREF_103"/><Relationship Id="rId5" Type="http://schemas.openxmlformats.org/officeDocument/2006/relationships/hyperlink" Target="#_ENREF_102"/><Relationship Id="rId4" Type="http://schemas.openxmlformats.org/officeDocument/2006/relationships/hyperlink" Target="#_ENREF_34"/></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pPr>
              <a:defRPr/>
            </a:pPr>
            <a:fld id="{12109CD5-7D16-491A-8DA6-C9C23D08992C}" type="slidenum">
              <a:rPr lang="en-US" altLang="ko-KR" smtClean="0"/>
              <a:pPr>
                <a:defRPr/>
              </a:pPr>
              <a:t>1</a:t>
            </a:fld>
            <a:endParaRPr lang="en-US" altLang="ko-K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dirty="0">
              <a:ea typeface="Gulim" pitchFamily="34" charset="-127"/>
            </a:endParaRPr>
          </a:p>
        </p:txBody>
      </p:sp>
    </p:spTree>
    <p:extLst>
      <p:ext uri="{BB962C8B-B14F-4D97-AF65-F5344CB8AC3E}">
        <p14:creationId xmlns:p14="http://schemas.microsoft.com/office/powerpoint/2010/main" val="30086732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10</a:t>
            </a:fld>
            <a:endParaRPr lang="en-US"/>
          </a:p>
        </p:txBody>
      </p:sp>
    </p:spTree>
    <p:extLst>
      <p:ext uri="{BB962C8B-B14F-4D97-AF65-F5344CB8AC3E}">
        <p14:creationId xmlns:p14="http://schemas.microsoft.com/office/powerpoint/2010/main" val="3449892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11</a:t>
            </a:fld>
            <a:endParaRPr lang="en-US"/>
          </a:p>
        </p:txBody>
      </p:sp>
    </p:spTree>
    <p:extLst>
      <p:ext uri="{BB962C8B-B14F-4D97-AF65-F5344CB8AC3E}">
        <p14:creationId xmlns:p14="http://schemas.microsoft.com/office/powerpoint/2010/main" val="2295668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12</a:t>
            </a:fld>
            <a:endParaRPr lang="en-US"/>
          </a:p>
        </p:txBody>
      </p:sp>
    </p:spTree>
    <p:extLst>
      <p:ext uri="{BB962C8B-B14F-4D97-AF65-F5344CB8AC3E}">
        <p14:creationId xmlns:p14="http://schemas.microsoft.com/office/powerpoint/2010/main" val="4270460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13</a:t>
            </a:fld>
            <a:endParaRPr lang="en-US"/>
          </a:p>
        </p:txBody>
      </p:sp>
    </p:spTree>
    <p:extLst>
      <p:ext uri="{BB962C8B-B14F-4D97-AF65-F5344CB8AC3E}">
        <p14:creationId xmlns:p14="http://schemas.microsoft.com/office/powerpoint/2010/main" val="1382799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14</a:t>
            </a:fld>
            <a:endParaRPr lang="en-US"/>
          </a:p>
        </p:txBody>
      </p:sp>
    </p:spTree>
    <p:extLst>
      <p:ext uri="{BB962C8B-B14F-4D97-AF65-F5344CB8AC3E}">
        <p14:creationId xmlns:p14="http://schemas.microsoft.com/office/powerpoint/2010/main" val="1256364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15</a:t>
            </a:fld>
            <a:endParaRPr lang="en-US"/>
          </a:p>
        </p:txBody>
      </p:sp>
    </p:spTree>
    <p:extLst>
      <p:ext uri="{BB962C8B-B14F-4D97-AF65-F5344CB8AC3E}">
        <p14:creationId xmlns:p14="http://schemas.microsoft.com/office/powerpoint/2010/main" val="2668629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16</a:t>
            </a:fld>
            <a:endParaRPr lang="en-US"/>
          </a:p>
        </p:txBody>
      </p:sp>
    </p:spTree>
    <p:extLst>
      <p:ext uri="{BB962C8B-B14F-4D97-AF65-F5344CB8AC3E}">
        <p14:creationId xmlns:p14="http://schemas.microsoft.com/office/powerpoint/2010/main" val="2231342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17</a:t>
            </a:fld>
            <a:endParaRPr lang="en-US"/>
          </a:p>
        </p:txBody>
      </p:sp>
    </p:spTree>
    <p:extLst>
      <p:ext uri="{BB962C8B-B14F-4D97-AF65-F5344CB8AC3E}">
        <p14:creationId xmlns:p14="http://schemas.microsoft.com/office/powerpoint/2010/main" val="23086547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18</a:t>
            </a:fld>
            <a:endParaRPr lang="en-US"/>
          </a:p>
        </p:txBody>
      </p:sp>
    </p:spTree>
    <p:extLst>
      <p:ext uri="{BB962C8B-B14F-4D97-AF65-F5344CB8AC3E}">
        <p14:creationId xmlns:p14="http://schemas.microsoft.com/office/powerpoint/2010/main" val="2221384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19</a:t>
            </a:fld>
            <a:endParaRPr lang="en-US"/>
          </a:p>
        </p:txBody>
      </p:sp>
    </p:spTree>
    <p:extLst>
      <p:ext uri="{BB962C8B-B14F-4D97-AF65-F5344CB8AC3E}">
        <p14:creationId xmlns:p14="http://schemas.microsoft.com/office/powerpoint/2010/main" val="157164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2</a:t>
            </a:fld>
            <a:endParaRPr lang="en-US"/>
          </a:p>
        </p:txBody>
      </p:sp>
    </p:spTree>
    <p:extLst>
      <p:ext uri="{BB962C8B-B14F-4D97-AF65-F5344CB8AC3E}">
        <p14:creationId xmlns:p14="http://schemas.microsoft.com/office/powerpoint/2010/main" val="33734056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20</a:t>
            </a:fld>
            <a:endParaRPr lang="en-US"/>
          </a:p>
        </p:txBody>
      </p:sp>
    </p:spTree>
    <p:extLst>
      <p:ext uri="{BB962C8B-B14F-4D97-AF65-F5344CB8AC3E}">
        <p14:creationId xmlns:p14="http://schemas.microsoft.com/office/powerpoint/2010/main" val="4054633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endParaRPr lang="en-US" altLang="zh-CN" dirty="0"/>
              </a:p>
            </p:txBody>
          </p:sp>
        </mc:Choice>
        <mc:Fallback xmlns="">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a:effectLst/>
                    <a:latin typeface="Times New Roman" panose="02020603050405020304" pitchFamily="18" charset="0"/>
                    <a:ea typeface="MS Mincho" panose="02020609040205080304" pitchFamily="49" charset="-128"/>
                  </a:rPr>
                  <a:t>, Paul and Ebra-Lima</a:t>
                </a:r>
                <a:r>
                  <a:rPr lang="en-US" sz="1800" u="none" strike="noStrike" baseline="30000">
                    <a:effectLst/>
                    <a:latin typeface="Times New Roman" panose="02020603050405020304" pitchFamily="18" charset="0"/>
                    <a:ea typeface="MS Mincho" panose="02020609040205080304" pitchFamily="49" charset="-128"/>
                    <a:hlinkClick r:id="rId3" tooltip="Paul, 1970 #13"/>
                  </a:rPr>
                  <a:t>32</a:t>
                </a:r>
                <a:r>
                  <a:rPr lang="en-US" sz="1800" baseline="30000">
                    <a:effectLst/>
                    <a:latin typeface="Times New Roman" panose="02020603050405020304" pitchFamily="18" charset="0"/>
                    <a:ea typeface="MS Mincho" panose="02020609040205080304" pitchFamily="49" charset="-128"/>
                  </a:rPr>
                  <a:t>,</a:t>
                </a:r>
                <a:r>
                  <a:rPr lang="en-US" sz="1800" u="none" strike="noStrike" baseline="30000">
                    <a:effectLst/>
                    <a:latin typeface="Times New Roman" panose="02020603050405020304" pitchFamily="18" charset="0"/>
                    <a:ea typeface="MS Mincho" panose="02020609040205080304" pitchFamily="49" charset="-128"/>
                    <a:hlinkClick r:id="rId4" tooltip="EBRA-LIMA, 1971 #34"/>
                  </a:rPr>
                  <a:t>34</a:t>
                </a:r>
                <a:r>
                  <a:rPr lang="en-US" sz="1800">
                    <a:effectLst/>
                    <a:latin typeface="Times New Roman" panose="02020603050405020304" pitchFamily="18" charset="0"/>
                    <a:ea typeface="MS Mincho" panose="02020609040205080304" pitchFamily="49" charset="-128"/>
                  </a:rPr>
                  <a:t> used organic solvents as penetrants and a highly swollen rubber film to examine the existence of any limiting fluxes. Fig. 10A presents two representative flux-pressure curves for the solvents considered in their study: iso-octane and methyl ethyl ketone. The flux-pressure curves deviate from linearity as the pressure increases. However, compaction is expected to have a significant impact on the highly elastic and swollen rubber film (volume of sorbed solvent in the membrane is &gt; 60%). Fig. 10B shows that compaction induces similar flux suppression of water transport in highly swollen hydrogels.</a:t>
                </a:r>
                <a:r>
                  <a:rPr lang="en-US" sz="1800" u="none" strike="noStrike" baseline="30000">
                    <a:effectLst/>
                    <a:latin typeface="Times New Roman" panose="02020603050405020304" pitchFamily="18" charset="0"/>
                    <a:ea typeface="MS Mincho" panose="02020609040205080304" pitchFamily="49" charset="-128"/>
                    <a:hlinkClick r:id="rId5" tooltip="Hirai, 1989 #91"/>
                  </a:rPr>
                  <a:t>102</a:t>
                </a:r>
                <a:r>
                  <a:rPr lang="en-US" sz="1800">
                    <a:effectLst/>
                    <a:latin typeface="Times New Roman" panose="02020603050405020304" pitchFamily="18" charset="0"/>
                    <a:ea typeface="MS Mincho" panose="02020609040205080304" pitchFamily="49" charset="-128"/>
                  </a:rPr>
                  <a:t> Notably, the SD model predicts that we need pressures &gt; 136 bar to cause only ≈5% deviation from linearity for water.</a:t>
                </a:r>
                <a:r>
                  <a:rPr lang="en-US" sz="1800" u="none" strike="noStrike" baseline="30000">
                    <a:effectLst/>
                    <a:latin typeface="Times New Roman" panose="02020603050405020304" pitchFamily="18" charset="0"/>
                    <a:ea typeface="MS Mincho" panose="02020609040205080304" pitchFamily="49" charset="-128"/>
                    <a:hlinkClick r:id="rId6" tooltip="Paul, 2004 #95"/>
                  </a:rPr>
                  <a:t>103</a:t>
                </a:r>
                <a:r>
                  <a:rPr lang="en-US" sz="1800">
                    <a:solidFill>
                      <a:srgbClr val="000000"/>
                    </a:solidFill>
                    <a:effectLst/>
                    <a:latin typeface="Times New Roman" panose="02020603050405020304" pitchFamily="18" charset="0"/>
                    <a:ea typeface="MS Mincho" panose="02020609040205080304" pitchFamily="49" charset="-128"/>
                  </a:rPr>
                  <a:t> </a:t>
                </a:r>
                <a:r>
                  <a:rPr lang="en-US" sz="1800">
                    <a:effectLst/>
                    <a:latin typeface="Times New Roman" panose="02020603050405020304" pitchFamily="18" charset="0"/>
                    <a:ea typeface="MS Mincho" panose="02020609040205080304" pitchFamily="49" charset="-128"/>
                  </a:rPr>
                  <a:t> However, this deviation in Fig. 10 occurs for pressures &lt; 10 bar. Compaction is the only reasonable explanation since no other nonideality effects can explain this order of magnitude difference. In addition to the limiting fluxes, for the rubber film in Fig. 10A we calculated high solvent permeability </a:t>
                </a:r>
                <a:r>
                  <a:rPr lang="en-US" sz="1800" i="0">
                    <a:effectLst/>
                    <a:latin typeface="Cambria Math" panose="02040503050406030204" pitchFamily="18" charset="0"/>
                    <a:ea typeface="MS Mincho" panose="02020609040205080304" pitchFamily="49" charset="-128"/>
                  </a:rPr>
                  <a:t>(&gt;10 𝜇𝑚𝐿/(𝑚^2 ℎ 𝑏𝑎𝑟))</a:t>
                </a:r>
                <a:r>
                  <a:rPr lang="en-US" sz="1800">
                    <a:effectLst/>
                    <a:latin typeface="Times New Roman" panose="02020603050405020304" pitchFamily="18" charset="0"/>
                    <a:ea typeface="MS Mincho" panose="02020609040205080304" pitchFamily="49" charset="-128"/>
                  </a:rPr>
                  <a:t>, which is typical of ultrafiltration membranes. Therefore, it is questionable to apply these findings for highly porous and swollen rubber films directly to water transport in RO membranes or to consider a diffusion as a possible solvent transport mechanism.</a:t>
                </a:r>
              </a:p>
              <a:p>
                <a:endParaRPr lang="en-US" altLang="zh-CN" dirty="0"/>
              </a:p>
            </p:txBody>
          </p:sp>
        </mc:Fallback>
      </mc:AlternateContent>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21</a:t>
            </a:fld>
            <a:endParaRPr lang="en-US"/>
          </a:p>
        </p:txBody>
      </p:sp>
    </p:spTree>
    <p:extLst>
      <p:ext uri="{BB962C8B-B14F-4D97-AF65-F5344CB8AC3E}">
        <p14:creationId xmlns:p14="http://schemas.microsoft.com/office/powerpoint/2010/main" val="2192408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22</a:t>
            </a:fld>
            <a:endParaRPr lang="en-US"/>
          </a:p>
        </p:txBody>
      </p:sp>
    </p:spTree>
    <p:extLst>
      <p:ext uri="{BB962C8B-B14F-4D97-AF65-F5344CB8AC3E}">
        <p14:creationId xmlns:p14="http://schemas.microsoft.com/office/powerpoint/2010/main" val="3605081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23</a:t>
            </a:fld>
            <a:endParaRPr lang="en-US"/>
          </a:p>
        </p:txBody>
      </p:sp>
    </p:spTree>
    <p:extLst>
      <p:ext uri="{BB962C8B-B14F-4D97-AF65-F5344CB8AC3E}">
        <p14:creationId xmlns:p14="http://schemas.microsoft.com/office/powerpoint/2010/main" val="21479315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24</a:t>
            </a:fld>
            <a:endParaRPr lang="en-US"/>
          </a:p>
        </p:txBody>
      </p:sp>
    </p:spTree>
    <p:extLst>
      <p:ext uri="{BB962C8B-B14F-4D97-AF65-F5344CB8AC3E}">
        <p14:creationId xmlns:p14="http://schemas.microsoft.com/office/powerpoint/2010/main" val="37454949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25</a:t>
            </a:fld>
            <a:endParaRPr lang="en-US"/>
          </a:p>
        </p:txBody>
      </p:sp>
    </p:spTree>
    <p:extLst>
      <p:ext uri="{BB962C8B-B14F-4D97-AF65-F5344CB8AC3E}">
        <p14:creationId xmlns:p14="http://schemas.microsoft.com/office/powerpoint/2010/main" val="2427292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27</a:t>
            </a:fld>
            <a:endParaRPr lang="en-US"/>
          </a:p>
        </p:txBody>
      </p:sp>
    </p:spTree>
    <p:extLst>
      <p:ext uri="{BB962C8B-B14F-4D97-AF65-F5344CB8AC3E}">
        <p14:creationId xmlns:p14="http://schemas.microsoft.com/office/powerpoint/2010/main" val="1383939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3</a:t>
            </a:fld>
            <a:endParaRPr lang="en-US"/>
          </a:p>
        </p:txBody>
      </p:sp>
    </p:spTree>
    <p:extLst>
      <p:ext uri="{BB962C8B-B14F-4D97-AF65-F5344CB8AC3E}">
        <p14:creationId xmlns:p14="http://schemas.microsoft.com/office/powerpoint/2010/main" val="942920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4</a:t>
            </a:fld>
            <a:endParaRPr lang="en-US"/>
          </a:p>
        </p:txBody>
      </p:sp>
    </p:spTree>
    <p:extLst>
      <p:ext uri="{BB962C8B-B14F-4D97-AF65-F5344CB8AC3E}">
        <p14:creationId xmlns:p14="http://schemas.microsoft.com/office/powerpoint/2010/main" val="997306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5</a:t>
            </a:fld>
            <a:endParaRPr lang="en-US"/>
          </a:p>
        </p:txBody>
      </p:sp>
    </p:spTree>
    <p:extLst>
      <p:ext uri="{BB962C8B-B14F-4D97-AF65-F5344CB8AC3E}">
        <p14:creationId xmlns:p14="http://schemas.microsoft.com/office/powerpoint/2010/main" val="4155229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6</a:t>
            </a:fld>
            <a:endParaRPr lang="en-US"/>
          </a:p>
        </p:txBody>
      </p:sp>
    </p:spTree>
    <p:extLst>
      <p:ext uri="{BB962C8B-B14F-4D97-AF65-F5344CB8AC3E}">
        <p14:creationId xmlns:p14="http://schemas.microsoft.com/office/powerpoint/2010/main" val="2084528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7</a:t>
            </a:fld>
            <a:endParaRPr lang="en-US"/>
          </a:p>
        </p:txBody>
      </p:sp>
    </p:spTree>
    <p:extLst>
      <p:ext uri="{BB962C8B-B14F-4D97-AF65-F5344CB8AC3E}">
        <p14:creationId xmlns:p14="http://schemas.microsoft.com/office/powerpoint/2010/main" val="2427288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8</a:t>
            </a:fld>
            <a:endParaRPr lang="en-US"/>
          </a:p>
        </p:txBody>
      </p:sp>
    </p:spTree>
    <p:extLst>
      <p:ext uri="{BB962C8B-B14F-4D97-AF65-F5344CB8AC3E}">
        <p14:creationId xmlns:p14="http://schemas.microsoft.com/office/powerpoint/2010/main" val="1336986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491DB64-B818-4147-BAD9-BD6FE27C7C58}" type="slidenum">
              <a:rPr lang="en-US" smtClean="0"/>
              <a:pPr>
                <a:defRPr/>
              </a:pPr>
              <a:t>9</a:t>
            </a:fld>
            <a:endParaRPr lang="en-US"/>
          </a:p>
        </p:txBody>
      </p:sp>
    </p:spTree>
    <p:extLst>
      <p:ext uri="{BB962C8B-B14F-4D97-AF65-F5344CB8AC3E}">
        <p14:creationId xmlns:p14="http://schemas.microsoft.com/office/powerpoint/2010/main" val="4136920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1277600" y="6518276"/>
            <a:ext cx="812800"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7" name="Title 6"/>
          <p:cNvSpPr>
            <a:spLocks noGrp="1"/>
          </p:cNvSpPr>
          <p:nvPr>
            <p:ph type="title"/>
          </p:nvPr>
        </p:nvSpPr>
        <p:spPr/>
        <p:txBody>
          <a:bodyPr/>
          <a:lstStyle/>
          <a:p>
            <a:r>
              <a:rPr lang="en-US"/>
              <a:t>Click to edit Master title style</a:t>
            </a:r>
          </a:p>
        </p:txBody>
      </p:sp>
      <p:sp>
        <p:nvSpPr>
          <p:cNvPr id="9" name="Date Placeholder 7"/>
          <p:cNvSpPr>
            <a:spLocks noGrp="1"/>
          </p:cNvSpPr>
          <p:nvPr>
            <p:ph type="dt" sz="half" idx="10"/>
          </p:nvPr>
        </p:nvSpPr>
        <p:spPr/>
        <p:txBody>
          <a:bodyPr/>
          <a:lstStyle>
            <a:lvl1pPr>
              <a:defRPr/>
            </a:lvl1pPr>
          </a:lstStyle>
          <a:p>
            <a:pPr>
              <a:defRPr/>
            </a:pPr>
            <a:endParaRPr lang="en-US"/>
          </a:p>
        </p:txBody>
      </p:sp>
      <p:sp>
        <p:nvSpPr>
          <p:cNvPr id="10" name="Footer Placeholder 9"/>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1054149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xfrm>
            <a:off x="4165600" y="6483350"/>
            <a:ext cx="3860800" cy="476250"/>
          </a:xfrm>
        </p:spPr>
        <p:txBody>
          <a:bodyPr/>
          <a:lstStyle>
            <a:lvl1pPr>
              <a:defRPr baseline="0">
                <a:solidFill>
                  <a:srgbClr val="0070C0"/>
                </a:solidFill>
              </a:defRPr>
            </a:lvl1pPr>
          </a:lstStyle>
          <a:p>
            <a:pPr>
              <a:defRPr/>
            </a:pPr>
            <a:endParaRPr lang="en-US" dirty="0"/>
          </a:p>
        </p:txBody>
      </p:sp>
      <p:sp>
        <p:nvSpPr>
          <p:cNvPr id="6" name="Rectangle 6"/>
          <p:cNvSpPr>
            <a:spLocks noGrp="1" noChangeArrowheads="1"/>
          </p:cNvSpPr>
          <p:nvPr>
            <p:ph type="sldNum" sz="quarter" idx="12"/>
          </p:nvPr>
        </p:nvSpPr>
        <p:spPr>
          <a:xfrm>
            <a:off x="10480781" y="6483350"/>
            <a:ext cx="2844800" cy="457200"/>
          </a:xfrm>
          <a:prstGeom prst="rect">
            <a:avLst/>
          </a:prstGeom>
        </p:spPr>
        <p:txBody>
          <a:bodyPr/>
          <a:lstStyle>
            <a:lvl1pPr>
              <a:defRPr baseline="0">
                <a:solidFill>
                  <a:srgbClr val="0070C0"/>
                </a:solidFill>
                <a:latin typeface="Arial" charset="0"/>
                <a:cs typeface="Arial" charset="0"/>
              </a:defRPr>
            </a:lvl1pPr>
          </a:lstStyle>
          <a:p>
            <a:pPr>
              <a:defRPr/>
            </a:pPr>
            <a:fld id="{BDB0E733-8CBA-4B81-A3D1-DA93FD9247FC}" type="slidenum">
              <a:rPr lang="en-US" smtClean="0"/>
              <a:pPr>
                <a:defRPr/>
              </a:pPr>
              <a:t>‹#›</a:t>
            </a:fld>
            <a:endParaRPr lang="en-US" dirty="0"/>
          </a:p>
        </p:txBody>
      </p:sp>
      <p:pic>
        <p:nvPicPr>
          <p:cNvPr id="7" name="Picture 3"/>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1277600" y="6518276"/>
            <a:ext cx="812800"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7413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0074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4" name="Rectangle 3"/>
          <p:cNvSpPr/>
          <p:nvPr userDrawn="1"/>
        </p:nvSpPr>
        <p:spPr>
          <a:xfrm>
            <a:off x="0" y="-76200"/>
            <a:ext cx="12192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717551" y="152400"/>
            <a:ext cx="10830983" cy="595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44276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7" name="Rectangle 6"/>
          <p:cNvSpPr/>
          <p:nvPr userDrawn="1"/>
        </p:nvSpPr>
        <p:spPr>
          <a:xfrm>
            <a:off x="0" y="-76200"/>
            <a:ext cx="12192000" cy="70866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Placeholder 14"/>
          <p:cNvSpPr>
            <a:spLocks noGrp="1"/>
          </p:cNvSpPr>
          <p:nvPr>
            <p:ph type="title" hasCustomPrompt="1"/>
          </p:nvPr>
        </p:nvSpPr>
        <p:spPr>
          <a:xfrm>
            <a:off x="711200" y="990601"/>
            <a:ext cx="10972800" cy="1541463"/>
          </a:xfrm>
          <a:prstGeom prst="rect">
            <a:avLst/>
          </a:prstGeom>
        </p:spPr>
        <p:txBody>
          <a:bodyPr vert="horz" lIns="91440" tIns="45720" rIns="91440" bIns="45720" rtlCol="0" anchor="b">
            <a:normAutofit/>
          </a:bodyPr>
          <a:lstStyle>
            <a:lvl1pPr algn="l" defTabSz="914400" rtl="0" eaLnBrk="1" latinLnBrk="0" hangingPunct="1">
              <a:spcBef>
                <a:spcPct val="0"/>
              </a:spcBef>
              <a:buNone/>
              <a:defRPr lang="en-US" sz="4400" kern="1200" baseline="0" dirty="0">
                <a:solidFill>
                  <a:schemeClr val="bg1"/>
                </a:solidFill>
                <a:latin typeface="Arial" panose="020B0604020202020204" pitchFamily="34" charset="0"/>
                <a:ea typeface="ＭＳ Ｐゴシック" pitchFamily="34" charset="-128"/>
                <a:cs typeface="Arial" panose="020B0604020202020204" pitchFamily="34" charset="0"/>
              </a:defRPr>
            </a:lvl1pPr>
          </a:lstStyle>
          <a:p>
            <a:r>
              <a:rPr lang="en-US"/>
              <a:t>Click to edit Presentation Title </a:t>
            </a:r>
          </a:p>
        </p:txBody>
      </p:sp>
      <p:sp>
        <p:nvSpPr>
          <p:cNvPr id="17" name="Text Placeholder 16"/>
          <p:cNvSpPr>
            <a:spLocks noGrp="1"/>
          </p:cNvSpPr>
          <p:nvPr>
            <p:ph type="body" sz="quarter" idx="10" hasCustomPrompt="1"/>
          </p:nvPr>
        </p:nvSpPr>
        <p:spPr>
          <a:xfrm>
            <a:off x="711200" y="2514600"/>
            <a:ext cx="10972800" cy="914400"/>
          </a:xfrm>
        </p:spPr>
        <p:txBody>
          <a:bodyPr/>
          <a:lstStyle>
            <a:lvl1pPr marL="342900" marR="0" indent="-342900" algn="l" defTabSz="914400" rtl="0" eaLnBrk="1" fontAlgn="base" latinLnBrk="0" hangingPunct="1">
              <a:lnSpc>
                <a:spcPct val="100000"/>
              </a:lnSpc>
              <a:spcBef>
                <a:spcPct val="0"/>
              </a:spcBef>
              <a:spcAft>
                <a:spcPct val="0"/>
              </a:spcAft>
              <a:buClrTx/>
              <a:buSzTx/>
              <a:buFont typeface="Arial" pitchFamily="34" charset="0"/>
              <a:buNone/>
              <a:tabLst/>
              <a:defRPr lang="en-US" sz="2000" kern="1200" noProof="0">
                <a:solidFill>
                  <a:schemeClr val="bg1"/>
                </a:solidFill>
                <a:latin typeface="Arial" panose="020B0604020202020204" pitchFamily="34" charset="0"/>
                <a:ea typeface="ＭＳ Ｐゴシック" pitchFamily="34" charset="-128"/>
                <a:cs typeface="Arial" panose="020B0604020202020204" pitchFamily="34" charset="0"/>
              </a:defRPr>
            </a:lvl1pPr>
          </a:lstStyle>
          <a:p>
            <a:pPr marL="342900" marR="0" lvl="0" indent="-342900" algn="l" defTabSz="914400" rtl="0" eaLnBrk="1" fontAlgn="base" latinLnBrk="0" hangingPunct="1">
              <a:lnSpc>
                <a:spcPct val="100000"/>
              </a:lnSpc>
              <a:spcBef>
                <a:spcPct val="0"/>
              </a:spcBef>
              <a:spcAft>
                <a:spcPct val="0"/>
              </a:spcAft>
              <a:buClrTx/>
              <a:buSzTx/>
              <a:buFont typeface="Arial" pitchFamily="34" charset="0"/>
              <a:buNone/>
              <a:tabLst/>
              <a:defRPr/>
            </a:pPr>
            <a:r>
              <a:rPr lang="en-US" sz="2400" kern="1200" noProof="0">
                <a:solidFill>
                  <a:schemeClr val="bg1"/>
                </a:solidFill>
                <a:latin typeface="Georgia" pitchFamily="18" charset="0"/>
                <a:ea typeface="ＭＳ Ｐゴシック" pitchFamily="34" charset="-128"/>
                <a:cs typeface="+mn-cs"/>
              </a:rPr>
              <a:t>Click to add presentation subtitle</a:t>
            </a:r>
          </a:p>
        </p:txBody>
      </p:sp>
      <p:sp>
        <p:nvSpPr>
          <p:cNvPr id="19" name="Text Placeholder 18"/>
          <p:cNvSpPr>
            <a:spLocks noGrp="1"/>
          </p:cNvSpPr>
          <p:nvPr>
            <p:ph type="body" sz="quarter" idx="11" hasCustomPrompt="1"/>
          </p:nvPr>
        </p:nvSpPr>
        <p:spPr>
          <a:xfrm>
            <a:off x="711200" y="3657600"/>
            <a:ext cx="10972800" cy="762000"/>
          </a:xfrm>
        </p:spPr>
        <p:txBody>
          <a:bodyPr/>
          <a:lstStyle>
            <a:lvl1pPr>
              <a:buNone/>
              <a:defRPr lang="en-US" sz="1800" i="1" kern="1200" baseline="0" dirty="0" smtClean="0">
                <a:solidFill>
                  <a:schemeClr val="bg1"/>
                </a:solidFill>
                <a:latin typeface="Arial" panose="020B0604020202020204" pitchFamily="34" charset="0"/>
                <a:ea typeface="ＭＳ Ｐゴシック" pitchFamily="34" charset="-128"/>
                <a:cs typeface="Arial" panose="020B0604020202020204" pitchFamily="34" charset="0"/>
              </a:defRPr>
            </a:lvl1pPr>
          </a:lstStyle>
          <a:p>
            <a:pPr marL="342900" lvl="0" indent="-342900" algn="l" defTabSz="914400" rtl="0" eaLnBrk="1" fontAlgn="base" latinLnBrk="0" hangingPunct="1">
              <a:spcBef>
                <a:spcPct val="0"/>
              </a:spcBef>
              <a:spcAft>
                <a:spcPct val="0"/>
              </a:spcAft>
            </a:pPr>
            <a:r>
              <a:rPr lang="en-US"/>
              <a:t>Click to edit presenter’s name and presentation’s date</a:t>
            </a:r>
          </a:p>
        </p:txBody>
      </p:sp>
    </p:spTree>
    <p:extLst>
      <p:ext uri="{BB962C8B-B14F-4D97-AF65-F5344CB8AC3E}">
        <p14:creationId xmlns:p14="http://schemas.microsoft.com/office/powerpoint/2010/main" val="640840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6412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4" name="Rectangle 3"/>
          <p:cNvSpPr/>
          <p:nvPr userDrawn="1"/>
        </p:nvSpPr>
        <p:spPr>
          <a:xfrm>
            <a:off x="0" y="-76200"/>
            <a:ext cx="12192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717551" y="152400"/>
            <a:ext cx="10830983" cy="595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20002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304800"/>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1" name="Date Placeholder 7"/>
          <p:cNvSpPr>
            <a:spLocks noGrp="1"/>
          </p:cNvSpPr>
          <p:nvPr>
            <p:ph type="dt" sz="half" idx="2"/>
          </p:nvPr>
        </p:nvSpPr>
        <p:spPr bwMode="auto">
          <a:xfrm>
            <a:off x="609600" y="6245225"/>
            <a:ext cx="28448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pPr>
              <a:defRPr/>
            </a:pPr>
            <a:endParaRPr lang="en-US"/>
          </a:p>
        </p:txBody>
      </p:sp>
      <p:sp>
        <p:nvSpPr>
          <p:cNvPr id="13" name="Footer Placeholder 9"/>
          <p:cNvSpPr>
            <a:spLocks noGrp="1"/>
          </p:cNvSpPr>
          <p:nvPr>
            <p:ph type="ftr" sz="quarter" idx="3"/>
          </p:nvPr>
        </p:nvSpPr>
        <p:spPr bwMode="auto">
          <a:xfrm>
            <a:off x="4165600" y="6245225"/>
            <a:ext cx="38608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845" r:id="rId1"/>
    <p:sldLayoutId id="2147483846" r:id="rId2"/>
  </p:sldLayoutIdLst>
  <p:hf sldNum="0" hdr="0" ftr="0" dt="0"/>
  <p:txStyles>
    <p:titleStyle>
      <a:lvl1pPr algn="l" rtl="0" eaLnBrk="0" fontAlgn="base" hangingPunct="0">
        <a:spcBef>
          <a:spcPct val="0"/>
        </a:spcBef>
        <a:spcAft>
          <a:spcPct val="0"/>
        </a:spcAft>
        <a:defRPr sz="4400">
          <a:solidFill>
            <a:schemeClr val="tx1"/>
          </a:solidFill>
          <a:latin typeface="Arial" charset="0"/>
          <a:ea typeface="+mj-ea"/>
          <a:cs typeface="+mj-cs"/>
        </a:defRPr>
      </a:lvl1pPr>
      <a:lvl2pPr algn="l" rtl="0" eaLnBrk="0" fontAlgn="base" hangingPunct="0">
        <a:spcBef>
          <a:spcPct val="0"/>
        </a:spcBef>
        <a:spcAft>
          <a:spcPct val="0"/>
        </a:spcAft>
        <a:defRPr sz="4400">
          <a:solidFill>
            <a:srgbClr val="000066"/>
          </a:solidFill>
          <a:latin typeface="Arial" charset="0"/>
        </a:defRPr>
      </a:lvl2pPr>
      <a:lvl3pPr algn="l" rtl="0" eaLnBrk="0" fontAlgn="base" hangingPunct="0">
        <a:spcBef>
          <a:spcPct val="0"/>
        </a:spcBef>
        <a:spcAft>
          <a:spcPct val="0"/>
        </a:spcAft>
        <a:defRPr sz="4400">
          <a:solidFill>
            <a:srgbClr val="000066"/>
          </a:solidFill>
          <a:latin typeface="Arial" charset="0"/>
        </a:defRPr>
      </a:lvl3pPr>
      <a:lvl4pPr algn="l" rtl="0" eaLnBrk="0" fontAlgn="base" hangingPunct="0">
        <a:spcBef>
          <a:spcPct val="0"/>
        </a:spcBef>
        <a:spcAft>
          <a:spcPct val="0"/>
        </a:spcAft>
        <a:defRPr sz="4400">
          <a:solidFill>
            <a:srgbClr val="000066"/>
          </a:solidFill>
          <a:latin typeface="Arial" charset="0"/>
        </a:defRPr>
      </a:lvl4pPr>
      <a:lvl5pPr algn="l" rtl="0" eaLnBrk="0" fontAlgn="base" hangingPunct="0">
        <a:spcBef>
          <a:spcPct val="0"/>
        </a:spcBef>
        <a:spcAft>
          <a:spcPct val="0"/>
        </a:spcAft>
        <a:defRPr sz="4400">
          <a:solidFill>
            <a:srgbClr val="000066"/>
          </a:solidFill>
          <a:latin typeface="Arial" charset="0"/>
        </a:defRPr>
      </a:lvl5pPr>
      <a:lvl6pPr marL="457200" algn="l" rtl="0" fontAlgn="base">
        <a:spcBef>
          <a:spcPct val="0"/>
        </a:spcBef>
        <a:spcAft>
          <a:spcPct val="0"/>
        </a:spcAft>
        <a:defRPr sz="4400">
          <a:solidFill>
            <a:srgbClr val="000066"/>
          </a:solidFill>
          <a:latin typeface="Arial" charset="0"/>
        </a:defRPr>
      </a:lvl6pPr>
      <a:lvl7pPr marL="914400" algn="l" rtl="0" fontAlgn="base">
        <a:spcBef>
          <a:spcPct val="0"/>
        </a:spcBef>
        <a:spcAft>
          <a:spcPct val="0"/>
        </a:spcAft>
        <a:defRPr sz="4400">
          <a:solidFill>
            <a:srgbClr val="000066"/>
          </a:solidFill>
          <a:latin typeface="Arial" charset="0"/>
        </a:defRPr>
      </a:lvl7pPr>
      <a:lvl8pPr marL="1371600" algn="l" rtl="0" fontAlgn="base">
        <a:spcBef>
          <a:spcPct val="0"/>
        </a:spcBef>
        <a:spcAft>
          <a:spcPct val="0"/>
        </a:spcAft>
        <a:defRPr sz="4400">
          <a:solidFill>
            <a:srgbClr val="000066"/>
          </a:solidFill>
          <a:latin typeface="Arial" charset="0"/>
        </a:defRPr>
      </a:lvl8pPr>
      <a:lvl9pPr marL="1828800" algn="l" rtl="0" fontAlgn="base">
        <a:spcBef>
          <a:spcPct val="0"/>
        </a:spcBef>
        <a:spcAft>
          <a:spcPct val="0"/>
        </a:spcAft>
        <a:defRPr sz="4400">
          <a:solidFill>
            <a:srgbClr val="000066"/>
          </a:solidFill>
          <a:latin typeface="Arial" charset="0"/>
        </a:defRPr>
      </a:lvl9pPr>
    </p:titleStyle>
    <p:bodyStyle>
      <a:lvl1pPr marL="342900" indent="-342900" algn="l" rtl="0" eaLnBrk="0" fontAlgn="base" hangingPunct="0">
        <a:spcBef>
          <a:spcPct val="20000"/>
        </a:spcBef>
        <a:spcAft>
          <a:spcPct val="0"/>
        </a:spcAft>
        <a:buSzPct val="50000"/>
        <a:buBlip>
          <a:blip r:embed="rId4"/>
        </a:buBlip>
        <a:defRPr sz="32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defRPr>
      </a:lvl2pPr>
      <a:lvl3pPr marL="1143000" indent="-228600" algn="l" rtl="0" eaLnBrk="0" fontAlgn="base" hangingPunct="0">
        <a:spcBef>
          <a:spcPct val="20000"/>
        </a:spcBef>
        <a:spcAft>
          <a:spcPct val="0"/>
        </a:spcAft>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Rectangle 3"/>
          <p:cNvSpPr>
            <a:spLocks noChangeArrowheads="1"/>
          </p:cNvSpPr>
          <p:nvPr/>
        </p:nvSpPr>
        <p:spPr bwMode="auto">
          <a:xfrm>
            <a:off x="0" y="960438"/>
            <a:ext cx="12192000" cy="228600"/>
          </a:xfrm>
          <a:prstGeom prst="rect">
            <a:avLst/>
          </a:prstGeom>
          <a:solidFill>
            <a:schemeClr val="bg2">
              <a:lumMod val="60000"/>
              <a:lumOff val="40000"/>
            </a:schemeClr>
          </a:solidFill>
          <a:ln w="9525">
            <a:noFill/>
            <a:miter lim="800000"/>
            <a:headEnd/>
            <a:tailEnd/>
          </a:ln>
        </p:spPr>
        <p:txBody>
          <a:bodyPr wrap="none" anchor="ctr"/>
          <a:lstStyle/>
          <a:p>
            <a:pPr>
              <a:defRPr/>
            </a:pPr>
            <a:endParaRPr lang="en-US">
              <a:latin typeface="Arial" pitchFamily="-108" charset="0"/>
              <a:ea typeface="ＭＳ Ｐゴシック" pitchFamily="-108" charset="-128"/>
              <a:cs typeface="ＭＳ Ｐゴシック" pitchFamily="-108" charset="-128"/>
            </a:endParaRPr>
          </a:p>
        </p:txBody>
      </p:sp>
      <p:sp>
        <p:nvSpPr>
          <p:cNvPr id="11" name="Rectangle 22"/>
          <p:cNvSpPr>
            <a:spLocks noChangeArrowheads="1"/>
          </p:cNvSpPr>
          <p:nvPr/>
        </p:nvSpPr>
        <p:spPr bwMode="auto">
          <a:xfrm>
            <a:off x="0" y="-7938"/>
            <a:ext cx="12192000" cy="1163638"/>
          </a:xfrm>
          <a:prstGeom prst="rect">
            <a:avLst/>
          </a:prstGeom>
          <a:solidFill>
            <a:schemeClr val="accent6"/>
          </a:solidFill>
          <a:ln w="9525">
            <a:noFill/>
            <a:miter lim="800000"/>
            <a:headEnd/>
            <a:tailEnd/>
          </a:ln>
          <a:effectLst/>
        </p:spPr>
        <p:txBody>
          <a:bodyPr wrap="none" anchor="ctr"/>
          <a:lstStyle/>
          <a:p>
            <a:pPr>
              <a:defRPr/>
            </a:pPr>
            <a:endParaRPr lang="en-US">
              <a:latin typeface="Arial" charset="0"/>
              <a:ea typeface="MS PGothic" pitchFamily="34" charset="-128"/>
            </a:endParaRPr>
          </a:p>
        </p:txBody>
      </p:sp>
      <p:sp>
        <p:nvSpPr>
          <p:cNvPr id="1028" name="Rectangle 4"/>
          <p:cNvSpPr>
            <a:spLocks noGrp="1" noChangeArrowheads="1"/>
          </p:cNvSpPr>
          <p:nvPr>
            <p:ph type="title"/>
          </p:nvPr>
        </p:nvSpPr>
        <p:spPr bwMode="auto">
          <a:xfrm>
            <a:off x="717551" y="152400"/>
            <a:ext cx="10847916"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ko-KR"/>
              <a:t>Slide title goes here even if it goes longer than a line</a:t>
            </a:r>
            <a:endParaRPr lang="ko-KR" altLang="en-US"/>
          </a:p>
        </p:txBody>
      </p:sp>
      <p:sp>
        <p:nvSpPr>
          <p:cNvPr id="1029" name="Rectangle 6"/>
          <p:cNvSpPr>
            <a:spLocks noGrp="1" noChangeArrowheads="1"/>
          </p:cNvSpPr>
          <p:nvPr>
            <p:ph type="body" idx="1"/>
          </p:nvPr>
        </p:nvSpPr>
        <p:spPr bwMode="auto">
          <a:xfrm>
            <a:off x="717551" y="1447800"/>
            <a:ext cx="10830983" cy="4660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p>
        </p:txBody>
      </p:sp>
      <p:sp>
        <p:nvSpPr>
          <p:cNvPr id="4103" name="Text Box 7"/>
          <p:cNvSpPr txBox="1">
            <a:spLocks noChangeArrowheads="1"/>
          </p:cNvSpPr>
          <p:nvPr/>
        </p:nvSpPr>
        <p:spPr bwMode="auto">
          <a:xfrm>
            <a:off x="10272184" y="6584951"/>
            <a:ext cx="1727200" cy="214313"/>
          </a:xfrm>
          <a:prstGeom prst="rect">
            <a:avLst/>
          </a:prstGeom>
          <a:noFill/>
          <a:ln w="9525" algn="ctr">
            <a:noFill/>
            <a:miter lim="800000"/>
            <a:headEnd/>
            <a:tailEnd/>
          </a:ln>
          <a:effectLst/>
        </p:spPr>
        <p:txBody>
          <a:bodyPr>
            <a:spAutoFit/>
          </a:bodyPr>
          <a:lstStyle/>
          <a:p>
            <a:pPr algn="r">
              <a:spcBef>
                <a:spcPct val="50000"/>
              </a:spcBef>
            </a:pPr>
            <a:r>
              <a:rPr lang="en-US" altLang="ko-KR" sz="800" b="1">
                <a:solidFill>
                  <a:schemeClr val="tx2"/>
                </a:solidFill>
                <a:latin typeface="Georgia" pitchFamily="18" charset="0"/>
                <a:ea typeface="Gulim" pitchFamily="34" charset="-127"/>
              </a:rPr>
              <a:t>S L I D E  </a:t>
            </a:r>
            <a:fld id="{B6E65EB1-8770-4D6F-9BAC-B5A9D136F4D3}" type="slidenum">
              <a:rPr lang="en-US" altLang="ko-KR" sz="800" b="1">
                <a:solidFill>
                  <a:schemeClr val="tx2"/>
                </a:solidFill>
                <a:latin typeface="Georgia" pitchFamily="18" charset="0"/>
                <a:ea typeface="Gulim" pitchFamily="34" charset="-127"/>
              </a:rPr>
              <a:pPr algn="r">
                <a:spcBef>
                  <a:spcPct val="50000"/>
                </a:spcBef>
              </a:pPr>
              <a:t>‹#›</a:t>
            </a:fld>
            <a:endParaRPr lang="en-US" altLang="ko-KR" sz="800" b="1">
              <a:solidFill>
                <a:schemeClr val="tx2"/>
              </a:solidFill>
              <a:latin typeface="Georgia" pitchFamily="18" charset="0"/>
              <a:ea typeface="Gulim" pitchFamily="34" charset="-127"/>
            </a:endParaRPr>
          </a:p>
        </p:txBody>
      </p:sp>
      <p:sp>
        <p:nvSpPr>
          <p:cNvPr id="4118" name="Rectangle 22"/>
          <p:cNvSpPr>
            <a:spLocks noChangeArrowheads="1"/>
          </p:cNvSpPr>
          <p:nvPr/>
        </p:nvSpPr>
        <p:spPr bwMode="auto">
          <a:xfrm>
            <a:off x="0" y="6418262"/>
            <a:ext cx="12192000" cy="58738"/>
          </a:xfrm>
          <a:prstGeom prst="rect">
            <a:avLst/>
          </a:prstGeom>
          <a:solidFill>
            <a:schemeClr val="bg2">
              <a:lumMod val="60000"/>
              <a:lumOff val="40000"/>
            </a:schemeClr>
          </a:solidFill>
          <a:ln w="9525">
            <a:noFill/>
            <a:miter lim="800000"/>
            <a:headEnd/>
            <a:tailEnd/>
          </a:ln>
          <a:effectLst/>
        </p:spPr>
        <p:txBody>
          <a:bodyPr wrap="none" anchor="ctr"/>
          <a:lstStyle/>
          <a:p>
            <a:pPr>
              <a:defRPr/>
            </a:pPr>
            <a:endParaRPr lang="en-US">
              <a:latin typeface="Arial" charset="0"/>
              <a:ea typeface="MS PGothic" pitchFamily="34" charset="-128"/>
            </a:endParaRPr>
          </a:p>
        </p:txBody>
      </p:sp>
      <p:pic>
        <p:nvPicPr>
          <p:cNvPr id="9" name="Picture 2" descr="Yale School of Engineering and Applied Science"/>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203200" y="6503988"/>
            <a:ext cx="2946400" cy="324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723987"/>
      </p:ext>
    </p:extLst>
  </p:cSld>
  <p:clrMap bg1="lt1" tx1="dk1" bg2="lt2" tx2="dk2" accent1="accent1" accent2="accent2" accent3="accent3" accent4="accent4" accent5="accent5" accent6="accent6" hlink="hlink" folHlink="folHlink"/>
  <p:sldLayoutIdLst>
    <p:sldLayoutId id="2147483849" r:id="rId1"/>
    <p:sldLayoutId id="2147483850" r:id="rId2"/>
  </p:sldLayoutIdLst>
  <p:hf sldNum="0" hdr="0" ftr="0" dt="0"/>
  <p:txStyles>
    <p:titleStyle>
      <a:lvl1pPr algn="l" rtl="0" eaLnBrk="1" fontAlgn="base" hangingPunct="1">
        <a:spcBef>
          <a:spcPct val="0"/>
        </a:spcBef>
        <a:spcAft>
          <a:spcPct val="0"/>
        </a:spcAft>
        <a:defRPr sz="2600">
          <a:solidFill>
            <a:schemeClr val="bg1"/>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2pPr>
      <a:lvl3pPr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3pPr>
      <a:lvl4pPr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4pPr>
      <a:lvl5pPr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5pPr>
      <a:lvl6pPr marL="457200"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6pPr>
      <a:lvl7pPr marL="914400"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7pPr>
      <a:lvl8pPr marL="1371600"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8pPr>
      <a:lvl9pPr marL="1828800"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9pPr>
    </p:titleStyle>
    <p:bodyStyle>
      <a:lvl1pPr marL="342900" indent="-342900" algn="l" rtl="0" eaLnBrk="1" fontAlgn="base" hangingPunct="1">
        <a:lnSpc>
          <a:spcPct val="100000"/>
        </a:lnSpc>
        <a:spcBef>
          <a:spcPct val="30000"/>
        </a:spcBef>
        <a:spcAft>
          <a:spcPct val="0"/>
        </a:spcAft>
        <a:buChar char="•"/>
        <a:defRPr sz="2000">
          <a:solidFill>
            <a:schemeClr val="tx1"/>
          </a:solidFill>
          <a:latin typeface="Arial" panose="020B0604020202020204" pitchFamily="34" charset="0"/>
          <a:ea typeface="ＭＳ Ｐゴシック" charset="-128"/>
          <a:cs typeface="Arial" panose="020B0604020202020204" pitchFamily="34" charset="0"/>
        </a:defRPr>
      </a:lvl1pPr>
      <a:lvl2pPr marL="742950" indent="-285750" algn="l" rtl="0" eaLnBrk="1" fontAlgn="base" hangingPunct="1">
        <a:lnSpc>
          <a:spcPct val="100000"/>
        </a:lnSpc>
        <a:spcBef>
          <a:spcPct val="30000"/>
        </a:spcBef>
        <a:spcAft>
          <a:spcPct val="0"/>
        </a:spcAft>
        <a:buChar char="–"/>
        <a:defRPr>
          <a:solidFill>
            <a:schemeClr val="tx1"/>
          </a:solidFill>
          <a:latin typeface="Arial" panose="020B0604020202020204" pitchFamily="34" charset="0"/>
          <a:ea typeface="ＭＳ Ｐゴシック" charset="-128"/>
          <a:cs typeface="Arial" panose="020B0604020202020204" pitchFamily="34" charset="0"/>
        </a:defRPr>
      </a:lvl2pPr>
      <a:lvl3pPr marL="1143000" indent="-228600" algn="l" rtl="0" eaLnBrk="1" fontAlgn="base" hangingPunct="1">
        <a:lnSpc>
          <a:spcPct val="100000"/>
        </a:lnSpc>
        <a:spcBef>
          <a:spcPct val="20000"/>
        </a:spcBef>
        <a:spcAft>
          <a:spcPct val="0"/>
        </a:spcAft>
        <a:buChar char="•"/>
        <a:defRPr sz="1600">
          <a:solidFill>
            <a:schemeClr val="tx1"/>
          </a:solidFill>
          <a:latin typeface="Arial" panose="020B0604020202020204" pitchFamily="34" charset="0"/>
          <a:ea typeface="ＭＳ Ｐゴシック" charset="-128"/>
          <a:cs typeface="Arial" panose="020B0604020202020204" pitchFamily="34" charset="0"/>
        </a:defRPr>
      </a:lvl3pPr>
      <a:lvl4pPr marL="1600200" indent="-228600" algn="l" rtl="0" eaLnBrk="1" fontAlgn="base" hangingPunct="1">
        <a:lnSpc>
          <a:spcPct val="100000"/>
        </a:lnSpc>
        <a:spcBef>
          <a:spcPct val="20000"/>
        </a:spcBef>
        <a:spcAft>
          <a:spcPct val="0"/>
        </a:spcAft>
        <a:buChar char="–"/>
        <a:defRPr sz="1600">
          <a:solidFill>
            <a:schemeClr val="tx1"/>
          </a:solidFill>
          <a:latin typeface="Arial" panose="020B0604020202020204" pitchFamily="34" charset="0"/>
          <a:ea typeface="ＭＳ Ｐゴシック" charset="-128"/>
          <a:cs typeface="Arial" panose="020B0604020202020204" pitchFamily="34" charset="0"/>
        </a:defRPr>
      </a:lvl4pPr>
      <a:lvl5pPr marL="2057400" indent="-228600" algn="l" rtl="0" eaLnBrk="1" fontAlgn="base" hangingPunct="1">
        <a:lnSpc>
          <a:spcPct val="100000"/>
        </a:lnSpc>
        <a:spcBef>
          <a:spcPct val="20000"/>
        </a:spcBef>
        <a:spcAft>
          <a:spcPct val="0"/>
        </a:spcAft>
        <a:buChar char="•"/>
        <a:defRPr sz="1600">
          <a:solidFill>
            <a:schemeClr val="tx1"/>
          </a:solidFill>
          <a:latin typeface="Arial" panose="020B0604020202020204" pitchFamily="34" charset="0"/>
          <a:ea typeface="ＭＳ Ｐゴシック" charset="-128"/>
          <a:cs typeface="Arial" panose="020B0604020202020204" pitchFamily="34" charset="0"/>
        </a:defRPr>
      </a:lvl5pPr>
      <a:lvl6pPr marL="2514600" indent="-228600" algn="l" rtl="0" eaLnBrk="1" fontAlgn="base" hangingPunct="1">
        <a:lnSpc>
          <a:spcPct val="90000"/>
        </a:lnSpc>
        <a:spcBef>
          <a:spcPct val="20000"/>
        </a:spcBef>
        <a:spcAft>
          <a:spcPct val="0"/>
        </a:spcAft>
        <a:buChar char="•"/>
        <a:defRPr sz="1600">
          <a:solidFill>
            <a:srgbClr val="555555"/>
          </a:solidFill>
          <a:latin typeface="+mn-lt"/>
          <a:ea typeface="ＭＳ Ｐゴシック" pitchFamily="-111" charset="-128"/>
        </a:defRPr>
      </a:lvl6pPr>
      <a:lvl7pPr marL="2971800" indent="-228600" algn="l" rtl="0" eaLnBrk="1" fontAlgn="base" hangingPunct="1">
        <a:lnSpc>
          <a:spcPct val="90000"/>
        </a:lnSpc>
        <a:spcBef>
          <a:spcPct val="20000"/>
        </a:spcBef>
        <a:spcAft>
          <a:spcPct val="0"/>
        </a:spcAft>
        <a:buChar char="•"/>
        <a:defRPr sz="1600">
          <a:solidFill>
            <a:srgbClr val="555555"/>
          </a:solidFill>
          <a:latin typeface="+mn-lt"/>
          <a:ea typeface="ＭＳ Ｐゴシック" pitchFamily="-111" charset="-128"/>
        </a:defRPr>
      </a:lvl7pPr>
      <a:lvl8pPr marL="3429000" indent="-228600" algn="l" rtl="0" eaLnBrk="1" fontAlgn="base" hangingPunct="1">
        <a:lnSpc>
          <a:spcPct val="90000"/>
        </a:lnSpc>
        <a:spcBef>
          <a:spcPct val="20000"/>
        </a:spcBef>
        <a:spcAft>
          <a:spcPct val="0"/>
        </a:spcAft>
        <a:buChar char="•"/>
        <a:defRPr sz="1600">
          <a:solidFill>
            <a:srgbClr val="555555"/>
          </a:solidFill>
          <a:latin typeface="+mn-lt"/>
          <a:ea typeface="ＭＳ Ｐゴシック" pitchFamily="-111" charset="-128"/>
        </a:defRPr>
      </a:lvl8pPr>
      <a:lvl9pPr marL="3886200" indent="-228600" algn="l" rtl="0" eaLnBrk="1" fontAlgn="base" hangingPunct="1">
        <a:lnSpc>
          <a:spcPct val="90000"/>
        </a:lnSpc>
        <a:spcBef>
          <a:spcPct val="20000"/>
        </a:spcBef>
        <a:spcAft>
          <a:spcPct val="0"/>
        </a:spcAft>
        <a:buChar char="•"/>
        <a:defRPr sz="1600">
          <a:solidFill>
            <a:srgbClr val="555555"/>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Rectangle 3"/>
          <p:cNvSpPr>
            <a:spLocks noChangeArrowheads="1"/>
          </p:cNvSpPr>
          <p:nvPr/>
        </p:nvSpPr>
        <p:spPr bwMode="auto">
          <a:xfrm>
            <a:off x="0" y="960438"/>
            <a:ext cx="12192000" cy="228600"/>
          </a:xfrm>
          <a:prstGeom prst="rect">
            <a:avLst/>
          </a:prstGeom>
          <a:solidFill>
            <a:schemeClr val="bg2">
              <a:lumMod val="60000"/>
              <a:lumOff val="40000"/>
            </a:schemeClr>
          </a:solidFill>
          <a:ln w="9525">
            <a:noFill/>
            <a:miter lim="800000"/>
            <a:headEnd/>
            <a:tailEnd/>
          </a:ln>
        </p:spPr>
        <p:txBody>
          <a:bodyPr wrap="none" anchor="ctr"/>
          <a:lstStyle/>
          <a:p>
            <a:pPr>
              <a:defRPr/>
            </a:pPr>
            <a:endParaRPr lang="en-US">
              <a:latin typeface="Arial" pitchFamily="-108" charset="0"/>
              <a:ea typeface="ＭＳ Ｐゴシック" pitchFamily="-108" charset="-128"/>
              <a:cs typeface="ＭＳ Ｐゴシック" pitchFamily="-108" charset="-128"/>
            </a:endParaRPr>
          </a:p>
        </p:txBody>
      </p:sp>
      <p:sp>
        <p:nvSpPr>
          <p:cNvPr id="11" name="Rectangle 22"/>
          <p:cNvSpPr>
            <a:spLocks noChangeArrowheads="1"/>
          </p:cNvSpPr>
          <p:nvPr/>
        </p:nvSpPr>
        <p:spPr bwMode="auto">
          <a:xfrm>
            <a:off x="0" y="-7938"/>
            <a:ext cx="12192000" cy="1163638"/>
          </a:xfrm>
          <a:prstGeom prst="rect">
            <a:avLst/>
          </a:prstGeom>
          <a:solidFill>
            <a:schemeClr val="accent6"/>
          </a:solidFill>
          <a:ln w="9525">
            <a:noFill/>
            <a:miter lim="800000"/>
            <a:headEnd/>
            <a:tailEnd/>
          </a:ln>
          <a:effectLst/>
        </p:spPr>
        <p:txBody>
          <a:bodyPr wrap="none" anchor="ctr"/>
          <a:lstStyle/>
          <a:p>
            <a:pPr>
              <a:defRPr/>
            </a:pPr>
            <a:endParaRPr lang="en-US">
              <a:latin typeface="Arial" charset="0"/>
              <a:ea typeface="MS PGothic" pitchFamily="34" charset="-128"/>
            </a:endParaRPr>
          </a:p>
        </p:txBody>
      </p:sp>
      <p:sp>
        <p:nvSpPr>
          <p:cNvPr id="1028" name="Rectangle 4"/>
          <p:cNvSpPr>
            <a:spLocks noGrp="1" noChangeArrowheads="1"/>
          </p:cNvSpPr>
          <p:nvPr>
            <p:ph type="title"/>
          </p:nvPr>
        </p:nvSpPr>
        <p:spPr bwMode="auto">
          <a:xfrm>
            <a:off x="717551" y="152400"/>
            <a:ext cx="10847916"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ko-KR"/>
              <a:t>Slide title goes here even if it goes longer than a line</a:t>
            </a:r>
            <a:endParaRPr lang="ko-KR" altLang="en-US"/>
          </a:p>
        </p:txBody>
      </p:sp>
      <p:sp>
        <p:nvSpPr>
          <p:cNvPr id="1029" name="Rectangle 6"/>
          <p:cNvSpPr>
            <a:spLocks noGrp="1" noChangeArrowheads="1"/>
          </p:cNvSpPr>
          <p:nvPr>
            <p:ph type="body" idx="1"/>
          </p:nvPr>
        </p:nvSpPr>
        <p:spPr bwMode="auto">
          <a:xfrm>
            <a:off x="717551" y="1447800"/>
            <a:ext cx="10830983" cy="4660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p>
        </p:txBody>
      </p:sp>
      <p:sp>
        <p:nvSpPr>
          <p:cNvPr id="4103" name="Text Box 7"/>
          <p:cNvSpPr txBox="1">
            <a:spLocks noChangeArrowheads="1"/>
          </p:cNvSpPr>
          <p:nvPr/>
        </p:nvSpPr>
        <p:spPr bwMode="auto">
          <a:xfrm>
            <a:off x="10272184" y="6584951"/>
            <a:ext cx="1727200" cy="214313"/>
          </a:xfrm>
          <a:prstGeom prst="rect">
            <a:avLst/>
          </a:prstGeom>
          <a:noFill/>
          <a:ln w="9525" algn="ctr">
            <a:noFill/>
            <a:miter lim="800000"/>
            <a:headEnd/>
            <a:tailEnd/>
          </a:ln>
          <a:effectLst/>
        </p:spPr>
        <p:txBody>
          <a:bodyPr>
            <a:spAutoFit/>
          </a:bodyPr>
          <a:lstStyle/>
          <a:p>
            <a:pPr algn="r">
              <a:spcBef>
                <a:spcPct val="50000"/>
              </a:spcBef>
            </a:pPr>
            <a:r>
              <a:rPr lang="en-US" altLang="ko-KR" sz="800" b="1">
                <a:solidFill>
                  <a:schemeClr val="tx2"/>
                </a:solidFill>
                <a:latin typeface="Georgia" pitchFamily="18" charset="0"/>
                <a:ea typeface="Gulim" pitchFamily="34" charset="-127"/>
              </a:rPr>
              <a:t>S L I D E  </a:t>
            </a:r>
            <a:fld id="{B6E65EB1-8770-4D6F-9BAC-B5A9D136F4D3}" type="slidenum">
              <a:rPr lang="en-US" altLang="ko-KR" sz="800" b="1">
                <a:solidFill>
                  <a:schemeClr val="tx2"/>
                </a:solidFill>
                <a:latin typeface="Georgia" pitchFamily="18" charset="0"/>
                <a:ea typeface="Gulim" pitchFamily="34" charset="-127"/>
              </a:rPr>
              <a:pPr algn="r">
                <a:spcBef>
                  <a:spcPct val="50000"/>
                </a:spcBef>
              </a:pPr>
              <a:t>‹#›</a:t>
            </a:fld>
            <a:endParaRPr lang="en-US" altLang="ko-KR" sz="800" b="1">
              <a:solidFill>
                <a:schemeClr val="tx2"/>
              </a:solidFill>
              <a:latin typeface="Georgia" pitchFamily="18" charset="0"/>
              <a:ea typeface="Gulim" pitchFamily="34" charset="-127"/>
            </a:endParaRPr>
          </a:p>
        </p:txBody>
      </p:sp>
      <p:sp>
        <p:nvSpPr>
          <p:cNvPr id="4118" name="Rectangle 22"/>
          <p:cNvSpPr>
            <a:spLocks noChangeArrowheads="1"/>
          </p:cNvSpPr>
          <p:nvPr/>
        </p:nvSpPr>
        <p:spPr bwMode="auto">
          <a:xfrm>
            <a:off x="0" y="6418262"/>
            <a:ext cx="12192000" cy="58738"/>
          </a:xfrm>
          <a:prstGeom prst="rect">
            <a:avLst/>
          </a:prstGeom>
          <a:solidFill>
            <a:schemeClr val="bg2">
              <a:lumMod val="60000"/>
              <a:lumOff val="40000"/>
            </a:schemeClr>
          </a:solidFill>
          <a:ln w="9525">
            <a:noFill/>
            <a:miter lim="800000"/>
            <a:headEnd/>
            <a:tailEnd/>
          </a:ln>
          <a:effectLst/>
        </p:spPr>
        <p:txBody>
          <a:bodyPr wrap="none" anchor="ctr"/>
          <a:lstStyle/>
          <a:p>
            <a:pPr>
              <a:defRPr/>
            </a:pPr>
            <a:endParaRPr lang="en-US">
              <a:latin typeface="Arial" charset="0"/>
              <a:ea typeface="MS PGothic" pitchFamily="34" charset="-128"/>
            </a:endParaRPr>
          </a:p>
        </p:txBody>
      </p:sp>
      <p:pic>
        <p:nvPicPr>
          <p:cNvPr id="9" name="Picture 2" descr="Yale School of Engineering and Applied Science"/>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203200" y="6503988"/>
            <a:ext cx="2946400" cy="324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7978109"/>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Lst>
  <p:hf sldNum="0" hdr="0" ftr="0" dt="0"/>
  <p:txStyles>
    <p:titleStyle>
      <a:lvl1pPr algn="l" rtl="0" eaLnBrk="1" fontAlgn="base" hangingPunct="1">
        <a:spcBef>
          <a:spcPct val="0"/>
        </a:spcBef>
        <a:spcAft>
          <a:spcPct val="0"/>
        </a:spcAft>
        <a:defRPr sz="2600">
          <a:solidFill>
            <a:schemeClr val="bg1"/>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2pPr>
      <a:lvl3pPr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3pPr>
      <a:lvl4pPr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4pPr>
      <a:lvl5pPr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5pPr>
      <a:lvl6pPr marL="457200"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6pPr>
      <a:lvl7pPr marL="914400"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7pPr>
      <a:lvl8pPr marL="1371600"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8pPr>
      <a:lvl9pPr marL="1828800" algn="l" rtl="0" eaLnBrk="1" fontAlgn="base" hangingPunct="1">
        <a:spcBef>
          <a:spcPct val="0"/>
        </a:spcBef>
        <a:spcAft>
          <a:spcPct val="0"/>
        </a:spcAft>
        <a:defRPr sz="2600">
          <a:solidFill>
            <a:schemeClr val="bg1"/>
          </a:solidFill>
          <a:latin typeface="Georgia" pitchFamily="-111" charset="0"/>
          <a:ea typeface="Gulim" pitchFamily="34" charset="-127"/>
          <a:cs typeface="Gulim" pitchFamily="34" charset="-127"/>
        </a:defRPr>
      </a:lvl9pPr>
    </p:titleStyle>
    <p:bodyStyle>
      <a:lvl1pPr marL="342900" indent="-342900" algn="l" rtl="0" eaLnBrk="1" fontAlgn="base" hangingPunct="1">
        <a:lnSpc>
          <a:spcPct val="100000"/>
        </a:lnSpc>
        <a:spcBef>
          <a:spcPct val="30000"/>
        </a:spcBef>
        <a:spcAft>
          <a:spcPct val="0"/>
        </a:spcAft>
        <a:buChar char="•"/>
        <a:defRPr sz="2000">
          <a:solidFill>
            <a:schemeClr val="tx1"/>
          </a:solidFill>
          <a:latin typeface="Arial" panose="020B0604020202020204" pitchFamily="34" charset="0"/>
          <a:ea typeface="ＭＳ Ｐゴシック" charset="-128"/>
          <a:cs typeface="Arial" panose="020B0604020202020204" pitchFamily="34" charset="0"/>
        </a:defRPr>
      </a:lvl1pPr>
      <a:lvl2pPr marL="742950" indent="-285750" algn="l" rtl="0" eaLnBrk="1" fontAlgn="base" hangingPunct="1">
        <a:lnSpc>
          <a:spcPct val="100000"/>
        </a:lnSpc>
        <a:spcBef>
          <a:spcPct val="30000"/>
        </a:spcBef>
        <a:spcAft>
          <a:spcPct val="0"/>
        </a:spcAft>
        <a:buChar char="–"/>
        <a:defRPr>
          <a:solidFill>
            <a:schemeClr val="tx1"/>
          </a:solidFill>
          <a:latin typeface="Arial" panose="020B0604020202020204" pitchFamily="34" charset="0"/>
          <a:ea typeface="ＭＳ Ｐゴシック" charset="-128"/>
          <a:cs typeface="Arial" panose="020B0604020202020204" pitchFamily="34" charset="0"/>
        </a:defRPr>
      </a:lvl2pPr>
      <a:lvl3pPr marL="1143000" indent="-228600" algn="l" rtl="0" eaLnBrk="1" fontAlgn="base" hangingPunct="1">
        <a:lnSpc>
          <a:spcPct val="100000"/>
        </a:lnSpc>
        <a:spcBef>
          <a:spcPct val="20000"/>
        </a:spcBef>
        <a:spcAft>
          <a:spcPct val="0"/>
        </a:spcAft>
        <a:buChar char="•"/>
        <a:defRPr sz="1600">
          <a:solidFill>
            <a:schemeClr val="tx1"/>
          </a:solidFill>
          <a:latin typeface="Arial" panose="020B0604020202020204" pitchFamily="34" charset="0"/>
          <a:ea typeface="ＭＳ Ｐゴシック" charset="-128"/>
          <a:cs typeface="Arial" panose="020B0604020202020204" pitchFamily="34" charset="0"/>
        </a:defRPr>
      </a:lvl3pPr>
      <a:lvl4pPr marL="1600200" indent="-228600" algn="l" rtl="0" eaLnBrk="1" fontAlgn="base" hangingPunct="1">
        <a:lnSpc>
          <a:spcPct val="100000"/>
        </a:lnSpc>
        <a:spcBef>
          <a:spcPct val="20000"/>
        </a:spcBef>
        <a:spcAft>
          <a:spcPct val="0"/>
        </a:spcAft>
        <a:buChar char="–"/>
        <a:defRPr sz="1600">
          <a:solidFill>
            <a:schemeClr val="tx1"/>
          </a:solidFill>
          <a:latin typeface="Arial" panose="020B0604020202020204" pitchFamily="34" charset="0"/>
          <a:ea typeface="ＭＳ Ｐゴシック" charset="-128"/>
          <a:cs typeface="Arial" panose="020B0604020202020204" pitchFamily="34" charset="0"/>
        </a:defRPr>
      </a:lvl4pPr>
      <a:lvl5pPr marL="2057400" indent="-228600" algn="l" rtl="0" eaLnBrk="1" fontAlgn="base" hangingPunct="1">
        <a:lnSpc>
          <a:spcPct val="100000"/>
        </a:lnSpc>
        <a:spcBef>
          <a:spcPct val="20000"/>
        </a:spcBef>
        <a:spcAft>
          <a:spcPct val="0"/>
        </a:spcAft>
        <a:buChar char="•"/>
        <a:defRPr sz="1600">
          <a:solidFill>
            <a:schemeClr val="tx1"/>
          </a:solidFill>
          <a:latin typeface="Arial" panose="020B0604020202020204" pitchFamily="34" charset="0"/>
          <a:ea typeface="ＭＳ Ｐゴシック" charset="-128"/>
          <a:cs typeface="Arial" panose="020B0604020202020204" pitchFamily="34" charset="0"/>
        </a:defRPr>
      </a:lvl5pPr>
      <a:lvl6pPr marL="2514600" indent="-228600" algn="l" rtl="0" eaLnBrk="1" fontAlgn="base" hangingPunct="1">
        <a:lnSpc>
          <a:spcPct val="90000"/>
        </a:lnSpc>
        <a:spcBef>
          <a:spcPct val="20000"/>
        </a:spcBef>
        <a:spcAft>
          <a:spcPct val="0"/>
        </a:spcAft>
        <a:buChar char="•"/>
        <a:defRPr sz="1600">
          <a:solidFill>
            <a:srgbClr val="555555"/>
          </a:solidFill>
          <a:latin typeface="+mn-lt"/>
          <a:ea typeface="ＭＳ Ｐゴシック" pitchFamily="-111" charset="-128"/>
        </a:defRPr>
      </a:lvl6pPr>
      <a:lvl7pPr marL="2971800" indent="-228600" algn="l" rtl="0" eaLnBrk="1" fontAlgn="base" hangingPunct="1">
        <a:lnSpc>
          <a:spcPct val="90000"/>
        </a:lnSpc>
        <a:spcBef>
          <a:spcPct val="20000"/>
        </a:spcBef>
        <a:spcAft>
          <a:spcPct val="0"/>
        </a:spcAft>
        <a:buChar char="•"/>
        <a:defRPr sz="1600">
          <a:solidFill>
            <a:srgbClr val="555555"/>
          </a:solidFill>
          <a:latin typeface="+mn-lt"/>
          <a:ea typeface="ＭＳ Ｐゴシック" pitchFamily="-111" charset="-128"/>
        </a:defRPr>
      </a:lvl7pPr>
      <a:lvl8pPr marL="3429000" indent="-228600" algn="l" rtl="0" eaLnBrk="1" fontAlgn="base" hangingPunct="1">
        <a:lnSpc>
          <a:spcPct val="90000"/>
        </a:lnSpc>
        <a:spcBef>
          <a:spcPct val="20000"/>
        </a:spcBef>
        <a:spcAft>
          <a:spcPct val="0"/>
        </a:spcAft>
        <a:buChar char="•"/>
        <a:defRPr sz="1600">
          <a:solidFill>
            <a:srgbClr val="555555"/>
          </a:solidFill>
          <a:latin typeface="+mn-lt"/>
          <a:ea typeface="ＭＳ Ｐゴシック" pitchFamily="-111" charset="-128"/>
        </a:defRPr>
      </a:lvl8pPr>
      <a:lvl9pPr marL="3886200" indent="-228600" algn="l" rtl="0" eaLnBrk="1" fontAlgn="base" hangingPunct="1">
        <a:lnSpc>
          <a:spcPct val="90000"/>
        </a:lnSpc>
        <a:spcBef>
          <a:spcPct val="20000"/>
        </a:spcBef>
        <a:spcAft>
          <a:spcPct val="0"/>
        </a:spcAft>
        <a:buChar char="•"/>
        <a:defRPr sz="1600">
          <a:solidFill>
            <a:srgbClr val="555555"/>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jpeg"/></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18.jpe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8.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2.jpe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6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21.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25.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2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s>
</file>

<file path=ppt/slides/_rels/slide2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95.png"/><Relationship Id="rId4" Type="http://schemas.openxmlformats.org/officeDocument/2006/relationships/image" Target="../media/image94.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6.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17.png"/><Relationship Id="rId10" Type="http://schemas.openxmlformats.org/officeDocument/2006/relationships/image" Target="../media/image26.png"/><Relationship Id="rId4" Type="http://schemas.microsoft.com/office/2007/relationships/hdphoto" Target="../media/hdphoto1.wdp"/><Relationship Id="rId9"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1.jpeg"/><Relationship Id="rId7"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5.png"/><Relationship Id="rId7"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1674" y="557690"/>
            <a:ext cx="11970326" cy="2057400"/>
          </a:xfrm>
        </p:spPr>
        <p:txBody>
          <a:bodyPr/>
          <a:lstStyle/>
          <a:p>
            <a:pPr algn="ctr" eaLnBrk="1" hangingPunct="1">
              <a:lnSpc>
                <a:spcPct val="95000"/>
              </a:lnSpc>
            </a:pPr>
            <a:r>
              <a:rPr lang="en-US" sz="4600" dirty="0"/>
              <a:t>Mechanisms and Models for Water Transport in Reverse Osmosis Membranes: History, Critical Assessment, and Recent Developments</a:t>
            </a:r>
            <a:endParaRPr lang="en-US" altLang="ko-KR" sz="4600" dirty="0">
              <a:ea typeface="Gulim" pitchFamily="34" charset="-127"/>
            </a:endParaRPr>
          </a:p>
        </p:txBody>
      </p:sp>
      <p:sp>
        <p:nvSpPr>
          <p:cNvPr id="10" name="Rectangle 9"/>
          <p:cNvSpPr/>
          <p:nvPr/>
        </p:nvSpPr>
        <p:spPr>
          <a:xfrm>
            <a:off x="11139055" y="6409917"/>
            <a:ext cx="987091" cy="380168"/>
          </a:xfrm>
          <a:prstGeom prst="rect">
            <a:avLst/>
          </a:prstGeom>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208938" y="6424325"/>
            <a:ext cx="847323" cy="365760"/>
          </a:xfrm>
          <a:prstGeom prst="rect">
            <a:avLst/>
          </a:prstGeom>
        </p:spPr>
      </p:pic>
      <p:sp>
        <p:nvSpPr>
          <p:cNvPr id="4" name="Rectangle 3">
            <a:extLst>
              <a:ext uri="{FF2B5EF4-FFF2-40B4-BE49-F238E27FC236}">
                <a16:creationId xmlns:a16="http://schemas.microsoft.com/office/drawing/2014/main" id="{6B2540E4-90F5-8B72-69C5-EC559BC29F61}"/>
              </a:ext>
            </a:extLst>
          </p:cNvPr>
          <p:cNvSpPr txBox="1">
            <a:spLocks noChangeArrowheads="1"/>
          </p:cNvSpPr>
          <p:nvPr/>
        </p:nvSpPr>
        <p:spPr>
          <a:xfrm>
            <a:off x="1136754" y="3192372"/>
            <a:ext cx="8839200" cy="1778000"/>
          </a:xfrm>
          <a:prstGeom prst="rect">
            <a:avLst/>
          </a:prstGeom>
        </p:spPr>
        <p:txBody>
          <a:bodyPr/>
          <a:lstStyle/>
          <a:p>
            <a:pPr algn="ctr" fontAlgn="auto">
              <a:lnSpc>
                <a:spcPct val="80000"/>
              </a:lnSpc>
              <a:spcBef>
                <a:spcPct val="20000"/>
              </a:spcBef>
              <a:spcAft>
                <a:spcPts val="0"/>
              </a:spcAft>
              <a:buFont typeface="Arial" pitchFamily="34" charset="0"/>
              <a:buNone/>
              <a:defRPr/>
            </a:pPr>
            <a:endParaRPr lang="en-US" sz="2300" dirty="0">
              <a:solidFill>
                <a:srgbClr val="000066"/>
              </a:solidFill>
              <a:latin typeface="+mn-lt"/>
              <a:cs typeface="+mn-cs"/>
            </a:endParaRPr>
          </a:p>
        </p:txBody>
      </p:sp>
      <p:sp>
        <p:nvSpPr>
          <p:cNvPr id="2" name="Rectangle 1"/>
          <p:cNvSpPr/>
          <p:nvPr/>
        </p:nvSpPr>
        <p:spPr>
          <a:xfrm>
            <a:off x="159327" y="4601559"/>
            <a:ext cx="12095018" cy="387798"/>
          </a:xfrm>
          <a:prstGeom prst="rect">
            <a:avLst/>
          </a:prstGeom>
        </p:spPr>
        <p:txBody>
          <a:bodyPr wrap="square">
            <a:spAutoFit/>
          </a:bodyPr>
          <a:lstStyle/>
          <a:p>
            <a:pPr algn="ctr" fontAlgn="auto">
              <a:lnSpc>
                <a:spcPct val="80000"/>
              </a:lnSpc>
              <a:spcBef>
                <a:spcPct val="20000"/>
              </a:spcBef>
              <a:spcAft>
                <a:spcPts val="0"/>
              </a:spcAft>
              <a:defRPr/>
            </a:pPr>
            <a:r>
              <a:rPr lang="en-US" sz="2400" dirty="0"/>
              <a:t>Mohammad Heiranian, </a:t>
            </a:r>
            <a:r>
              <a:rPr lang="en-US" sz="2400" dirty="0" err="1"/>
              <a:t>Hanqing</a:t>
            </a:r>
            <a:r>
              <a:rPr lang="en-US" sz="2400" dirty="0"/>
              <a:t> Fan, Li Wang, </a:t>
            </a:r>
            <a:r>
              <a:rPr lang="en-US" sz="2400" dirty="0" err="1"/>
              <a:t>Xinglin</a:t>
            </a:r>
            <a:r>
              <a:rPr lang="en-US" sz="2400" dirty="0"/>
              <a:t> Lu, Menachem </a:t>
            </a:r>
            <a:r>
              <a:rPr lang="en-US" sz="2400" dirty="0" err="1"/>
              <a:t>Elimelech</a:t>
            </a:r>
            <a:endParaRPr lang="en-US" sz="2400" dirty="0"/>
          </a:p>
        </p:txBody>
      </p:sp>
      <p:sp>
        <p:nvSpPr>
          <p:cNvPr id="9" name="Rectangle 3"/>
          <p:cNvSpPr>
            <a:spLocks noGrp="1" noChangeArrowheads="1"/>
          </p:cNvSpPr>
          <p:nvPr>
            <p:ph type="subTitle" idx="1"/>
          </p:nvPr>
        </p:nvSpPr>
        <p:spPr>
          <a:xfrm>
            <a:off x="1968039" y="6490754"/>
            <a:ext cx="8477596" cy="364731"/>
          </a:xfrm>
        </p:spPr>
        <p:txBody>
          <a:bodyPr/>
          <a:lstStyle/>
          <a:p>
            <a:pPr eaLnBrk="1" hangingPunct="1">
              <a:lnSpc>
                <a:spcPct val="80000"/>
              </a:lnSpc>
            </a:pPr>
            <a:r>
              <a:rPr lang="en-US" sz="1900" dirty="0">
                <a:solidFill>
                  <a:schemeClr val="bg1">
                    <a:lumMod val="50000"/>
                  </a:schemeClr>
                </a:solidFill>
              </a:rPr>
              <a:t>Department of Chemical and Environmental Engineering, Yale University</a:t>
            </a:r>
          </a:p>
        </p:txBody>
      </p:sp>
      <p:sp>
        <p:nvSpPr>
          <p:cNvPr id="11" name="Rectangle 10"/>
          <p:cNvSpPr/>
          <p:nvPr/>
        </p:nvSpPr>
        <p:spPr>
          <a:xfrm>
            <a:off x="810747" y="3321727"/>
            <a:ext cx="10792179" cy="1298817"/>
          </a:xfrm>
          <a:prstGeom prst="rect">
            <a:avLst/>
          </a:prstGeom>
        </p:spPr>
        <p:txBody>
          <a:bodyPr wrap="square">
            <a:spAutoFit/>
          </a:bodyPr>
          <a:lstStyle/>
          <a:p>
            <a:pPr algn="ctr" fontAlgn="auto">
              <a:lnSpc>
                <a:spcPct val="80000"/>
              </a:lnSpc>
              <a:spcBef>
                <a:spcPct val="20000"/>
              </a:spcBef>
              <a:spcAft>
                <a:spcPts val="0"/>
              </a:spcAft>
              <a:defRPr/>
            </a:pPr>
            <a:r>
              <a:rPr lang="en-US" sz="2800" i="1" dirty="0"/>
              <a:t>Chemical Society Reviews </a:t>
            </a:r>
          </a:p>
          <a:p>
            <a:pPr algn="ctr" fontAlgn="auto">
              <a:lnSpc>
                <a:spcPct val="80000"/>
              </a:lnSpc>
              <a:spcBef>
                <a:spcPct val="20000"/>
              </a:spcBef>
              <a:spcAft>
                <a:spcPts val="0"/>
              </a:spcAft>
              <a:defRPr/>
            </a:pPr>
            <a:r>
              <a:rPr lang="en-US" sz="2800" dirty="0"/>
              <a:t>Electronic Supplementary Information</a:t>
            </a:r>
          </a:p>
          <a:p>
            <a:pPr algn="ctr" fontAlgn="auto">
              <a:lnSpc>
                <a:spcPct val="80000"/>
              </a:lnSpc>
              <a:spcBef>
                <a:spcPct val="20000"/>
              </a:spcBef>
              <a:spcAft>
                <a:spcPts val="0"/>
              </a:spcAft>
              <a:defRPr/>
            </a:pPr>
            <a:endParaRPr lang="en-US" sz="2800" dirty="0">
              <a:solidFill>
                <a:srgbClr val="000066"/>
              </a:solidFill>
            </a:endParaRPr>
          </a:p>
        </p:txBody>
      </p:sp>
    </p:spTree>
    <p:extLst>
      <p:ext uri="{BB962C8B-B14F-4D97-AF65-F5344CB8AC3E}">
        <p14:creationId xmlns:p14="http://schemas.microsoft.com/office/powerpoint/2010/main" val="27092531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90479" y="281214"/>
            <a:ext cx="11601521" cy="1143000"/>
          </a:xfrm>
        </p:spPr>
        <p:txBody>
          <a:bodyPr/>
          <a:lstStyle/>
          <a:p>
            <a:r>
              <a:rPr lang="en-US" sz="4200" dirty="0"/>
              <a:t>Molecular Dynamics Model for Polyamide has been Validated Against Experimental Data</a:t>
            </a:r>
          </a:p>
        </p:txBody>
      </p:sp>
      <p:sp>
        <p:nvSpPr>
          <p:cNvPr id="5" name="TextBox 4">
            <a:extLst>
              <a:ext uri="{FF2B5EF4-FFF2-40B4-BE49-F238E27FC236}">
                <a16:creationId xmlns:a16="http://schemas.microsoft.com/office/drawing/2014/main" id="{69280E50-4A17-5C88-8F42-CEAB52F764AD}"/>
              </a:ext>
            </a:extLst>
          </p:cNvPr>
          <p:cNvSpPr txBox="1"/>
          <p:nvPr/>
        </p:nvSpPr>
        <p:spPr>
          <a:xfrm>
            <a:off x="411039" y="5569693"/>
            <a:ext cx="10966207" cy="1092607"/>
          </a:xfrm>
          <a:prstGeom prst="rect">
            <a:avLst/>
          </a:prstGeom>
          <a:noFill/>
        </p:spPr>
        <p:txBody>
          <a:bodyPr wrap="square">
            <a:spAutoFit/>
          </a:bodyPr>
          <a:lstStyle/>
          <a:p>
            <a:pPr>
              <a:spcAft>
                <a:spcPts val="600"/>
              </a:spcAft>
            </a:pPr>
            <a:r>
              <a:rPr lang="en-US" sz="1500" dirty="0"/>
              <a:t>He, McCutcheon, Li  "Effect of different manufacturing methods on polyamide reverse-osmosis membranes for desalination: Insights from molecular dynamics simulations." </a:t>
            </a:r>
            <a:r>
              <a:rPr lang="en-US" sz="1500" i="1" dirty="0"/>
              <a:t>Desalination</a:t>
            </a:r>
            <a:r>
              <a:rPr lang="en-US" sz="1500" dirty="0"/>
              <a:t> 547 (2023): 116204. </a:t>
            </a:r>
          </a:p>
          <a:p>
            <a:pPr>
              <a:spcAft>
                <a:spcPts val="600"/>
              </a:spcAft>
            </a:pPr>
            <a:r>
              <a:rPr lang="en-US" sz="1500" dirty="0"/>
              <a:t>He, Yang, McCutcheon, and Li. "Molecular insights into the structure-property relationships of 3D printed polyamide reverse-osmosis membrane for desalination." </a:t>
            </a:r>
            <a:r>
              <a:rPr lang="en-US" sz="1500" i="1" dirty="0"/>
              <a:t>Journal of Membrane Science </a:t>
            </a:r>
            <a:r>
              <a:rPr lang="en-US" sz="1500" dirty="0"/>
              <a:t>658 (2022): 120731.</a:t>
            </a:r>
          </a:p>
        </p:txBody>
      </p:sp>
      <p:sp>
        <p:nvSpPr>
          <p:cNvPr id="8" name="TextBox 7">
            <a:extLst>
              <a:ext uri="{FF2B5EF4-FFF2-40B4-BE49-F238E27FC236}">
                <a16:creationId xmlns:a16="http://schemas.microsoft.com/office/drawing/2014/main" id="{50DD8A0F-811E-6314-6939-7973B1534999}"/>
              </a:ext>
            </a:extLst>
          </p:cNvPr>
          <p:cNvSpPr txBox="1"/>
          <p:nvPr/>
        </p:nvSpPr>
        <p:spPr>
          <a:xfrm>
            <a:off x="800613" y="1636201"/>
            <a:ext cx="9029188" cy="2554545"/>
          </a:xfrm>
          <a:prstGeom prst="rect">
            <a:avLst/>
          </a:prstGeom>
          <a:noFill/>
        </p:spPr>
        <p:txBody>
          <a:bodyPr wrap="square" rtlCol="0">
            <a:spAutoFit/>
          </a:bodyPr>
          <a:lstStyle/>
          <a:p>
            <a:pPr marL="342900" indent="-342900">
              <a:spcAft>
                <a:spcPts val="900"/>
              </a:spcAft>
              <a:buFont typeface="Wingdings" panose="05000000000000000000" pitchFamily="2" charset="2"/>
              <a:buChar char="Ø"/>
            </a:pPr>
            <a:r>
              <a:rPr lang="en-US" sz="2600" dirty="0"/>
              <a:t>Membrane density</a:t>
            </a:r>
          </a:p>
          <a:p>
            <a:pPr marL="342900" indent="-342900">
              <a:spcAft>
                <a:spcPts val="900"/>
              </a:spcAft>
              <a:buFont typeface="Wingdings" panose="05000000000000000000" pitchFamily="2" charset="2"/>
              <a:buChar char="Ø"/>
            </a:pPr>
            <a:r>
              <a:rPr lang="en-US" sz="2600" dirty="0"/>
              <a:t>Pore size distribution</a:t>
            </a:r>
          </a:p>
          <a:p>
            <a:pPr marL="342900" indent="-342900">
              <a:spcAft>
                <a:spcPts val="900"/>
              </a:spcAft>
              <a:buFont typeface="Wingdings" panose="05000000000000000000" pitchFamily="2" charset="2"/>
              <a:buChar char="Ø"/>
            </a:pPr>
            <a:r>
              <a:rPr lang="en-US" sz="2600" dirty="0"/>
              <a:t>Atomic composition</a:t>
            </a:r>
          </a:p>
          <a:p>
            <a:pPr marL="342900" indent="-342900">
              <a:spcAft>
                <a:spcPts val="900"/>
              </a:spcAft>
              <a:buFont typeface="Wingdings" panose="05000000000000000000" pitchFamily="2" charset="2"/>
              <a:buChar char="Ø"/>
            </a:pPr>
            <a:r>
              <a:rPr lang="en-US" sz="2600" dirty="0"/>
              <a:t>Water swelling</a:t>
            </a:r>
          </a:p>
          <a:p>
            <a:pPr marL="342900" indent="-342900">
              <a:spcAft>
                <a:spcPts val="900"/>
              </a:spcAft>
              <a:buFont typeface="Wingdings" panose="05000000000000000000" pitchFamily="2" charset="2"/>
              <a:buChar char="Ø"/>
            </a:pPr>
            <a:r>
              <a:rPr lang="en-US" sz="2600" dirty="0"/>
              <a:t>Water permeance</a:t>
            </a:r>
          </a:p>
        </p:txBody>
      </p:sp>
      <p:sp>
        <p:nvSpPr>
          <p:cNvPr id="9" name="TextBox 8">
            <a:extLst>
              <a:ext uri="{FF2B5EF4-FFF2-40B4-BE49-F238E27FC236}">
                <a16:creationId xmlns:a16="http://schemas.microsoft.com/office/drawing/2014/main" id="{DCA951E1-5953-B909-1F78-705C9DE89249}"/>
              </a:ext>
            </a:extLst>
          </p:cNvPr>
          <p:cNvSpPr txBox="1"/>
          <p:nvPr/>
        </p:nvSpPr>
        <p:spPr>
          <a:xfrm>
            <a:off x="800613" y="4306910"/>
            <a:ext cx="9029188" cy="1007968"/>
          </a:xfrm>
          <a:prstGeom prst="rect">
            <a:avLst/>
          </a:prstGeom>
          <a:noFill/>
        </p:spPr>
        <p:txBody>
          <a:bodyPr wrap="square" rtlCol="0">
            <a:spAutoFit/>
          </a:bodyPr>
          <a:lstStyle/>
          <a:p>
            <a:pPr marL="342900" indent="-342900">
              <a:spcAft>
                <a:spcPts val="900"/>
              </a:spcAft>
              <a:buFont typeface="Wingdings" panose="05000000000000000000" pitchFamily="2" charset="2"/>
              <a:buChar char="Ø"/>
            </a:pPr>
            <a:r>
              <a:rPr lang="en-US" sz="2600" dirty="0">
                <a:solidFill>
                  <a:schemeClr val="accent4">
                    <a:lumMod val="65000"/>
                    <a:lumOff val="35000"/>
                  </a:schemeClr>
                </a:solidFill>
              </a:rPr>
              <a:t>Effect of pressure on salt partitioning</a:t>
            </a:r>
          </a:p>
          <a:p>
            <a:pPr marL="342900" indent="-342900">
              <a:spcAft>
                <a:spcPts val="600"/>
              </a:spcAft>
              <a:buFont typeface="Wingdings" panose="05000000000000000000" pitchFamily="2" charset="2"/>
              <a:buChar char="Ø"/>
            </a:pPr>
            <a:r>
              <a:rPr lang="en-US" sz="2600" dirty="0">
                <a:solidFill>
                  <a:schemeClr val="accent4">
                    <a:lumMod val="65000"/>
                    <a:lumOff val="35000"/>
                  </a:schemeClr>
                </a:solidFill>
              </a:rPr>
              <a:t>Compression of polyamide at ultra high pressures</a:t>
            </a:r>
          </a:p>
        </p:txBody>
      </p:sp>
    </p:spTree>
    <p:extLst>
      <p:ext uri="{BB962C8B-B14F-4D97-AF65-F5344CB8AC3E}">
        <p14:creationId xmlns:p14="http://schemas.microsoft.com/office/powerpoint/2010/main" val="348764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465386" y="215190"/>
            <a:ext cx="11420972" cy="1143000"/>
          </a:xfrm>
        </p:spPr>
        <p:txBody>
          <a:bodyPr/>
          <a:lstStyle/>
          <a:p>
            <a:r>
              <a:rPr lang="en-US" sz="4200" dirty="0"/>
              <a:t>Molecular Dynamics Simulations to Elucidate Water Transport Mechanism in RO Membranes</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8005" y="1774658"/>
            <a:ext cx="10433310" cy="3461483"/>
          </a:xfrm>
          <a:prstGeom prst="rect">
            <a:avLst/>
          </a:prstGeom>
        </p:spPr>
      </p:pic>
      <p:sp>
        <p:nvSpPr>
          <p:cNvPr id="3" name="TextBox 2">
            <a:extLst>
              <a:ext uri="{FF2B5EF4-FFF2-40B4-BE49-F238E27FC236}">
                <a16:creationId xmlns:a16="http://schemas.microsoft.com/office/drawing/2014/main" id="{41D9ACF2-6040-ABCF-613B-E1A658E1572E}"/>
              </a:ext>
            </a:extLst>
          </p:cNvPr>
          <p:cNvSpPr txBox="1"/>
          <p:nvPr/>
        </p:nvSpPr>
        <p:spPr>
          <a:xfrm>
            <a:off x="626718" y="5488666"/>
            <a:ext cx="10938563" cy="1015663"/>
          </a:xfrm>
          <a:prstGeom prst="rect">
            <a:avLst/>
          </a:prstGeom>
          <a:noFill/>
        </p:spPr>
        <p:txBody>
          <a:bodyPr wrap="square" rtlCol="0">
            <a:spAutoFit/>
          </a:bodyPr>
          <a:lstStyle/>
          <a:p>
            <a:pPr marL="342900" indent="-342900">
              <a:spcAft>
                <a:spcPts val="1200"/>
              </a:spcAft>
              <a:buFont typeface="Wingdings" panose="05000000000000000000" pitchFamily="2" charset="2"/>
              <a:buChar char="Ø"/>
            </a:pPr>
            <a:r>
              <a:rPr lang="en-US" sz="2500" dirty="0"/>
              <a:t>We apply pressures ranging from 30 MPa to 150 MPa</a:t>
            </a:r>
          </a:p>
          <a:p>
            <a:pPr marL="342900" indent="-342900">
              <a:spcAft>
                <a:spcPts val="1200"/>
              </a:spcAft>
              <a:buFont typeface="Wingdings" panose="05000000000000000000" pitchFamily="2" charset="2"/>
              <a:buChar char="Ø"/>
            </a:pPr>
            <a:r>
              <a:rPr lang="en-US" sz="2500" dirty="0"/>
              <a:t>High pressures are applied to collect enough statistics in MD simulations</a:t>
            </a:r>
          </a:p>
        </p:txBody>
      </p:sp>
    </p:spTree>
    <p:extLst>
      <p:ext uri="{BB962C8B-B14F-4D97-AF65-F5344CB8AC3E}">
        <p14:creationId xmlns:p14="http://schemas.microsoft.com/office/powerpoint/2010/main" val="825595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06153" y="114160"/>
            <a:ext cx="11601521" cy="1143000"/>
          </a:xfrm>
        </p:spPr>
        <p:txBody>
          <a:bodyPr/>
          <a:lstStyle/>
          <a:p>
            <a:r>
              <a:rPr lang="en-US" sz="4200" dirty="0"/>
              <a:t>Molecular Dynamics Simulations to Elucidate Water Transport Mechanism in RO Membranes</a:t>
            </a:r>
          </a:p>
        </p:txBody>
      </p:sp>
      <p:sp>
        <p:nvSpPr>
          <p:cNvPr id="13" name="TextBox 12">
            <a:extLst>
              <a:ext uri="{FF2B5EF4-FFF2-40B4-BE49-F238E27FC236}">
                <a16:creationId xmlns:a16="http://schemas.microsoft.com/office/drawing/2014/main" id="{6B17569B-4A4E-4134-9069-6D1D993A6C70}"/>
              </a:ext>
            </a:extLst>
          </p:cNvPr>
          <p:cNvSpPr txBox="1"/>
          <p:nvPr/>
        </p:nvSpPr>
        <p:spPr>
          <a:xfrm>
            <a:off x="519732" y="1964687"/>
            <a:ext cx="9888121" cy="430887"/>
          </a:xfrm>
          <a:prstGeom prst="rect">
            <a:avLst/>
          </a:prstGeom>
          <a:noFill/>
        </p:spPr>
        <p:txBody>
          <a:bodyPr wrap="square" rtlCol="0">
            <a:spAutoFit/>
          </a:bodyPr>
          <a:lstStyle/>
          <a:p>
            <a:pPr marL="342900" indent="-342900">
              <a:buFont typeface="Wingdings" panose="05000000000000000000" pitchFamily="2" charset="2"/>
              <a:buChar char="Ø"/>
            </a:pPr>
            <a:r>
              <a:rPr lang="en-US" sz="2200" dirty="0"/>
              <a:t>MD simulations show no indication of a water concentration gradient </a:t>
            </a:r>
          </a:p>
        </p:txBody>
      </p:sp>
      <p:pic>
        <p:nvPicPr>
          <p:cNvPr id="14" name="Picture 13" descr="Diagram&#10;&#10;Description automatically generated">
            <a:extLst>
              <a:ext uri="{FF2B5EF4-FFF2-40B4-BE49-F238E27FC236}">
                <a16:creationId xmlns:a16="http://schemas.microsoft.com/office/drawing/2014/main" id="{F7899017-E405-478C-A4F6-6236CB77630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35458" y="3161708"/>
            <a:ext cx="3631183" cy="3317733"/>
          </a:xfrm>
          <a:prstGeom prst="rect">
            <a:avLst/>
          </a:prstGeom>
        </p:spPr>
      </p:pic>
      <p:pic>
        <p:nvPicPr>
          <p:cNvPr id="15" name="Picture 15">
            <a:extLst>
              <a:ext uri="{FF2B5EF4-FFF2-40B4-BE49-F238E27FC236}">
                <a16:creationId xmlns:a16="http://schemas.microsoft.com/office/drawing/2014/main" id="{C9DCCDB9-3987-453B-8B3B-697616602DC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10675" y="3285176"/>
            <a:ext cx="3706886" cy="3199401"/>
          </a:xfrm>
          <a:prstGeom prst="rect">
            <a:avLst/>
          </a:prstGeom>
        </p:spPr>
      </p:pic>
      <p:pic>
        <p:nvPicPr>
          <p:cNvPr id="16" name="Picture 30">
            <a:extLst>
              <a:ext uri="{FF2B5EF4-FFF2-40B4-BE49-F238E27FC236}">
                <a16:creationId xmlns:a16="http://schemas.microsoft.com/office/drawing/2014/main" id="{7596D098-69FE-4D50-86ED-E60F1B23CCC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196975" y="3209762"/>
            <a:ext cx="3910699" cy="3206149"/>
          </a:xfrm>
          <a:prstGeom prst="rect">
            <a:avLst/>
          </a:prstGeom>
        </p:spPr>
      </p:pic>
      <p:sp>
        <p:nvSpPr>
          <p:cNvPr id="17" name="TextBox 16">
            <a:extLst>
              <a:ext uri="{FF2B5EF4-FFF2-40B4-BE49-F238E27FC236}">
                <a16:creationId xmlns:a16="http://schemas.microsoft.com/office/drawing/2014/main" id="{6B17569B-4A4E-4134-9069-6D1D993A6C70}"/>
              </a:ext>
            </a:extLst>
          </p:cNvPr>
          <p:cNvSpPr txBox="1"/>
          <p:nvPr/>
        </p:nvSpPr>
        <p:spPr>
          <a:xfrm>
            <a:off x="519732" y="1445381"/>
            <a:ext cx="9888121" cy="430887"/>
          </a:xfrm>
          <a:prstGeom prst="rect">
            <a:avLst/>
          </a:prstGeom>
          <a:noFill/>
        </p:spPr>
        <p:txBody>
          <a:bodyPr wrap="square" rtlCol="0">
            <a:spAutoFit/>
          </a:bodyPr>
          <a:lstStyle/>
          <a:p>
            <a:pPr marL="342900" indent="-342900">
              <a:buFont typeface="Wingdings" panose="05000000000000000000" pitchFamily="2" charset="2"/>
              <a:buChar char="Ø"/>
            </a:pPr>
            <a:r>
              <a:rPr lang="en-US" sz="2200" dirty="0"/>
              <a:t>A pressure gradient is observed inside the membrane </a:t>
            </a:r>
          </a:p>
        </p:txBody>
      </p:sp>
      <p:sp>
        <p:nvSpPr>
          <p:cNvPr id="18" name="TextBox 17">
            <a:extLst>
              <a:ext uri="{FF2B5EF4-FFF2-40B4-BE49-F238E27FC236}">
                <a16:creationId xmlns:a16="http://schemas.microsoft.com/office/drawing/2014/main" id="{6B17569B-4A4E-4134-9069-6D1D993A6C70}"/>
              </a:ext>
            </a:extLst>
          </p:cNvPr>
          <p:cNvSpPr txBox="1"/>
          <p:nvPr/>
        </p:nvSpPr>
        <p:spPr>
          <a:xfrm>
            <a:off x="519732" y="2513922"/>
            <a:ext cx="9888121" cy="430887"/>
          </a:xfrm>
          <a:prstGeom prst="rect">
            <a:avLst/>
          </a:prstGeom>
          <a:noFill/>
        </p:spPr>
        <p:txBody>
          <a:bodyPr wrap="square" rtlCol="0">
            <a:spAutoFit/>
          </a:bodyPr>
          <a:lstStyle/>
          <a:p>
            <a:pPr marL="342900" indent="-342900">
              <a:buFont typeface="Wingdings" panose="05000000000000000000" pitchFamily="2" charset="2"/>
              <a:buChar char="Ø"/>
            </a:pPr>
            <a:r>
              <a:rPr lang="en-US" sz="2200" dirty="0"/>
              <a:t>A linear relationship between water flux and applied pressure is observed</a:t>
            </a:r>
          </a:p>
        </p:txBody>
      </p:sp>
      <p:sp>
        <p:nvSpPr>
          <p:cNvPr id="19" name="TextBox 18">
            <a:extLst>
              <a:ext uri="{FF2B5EF4-FFF2-40B4-BE49-F238E27FC236}">
                <a16:creationId xmlns:a16="http://schemas.microsoft.com/office/drawing/2014/main" id="{6B17569B-4A4E-4134-9069-6D1D993A6C70}"/>
              </a:ext>
            </a:extLst>
          </p:cNvPr>
          <p:cNvSpPr txBox="1"/>
          <p:nvPr/>
        </p:nvSpPr>
        <p:spPr>
          <a:xfrm>
            <a:off x="9506476" y="1673393"/>
            <a:ext cx="2698506" cy="769441"/>
          </a:xfrm>
          <a:prstGeom prst="rect">
            <a:avLst/>
          </a:prstGeom>
          <a:noFill/>
        </p:spPr>
        <p:txBody>
          <a:bodyPr wrap="square" rtlCol="0">
            <a:spAutoFit/>
          </a:bodyPr>
          <a:lstStyle/>
          <a:p>
            <a:pPr algn="ctr"/>
            <a:r>
              <a:rPr lang="en-US" sz="2200" b="1" dirty="0"/>
              <a:t>Solution-Diffusion </a:t>
            </a:r>
          </a:p>
          <a:p>
            <a:pPr algn="ctr"/>
            <a:r>
              <a:rPr lang="en-US" sz="2200" b="1" dirty="0"/>
              <a:t>Mechanism</a:t>
            </a:r>
          </a:p>
        </p:txBody>
      </p:sp>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613456" y="1622283"/>
            <a:ext cx="1095468" cy="1095468"/>
          </a:xfrm>
          <a:prstGeom prst="rect">
            <a:avLst/>
          </a:prstGeom>
        </p:spPr>
      </p:pic>
      <p:pic>
        <p:nvPicPr>
          <p:cNvPr id="21" name="Picture 2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74437" y="1337408"/>
            <a:ext cx="1095468" cy="1095468"/>
          </a:xfrm>
          <a:prstGeom prst="rect">
            <a:avLst/>
          </a:prstGeom>
        </p:spPr>
      </p:pic>
      <p:pic>
        <p:nvPicPr>
          <p:cNvPr id="22" name="Picture 2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012205" y="1604542"/>
            <a:ext cx="1095468" cy="1095468"/>
          </a:xfrm>
          <a:prstGeom prst="rect">
            <a:avLst/>
          </a:prstGeom>
        </p:spPr>
      </p:pic>
    </p:spTree>
    <p:extLst>
      <p:ext uri="{BB962C8B-B14F-4D97-AF65-F5344CB8AC3E}">
        <p14:creationId xmlns:p14="http://schemas.microsoft.com/office/powerpoint/2010/main" val="68376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26452" y="253586"/>
            <a:ext cx="11509463" cy="1143000"/>
          </a:xfrm>
        </p:spPr>
        <p:txBody>
          <a:bodyPr/>
          <a:lstStyle/>
          <a:p>
            <a:r>
              <a:rPr lang="en-US" sz="4200" dirty="0"/>
              <a:t>Water Molecules Travel Through RO Membranes as Clusters</a:t>
            </a:r>
          </a:p>
        </p:txBody>
      </p:sp>
      <p:sp>
        <p:nvSpPr>
          <p:cNvPr id="15" name="TextBox 14">
            <a:extLst>
              <a:ext uri="{FF2B5EF4-FFF2-40B4-BE49-F238E27FC236}">
                <a16:creationId xmlns:a16="http://schemas.microsoft.com/office/drawing/2014/main" id="{6B17569B-4A4E-4134-9069-6D1D993A6C70}"/>
              </a:ext>
            </a:extLst>
          </p:cNvPr>
          <p:cNvSpPr txBox="1"/>
          <p:nvPr/>
        </p:nvSpPr>
        <p:spPr>
          <a:xfrm>
            <a:off x="518059" y="1286486"/>
            <a:ext cx="5401700" cy="1384995"/>
          </a:xfrm>
          <a:prstGeom prst="rect">
            <a:avLst/>
          </a:prstGeom>
          <a:noFill/>
        </p:spPr>
        <p:txBody>
          <a:bodyPr wrap="square" rtlCol="0">
            <a:spAutoFit/>
          </a:bodyPr>
          <a:lstStyle/>
          <a:p>
            <a:endParaRPr lang="en-US" sz="2400" dirty="0">
              <a:solidFill>
                <a:schemeClr val="accent6"/>
              </a:solidFill>
            </a:endParaRPr>
          </a:p>
          <a:p>
            <a:pPr marL="342900" indent="-342900">
              <a:buFont typeface="Wingdings" panose="05000000000000000000" pitchFamily="2" charset="2"/>
              <a:buChar char="Ø"/>
            </a:pPr>
            <a:r>
              <a:rPr lang="en-US" sz="1900" dirty="0"/>
              <a:t>SD model is derived based on a </a:t>
            </a:r>
            <a:r>
              <a:rPr lang="en-US" sz="1900" u="sng" dirty="0"/>
              <a:t>binary system </a:t>
            </a:r>
            <a:r>
              <a:rPr lang="en-US" sz="1900" dirty="0"/>
              <a:t>where both polymer and solvent (water) molecules are </a:t>
            </a:r>
            <a:r>
              <a:rPr lang="en-US" sz="1900" u="sng" dirty="0"/>
              <a:t>perfectly mixed</a:t>
            </a:r>
          </a:p>
        </p:txBody>
      </p:sp>
      <p:grpSp>
        <p:nvGrpSpPr>
          <p:cNvPr id="18" name="组合 3">
            <a:extLst>
              <a:ext uri="{FF2B5EF4-FFF2-40B4-BE49-F238E27FC236}">
                <a16:creationId xmlns:a16="http://schemas.microsoft.com/office/drawing/2014/main" id="{02C9C030-014C-4BFB-A868-AF0C4E032EB3}"/>
              </a:ext>
            </a:extLst>
          </p:cNvPr>
          <p:cNvGrpSpPr>
            <a:grpSpLocks noChangeAspect="1"/>
          </p:cNvGrpSpPr>
          <p:nvPr/>
        </p:nvGrpSpPr>
        <p:grpSpPr>
          <a:xfrm>
            <a:off x="5821791" y="3008121"/>
            <a:ext cx="4141279" cy="3397058"/>
            <a:chOff x="185937" y="3564468"/>
            <a:chExt cx="2887463" cy="2455418"/>
          </a:xfrm>
        </p:grpSpPr>
        <p:pic>
          <p:nvPicPr>
            <p:cNvPr id="19" name="Picture 5" descr="Diagram&#10;&#10;Description automatically generated">
              <a:extLst>
                <a:ext uri="{FF2B5EF4-FFF2-40B4-BE49-F238E27FC236}">
                  <a16:creationId xmlns:a16="http://schemas.microsoft.com/office/drawing/2014/main" id="{16E94B23-2112-46C2-AF8B-CDA7B3F3E69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5937" y="3564469"/>
              <a:ext cx="2887463" cy="2455417"/>
            </a:xfrm>
            <a:prstGeom prst="rect">
              <a:avLst/>
            </a:prstGeom>
          </p:spPr>
        </p:pic>
        <p:sp>
          <p:nvSpPr>
            <p:cNvPr id="20" name="矩形 5">
              <a:extLst>
                <a:ext uri="{FF2B5EF4-FFF2-40B4-BE49-F238E27FC236}">
                  <a16:creationId xmlns:a16="http://schemas.microsoft.com/office/drawing/2014/main" id="{14DC7579-750B-4BE4-A9DB-7B0392B6A71E}"/>
                </a:ext>
              </a:extLst>
            </p:cNvPr>
            <p:cNvSpPr/>
            <p:nvPr/>
          </p:nvSpPr>
          <p:spPr>
            <a:xfrm>
              <a:off x="194734" y="3564468"/>
              <a:ext cx="177800" cy="1947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6B17569B-4A4E-4134-9069-6D1D993A6C70}"/>
              </a:ext>
            </a:extLst>
          </p:cNvPr>
          <p:cNvSpPr txBox="1"/>
          <p:nvPr/>
        </p:nvSpPr>
        <p:spPr>
          <a:xfrm>
            <a:off x="5834408" y="1300918"/>
            <a:ext cx="6124858" cy="1692771"/>
          </a:xfrm>
          <a:prstGeom prst="rect">
            <a:avLst/>
          </a:prstGeom>
          <a:noFill/>
        </p:spPr>
        <p:txBody>
          <a:bodyPr wrap="square" rtlCol="0">
            <a:spAutoFit/>
          </a:bodyPr>
          <a:lstStyle/>
          <a:p>
            <a:endParaRPr lang="en-US" sz="2400" dirty="0">
              <a:solidFill>
                <a:schemeClr val="accent6"/>
              </a:solidFill>
            </a:endParaRPr>
          </a:p>
          <a:p>
            <a:pPr marL="342900" indent="-342900">
              <a:buFont typeface="Wingdings" panose="05000000000000000000" pitchFamily="2" charset="2"/>
              <a:buChar char="Ø"/>
            </a:pPr>
            <a:r>
              <a:rPr lang="en-US" sz="1900" dirty="0"/>
              <a:t>In MD simulations, water molecules are clustered together </a:t>
            </a:r>
          </a:p>
          <a:p>
            <a:pPr marL="342900" indent="-342900">
              <a:buFont typeface="Wingdings" panose="05000000000000000000" pitchFamily="2" charset="2"/>
              <a:buChar char="Ø"/>
            </a:pPr>
            <a:r>
              <a:rPr lang="en-US" sz="1900" dirty="0"/>
              <a:t>Each water molecule is surrounded by ~5 other water molecules </a:t>
            </a:r>
            <a:endParaRPr lang="en-US" sz="1900" u="sng" dirty="0"/>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0297" y="2734766"/>
            <a:ext cx="4430513" cy="1473972"/>
          </a:xfrm>
          <a:prstGeom prst="rect">
            <a:avLst/>
          </a:prstGeom>
          <a:ln>
            <a:noFill/>
          </a:ln>
          <a:effectLst>
            <a:outerShdw blurRad="292100" dist="139700" dir="2700000" algn="tl" rotWithShape="0">
              <a:srgbClr val="333333">
                <a:alpha val="65000"/>
              </a:srgbClr>
            </a:outerShdw>
          </a:effectLst>
        </p:spPr>
      </p:pic>
      <p:pic>
        <p:nvPicPr>
          <p:cNvPr id="21" name="Picture 2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131501" y="4758449"/>
            <a:ext cx="3029309" cy="1828800"/>
          </a:xfrm>
          <a:prstGeom prst="rect">
            <a:avLst/>
          </a:prstGeom>
        </p:spPr>
      </p:pic>
      <p:sp>
        <p:nvSpPr>
          <p:cNvPr id="32" name="TextBox 31">
            <a:extLst>
              <a:ext uri="{FF2B5EF4-FFF2-40B4-BE49-F238E27FC236}">
                <a16:creationId xmlns:a16="http://schemas.microsoft.com/office/drawing/2014/main" id="{6B17569B-4A4E-4134-9069-6D1D993A6C70}"/>
              </a:ext>
            </a:extLst>
          </p:cNvPr>
          <p:cNvSpPr txBox="1"/>
          <p:nvPr/>
        </p:nvSpPr>
        <p:spPr>
          <a:xfrm>
            <a:off x="550229" y="3973316"/>
            <a:ext cx="4968281" cy="1046440"/>
          </a:xfrm>
          <a:prstGeom prst="rect">
            <a:avLst/>
          </a:prstGeom>
          <a:noFill/>
        </p:spPr>
        <p:txBody>
          <a:bodyPr wrap="square" rtlCol="0">
            <a:spAutoFit/>
          </a:bodyPr>
          <a:lstStyle/>
          <a:p>
            <a:endParaRPr lang="en-US" sz="2400" dirty="0">
              <a:solidFill>
                <a:schemeClr val="accent6"/>
              </a:solidFill>
            </a:endParaRPr>
          </a:p>
          <a:p>
            <a:pPr marL="342900" indent="-342900">
              <a:buFont typeface="Wingdings" panose="05000000000000000000" pitchFamily="2" charset="2"/>
              <a:buChar char="Ø"/>
            </a:pPr>
            <a:r>
              <a:rPr lang="en-US" sz="1900" dirty="0"/>
              <a:t>SD model requires water molecules to be dispersed </a:t>
            </a:r>
            <a:endParaRPr lang="en-US" sz="1900" u="sng" dirty="0"/>
          </a:p>
        </p:txBody>
      </p:sp>
      <p:sp>
        <p:nvSpPr>
          <p:cNvPr id="33" name="TextBox 32">
            <a:extLst>
              <a:ext uri="{FF2B5EF4-FFF2-40B4-BE49-F238E27FC236}">
                <a16:creationId xmlns:a16="http://schemas.microsoft.com/office/drawing/2014/main" id="{6B17569B-4A4E-4134-9069-6D1D993A6C70}"/>
              </a:ext>
            </a:extLst>
          </p:cNvPr>
          <p:cNvSpPr txBox="1"/>
          <p:nvPr/>
        </p:nvSpPr>
        <p:spPr>
          <a:xfrm>
            <a:off x="9556509" y="4208738"/>
            <a:ext cx="2698506" cy="769441"/>
          </a:xfrm>
          <a:prstGeom prst="rect">
            <a:avLst/>
          </a:prstGeom>
          <a:noFill/>
        </p:spPr>
        <p:txBody>
          <a:bodyPr wrap="square" rtlCol="0">
            <a:spAutoFit/>
          </a:bodyPr>
          <a:lstStyle/>
          <a:p>
            <a:pPr algn="ctr"/>
            <a:r>
              <a:rPr lang="en-US" sz="2200" b="1" dirty="0"/>
              <a:t>Solution-Diffusion </a:t>
            </a:r>
          </a:p>
          <a:p>
            <a:pPr algn="ctr"/>
            <a:r>
              <a:rPr lang="en-US" sz="2200" b="1" dirty="0"/>
              <a:t>Mechanism</a:t>
            </a:r>
          </a:p>
        </p:txBody>
      </p:sp>
      <p:pic>
        <p:nvPicPr>
          <p:cNvPr id="34" name="Picture 3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60797" y="4106400"/>
            <a:ext cx="1095468" cy="1095468"/>
          </a:xfrm>
          <a:prstGeom prst="rect">
            <a:avLst/>
          </a:prstGeom>
        </p:spPr>
      </p:pic>
      <p:pic>
        <p:nvPicPr>
          <p:cNvPr id="35" name="Picture 3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421778" y="3821525"/>
            <a:ext cx="1095468" cy="1095468"/>
          </a:xfrm>
          <a:prstGeom prst="rect">
            <a:avLst/>
          </a:prstGeom>
        </p:spPr>
      </p:pic>
      <p:pic>
        <p:nvPicPr>
          <p:cNvPr id="36" name="Picture 3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159546" y="4088659"/>
            <a:ext cx="1095468" cy="1095468"/>
          </a:xfrm>
          <a:prstGeom prst="rect">
            <a:avLst/>
          </a:prstGeom>
        </p:spPr>
      </p:pic>
      <p:pic>
        <p:nvPicPr>
          <p:cNvPr id="37" name="Picture 3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491977" y="4349459"/>
            <a:ext cx="1095468" cy="1095468"/>
          </a:xfrm>
          <a:prstGeom prst="rect">
            <a:avLst/>
          </a:prstGeom>
        </p:spPr>
      </p:pic>
    </p:spTree>
    <p:extLst>
      <p:ext uri="{BB962C8B-B14F-4D97-AF65-F5344CB8AC3E}">
        <p14:creationId xmlns:p14="http://schemas.microsoft.com/office/powerpoint/2010/main" val="478908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10" presetClass="entr" presetSubtype="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par>
                                <p:cTn id="38" presetID="10" presetClass="entr" presetSubtype="0"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anim calcmode="lin" valueType="num">
                                      <p:cBhvr>
                                        <p:cTn id="46" dur="1000" fill="hold"/>
                                        <p:tgtEl>
                                          <p:spTgt spid="37"/>
                                        </p:tgtEl>
                                        <p:attrNameLst>
                                          <p:attrName>ppt_x</p:attrName>
                                        </p:attrNameLst>
                                      </p:cBhvr>
                                      <p:tavLst>
                                        <p:tav tm="0">
                                          <p:val>
                                            <p:strVal val="#ppt_x"/>
                                          </p:val>
                                        </p:tav>
                                        <p:tav tm="100000">
                                          <p:val>
                                            <p:strVal val="#ppt_x"/>
                                          </p:val>
                                        </p:tav>
                                      </p:tavLst>
                                    </p:anim>
                                    <p:anim calcmode="lin" valueType="num">
                                      <p:cBhvr>
                                        <p:cTn id="4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62874" y="1927682"/>
            <a:ext cx="6751783" cy="3472872"/>
          </a:xfrm>
          <a:prstGeom prst="rect">
            <a:avLst/>
          </a:prstGeom>
        </p:spPr>
      </p:pic>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00398" y="130290"/>
            <a:ext cx="11509463" cy="1143000"/>
          </a:xfrm>
        </p:spPr>
        <p:txBody>
          <a:bodyPr/>
          <a:lstStyle/>
          <a:p>
            <a:r>
              <a:rPr lang="en-US" sz="4200" dirty="0"/>
              <a:t>Water Molecules Travel as Clusters Through Transiently Connected Pores</a:t>
            </a:r>
          </a:p>
        </p:txBody>
      </p:sp>
      <p:sp>
        <p:nvSpPr>
          <p:cNvPr id="21" name="TextBox 20">
            <a:extLst>
              <a:ext uri="{FF2B5EF4-FFF2-40B4-BE49-F238E27FC236}">
                <a16:creationId xmlns:a16="http://schemas.microsoft.com/office/drawing/2014/main" id="{6B17569B-4A4E-4134-9069-6D1D993A6C70}"/>
              </a:ext>
            </a:extLst>
          </p:cNvPr>
          <p:cNvSpPr txBox="1"/>
          <p:nvPr/>
        </p:nvSpPr>
        <p:spPr>
          <a:xfrm>
            <a:off x="670769" y="1428980"/>
            <a:ext cx="10844309" cy="1077218"/>
          </a:xfrm>
          <a:prstGeom prst="rect">
            <a:avLst/>
          </a:prstGeom>
          <a:noFill/>
        </p:spPr>
        <p:txBody>
          <a:bodyPr wrap="square" rtlCol="0">
            <a:spAutoFit/>
          </a:bodyPr>
          <a:lstStyle/>
          <a:p>
            <a:r>
              <a:rPr lang="en-US" sz="2400" dirty="0"/>
              <a:t>Let us track the trajectory of a group of water molecules as they enter the membrane</a:t>
            </a:r>
          </a:p>
          <a:p>
            <a:pPr marL="285750" indent="-285750">
              <a:buFont typeface="Arial" panose="020B0604020202020204" pitchFamily="34" charset="0"/>
              <a:buChar char="•"/>
            </a:pPr>
            <a:endParaRPr lang="en-US" sz="1600" dirty="0">
              <a:solidFill>
                <a:schemeClr val="accent6"/>
              </a:solidFill>
            </a:endParaRPr>
          </a:p>
        </p:txBody>
      </p:sp>
      <p:sp>
        <p:nvSpPr>
          <p:cNvPr id="33" name="TextBox 32">
            <a:extLst>
              <a:ext uri="{FF2B5EF4-FFF2-40B4-BE49-F238E27FC236}">
                <a16:creationId xmlns:a16="http://schemas.microsoft.com/office/drawing/2014/main" id="{6B17569B-4A4E-4134-9069-6D1D993A6C70}"/>
              </a:ext>
            </a:extLst>
          </p:cNvPr>
          <p:cNvSpPr txBox="1"/>
          <p:nvPr/>
        </p:nvSpPr>
        <p:spPr>
          <a:xfrm>
            <a:off x="670769" y="5456213"/>
            <a:ext cx="10763847" cy="1200329"/>
          </a:xfrm>
          <a:prstGeom prst="rect">
            <a:avLst/>
          </a:prstGeom>
          <a:noFill/>
        </p:spPr>
        <p:txBody>
          <a:bodyPr wrap="square" rtlCol="0">
            <a:spAutoFit/>
          </a:bodyPr>
          <a:lstStyle/>
          <a:p>
            <a:r>
              <a:rPr lang="en-US" sz="2400" dirty="0"/>
              <a:t>Water molecules in the group travel together in clusters along the membrane (not dispersed)!  </a:t>
            </a:r>
          </a:p>
          <a:p>
            <a:r>
              <a:rPr lang="en-US" sz="2400" dirty="0">
                <a:solidFill>
                  <a:schemeClr val="accent6"/>
                </a:solidFill>
              </a:rPr>
              <a:t> </a:t>
            </a:r>
            <a:endParaRPr lang="en-US" sz="1600" dirty="0">
              <a:solidFill>
                <a:schemeClr val="accent6"/>
              </a:solidFill>
            </a:endParaRPr>
          </a:p>
        </p:txBody>
      </p:sp>
      <p:sp>
        <p:nvSpPr>
          <p:cNvPr id="36" name="TextBox 35">
            <a:extLst>
              <a:ext uri="{FF2B5EF4-FFF2-40B4-BE49-F238E27FC236}">
                <a16:creationId xmlns:a16="http://schemas.microsoft.com/office/drawing/2014/main" id="{6B17569B-4A4E-4134-9069-6D1D993A6C70}"/>
              </a:ext>
            </a:extLst>
          </p:cNvPr>
          <p:cNvSpPr txBox="1"/>
          <p:nvPr/>
        </p:nvSpPr>
        <p:spPr>
          <a:xfrm>
            <a:off x="670769" y="3422515"/>
            <a:ext cx="975969" cy="707886"/>
          </a:xfrm>
          <a:prstGeom prst="rect">
            <a:avLst/>
          </a:prstGeom>
          <a:noFill/>
        </p:spPr>
        <p:txBody>
          <a:bodyPr wrap="square" rtlCol="0">
            <a:spAutoFit/>
          </a:bodyPr>
          <a:lstStyle/>
          <a:p>
            <a:r>
              <a:rPr lang="en-US" sz="2400" dirty="0"/>
              <a:t>Feed</a:t>
            </a:r>
          </a:p>
          <a:p>
            <a:pPr marL="285750" indent="-285750">
              <a:buFont typeface="Arial" panose="020B0604020202020204" pitchFamily="34" charset="0"/>
              <a:buChar char="•"/>
            </a:pPr>
            <a:endParaRPr lang="en-US" sz="1600" dirty="0">
              <a:solidFill>
                <a:schemeClr val="accent6"/>
              </a:solidFill>
            </a:endParaRPr>
          </a:p>
        </p:txBody>
      </p:sp>
      <p:sp>
        <p:nvSpPr>
          <p:cNvPr id="37" name="TextBox 36">
            <a:extLst>
              <a:ext uri="{FF2B5EF4-FFF2-40B4-BE49-F238E27FC236}">
                <a16:creationId xmlns:a16="http://schemas.microsoft.com/office/drawing/2014/main" id="{6B17569B-4A4E-4134-9069-6D1D993A6C70}"/>
              </a:ext>
            </a:extLst>
          </p:cNvPr>
          <p:cNvSpPr txBox="1"/>
          <p:nvPr/>
        </p:nvSpPr>
        <p:spPr>
          <a:xfrm>
            <a:off x="8260547" y="3462678"/>
            <a:ext cx="1892430" cy="461665"/>
          </a:xfrm>
          <a:prstGeom prst="rect">
            <a:avLst/>
          </a:prstGeom>
          <a:noFill/>
        </p:spPr>
        <p:txBody>
          <a:bodyPr wrap="square" rtlCol="0">
            <a:spAutoFit/>
          </a:bodyPr>
          <a:lstStyle/>
          <a:p>
            <a:r>
              <a:rPr lang="en-US" sz="2400" dirty="0"/>
              <a:t>Permeate</a:t>
            </a:r>
          </a:p>
        </p:txBody>
      </p:sp>
      <p:sp>
        <p:nvSpPr>
          <p:cNvPr id="17" name="TextBox 16">
            <a:extLst>
              <a:ext uri="{FF2B5EF4-FFF2-40B4-BE49-F238E27FC236}">
                <a16:creationId xmlns:a16="http://schemas.microsoft.com/office/drawing/2014/main" id="{6B17569B-4A4E-4134-9069-6D1D993A6C70}"/>
              </a:ext>
            </a:extLst>
          </p:cNvPr>
          <p:cNvSpPr txBox="1"/>
          <p:nvPr/>
        </p:nvSpPr>
        <p:spPr>
          <a:xfrm>
            <a:off x="9126084" y="2425368"/>
            <a:ext cx="2698506" cy="769441"/>
          </a:xfrm>
          <a:prstGeom prst="rect">
            <a:avLst/>
          </a:prstGeom>
          <a:noFill/>
        </p:spPr>
        <p:txBody>
          <a:bodyPr wrap="square" rtlCol="0">
            <a:spAutoFit/>
          </a:bodyPr>
          <a:lstStyle/>
          <a:p>
            <a:pPr algn="ctr"/>
            <a:r>
              <a:rPr lang="en-US" sz="2200" b="1" dirty="0"/>
              <a:t>Solution-Diffusion </a:t>
            </a:r>
          </a:p>
          <a:p>
            <a:pPr algn="ctr"/>
            <a:r>
              <a:rPr lang="en-US" sz="2200" b="1" dirty="0"/>
              <a:t>Mechanism</a:t>
            </a:r>
          </a:p>
        </p:txBody>
      </p:sp>
      <p:pic>
        <p:nvPicPr>
          <p:cNvPr id="18" name="Picture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30372" y="2323030"/>
            <a:ext cx="1095468" cy="1095468"/>
          </a:xfrm>
          <a:prstGeom prst="rect">
            <a:avLst/>
          </a:prstGeom>
        </p:spPr>
      </p:pic>
      <p:pic>
        <p:nvPicPr>
          <p:cNvPr id="19" name="Picture 1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91353" y="2038155"/>
            <a:ext cx="1095468" cy="1095468"/>
          </a:xfrm>
          <a:prstGeom prst="rect">
            <a:avLst/>
          </a:prstGeom>
        </p:spPr>
      </p:pic>
      <p:pic>
        <p:nvPicPr>
          <p:cNvPr id="20" name="Picture 1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729121" y="2305289"/>
            <a:ext cx="1095468" cy="1095468"/>
          </a:xfrm>
          <a:prstGeom prst="rect">
            <a:avLst/>
          </a:prstGeom>
        </p:spPr>
      </p:pic>
      <p:pic>
        <p:nvPicPr>
          <p:cNvPr id="22" name="Picture 2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61552" y="2566089"/>
            <a:ext cx="1095468" cy="1095468"/>
          </a:xfrm>
          <a:prstGeom prst="rect">
            <a:avLst/>
          </a:prstGeom>
        </p:spPr>
      </p:pic>
      <p:pic>
        <p:nvPicPr>
          <p:cNvPr id="32" name="Picture 3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026453" y="2284713"/>
            <a:ext cx="1095468" cy="1095468"/>
          </a:xfrm>
          <a:prstGeom prst="rect">
            <a:avLst/>
          </a:prstGeom>
        </p:spPr>
      </p:pic>
      <mc:AlternateContent xmlns:mc="http://schemas.openxmlformats.org/markup-compatibility/2006" xmlns:a14="http://schemas.microsoft.com/office/drawing/2010/main">
        <mc:Choice Requires="a14">
          <p:sp>
            <p:nvSpPr>
              <p:cNvPr id="3" name="TextBox 2"/>
              <p:cNvSpPr txBox="1"/>
              <p:nvPr/>
            </p:nvSpPr>
            <p:spPr>
              <a:xfrm>
                <a:off x="9256802" y="4561654"/>
                <a:ext cx="2338076" cy="40222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a:rPr lang="en-US" sz="2400" i="1" smtClean="0">
                              <a:solidFill>
                                <a:schemeClr val="tx1"/>
                              </a:solidFill>
                              <a:latin typeface="Cambria Math" panose="02040503050406030204" pitchFamily="18" charset="0"/>
                              <a:ea typeface="Cambria Math" panose="02040503050406030204" pitchFamily="18" charset="0"/>
                            </a:rPr>
                            <m:t>𝜏</m:t>
                          </m:r>
                        </m:e>
                        <m:sub>
                          <m:r>
                            <m:rPr>
                              <m:sty m:val="p"/>
                            </m:rPr>
                            <a:rPr lang="en-US" sz="2400" b="0" i="0" smtClean="0">
                              <a:solidFill>
                                <a:schemeClr val="tx1"/>
                              </a:solidFill>
                              <a:latin typeface="Cambria Math" panose="02040503050406030204" pitchFamily="18" charset="0"/>
                            </a:rPr>
                            <m:t>pore</m:t>
                          </m:r>
                        </m:sub>
                      </m:sSub>
                      <m:r>
                        <a:rPr lang="en-US" sz="2400" i="1" smtClean="0">
                          <a:solidFill>
                            <a:schemeClr val="tx1"/>
                          </a:solidFill>
                          <a:latin typeface="Cambria Math" panose="02040503050406030204" pitchFamily="18" charset="0"/>
                          <a:ea typeface="Cambria Math" panose="02040503050406030204" pitchFamily="18" charset="0"/>
                        </a:rPr>
                        <m:t>&gt;</m:t>
                      </m:r>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ea typeface="Cambria Math" panose="02040503050406030204" pitchFamily="18" charset="0"/>
                            </a:rPr>
                            <m:t>𝜏</m:t>
                          </m:r>
                        </m:e>
                        <m:sub>
                          <m:r>
                            <m:rPr>
                              <m:sty m:val="p"/>
                            </m:rPr>
                            <a:rPr lang="en-US" sz="2400" b="0" i="0" smtClean="0">
                              <a:solidFill>
                                <a:schemeClr val="tx1"/>
                              </a:solidFill>
                              <a:latin typeface="Cambria Math" panose="02040503050406030204" pitchFamily="18" charset="0"/>
                              <a:ea typeface="Cambria Math" panose="02040503050406030204" pitchFamily="18" charset="0"/>
                            </a:rPr>
                            <m:t>transport</m:t>
                          </m:r>
                        </m:sub>
                      </m:sSub>
                    </m:oMath>
                  </m:oMathPara>
                </a14:m>
                <a:endParaRPr lang="en-US" sz="2400" dirty="0">
                  <a:solidFill>
                    <a:schemeClr val="tx1"/>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9256802" y="4561654"/>
                <a:ext cx="2338076" cy="402226"/>
              </a:xfrm>
              <a:prstGeom prst="rect">
                <a:avLst/>
              </a:prstGeom>
              <a:blipFill rotWithShape="0">
                <a:blip r:embed="rId5"/>
                <a:stretch>
                  <a:fillRect l="-1044" r="-1305" b="-24242"/>
                </a:stretch>
              </a:blipFill>
            </p:spPr>
            <p:txBody>
              <a:bodyPr/>
              <a:lstStyle/>
              <a:p>
                <a:r>
                  <a:rPr lang="en-US">
                    <a:noFill/>
                  </a:rPr>
                  <a:t> </a:t>
                </a:r>
              </a:p>
            </p:txBody>
          </p:sp>
        </mc:Fallback>
      </mc:AlternateContent>
    </p:spTree>
    <p:extLst>
      <p:ext uri="{BB962C8B-B14F-4D97-AF65-F5344CB8AC3E}">
        <p14:creationId xmlns:p14="http://schemas.microsoft.com/office/powerpoint/2010/main" val="196181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p:bldP spid="36" grpId="0"/>
      <p:bldP spid="37" grpId="0"/>
      <p:bldP spid="17"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475298" y="171073"/>
            <a:ext cx="11509463" cy="1143000"/>
          </a:xfrm>
        </p:spPr>
        <p:txBody>
          <a:bodyPr/>
          <a:lstStyle/>
          <a:p>
            <a:r>
              <a:rPr lang="en-US" sz="4200" dirty="0"/>
              <a:t>Water Molecules Travel as Clusters Through Transiently Connected Pores</a:t>
            </a:r>
          </a:p>
        </p:txBody>
      </p:sp>
      <p:pic>
        <p:nvPicPr>
          <p:cNvPr id="4" name="Animation_M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32727" b="28727"/>
          <a:stretch/>
        </p:blipFill>
        <p:spPr>
          <a:xfrm>
            <a:off x="261320" y="2389910"/>
            <a:ext cx="11841059" cy="2566554"/>
          </a:xfrm>
          <a:prstGeom prst="rect">
            <a:avLst/>
          </a:prstGeom>
        </p:spPr>
      </p:pic>
    </p:spTree>
    <p:extLst>
      <p:ext uri="{BB962C8B-B14F-4D97-AF65-F5344CB8AC3E}">
        <p14:creationId xmlns:p14="http://schemas.microsoft.com/office/powerpoint/2010/main" val="3738436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2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477798" y="209096"/>
            <a:ext cx="11524211" cy="942696"/>
          </a:xfrm>
        </p:spPr>
        <p:txBody>
          <a:bodyPr/>
          <a:lstStyle/>
          <a:p>
            <a:r>
              <a:rPr lang="en-US" sz="4200" dirty="0"/>
              <a:t>Apparent Experimental Evidence for the SD Model: Water Concentration Gradient</a:t>
            </a:r>
          </a:p>
        </p:txBody>
      </p:sp>
      <p:pic>
        <p:nvPicPr>
          <p:cNvPr id="11" name="Picture 10">
            <a:extLst>
              <a:ext uri="{FF2B5EF4-FFF2-40B4-BE49-F238E27FC236}">
                <a16:creationId xmlns:a16="http://schemas.microsoft.com/office/drawing/2014/main" id="{056AD80F-240C-5FB8-C059-4F7DA3C7A11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32954" y="1331340"/>
            <a:ext cx="4012276" cy="5317564"/>
          </a:xfrm>
          <a:prstGeom prst="rect">
            <a:avLst/>
          </a:prstGeom>
        </p:spPr>
      </p:pic>
      <p:grpSp>
        <p:nvGrpSpPr>
          <p:cNvPr id="4" name="Group 3">
            <a:extLst>
              <a:ext uri="{FF2B5EF4-FFF2-40B4-BE49-F238E27FC236}">
                <a16:creationId xmlns:a16="http://schemas.microsoft.com/office/drawing/2014/main" id="{FD0A0037-92DF-C823-6E7F-DE43A3B9BE3C}"/>
              </a:ext>
            </a:extLst>
          </p:cNvPr>
          <p:cNvGrpSpPr/>
          <p:nvPr/>
        </p:nvGrpSpPr>
        <p:grpSpPr>
          <a:xfrm>
            <a:off x="591164" y="1800329"/>
            <a:ext cx="10936061" cy="5025746"/>
            <a:chOff x="591164" y="1687902"/>
            <a:chExt cx="10936061" cy="5025746"/>
          </a:xfrm>
        </p:grpSpPr>
        <p:grpSp>
          <p:nvGrpSpPr>
            <p:cNvPr id="3" name="Group 2">
              <a:extLst>
                <a:ext uri="{FF2B5EF4-FFF2-40B4-BE49-F238E27FC236}">
                  <a16:creationId xmlns:a16="http://schemas.microsoft.com/office/drawing/2014/main" id="{A7BF53C3-0173-D1BF-5F10-C0A01AE83491}"/>
                </a:ext>
              </a:extLst>
            </p:cNvPr>
            <p:cNvGrpSpPr/>
            <p:nvPr/>
          </p:nvGrpSpPr>
          <p:grpSpPr>
            <a:xfrm>
              <a:off x="591164" y="1687902"/>
              <a:ext cx="5929391" cy="4069432"/>
              <a:chOff x="591164" y="1687902"/>
              <a:chExt cx="5929391" cy="4069432"/>
            </a:xfrm>
          </p:grpSpPr>
          <p:sp>
            <p:nvSpPr>
              <p:cNvPr id="118" name="TextBox 117">
                <a:extLst>
                  <a:ext uri="{FF2B5EF4-FFF2-40B4-BE49-F238E27FC236}">
                    <a16:creationId xmlns:a16="http://schemas.microsoft.com/office/drawing/2014/main" id="{6B17569B-4A4E-4134-9069-6D1D993A6C70}"/>
                  </a:ext>
                </a:extLst>
              </p:cNvPr>
              <p:cNvSpPr txBox="1"/>
              <p:nvPr/>
            </p:nvSpPr>
            <p:spPr>
              <a:xfrm>
                <a:off x="591164" y="1687902"/>
                <a:ext cx="5929391" cy="830997"/>
              </a:xfrm>
              <a:prstGeom prst="rect">
                <a:avLst/>
              </a:prstGeom>
              <a:noFill/>
            </p:spPr>
            <p:txBody>
              <a:bodyPr wrap="square" rtlCol="0">
                <a:spAutoFit/>
              </a:bodyPr>
              <a:lstStyle/>
              <a:p>
                <a:r>
                  <a:rPr lang="en-US" sz="2400" dirty="0"/>
                  <a:t>Four laminated cellulose acetate films (total thickness 500 µm)</a:t>
                </a:r>
              </a:p>
            </p:txBody>
          </p:sp>
          <p:grpSp>
            <p:nvGrpSpPr>
              <p:cNvPr id="10" name="Group 9">
                <a:extLst>
                  <a:ext uri="{FF2B5EF4-FFF2-40B4-BE49-F238E27FC236}">
                    <a16:creationId xmlns:a16="http://schemas.microsoft.com/office/drawing/2014/main" id="{97C4DC04-04F5-F393-C0CA-6BFFA99AADBF}"/>
                  </a:ext>
                </a:extLst>
              </p:cNvPr>
              <p:cNvGrpSpPr/>
              <p:nvPr/>
            </p:nvGrpSpPr>
            <p:grpSpPr>
              <a:xfrm>
                <a:off x="1257511" y="2883482"/>
                <a:ext cx="4720683" cy="2873852"/>
                <a:chOff x="850116" y="3015958"/>
                <a:chExt cx="4110355" cy="2502297"/>
              </a:xfrm>
            </p:grpSpPr>
            <p:grpSp>
              <p:nvGrpSpPr>
                <p:cNvPr id="8" name="Group 7">
                  <a:extLst>
                    <a:ext uri="{FF2B5EF4-FFF2-40B4-BE49-F238E27FC236}">
                      <a16:creationId xmlns:a16="http://schemas.microsoft.com/office/drawing/2014/main" id="{1E127496-E879-F231-B906-9712520C46D8}"/>
                    </a:ext>
                  </a:extLst>
                </p:cNvPr>
                <p:cNvGrpSpPr/>
                <p:nvPr/>
              </p:nvGrpSpPr>
              <p:grpSpPr>
                <a:xfrm>
                  <a:off x="850116" y="3049375"/>
                  <a:ext cx="4110355" cy="2468880"/>
                  <a:chOff x="963188" y="2829241"/>
                  <a:chExt cx="4110355" cy="2468880"/>
                </a:xfrm>
              </p:grpSpPr>
              <p:pic>
                <p:nvPicPr>
                  <p:cNvPr id="6" name="Picture 5">
                    <a:extLst>
                      <a:ext uri="{FF2B5EF4-FFF2-40B4-BE49-F238E27FC236}">
                        <a16:creationId xmlns:a16="http://schemas.microsoft.com/office/drawing/2014/main" id="{3E69F598-9EED-CCC8-19BD-084CF23E619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bwMode="auto">
                  <a:xfrm>
                    <a:off x="963188" y="2829241"/>
                    <a:ext cx="4110355" cy="2468880"/>
                  </a:xfrm>
                  <a:prstGeom prst="rect">
                    <a:avLst/>
                  </a:prstGeom>
                  <a:noFill/>
                  <a:ln>
                    <a:noFill/>
                  </a:ln>
                  <a:extLst>
                    <a:ext uri="{53640926-AAD7-44D8-BBD7-CCE9431645EC}">
                      <a14:shadowObscured xmlns:a14="http://schemas.microsoft.com/office/drawing/2010/main"/>
                    </a:ext>
                  </a:extLst>
                </p:spPr>
              </p:pic>
              <p:sp>
                <p:nvSpPr>
                  <p:cNvPr id="7" name="Arrow: Right 6">
                    <a:extLst>
                      <a:ext uri="{FF2B5EF4-FFF2-40B4-BE49-F238E27FC236}">
                        <a16:creationId xmlns:a16="http://schemas.microsoft.com/office/drawing/2014/main" id="{0EB93190-B894-F2F1-1EAB-DB3888F1A61E}"/>
                      </a:ext>
                    </a:extLst>
                  </p:cNvPr>
                  <p:cNvSpPr/>
                  <p:nvPr/>
                </p:nvSpPr>
                <p:spPr>
                  <a:xfrm>
                    <a:off x="1845733" y="3849996"/>
                    <a:ext cx="2345267" cy="2963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8">
                  <a:extLst>
                    <a:ext uri="{FF2B5EF4-FFF2-40B4-BE49-F238E27FC236}">
                      <a16:creationId xmlns:a16="http://schemas.microsoft.com/office/drawing/2014/main" id="{6B5C551C-91F0-4E89-AC2B-E8E65E1ED48C}"/>
                    </a:ext>
                  </a:extLst>
                </p:cNvPr>
                <p:cNvSpPr/>
                <p:nvPr/>
              </p:nvSpPr>
              <p:spPr>
                <a:xfrm>
                  <a:off x="850116" y="3015958"/>
                  <a:ext cx="330200" cy="33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2" name="TextBox 11">
              <a:extLst>
                <a:ext uri="{FF2B5EF4-FFF2-40B4-BE49-F238E27FC236}">
                  <a16:creationId xmlns:a16="http://schemas.microsoft.com/office/drawing/2014/main" id="{B93D3B1F-2DA7-46DB-E0D0-4A63D53CDB94}"/>
                </a:ext>
              </a:extLst>
            </p:cNvPr>
            <p:cNvSpPr txBox="1"/>
            <p:nvPr/>
          </p:nvSpPr>
          <p:spPr>
            <a:xfrm>
              <a:off x="3712589" y="6405871"/>
              <a:ext cx="7814636" cy="307777"/>
            </a:xfrm>
            <a:prstGeom prst="rect">
              <a:avLst/>
            </a:prstGeom>
            <a:noFill/>
          </p:spPr>
          <p:txBody>
            <a:bodyPr wrap="square" rtlCol="0">
              <a:spAutoFit/>
            </a:bodyPr>
            <a:lstStyle/>
            <a:p>
              <a:r>
                <a:rPr lang="en-US" sz="1400" dirty="0"/>
                <a:t>Rosenbaum and Cotton, </a:t>
              </a:r>
              <a:r>
                <a:rPr lang="en-US" sz="1400" i="1" dirty="0"/>
                <a:t>Journal of Polymer Science Part A‐1: Polymer Chemistry,</a:t>
              </a:r>
              <a:r>
                <a:rPr lang="en-US" sz="1400" dirty="0"/>
                <a:t>1969</a:t>
              </a:r>
              <a:endParaRPr lang="en-US" sz="1600" dirty="0"/>
            </a:p>
          </p:txBody>
        </p:sp>
      </p:grpSp>
      <p:sp>
        <p:nvSpPr>
          <p:cNvPr id="5" name="Rectangle: Rounded Corners 4">
            <a:extLst>
              <a:ext uri="{FF2B5EF4-FFF2-40B4-BE49-F238E27FC236}">
                <a16:creationId xmlns:a16="http://schemas.microsoft.com/office/drawing/2014/main" id="{49C042C4-307E-AB66-E59F-B135E1F51084}"/>
              </a:ext>
            </a:extLst>
          </p:cNvPr>
          <p:cNvSpPr/>
          <p:nvPr/>
        </p:nvSpPr>
        <p:spPr>
          <a:xfrm>
            <a:off x="6886275" y="2003837"/>
            <a:ext cx="849889" cy="371590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759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446537" y="161700"/>
            <a:ext cx="11524211" cy="1143000"/>
          </a:xfrm>
        </p:spPr>
        <p:txBody>
          <a:bodyPr/>
          <a:lstStyle/>
          <a:p>
            <a:r>
              <a:rPr lang="en-US" sz="4200" dirty="0"/>
              <a:t>Water Content Gradient is Attributed to Membrane Compression Under Pressure</a:t>
            </a:r>
          </a:p>
        </p:txBody>
      </p:sp>
      <p:sp>
        <p:nvSpPr>
          <p:cNvPr id="5" name="TextBox 11">
            <a:extLst>
              <a:ext uri="{FF2B5EF4-FFF2-40B4-BE49-F238E27FC236}">
                <a16:creationId xmlns:a16="http://schemas.microsoft.com/office/drawing/2014/main" id="{49C4AA34-6A34-0055-AFEA-9E02D74DEFC9}"/>
              </a:ext>
            </a:extLst>
          </p:cNvPr>
          <p:cNvSpPr txBox="1"/>
          <p:nvPr/>
        </p:nvSpPr>
        <p:spPr>
          <a:xfrm>
            <a:off x="2136080" y="6375804"/>
            <a:ext cx="6910484" cy="338554"/>
          </a:xfrm>
          <a:prstGeom prst="rect">
            <a:avLst/>
          </a:prstGeom>
          <a:noFill/>
        </p:spPr>
        <p:txBody>
          <a:bodyPr wrap="square" rtlCol="0">
            <a:spAutoFit/>
          </a:bodyPr>
          <a:lstStyle/>
          <a:p>
            <a:r>
              <a:rPr lang="en-US" sz="1600" dirty="0" err="1"/>
              <a:t>Peterlin</a:t>
            </a:r>
            <a:r>
              <a:rPr lang="en-US" sz="1600" dirty="0"/>
              <a:t> &amp; Williams, </a:t>
            </a:r>
            <a:r>
              <a:rPr lang="en-US" sz="1600" i="1" dirty="0"/>
              <a:t>Journal of Applied Polymer Science</a:t>
            </a:r>
            <a:r>
              <a:rPr lang="en-US" sz="1600" dirty="0"/>
              <a:t>, 1971</a:t>
            </a:r>
            <a:endParaRPr lang="en-US" dirty="0"/>
          </a:p>
        </p:txBody>
      </p:sp>
      <p:sp>
        <p:nvSpPr>
          <p:cNvPr id="6" name="TextBox 5">
            <a:extLst>
              <a:ext uri="{FF2B5EF4-FFF2-40B4-BE49-F238E27FC236}">
                <a16:creationId xmlns:a16="http://schemas.microsoft.com/office/drawing/2014/main" id="{BA0650C6-4996-0B69-8E4C-F298D7C137A9}"/>
              </a:ext>
            </a:extLst>
          </p:cNvPr>
          <p:cNvSpPr txBox="1"/>
          <p:nvPr/>
        </p:nvSpPr>
        <p:spPr>
          <a:xfrm>
            <a:off x="5842630" y="2097746"/>
            <a:ext cx="4936708" cy="3046988"/>
          </a:xfrm>
          <a:prstGeom prst="rect">
            <a:avLst/>
          </a:prstGeom>
          <a:noFill/>
        </p:spPr>
        <p:txBody>
          <a:bodyPr wrap="square" rtlCol="0">
            <a:spAutoFit/>
          </a:bodyPr>
          <a:lstStyle/>
          <a:p>
            <a:pPr marL="342900" indent="-342900">
              <a:buFont typeface="Wingdings" panose="05000000000000000000" pitchFamily="2" charset="2"/>
              <a:buChar char="Ø"/>
            </a:pPr>
            <a:r>
              <a:rPr lang="en-US" sz="2400" dirty="0"/>
              <a:t>The compacting pressure (</a:t>
            </a:r>
            <a:r>
              <a:rPr lang="en-US" sz="2400" i="1" dirty="0"/>
              <a:t>P</a:t>
            </a:r>
            <a:r>
              <a:rPr lang="en-US" sz="2400" baseline="-25000" dirty="0"/>
              <a:t>c</a:t>
            </a:r>
            <a:r>
              <a:rPr lang="en-US" sz="2400" dirty="0"/>
              <a:t>) increases along the direction of water flux</a:t>
            </a:r>
          </a:p>
          <a:p>
            <a:pPr marL="342900" indent="-342900">
              <a:buFont typeface="Wingdings" panose="05000000000000000000" pitchFamily="2" charset="2"/>
              <a:buChar char="Ø"/>
            </a:pPr>
            <a:endParaRPr lang="en-US" sz="2400" dirty="0">
              <a:solidFill>
                <a:schemeClr val="accent6"/>
              </a:solidFill>
            </a:endParaRPr>
          </a:p>
          <a:p>
            <a:pPr marL="342900" indent="-342900">
              <a:buFont typeface="Wingdings" panose="05000000000000000000" pitchFamily="2" charset="2"/>
              <a:buChar char="Ø"/>
            </a:pPr>
            <a:endParaRPr lang="en-US" sz="2400" dirty="0">
              <a:solidFill>
                <a:schemeClr val="accent6"/>
              </a:solidFill>
            </a:endParaRPr>
          </a:p>
          <a:p>
            <a:pPr marL="342900" indent="-342900">
              <a:buFont typeface="Wingdings" panose="05000000000000000000" pitchFamily="2" charset="2"/>
              <a:buChar char="Ø"/>
            </a:pPr>
            <a:endParaRPr lang="en-US" sz="2400" dirty="0">
              <a:solidFill>
                <a:schemeClr val="accent6"/>
              </a:solidFill>
            </a:endParaRPr>
          </a:p>
          <a:p>
            <a:pPr marL="342900" indent="-342900">
              <a:buFont typeface="Wingdings" panose="05000000000000000000" pitchFamily="2" charset="2"/>
              <a:buChar char="Ø"/>
            </a:pPr>
            <a:r>
              <a:rPr lang="en-US" sz="2400" dirty="0"/>
              <a:t>Pore (free) volume decreases from feed side to permeate side</a:t>
            </a:r>
          </a:p>
        </p:txBody>
      </p:sp>
      <p:pic>
        <p:nvPicPr>
          <p:cNvPr id="12" name="Picture 11">
            <a:extLst>
              <a:ext uri="{FF2B5EF4-FFF2-40B4-BE49-F238E27FC236}">
                <a16:creationId xmlns:a16="http://schemas.microsoft.com/office/drawing/2014/main" id="{55DEE2BD-BF7B-FA82-41C2-BD42966055C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12663" y="1436581"/>
            <a:ext cx="3282215" cy="1837942"/>
          </a:xfrm>
          <a:prstGeom prst="rect">
            <a:avLst/>
          </a:prstGeom>
        </p:spPr>
      </p:pic>
      <p:pic>
        <p:nvPicPr>
          <p:cNvPr id="13" name="Picture 12">
            <a:extLst>
              <a:ext uri="{FF2B5EF4-FFF2-40B4-BE49-F238E27FC236}">
                <a16:creationId xmlns:a16="http://schemas.microsoft.com/office/drawing/2014/main" id="{5C705592-B835-9636-6EC6-A957C30E05B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33696" y="3632342"/>
            <a:ext cx="4936709" cy="2829946"/>
          </a:xfrm>
          <a:prstGeom prst="rect">
            <a:avLst/>
          </a:prstGeom>
        </p:spPr>
      </p:pic>
      <p:grpSp>
        <p:nvGrpSpPr>
          <p:cNvPr id="19" name="Group 18">
            <a:extLst>
              <a:ext uri="{FF2B5EF4-FFF2-40B4-BE49-F238E27FC236}">
                <a16:creationId xmlns:a16="http://schemas.microsoft.com/office/drawing/2014/main" id="{6767D475-D94D-94C4-1E16-0DDC1C5DC3EF}"/>
              </a:ext>
            </a:extLst>
          </p:cNvPr>
          <p:cNvGrpSpPr/>
          <p:nvPr/>
        </p:nvGrpSpPr>
        <p:grpSpPr>
          <a:xfrm>
            <a:off x="3250421" y="3694058"/>
            <a:ext cx="1883439" cy="864315"/>
            <a:chOff x="8439696" y="3460282"/>
            <a:chExt cx="4041677" cy="864315"/>
          </a:xfrm>
        </p:grpSpPr>
        <p:cxnSp>
          <p:nvCxnSpPr>
            <p:cNvPr id="16" name="Straight Arrow Connector 15">
              <a:extLst>
                <a:ext uri="{FF2B5EF4-FFF2-40B4-BE49-F238E27FC236}">
                  <a16:creationId xmlns:a16="http://schemas.microsoft.com/office/drawing/2014/main" id="{26B0C675-3BE5-64D2-81F7-80073D02A7BF}"/>
                </a:ext>
              </a:extLst>
            </p:cNvPr>
            <p:cNvCxnSpPr>
              <a:cxnSpLocks/>
            </p:cNvCxnSpPr>
            <p:nvPr/>
          </p:nvCxnSpPr>
          <p:spPr>
            <a:xfrm>
              <a:off x="8662737" y="3921947"/>
              <a:ext cx="0" cy="40265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21AD653-C31A-B297-A289-BBE910F92121}"/>
                </a:ext>
              </a:extLst>
            </p:cNvPr>
            <p:cNvSpPr txBox="1"/>
            <p:nvPr/>
          </p:nvSpPr>
          <p:spPr>
            <a:xfrm>
              <a:off x="8439696" y="3460282"/>
              <a:ext cx="4041677" cy="461665"/>
            </a:xfrm>
            <a:prstGeom prst="rect">
              <a:avLst/>
            </a:prstGeom>
            <a:noFill/>
          </p:spPr>
          <p:txBody>
            <a:bodyPr wrap="square" rtlCol="0">
              <a:spAutoFit/>
            </a:bodyPr>
            <a:lstStyle/>
            <a:p>
              <a:r>
                <a:rPr lang="en-US" sz="2400" i="1" dirty="0"/>
                <a:t>P</a:t>
              </a:r>
              <a:r>
                <a:rPr lang="en-US" sz="2400" baseline="-25000" dirty="0"/>
                <a:t>c</a:t>
              </a:r>
              <a:endParaRPr lang="en-US" sz="2400" dirty="0"/>
            </a:p>
          </p:txBody>
        </p:sp>
      </p:grpSp>
      <p:sp>
        <p:nvSpPr>
          <p:cNvPr id="7" name="Rectangle 2">
            <a:extLst>
              <a:ext uri="{FF2B5EF4-FFF2-40B4-BE49-F238E27FC236}">
                <a16:creationId xmlns:a16="http://schemas.microsoft.com/office/drawing/2014/main" id="{F46AFACA-0B73-C762-BE0F-96C692966A12}"/>
              </a:ext>
            </a:extLst>
          </p:cNvPr>
          <p:cNvSpPr>
            <a:spLocks noChangeArrowheads="1"/>
          </p:cNvSpPr>
          <p:nvPr/>
        </p:nvSpPr>
        <p:spPr bwMode="auto">
          <a:xfrm>
            <a:off x="6919314" y="29631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4C7CDF5C-74E0-C245-E41E-0EA876E35992}"/>
                  </a:ext>
                </a:extLst>
              </p:cNvPr>
              <p:cNvSpPr txBox="1"/>
              <p:nvPr/>
            </p:nvSpPr>
            <p:spPr>
              <a:xfrm>
                <a:off x="6096000" y="3429000"/>
                <a:ext cx="2838691" cy="64633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3600" smtClean="0">
                          <a:solidFill>
                            <a:schemeClr val="tx1"/>
                          </a:solidFill>
                          <a:latin typeface="Cambria Math" panose="02040503050406030204" pitchFamily="18" charset="0"/>
                        </a:rPr>
                        <m:t>∆</m:t>
                      </m:r>
                      <m:r>
                        <a:rPr lang="en-US" sz="3600" i="1">
                          <a:solidFill>
                            <a:schemeClr val="tx1"/>
                          </a:solidFill>
                          <a:latin typeface="Cambria Math" panose="02040503050406030204" pitchFamily="18" charset="0"/>
                        </a:rPr>
                        <m:t>𝑃</m:t>
                      </m:r>
                      <m:r>
                        <a:rPr lang="en-US" sz="3600" i="0">
                          <a:solidFill>
                            <a:schemeClr val="tx1"/>
                          </a:solidFill>
                          <a:latin typeface="Cambria Math" panose="02040503050406030204" pitchFamily="18" charset="0"/>
                        </a:rPr>
                        <m:t>=</m:t>
                      </m:r>
                      <m:r>
                        <a:rPr lang="en-US" sz="3600" i="1">
                          <a:solidFill>
                            <a:schemeClr val="tx1"/>
                          </a:solidFill>
                          <a:latin typeface="Cambria Math" panose="02040503050406030204" pitchFamily="18" charset="0"/>
                        </a:rPr>
                        <m:t>𝑃</m:t>
                      </m:r>
                      <m:r>
                        <a:rPr lang="en-US" sz="3600" i="0">
                          <a:solidFill>
                            <a:schemeClr val="tx1"/>
                          </a:solidFill>
                          <a:latin typeface="Cambria Math" panose="02040503050406030204" pitchFamily="18" charset="0"/>
                        </a:rPr>
                        <m:t>+ </m:t>
                      </m:r>
                      <m:sSub>
                        <m:sSubPr>
                          <m:ctrlPr>
                            <a:rPr lang="en-US" sz="3600" i="1" smtClean="0">
                              <a:solidFill>
                                <a:schemeClr val="tx1"/>
                              </a:solidFill>
                              <a:latin typeface="Cambria Math" panose="02040503050406030204" pitchFamily="18" charset="0"/>
                            </a:rPr>
                          </m:ctrlPr>
                        </m:sSubPr>
                        <m:e>
                          <m:r>
                            <a:rPr lang="en-US" sz="3600" i="1">
                              <a:solidFill>
                                <a:schemeClr val="tx1"/>
                              </a:solidFill>
                              <a:latin typeface="Cambria Math" panose="02040503050406030204" pitchFamily="18" charset="0"/>
                            </a:rPr>
                            <m:t>𝑃</m:t>
                          </m:r>
                        </m:e>
                        <m:sub>
                          <m:r>
                            <a:rPr lang="en-US" sz="3600" i="1">
                              <a:solidFill>
                                <a:schemeClr val="tx1"/>
                              </a:solidFill>
                              <a:latin typeface="Cambria Math" panose="02040503050406030204" pitchFamily="18" charset="0"/>
                            </a:rPr>
                            <m:t>𝑐</m:t>
                          </m:r>
                        </m:sub>
                      </m:sSub>
                    </m:oMath>
                  </m:oMathPara>
                </a14:m>
                <a:endParaRPr lang="en-US" sz="3600" dirty="0">
                  <a:solidFill>
                    <a:schemeClr val="tx1"/>
                  </a:solidFill>
                </a:endParaRPr>
              </a:p>
            </p:txBody>
          </p:sp>
        </mc:Choice>
        <mc:Fallback xmlns="">
          <p:sp>
            <p:nvSpPr>
              <p:cNvPr id="10" name="TextBox 9">
                <a:extLst>
                  <a:ext uri="{FF2B5EF4-FFF2-40B4-BE49-F238E27FC236}">
                    <a16:creationId xmlns:a16="http://schemas.microsoft.com/office/drawing/2014/main" xmlns="" xmlns:a14="http://schemas.microsoft.com/office/drawing/2010/main" id="{4C7CDF5C-74E0-C245-E41E-0EA876E35992}"/>
                  </a:ext>
                </a:extLst>
              </p:cNvPr>
              <p:cNvSpPr txBox="1">
                <a:spLocks noRot="1" noChangeAspect="1" noMove="1" noResize="1" noEditPoints="1" noAdjustHandles="1" noChangeArrowheads="1" noChangeShapeType="1" noTextEdit="1"/>
              </p:cNvSpPr>
              <p:nvPr/>
            </p:nvSpPr>
            <p:spPr>
              <a:xfrm>
                <a:off x="6096000" y="3429000"/>
                <a:ext cx="2838691" cy="646331"/>
              </a:xfrm>
              <a:prstGeom prst="rect">
                <a:avLst/>
              </a:prstGeom>
              <a:blipFill rotWithShape="0">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7886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446537" y="161700"/>
            <a:ext cx="11524211" cy="1143000"/>
          </a:xfrm>
        </p:spPr>
        <p:txBody>
          <a:bodyPr/>
          <a:lstStyle/>
          <a:p>
            <a:r>
              <a:rPr lang="en-US" sz="4200" dirty="0"/>
              <a:t>Poroelastic Model for Solvent Flow and Compaction in RO Membranes</a:t>
            </a:r>
          </a:p>
        </p:txBody>
      </p:sp>
      <p:sp>
        <p:nvSpPr>
          <p:cNvPr id="15" name="Rectangle 14"/>
          <p:cNvSpPr/>
          <p:nvPr/>
        </p:nvSpPr>
        <p:spPr>
          <a:xfrm>
            <a:off x="829559" y="2291793"/>
            <a:ext cx="367645" cy="330044"/>
          </a:xfrm>
          <a:prstGeom prst="rect">
            <a:avLst/>
          </a:prstGeom>
          <a:solidFill>
            <a:schemeClr val="bg1"/>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TextBox 11">
            <a:extLst>
              <a:ext uri="{FF2B5EF4-FFF2-40B4-BE49-F238E27FC236}">
                <a16:creationId xmlns:a16="http://schemas.microsoft.com/office/drawing/2014/main" id="{49C4AA34-6A34-0055-AFEA-9E02D74DEFC9}"/>
              </a:ext>
            </a:extLst>
          </p:cNvPr>
          <p:cNvSpPr txBox="1"/>
          <p:nvPr/>
        </p:nvSpPr>
        <p:spPr>
          <a:xfrm>
            <a:off x="1197204" y="6496245"/>
            <a:ext cx="3772537" cy="400110"/>
          </a:xfrm>
          <a:prstGeom prst="rect">
            <a:avLst/>
          </a:prstGeom>
          <a:noFill/>
        </p:spPr>
        <p:txBody>
          <a:bodyPr wrap="square" rtlCol="0">
            <a:spAutoFit/>
          </a:bodyPr>
          <a:lstStyle/>
          <a:p>
            <a:r>
              <a:rPr lang="en-US" dirty="0"/>
              <a:t>Hedge et al., </a:t>
            </a:r>
            <a:r>
              <a:rPr lang="en-US" i="1" dirty="0"/>
              <a:t>Science, </a:t>
            </a:r>
            <a:r>
              <a:rPr lang="en-US" dirty="0"/>
              <a:t>2022</a:t>
            </a:r>
            <a:endParaRPr lang="en-US" sz="2000" dirty="0"/>
          </a:p>
        </p:txBody>
      </p:sp>
      <p:pic>
        <p:nvPicPr>
          <p:cNvPr id="10" name="图片 32">
            <a:extLst>
              <a:ext uri="{FF2B5EF4-FFF2-40B4-BE49-F238E27FC236}">
                <a16:creationId xmlns:a16="http://schemas.microsoft.com/office/drawing/2014/main" id="{E45DB329-40F6-BE73-9714-4E23D87B236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46027" y="2409805"/>
            <a:ext cx="3940862" cy="3191278"/>
          </a:xfrm>
          <a:prstGeom prst="rect">
            <a:avLst/>
          </a:prstGeom>
        </p:spPr>
      </p:pic>
      <p:grpSp>
        <p:nvGrpSpPr>
          <p:cNvPr id="11" name="组合 15">
            <a:extLst>
              <a:ext uri="{FF2B5EF4-FFF2-40B4-BE49-F238E27FC236}">
                <a16:creationId xmlns:a16="http://schemas.microsoft.com/office/drawing/2014/main" id="{BBFC9197-CC2B-CEB7-D550-46B9CABDD67D}"/>
              </a:ext>
            </a:extLst>
          </p:cNvPr>
          <p:cNvGrpSpPr/>
          <p:nvPr/>
        </p:nvGrpSpPr>
        <p:grpSpPr>
          <a:xfrm>
            <a:off x="10759141" y="5658617"/>
            <a:ext cx="996708" cy="645297"/>
            <a:chOff x="4225958" y="5748116"/>
            <a:chExt cx="996708" cy="645297"/>
          </a:xfrm>
        </p:grpSpPr>
        <p:grpSp>
          <p:nvGrpSpPr>
            <p:cNvPr id="12" name="组合 12">
              <a:extLst>
                <a:ext uri="{FF2B5EF4-FFF2-40B4-BE49-F238E27FC236}">
                  <a16:creationId xmlns:a16="http://schemas.microsoft.com/office/drawing/2014/main" id="{AB27ECDA-3F1B-B6D1-ABEA-23DDA6F05BF8}"/>
                </a:ext>
              </a:extLst>
            </p:cNvPr>
            <p:cNvGrpSpPr/>
            <p:nvPr/>
          </p:nvGrpSpPr>
          <p:grpSpPr>
            <a:xfrm>
              <a:off x="4225958" y="5748116"/>
              <a:ext cx="846667" cy="330200"/>
              <a:chOff x="4157133" y="5731934"/>
              <a:chExt cx="846667" cy="330200"/>
            </a:xfrm>
          </p:grpSpPr>
          <p:cxnSp>
            <p:nvCxnSpPr>
              <p:cNvPr id="14" name="直接连接符 9">
                <a:extLst>
                  <a:ext uri="{FF2B5EF4-FFF2-40B4-BE49-F238E27FC236}">
                    <a16:creationId xmlns:a16="http://schemas.microsoft.com/office/drawing/2014/main" id="{730F8803-C65B-9101-B5C4-68FC6A26CD79}"/>
                  </a:ext>
                </a:extLst>
              </p:cNvPr>
              <p:cNvCxnSpPr/>
              <p:nvPr/>
            </p:nvCxnSpPr>
            <p:spPr>
              <a:xfrm>
                <a:off x="5003800" y="5731934"/>
                <a:ext cx="0" cy="330200"/>
              </a:xfrm>
              <a:prstGeom prst="line">
                <a:avLst/>
              </a:prstGeom>
              <a:ln w="28575"/>
            </p:spPr>
            <p:style>
              <a:lnRef idx="1">
                <a:schemeClr val="accent2"/>
              </a:lnRef>
              <a:fillRef idx="0">
                <a:schemeClr val="accent2"/>
              </a:fillRef>
              <a:effectRef idx="0">
                <a:schemeClr val="accent2"/>
              </a:effectRef>
              <a:fontRef idx="minor">
                <a:schemeClr val="tx1"/>
              </a:fontRef>
            </p:style>
          </p:cxnSp>
          <p:cxnSp>
            <p:nvCxnSpPr>
              <p:cNvPr id="16" name="直接箭头连接符 11">
                <a:extLst>
                  <a:ext uri="{FF2B5EF4-FFF2-40B4-BE49-F238E27FC236}">
                    <a16:creationId xmlns:a16="http://schemas.microsoft.com/office/drawing/2014/main" id="{E04C741A-3972-E75B-8C0F-899C14949FE3}"/>
                  </a:ext>
                </a:extLst>
              </p:cNvPr>
              <p:cNvCxnSpPr/>
              <p:nvPr/>
            </p:nvCxnSpPr>
            <p:spPr>
              <a:xfrm flipH="1">
                <a:off x="4157133" y="5901267"/>
                <a:ext cx="846667" cy="0"/>
              </a:xfrm>
              <a:prstGeom prst="straightConnector1">
                <a:avLst/>
              </a:prstGeom>
              <a:ln w="28575">
                <a:tailEnd type="arrow" w="lg" len="med"/>
              </a:ln>
            </p:spPr>
            <p:style>
              <a:lnRef idx="1">
                <a:schemeClr val="accent2"/>
              </a:lnRef>
              <a:fillRef idx="0">
                <a:schemeClr val="accent2"/>
              </a:fillRef>
              <a:effectRef idx="0">
                <a:schemeClr val="accent2"/>
              </a:effectRef>
              <a:fontRef idx="minor">
                <a:schemeClr val="tx1"/>
              </a:fontRef>
            </p:style>
          </p:cxnSp>
        </p:grpSp>
        <p:sp>
          <p:nvSpPr>
            <p:cNvPr id="13" name="文本框 14">
              <a:extLst>
                <a:ext uri="{FF2B5EF4-FFF2-40B4-BE49-F238E27FC236}">
                  <a16:creationId xmlns:a16="http://schemas.microsoft.com/office/drawing/2014/main" id="{EBFA3537-9AF4-2FCF-69B7-94A0890BC9A7}"/>
                </a:ext>
              </a:extLst>
            </p:cNvPr>
            <p:cNvSpPr txBox="1"/>
            <p:nvPr/>
          </p:nvSpPr>
          <p:spPr>
            <a:xfrm>
              <a:off x="4922584" y="6024081"/>
              <a:ext cx="300082" cy="369332"/>
            </a:xfrm>
            <a:prstGeom prst="rect">
              <a:avLst/>
            </a:prstGeom>
            <a:noFill/>
          </p:spPr>
          <p:txBody>
            <a:bodyPr wrap="none" rtlCol="0">
              <a:spAutoFit/>
            </a:bodyPr>
            <a:lstStyle/>
            <a:p>
              <a:r>
                <a:rPr lang="en-US" dirty="0"/>
                <a:t>x</a:t>
              </a:r>
            </a:p>
          </p:txBody>
        </p:sp>
      </p:grpSp>
      <mc:AlternateContent xmlns:mc="http://schemas.openxmlformats.org/markup-compatibility/2006" xmlns:a14="http://schemas.microsoft.com/office/drawing/2010/main">
        <mc:Choice Requires="a14">
          <p:sp>
            <p:nvSpPr>
              <p:cNvPr id="3" name="文本框 20">
                <a:extLst>
                  <a:ext uri="{FF2B5EF4-FFF2-40B4-BE49-F238E27FC236}">
                    <a16:creationId xmlns:a16="http://schemas.microsoft.com/office/drawing/2014/main" id="{418FF14F-744F-06D7-8E07-F6C551B51C57}"/>
                  </a:ext>
                </a:extLst>
              </p:cNvPr>
              <p:cNvSpPr txBox="1"/>
              <p:nvPr/>
            </p:nvSpPr>
            <p:spPr>
              <a:xfrm>
                <a:off x="338655" y="3183500"/>
                <a:ext cx="4163006" cy="764761"/>
              </a:xfrm>
              <a:prstGeom prst="rect">
                <a:avLst/>
              </a:prstGeom>
              <a:solidFill>
                <a:srgbClr val="FFFFCC"/>
              </a:solid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300" b="0" i="1" smtClean="0">
                              <a:solidFill>
                                <a:schemeClr val="tx1"/>
                              </a:solidFill>
                              <a:latin typeface="Cambria Math" panose="02040503050406030204" pitchFamily="18" charset="0"/>
                            </a:rPr>
                          </m:ctrlPr>
                        </m:sSubPr>
                        <m:e>
                          <m:r>
                            <a:rPr lang="en-US" sz="2300" b="0" i="1" smtClean="0">
                              <a:solidFill>
                                <a:schemeClr val="tx1"/>
                              </a:solidFill>
                              <a:latin typeface="Cambria Math" panose="02040503050406030204" pitchFamily="18" charset="0"/>
                            </a:rPr>
                            <m:t>𝜙</m:t>
                          </m:r>
                        </m:e>
                        <m:sub>
                          <m:r>
                            <a:rPr lang="en-US" sz="2300" b="0" i="1" smtClean="0">
                              <a:solidFill>
                                <a:schemeClr val="tx1"/>
                              </a:solidFill>
                              <a:latin typeface="Cambria Math" panose="02040503050406030204" pitchFamily="18" charset="0"/>
                            </a:rPr>
                            <m:t>𝑠</m:t>
                          </m:r>
                        </m:sub>
                      </m:sSub>
                      <m:r>
                        <a:rPr lang="en-US" sz="2300" i="1">
                          <a:solidFill>
                            <a:schemeClr val="tx1"/>
                          </a:solidFill>
                          <a:latin typeface="Cambria Math" panose="02040503050406030204" pitchFamily="18" charset="0"/>
                        </a:rPr>
                        <m:t>=</m:t>
                      </m:r>
                      <m:sSubSup>
                        <m:sSubSupPr>
                          <m:ctrlPr>
                            <a:rPr lang="en-US" sz="2300" b="0" i="1" smtClean="0">
                              <a:solidFill>
                                <a:schemeClr val="tx1"/>
                              </a:solidFill>
                              <a:latin typeface="Cambria Math" panose="02040503050406030204" pitchFamily="18" charset="0"/>
                            </a:rPr>
                          </m:ctrlPr>
                        </m:sSubSupPr>
                        <m:e>
                          <m:r>
                            <a:rPr lang="en-US" sz="2300" i="1">
                              <a:solidFill>
                                <a:schemeClr val="tx1"/>
                              </a:solidFill>
                              <a:latin typeface="Cambria Math" panose="02040503050406030204" pitchFamily="18" charset="0"/>
                            </a:rPr>
                            <m:t>𝜙</m:t>
                          </m:r>
                        </m:e>
                        <m:sub>
                          <m:r>
                            <a:rPr lang="en-US" sz="2300" i="1">
                              <a:solidFill>
                                <a:schemeClr val="tx1"/>
                              </a:solidFill>
                              <a:latin typeface="Cambria Math" panose="02040503050406030204" pitchFamily="18" charset="0"/>
                            </a:rPr>
                            <m:t>𝑠</m:t>
                          </m:r>
                        </m:sub>
                        <m:sup>
                          <m:r>
                            <a:rPr lang="en-US" sz="2300" b="0" i="1" smtClean="0">
                              <a:solidFill>
                                <a:schemeClr val="tx1"/>
                              </a:solidFill>
                              <a:latin typeface="Cambria Math" panose="02040503050406030204" pitchFamily="18" charset="0"/>
                            </a:rPr>
                            <m:t>0</m:t>
                          </m:r>
                        </m:sup>
                      </m:sSubSup>
                      <m:r>
                        <a:rPr lang="en-US" sz="2300" b="0" i="1" smtClean="0">
                          <a:solidFill>
                            <a:schemeClr val="tx1"/>
                          </a:solidFill>
                          <a:latin typeface="Cambria Math" panose="02040503050406030204" pitchFamily="18" charset="0"/>
                        </a:rPr>
                        <m:t>−</m:t>
                      </m:r>
                      <m:f>
                        <m:fPr>
                          <m:ctrlPr>
                            <a:rPr lang="en-US" sz="2300" i="1">
                              <a:solidFill>
                                <a:schemeClr val="tx1"/>
                              </a:solidFill>
                              <a:latin typeface="Cambria Math" panose="02040503050406030204" pitchFamily="18" charset="0"/>
                              <a:ea typeface="Cambria Math" panose="02040503050406030204" pitchFamily="18" charset="0"/>
                            </a:rPr>
                          </m:ctrlPr>
                        </m:fPr>
                        <m:num>
                          <m:r>
                            <a:rPr lang="en-US" sz="2300" i="1">
                              <a:solidFill>
                                <a:schemeClr val="tx1"/>
                              </a:solidFill>
                              <a:latin typeface="Cambria Math" panose="02040503050406030204" pitchFamily="18" charset="0"/>
                              <a:ea typeface="Cambria Math" panose="02040503050406030204" pitchFamily="18" charset="0"/>
                            </a:rPr>
                            <m:t>∆</m:t>
                          </m:r>
                          <m:r>
                            <a:rPr lang="en-US" sz="2300" i="1">
                              <a:solidFill>
                                <a:schemeClr val="tx1"/>
                              </a:solidFill>
                              <a:latin typeface="Cambria Math" panose="02040503050406030204" pitchFamily="18" charset="0"/>
                              <a:ea typeface="Cambria Math" panose="02040503050406030204" pitchFamily="18" charset="0"/>
                            </a:rPr>
                            <m:t>𝑃</m:t>
                          </m:r>
                        </m:num>
                        <m:den>
                          <m:r>
                            <a:rPr lang="en-US" sz="2300" i="1">
                              <a:solidFill>
                                <a:schemeClr val="tx1"/>
                              </a:solidFill>
                              <a:latin typeface="Cambria Math" panose="02040503050406030204" pitchFamily="18" charset="0"/>
                              <a:ea typeface="Cambria Math" panose="02040503050406030204" pitchFamily="18" charset="0"/>
                            </a:rPr>
                            <m:t>𝑀</m:t>
                          </m:r>
                        </m:den>
                      </m:f>
                      <m:d>
                        <m:dPr>
                          <m:ctrlPr>
                            <a:rPr lang="en-US" sz="2300" i="1">
                              <a:solidFill>
                                <a:schemeClr val="tx1"/>
                              </a:solidFill>
                              <a:latin typeface="Cambria Math" panose="02040503050406030204" pitchFamily="18" charset="0"/>
                              <a:ea typeface="Cambria Math" panose="02040503050406030204" pitchFamily="18" charset="0"/>
                            </a:rPr>
                          </m:ctrlPr>
                        </m:dPr>
                        <m:e>
                          <m:sSubSup>
                            <m:sSubSupPr>
                              <m:ctrlPr>
                                <a:rPr lang="en-US" sz="2300" i="1">
                                  <a:solidFill>
                                    <a:schemeClr val="tx1"/>
                                  </a:solidFill>
                                  <a:latin typeface="Cambria Math" panose="02040503050406030204" pitchFamily="18" charset="0"/>
                                </a:rPr>
                              </m:ctrlPr>
                            </m:sSubSupPr>
                            <m:e>
                              <m:r>
                                <a:rPr lang="en-US" altLang="zh-CN" sz="2300" i="1">
                                  <a:solidFill>
                                    <a:schemeClr val="tx1"/>
                                  </a:solidFill>
                                  <a:latin typeface="Cambria Math" panose="02040503050406030204" pitchFamily="18" charset="0"/>
                                </a:rPr>
                                <m:t>1</m:t>
                              </m:r>
                              <m:r>
                                <a:rPr lang="en-US" altLang="zh-CN" sz="2300" i="1">
                                  <a:solidFill>
                                    <a:schemeClr val="tx1"/>
                                  </a:solidFill>
                                  <a:latin typeface="Cambria Math" panose="02040503050406030204" pitchFamily="18" charset="0"/>
                                  <a:ea typeface="Cambria Math" panose="02040503050406030204" pitchFamily="18" charset="0"/>
                                </a:rPr>
                                <m:t>−</m:t>
                              </m:r>
                              <m:r>
                                <a:rPr lang="en-US" sz="2300" i="1">
                                  <a:solidFill>
                                    <a:schemeClr val="tx1"/>
                                  </a:solidFill>
                                  <a:latin typeface="Cambria Math" panose="02040503050406030204" pitchFamily="18" charset="0"/>
                                </a:rPr>
                                <m:t>𝜙</m:t>
                              </m:r>
                            </m:e>
                            <m:sub>
                              <m:r>
                                <a:rPr lang="en-US" sz="2300" i="1">
                                  <a:solidFill>
                                    <a:schemeClr val="tx1"/>
                                  </a:solidFill>
                                  <a:latin typeface="Cambria Math" panose="02040503050406030204" pitchFamily="18" charset="0"/>
                                </a:rPr>
                                <m:t>𝑠</m:t>
                              </m:r>
                            </m:sub>
                            <m:sup>
                              <m:r>
                                <a:rPr lang="en-US" sz="2300" i="1">
                                  <a:solidFill>
                                    <a:schemeClr val="tx1"/>
                                  </a:solidFill>
                                  <a:latin typeface="Cambria Math" panose="02040503050406030204" pitchFamily="18" charset="0"/>
                                </a:rPr>
                                <m:t>0</m:t>
                              </m:r>
                            </m:sup>
                          </m:sSubSup>
                        </m:e>
                      </m:d>
                      <m:d>
                        <m:dPr>
                          <m:ctrlPr>
                            <a:rPr lang="en-US" sz="2300" i="1" smtClean="0">
                              <a:solidFill>
                                <a:schemeClr val="tx1"/>
                              </a:solidFill>
                              <a:latin typeface="Cambria Math" panose="02040503050406030204" pitchFamily="18" charset="0"/>
                              <a:ea typeface="Cambria Math" panose="02040503050406030204" pitchFamily="18" charset="0"/>
                            </a:rPr>
                          </m:ctrlPr>
                        </m:dPr>
                        <m:e>
                          <m:r>
                            <a:rPr lang="en-US" sz="2300" i="1">
                              <a:solidFill>
                                <a:schemeClr val="tx1"/>
                              </a:solidFill>
                              <a:latin typeface="Cambria Math" panose="02040503050406030204" pitchFamily="18" charset="0"/>
                              <a:ea typeface="Cambria Math" panose="02040503050406030204" pitchFamily="18" charset="0"/>
                            </a:rPr>
                            <m:t>1+</m:t>
                          </m:r>
                          <m:f>
                            <m:fPr>
                              <m:ctrlPr>
                                <a:rPr lang="en-US" sz="2300" i="1">
                                  <a:solidFill>
                                    <a:schemeClr val="tx1"/>
                                  </a:solidFill>
                                  <a:latin typeface="Cambria Math" panose="02040503050406030204" pitchFamily="18" charset="0"/>
                                  <a:ea typeface="Cambria Math" panose="02040503050406030204" pitchFamily="18" charset="0"/>
                                </a:rPr>
                              </m:ctrlPr>
                            </m:fPr>
                            <m:num>
                              <m:r>
                                <a:rPr lang="en-US" sz="2300" i="1">
                                  <a:solidFill>
                                    <a:schemeClr val="tx1"/>
                                  </a:solidFill>
                                  <a:latin typeface="Cambria Math" panose="02040503050406030204" pitchFamily="18" charset="0"/>
                                  <a:ea typeface="Cambria Math" panose="02040503050406030204" pitchFamily="18" charset="0"/>
                                </a:rPr>
                                <m:t>𝑥</m:t>
                              </m:r>
                            </m:num>
                            <m:den>
                              <m:r>
                                <a:rPr lang="en-US" sz="2300" i="1">
                                  <a:solidFill>
                                    <a:schemeClr val="tx1"/>
                                  </a:solidFill>
                                  <a:latin typeface="Cambria Math" panose="02040503050406030204" pitchFamily="18" charset="0"/>
                                  <a:ea typeface="Cambria Math" panose="02040503050406030204" pitchFamily="18" charset="0"/>
                                </a:rPr>
                                <m:t>𝐿</m:t>
                              </m:r>
                            </m:den>
                          </m:f>
                        </m:e>
                      </m:d>
                    </m:oMath>
                  </m:oMathPara>
                </a14:m>
                <a:endParaRPr lang="en-US" sz="2300" dirty="0">
                  <a:solidFill>
                    <a:schemeClr val="tx1"/>
                  </a:solidFill>
                </a:endParaRPr>
              </a:p>
            </p:txBody>
          </p:sp>
        </mc:Choice>
        <mc:Fallback xmlns="">
          <p:sp>
            <p:nvSpPr>
              <p:cNvPr id="3" name="文本框 20">
                <a:extLst>
                  <a:ext uri="{FF2B5EF4-FFF2-40B4-BE49-F238E27FC236}">
                    <a16:creationId xmlns:a16="http://schemas.microsoft.com/office/drawing/2014/main" xmlns="" xmlns:a14="http://schemas.microsoft.com/office/drawing/2010/main" id="{418FF14F-744F-06D7-8E07-F6C551B51C57}"/>
                  </a:ext>
                </a:extLst>
              </p:cNvPr>
              <p:cNvSpPr txBox="1">
                <a:spLocks noRot="1" noChangeAspect="1" noMove="1" noResize="1" noEditPoints="1" noAdjustHandles="1" noChangeArrowheads="1" noChangeShapeType="1" noTextEdit="1"/>
              </p:cNvSpPr>
              <p:nvPr/>
            </p:nvSpPr>
            <p:spPr>
              <a:xfrm>
                <a:off x="338655" y="3183500"/>
                <a:ext cx="4163006" cy="764761"/>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37">
                <a:extLst>
                  <a:ext uri="{FF2B5EF4-FFF2-40B4-BE49-F238E27FC236}">
                    <a16:creationId xmlns:a16="http://schemas.microsoft.com/office/drawing/2014/main" id="{E1F77DEE-5E84-8C39-A3C5-BE389480FE03}"/>
                  </a:ext>
                </a:extLst>
              </p:cNvPr>
              <p:cNvSpPr txBox="1"/>
              <p:nvPr/>
            </p:nvSpPr>
            <p:spPr>
              <a:xfrm>
                <a:off x="4772104" y="2903975"/>
                <a:ext cx="2918237" cy="1200329"/>
              </a:xfrm>
              <a:prstGeom prst="rect">
                <a:avLst/>
              </a:prstGeom>
              <a:noFill/>
            </p:spPr>
            <p:txBody>
              <a:bodyPr wrap="square" rtlCol="0">
                <a:spAutoFit/>
              </a:bodyPr>
              <a:lstStyle/>
              <a:p>
                <a14:m>
                  <m:oMath xmlns:m="http://schemas.openxmlformats.org/officeDocument/2006/math">
                    <m:sSub>
                      <m:sSubPr>
                        <m:ctrlPr>
                          <a:rPr lang="en-US" i="1" smtClean="0">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𝜙</m:t>
                        </m:r>
                      </m:e>
                      <m:sub>
                        <m:r>
                          <a:rPr lang="en-US" i="1">
                            <a:solidFill>
                              <a:schemeClr val="tx1"/>
                            </a:solidFill>
                            <a:latin typeface="Cambria Math" panose="02040503050406030204" pitchFamily="18" charset="0"/>
                          </a:rPr>
                          <m:t>𝑠</m:t>
                        </m:r>
                      </m:sub>
                    </m:sSub>
                  </m:oMath>
                </a14:m>
                <a:r>
                  <a:rPr lang="en-US" altLang="zh-CN" dirty="0">
                    <a:solidFill>
                      <a:schemeClr val="tx1"/>
                    </a:solidFill>
                  </a:rPr>
                  <a:t>, solvent volume fraction</a:t>
                </a:r>
                <a:endParaRPr lang="en-US" dirty="0">
                  <a:solidFill>
                    <a:schemeClr val="tx1"/>
                  </a:solidFill>
                </a:endParaRPr>
              </a:p>
              <a:p>
                <a14:m>
                  <m:oMath xmlns:m="http://schemas.openxmlformats.org/officeDocument/2006/math">
                    <m:sSubSup>
                      <m:sSubSupPr>
                        <m:ctrlPr>
                          <a:rPr lang="en-US" i="1">
                            <a:solidFill>
                              <a:schemeClr val="tx1"/>
                            </a:solidFill>
                            <a:latin typeface="Cambria Math" panose="02040503050406030204" pitchFamily="18" charset="0"/>
                          </a:rPr>
                        </m:ctrlPr>
                      </m:sSubSupPr>
                      <m:e>
                        <m:r>
                          <a:rPr lang="en-US" i="1">
                            <a:solidFill>
                              <a:schemeClr val="tx1"/>
                            </a:solidFill>
                            <a:latin typeface="Cambria Math" panose="02040503050406030204" pitchFamily="18" charset="0"/>
                          </a:rPr>
                          <m:t>𝜙</m:t>
                        </m:r>
                      </m:e>
                      <m:sub>
                        <m:r>
                          <a:rPr lang="en-US" i="1">
                            <a:solidFill>
                              <a:schemeClr val="tx1"/>
                            </a:solidFill>
                            <a:latin typeface="Cambria Math" panose="02040503050406030204" pitchFamily="18" charset="0"/>
                          </a:rPr>
                          <m:t>𝑠</m:t>
                        </m:r>
                      </m:sub>
                      <m:sup>
                        <m:r>
                          <a:rPr lang="en-US" i="1">
                            <a:solidFill>
                              <a:schemeClr val="tx1"/>
                            </a:solidFill>
                            <a:latin typeface="Cambria Math" panose="02040503050406030204" pitchFamily="18" charset="0"/>
                          </a:rPr>
                          <m:t>0</m:t>
                        </m:r>
                      </m:sup>
                    </m:sSubSup>
                  </m:oMath>
                </a14:m>
                <a:r>
                  <a:rPr lang="en-US" dirty="0">
                    <a:solidFill>
                      <a:schemeClr val="tx1"/>
                    </a:solidFill>
                  </a:rPr>
                  <a:t>, feed side fraction</a:t>
                </a:r>
              </a:p>
              <a:p>
                <a14:m>
                  <m:oMath xmlns:m="http://schemas.openxmlformats.org/officeDocument/2006/math">
                    <m:r>
                      <a:rPr lang="en-US" i="1">
                        <a:solidFill>
                          <a:schemeClr val="tx1"/>
                        </a:solidFill>
                        <a:latin typeface="Cambria Math" panose="02040503050406030204" pitchFamily="18" charset="0"/>
                      </a:rPr>
                      <m:t>𝑀</m:t>
                    </m:r>
                  </m:oMath>
                </a14:m>
                <a:r>
                  <a:rPr lang="en-US" dirty="0">
                    <a:solidFill>
                      <a:schemeClr val="tx1"/>
                    </a:solidFill>
                  </a:rPr>
                  <a:t>, elastic modulus</a:t>
                </a:r>
              </a:p>
              <a:p>
                <a14:m>
                  <m:oMath xmlns:m="http://schemas.openxmlformats.org/officeDocument/2006/math">
                    <m:r>
                      <a:rPr lang="en-US" i="1">
                        <a:solidFill>
                          <a:schemeClr val="tx1"/>
                        </a:solidFill>
                        <a:latin typeface="Cambria Math" panose="02040503050406030204" pitchFamily="18" charset="0"/>
                      </a:rPr>
                      <m:t>𝑃</m:t>
                    </m:r>
                  </m:oMath>
                </a14:m>
                <a:r>
                  <a:rPr lang="en-US" dirty="0">
                    <a:solidFill>
                      <a:schemeClr val="tx1"/>
                    </a:solidFill>
                  </a:rPr>
                  <a:t>, hydraulic pressure</a:t>
                </a:r>
              </a:p>
            </p:txBody>
          </p:sp>
        </mc:Choice>
        <mc:Fallback xmlns="">
          <p:sp>
            <p:nvSpPr>
              <p:cNvPr id="17" name="TextBox 37">
                <a:extLst>
                  <a:ext uri="{FF2B5EF4-FFF2-40B4-BE49-F238E27FC236}">
                    <a16:creationId xmlns:a16="http://schemas.microsoft.com/office/drawing/2014/main" xmlns="" xmlns:a14="http://schemas.microsoft.com/office/drawing/2010/main" id="{E1F77DEE-5E84-8C39-A3C5-BE389480FE03}"/>
                  </a:ext>
                </a:extLst>
              </p:cNvPr>
              <p:cNvSpPr txBox="1">
                <a:spLocks noRot="1" noChangeAspect="1" noMove="1" noResize="1" noEditPoints="1" noAdjustHandles="1" noChangeArrowheads="1" noChangeShapeType="1" noTextEdit="1"/>
              </p:cNvSpPr>
              <p:nvPr/>
            </p:nvSpPr>
            <p:spPr>
              <a:xfrm>
                <a:off x="4772104" y="2903975"/>
                <a:ext cx="2918237" cy="1200329"/>
              </a:xfrm>
              <a:prstGeom prst="rect">
                <a:avLst/>
              </a:prstGeom>
              <a:blipFill rotWithShape="0">
                <a:blip r:embed="rId5"/>
                <a:stretch>
                  <a:fillRect l="-626" t="-2538" r="-1044" b="-7107"/>
                </a:stretch>
              </a:blipFill>
            </p:spPr>
            <p:txBody>
              <a:bodyPr/>
              <a:lstStyle/>
              <a:p>
                <a:r>
                  <a:rPr lang="en-US">
                    <a:noFill/>
                  </a:rPr>
                  <a:t> </a:t>
                </a:r>
              </a:p>
            </p:txBody>
          </p:sp>
        </mc:Fallback>
      </mc:AlternateContent>
      <p:sp>
        <p:nvSpPr>
          <p:cNvPr id="21" name="TextBox 20">
            <a:extLst>
              <a:ext uri="{FF2B5EF4-FFF2-40B4-BE49-F238E27FC236}">
                <a16:creationId xmlns:a16="http://schemas.microsoft.com/office/drawing/2014/main" id="{9C29A083-4160-2647-F3CE-19E8BB924DB3}"/>
              </a:ext>
            </a:extLst>
          </p:cNvPr>
          <p:cNvSpPr txBox="1"/>
          <p:nvPr/>
        </p:nvSpPr>
        <p:spPr>
          <a:xfrm>
            <a:off x="592286" y="1504173"/>
            <a:ext cx="6616781" cy="1200329"/>
          </a:xfrm>
          <a:prstGeom prst="rect">
            <a:avLst/>
          </a:prstGeom>
          <a:noFill/>
        </p:spPr>
        <p:txBody>
          <a:bodyPr wrap="square" rtlCol="0">
            <a:spAutoFit/>
          </a:bodyPr>
          <a:lstStyle/>
          <a:p>
            <a:r>
              <a:rPr lang="en-US" sz="2400" dirty="0"/>
              <a:t>A poroelastic model treating the solvent</a:t>
            </a:r>
          </a:p>
          <a:p>
            <a:r>
              <a:rPr lang="en-US" sz="2400" dirty="0"/>
              <a:t>and polymer as </a:t>
            </a:r>
            <a:r>
              <a:rPr lang="en-US" sz="2400" b="1" dirty="0"/>
              <a:t>distinct</a:t>
            </a:r>
            <a:r>
              <a:rPr lang="en-US" sz="2400" dirty="0"/>
              <a:t> phases and the solvent phase as a </a:t>
            </a:r>
            <a:r>
              <a:rPr lang="en-US" sz="2400" b="1" dirty="0"/>
              <a:t>Newtonian fluid</a:t>
            </a:r>
            <a:r>
              <a:rPr lang="en-US" sz="2400" dirty="0"/>
              <a:t>:</a:t>
            </a:r>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9D2778CC-9843-90C3-BC20-DA1D9DC7CA02}"/>
                  </a:ext>
                </a:extLst>
              </p:cNvPr>
              <p:cNvSpPr txBox="1"/>
              <p:nvPr/>
            </p:nvSpPr>
            <p:spPr>
              <a:xfrm>
                <a:off x="665125" y="4509146"/>
                <a:ext cx="2313437" cy="1386085"/>
              </a:xfrm>
              <a:prstGeom prst="rect">
                <a:avLst/>
              </a:prstGeom>
              <a:solidFill>
                <a:srgbClr val="CCCCFF"/>
              </a:solid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𝐽</m:t>
                          </m:r>
                        </m:e>
                        <m:sub>
                          <m:r>
                            <a:rPr lang="en-US" sz="2400" i="1">
                              <a:solidFill>
                                <a:schemeClr val="tx1"/>
                              </a:solidFill>
                              <a:latin typeface="Cambria Math" panose="02040503050406030204" pitchFamily="18" charset="0"/>
                            </a:rPr>
                            <m:t>𝑠</m:t>
                          </m:r>
                        </m:sub>
                      </m:sSub>
                      <m:r>
                        <a:rPr lang="en-US" sz="2400" i="1" smtClean="0">
                          <a:solidFill>
                            <a:schemeClr val="tx1"/>
                          </a:solidFill>
                          <a:latin typeface="Cambria Math" panose="02040503050406030204" pitchFamily="18" charset="0"/>
                          <a:ea typeface="Cambria Math" panose="02040503050406030204" pitchFamily="18" charset="0"/>
                        </a:rPr>
                        <m:t>∝</m:t>
                      </m:r>
                      <m:f>
                        <m:fPr>
                          <m:ctrlPr>
                            <a:rPr lang="en-US" sz="2400" i="1">
                              <a:solidFill>
                                <a:schemeClr val="tx1"/>
                              </a:solidFill>
                              <a:latin typeface="Cambria Math" panose="02040503050406030204" pitchFamily="18" charset="0"/>
                            </a:rPr>
                          </m:ctrlPr>
                        </m:fPr>
                        <m:num>
                          <m:f>
                            <m:fPr>
                              <m:ctrlPr>
                                <a:rPr lang="en-US" sz="2400" i="1" smtClean="0">
                                  <a:solidFill>
                                    <a:schemeClr val="tx1"/>
                                  </a:solidFill>
                                  <a:latin typeface="Cambria Math" panose="02040503050406030204" pitchFamily="18" charset="0"/>
                                </a:rPr>
                              </m:ctrlPr>
                            </m:fPr>
                            <m:num>
                              <m:r>
                                <m:rPr>
                                  <m:sty m:val="p"/>
                                </m:rPr>
                                <a:rPr lang="en-US" sz="2400" i="0" smtClean="0">
                                  <a:solidFill>
                                    <a:schemeClr val="tx1"/>
                                  </a:solidFill>
                                  <a:latin typeface="Cambria Math" panose="02040503050406030204" pitchFamily="18" charset="0"/>
                                </a:rPr>
                                <m:t>Δ</m:t>
                              </m:r>
                              <m:r>
                                <a:rPr lang="en-US" sz="2400" i="1">
                                  <a:solidFill>
                                    <a:schemeClr val="tx1"/>
                                  </a:solidFill>
                                  <a:latin typeface="Cambria Math" panose="02040503050406030204" pitchFamily="18" charset="0"/>
                                </a:rPr>
                                <m:t>𝑃</m:t>
                              </m:r>
                            </m:num>
                            <m:den>
                              <m:r>
                                <a:rPr lang="en-US" sz="2400" i="1">
                                  <a:solidFill>
                                    <a:schemeClr val="tx1"/>
                                  </a:solidFill>
                                  <a:latin typeface="Cambria Math" panose="02040503050406030204" pitchFamily="18" charset="0"/>
                                </a:rPr>
                                <m:t>𝐿</m:t>
                              </m:r>
                            </m:den>
                          </m:f>
                        </m:num>
                        <m:den>
                          <m:r>
                            <a:rPr lang="en-US" sz="2400" i="0">
                              <a:solidFill>
                                <a:schemeClr val="tx1"/>
                              </a:solidFill>
                              <a:latin typeface="Cambria Math" panose="02040503050406030204" pitchFamily="18" charset="0"/>
                            </a:rPr>
                            <m:t>1+</m:t>
                          </m:r>
                          <m:f>
                            <m:fPr>
                              <m:ctrlPr>
                                <a:rPr lang="en-US" sz="2400" i="1">
                                  <a:solidFill>
                                    <a:schemeClr val="tx1"/>
                                  </a:solidFill>
                                  <a:latin typeface="Cambria Math" panose="02040503050406030204" pitchFamily="18" charset="0"/>
                                </a:rPr>
                              </m:ctrlPr>
                            </m:fPr>
                            <m:num>
                              <m:r>
                                <m:rPr>
                                  <m:sty m:val="p"/>
                                </m:rPr>
                                <a:rPr lang="en-US" sz="2400" i="0">
                                  <a:solidFill>
                                    <a:schemeClr val="tx1"/>
                                  </a:solidFill>
                                  <a:latin typeface="Cambria Math" panose="02040503050406030204" pitchFamily="18" charset="0"/>
                                </a:rPr>
                                <m:t>Δ</m:t>
                              </m:r>
                              <m:r>
                                <a:rPr lang="en-US" sz="2400" i="1">
                                  <a:solidFill>
                                    <a:schemeClr val="tx1"/>
                                  </a:solidFill>
                                  <a:latin typeface="Cambria Math" panose="02040503050406030204" pitchFamily="18" charset="0"/>
                                </a:rPr>
                                <m:t>𝑃</m:t>
                              </m:r>
                            </m:num>
                            <m:den>
                              <m:r>
                                <a:rPr lang="en-US" sz="2400" i="0">
                                  <a:solidFill>
                                    <a:schemeClr val="tx1"/>
                                  </a:solidFill>
                                  <a:latin typeface="Cambria Math" panose="02040503050406030204" pitchFamily="18" charset="0"/>
                                </a:rPr>
                                <m:t>2</m:t>
                              </m:r>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𝑀</m:t>
                                  </m:r>
                                </m:e>
                                <m:sub/>
                              </m:sSub>
                            </m:den>
                          </m:f>
                          <m:r>
                            <a:rPr lang="en-US" sz="2400" b="0" i="1" smtClean="0">
                              <a:solidFill>
                                <a:schemeClr val="tx1"/>
                              </a:solidFill>
                              <a:latin typeface="Cambria Math" panose="02040503050406030204" pitchFamily="18" charset="0"/>
                            </a:rPr>
                            <m:t>𝑘</m:t>
                          </m:r>
                        </m:den>
                      </m:f>
                    </m:oMath>
                  </m:oMathPara>
                </a14:m>
                <a:endParaRPr lang="en-US" sz="2400" dirty="0">
                  <a:solidFill>
                    <a:schemeClr val="tx1"/>
                  </a:solidFill>
                </a:endParaRPr>
              </a:p>
            </p:txBody>
          </p:sp>
        </mc:Choice>
        <mc:Fallback xmlns="">
          <p:sp>
            <p:nvSpPr>
              <p:cNvPr id="25" name="TextBox 24">
                <a:extLst>
                  <a:ext uri="{FF2B5EF4-FFF2-40B4-BE49-F238E27FC236}">
                    <a16:creationId xmlns:a16="http://schemas.microsoft.com/office/drawing/2014/main" xmlns="" xmlns:a14="http://schemas.microsoft.com/office/drawing/2010/main" id="{9D2778CC-9843-90C3-BC20-DA1D9DC7CA02}"/>
                  </a:ext>
                </a:extLst>
              </p:cNvPr>
              <p:cNvSpPr txBox="1">
                <a:spLocks noRot="1" noChangeAspect="1" noMove="1" noResize="1" noEditPoints="1" noAdjustHandles="1" noChangeArrowheads="1" noChangeShapeType="1" noTextEdit="1"/>
              </p:cNvSpPr>
              <p:nvPr/>
            </p:nvSpPr>
            <p:spPr>
              <a:xfrm>
                <a:off x="665125" y="4509146"/>
                <a:ext cx="2313437" cy="1386085"/>
              </a:xfrm>
              <a:prstGeom prst="rect">
                <a:avLst/>
              </a:prstGeom>
              <a:blipFill rotWithShape="0">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Box 37">
                <a:extLst>
                  <a:ext uri="{FF2B5EF4-FFF2-40B4-BE49-F238E27FC236}">
                    <a16:creationId xmlns:a16="http://schemas.microsoft.com/office/drawing/2014/main" id="{920130B0-B230-3220-EEE2-4692F5D181A4}"/>
                  </a:ext>
                </a:extLst>
              </p:cNvPr>
              <p:cNvSpPr txBox="1"/>
              <p:nvPr/>
            </p:nvSpPr>
            <p:spPr>
              <a:xfrm>
                <a:off x="4191793" y="4734253"/>
                <a:ext cx="3479213" cy="1200329"/>
              </a:xfrm>
              <a:prstGeom prst="rect">
                <a:avLst/>
              </a:prstGeom>
              <a:noFill/>
            </p:spPr>
            <p:txBody>
              <a:bodyPr wrap="square" rtlCol="0">
                <a:spAutoFit/>
              </a:bodyPr>
              <a:lstStyle/>
              <a:p>
                <a14:m>
                  <m:oMath xmlns:m="http://schemas.openxmlformats.org/officeDocument/2006/math">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𝐽</m:t>
                        </m:r>
                      </m:e>
                      <m:sub>
                        <m:r>
                          <a:rPr lang="en-US" i="1">
                            <a:solidFill>
                              <a:schemeClr val="tx1"/>
                            </a:solidFill>
                            <a:latin typeface="Cambria Math" panose="02040503050406030204" pitchFamily="18" charset="0"/>
                          </a:rPr>
                          <m:t>𝑠</m:t>
                        </m:r>
                      </m:sub>
                    </m:sSub>
                  </m:oMath>
                </a14:m>
                <a:r>
                  <a:rPr lang="en-US" altLang="zh-CN" dirty="0">
                    <a:solidFill>
                      <a:schemeClr val="tx1"/>
                    </a:solidFill>
                  </a:rPr>
                  <a:t>, solvent flux</a:t>
                </a:r>
                <a:endParaRPr lang="en-US" dirty="0">
                  <a:solidFill>
                    <a:schemeClr val="tx1"/>
                  </a:solidFill>
                </a:endParaRPr>
              </a:p>
              <a:p>
                <a14:m>
                  <m:oMath xmlns:m="http://schemas.openxmlformats.org/officeDocument/2006/math">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𝑀</m:t>
                        </m:r>
                      </m:e>
                      <m:sub>
                        <m:r>
                          <a:rPr lang="en-US">
                            <a:solidFill>
                              <a:schemeClr val="tx1"/>
                            </a:solidFill>
                            <a:latin typeface="Cambria Math" panose="02040503050406030204" pitchFamily="18" charset="0"/>
                          </a:rPr>
                          <m:t>0</m:t>
                        </m:r>
                      </m:sub>
                    </m:sSub>
                  </m:oMath>
                </a14:m>
                <a:r>
                  <a:rPr lang="en-US" dirty="0">
                    <a:solidFill>
                      <a:schemeClr val="tx1"/>
                    </a:solidFill>
                  </a:rPr>
                  <a:t>, elastic modulus (feed side)</a:t>
                </a:r>
              </a:p>
              <a:p>
                <a14:m>
                  <m:oMath xmlns:m="http://schemas.openxmlformats.org/officeDocument/2006/math">
                    <m:r>
                      <a:rPr lang="en-US" b="0" i="1" smtClean="0">
                        <a:solidFill>
                          <a:schemeClr val="tx1"/>
                        </a:solidFill>
                        <a:latin typeface="Cambria Math" panose="02040503050406030204" pitchFamily="18" charset="0"/>
                      </a:rPr>
                      <m:t>𝑘</m:t>
                    </m:r>
                  </m:oMath>
                </a14:m>
                <a:r>
                  <a:rPr lang="en-US" dirty="0">
                    <a:solidFill>
                      <a:schemeClr val="tx1"/>
                    </a:solidFill>
                  </a:rPr>
                  <a:t>, parameter related to solvent volume fraction and frictions</a:t>
                </a:r>
              </a:p>
            </p:txBody>
          </p:sp>
        </mc:Choice>
        <mc:Fallback xmlns="">
          <p:sp>
            <p:nvSpPr>
              <p:cNvPr id="26" name="TextBox 37">
                <a:extLst>
                  <a:ext uri="{FF2B5EF4-FFF2-40B4-BE49-F238E27FC236}">
                    <a16:creationId xmlns:a16="http://schemas.microsoft.com/office/drawing/2014/main" xmlns="" xmlns:a14="http://schemas.microsoft.com/office/drawing/2010/main" id="{920130B0-B230-3220-EEE2-4692F5D181A4}"/>
                  </a:ext>
                </a:extLst>
              </p:cNvPr>
              <p:cNvSpPr txBox="1">
                <a:spLocks noRot="1" noChangeAspect="1" noMove="1" noResize="1" noEditPoints="1" noAdjustHandles="1" noChangeArrowheads="1" noChangeShapeType="1" noTextEdit="1"/>
              </p:cNvSpPr>
              <p:nvPr/>
            </p:nvSpPr>
            <p:spPr>
              <a:xfrm>
                <a:off x="4191793" y="4734253"/>
                <a:ext cx="3479213" cy="1200329"/>
              </a:xfrm>
              <a:prstGeom prst="rect">
                <a:avLst/>
              </a:prstGeom>
              <a:blipFill rotWithShape="0">
                <a:blip r:embed="rId7"/>
                <a:stretch>
                  <a:fillRect l="-1579" t="-3046" b="-7107"/>
                </a:stretch>
              </a:blipFill>
            </p:spPr>
            <p:txBody>
              <a:bodyPr/>
              <a:lstStyle/>
              <a:p>
                <a:r>
                  <a:rPr lang="en-US">
                    <a:noFill/>
                  </a:rPr>
                  <a:t> </a:t>
                </a:r>
              </a:p>
            </p:txBody>
          </p:sp>
        </mc:Fallback>
      </mc:AlternateContent>
    </p:spTree>
    <p:extLst>
      <p:ext uri="{BB962C8B-B14F-4D97-AF65-F5344CB8AC3E}">
        <p14:creationId xmlns:p14="http://schemas.microsoft.com/office/powerpoint/2010/main" val="136614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17" grpId="0"/>
      <p:bldP spid="21" grpId="0"/>
      <p:bldP spid="25"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446537" y="161700"/>
            <a:ext cx="11524211" cy="1143000"/>
          </a:xfrm>
        </p:spPr>
        <p:txBody>
          <a:bodyPr/>
          <a:lstStyle/>
          <a:p>
            <a:r>
              <a:rPr lang="en-US" sz="4200" dirty="0"/>
              <a:t>Water Content Gradient is Attributed to Membrane Compression Under Pressure</a:t>
            </a:r>
          </a:p>
        </p:txBody>
      </p:sp>
      <p:sp>
        <p:nvSpPr>
          <p:cNvPr id="15" name="Rectangle 14"/>
          <p:cNvSpPr/>
          <p:nvPr/>
        </p:nvSpPr>
        <p:spPr>
          <a:xfrm>
            <a:off x="829559" y="2291793"/>
            <a:ext cx="367645" cy="330044"/>
          </a:xfrm>
          <a:prstGeom prst="rect">
            <a:avLst/>
          </a:prstGeom>
          <a:solidFill>
            <a:schemeClr val="bg1"/>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EAC9D6E-61A7-FA46-12FF-82D785950E85}"/>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090611" y="1596536"/>
            <a:ext cx="5025009" cy="4945875"/>
          </a:xfrm>
          <a:prstGeom prst="rect">
            <a:avLst/>
          </a:prstGeom>
        </p:spPr>
      </p:pic>
      <p:sp>
        <p:nvSpPr>
          <p:cNvPr id="5" name="TextBox 11">
            <a:extLst>
              <a:ext uri="{FF2B5EF4-FFF2-40B4-BE49-F238E27FC236}">
                <a16:creationId xmlns:a16="http://schemas.microsoft.com/office/drawing/2014/main" id="{49C4AA34-6A34-0055-AFEA-9E02D74DEFC9}"/>
              </a:ext>
            </a:extLst>
          </p:cNvPr>
          <p:cNvSpPr txBox="1"/>
          <p:nvPr/>
        </p:nvSpPr>
        <p:spPr>
          <a:xfrm>
            <a:off x="446537" y="6408236"/>
            <a:ext cx="3772537" cy="400110"/>
          </a:xfrm>
          <a:prstGeom prst="rect">
            <a:avLst/>
          </a:prstGeom>
          <a:noFill/>
        </p:spPr>
        <p:txBody>
          <a:bodyPr wrap="square" rtlCol="0">
            <a:spAutoFit/>
          </a:bodyPr>
          <a:lstStyle/>
          <a:p>
            <a:r>
              <a:rPr lang="en-US" dirty="0"/>
              <a:t>Hedge et al., </a:t>
            </a:r>
            <a:r>
              <a:rPr lang="en-US" i="1" dirty="0"/>
              <a:t>Science, </a:t>
            </a:r>
            <a:r>
              <a:rPr lang="en-US" dirty="0"/>
              <a:t>2022</a:t>
            </a:r>
            <a:endParaRPr lang="en-US" sz="2000" dirty="0"/>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A0650C6-4996-0B69-8E4C-F298D7C137A9}"/>
                  </a:ext>
                </a:extLst>
              </p:cNvPr>
              <p:cNvSpPr txBox="1"/>
              <p:nvPr/>
            </p:nvSpPr>
            <p:spPr>
              <a:xfrm>
                <a:off x="533711" y="2102270"/>
                <a:ext cx="6616781" cy="3785652"/>
              </a:xfrm>
              <a:prstGeom prst="rect">
                <a:avLst/>
              </a:prstGeom>
              <a:noFill/>
            </p:spPr>
            <p:txBody>
              <a:bodyPr wrap="square" rtlCol="0">
                <a:spAutoFit/>
              </a:bodyPr>
              <a:lstStyle/>
              <a:p>
                <a:r>
                  <a:rPr lang="en-US" sz="2400" dirty="0">
                    <a:solidFill>
                      <a:schemeClr val="tx1"/>
                    </a:solidFill>
                  </a:rPr>
                  <a:t>Solvent (water) volume fraction (</a:t>
                </a:r>
                <a14:m>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𝜙</m:t>
                        </m:r>
                      </m:e>
                      <m:sub>
                        <m:r>
                          <a:rPr lang="en-US" sz="2400" b="0" i="1" smtClean="0">
                            <a:solidFill>
                              <a:schemeClr val="tx1"/>
                            </a:solidFill>
                            <a:latin typeface="Cambria Math" panose="02040503050406030204" pitchFamily="18" charset="0"/>
                          </a:rPr>
                          <m:t>𝑠</m:t>
                        </m:r>
                      </m:sub>
                    </m:sSub>
                  </m:oMath>
                </a14:m>
                <a:r>
                  <a:rPr lang="en-US" sz="2400" dirty="0">
                    <a:solidFill>
                      <a:schemeClr val="tx1"/>
                    </a:solidFill>
                  </a:rPr>
                  <a:t>) described by </a:t>
                </a:r>
                <a:r>
                  <a:rPr lang="en-US" sz="2400" b="1" dirty="0">
                    <a:solidFill>
                      <a:schemeClr val="tx1"/>
                    </a:solidFill>
                  </a:rPr>
                  <a:t>a poroelastic model</a:t>
                </a:r>
              </a:p>
              <a:p>
                <a:pPr marL="342900" indent="-342900">
                  <a:buFont typeface="Arial" panose="020B0604020202020204" pitchFamily="34" charset="0"/>
                  <a:buChar char="•"/>
                </a:pPr>
                <a:endParaRPr lang="en-US" sz="2400" dirty="0">
                  <a:solidFill>
                    <a:schemeClr val="accent6"/>
                  </a:solidFill>
                </a:endParaRPr>
              </a:p>
              <a:p>
                <a:pPr marL="342900" indent="-342900">
                  <a:buFont typeface="Wingdings" panose="05000000000000000000" pitchFamily="2" charset="2"/>
                  <a:buChar char="Ø"/>
                </a:pPr>
                <a:r>
                  <a:rPr lang="en-US" sz="2400" dirty="0"/>
                  <a:t>Elastic modulus, </a:t>
                </a:r>
                <a:r>
                  <a:rPr lang="en-US" sz="2400" i="1" dirty="0"/>
                  <a:t>M</a:t>
                </a:r>
                <a:r>
                  <a:rPr lang="en-US" sz="2400" dirty="0"/>
                  <a:t>, indicates the compressive stiffness</a:t>
                </a:r>
              </a:p>
              <a:p>
                <a:pPr marL="342900" indent="-342900">
                  <a:buFont typeface="Wingdings" panose="05000000000000000000" pitchFamily="2" charset="2"/>
                  <a:buChar char="Ø"/>
                </a:pPr>
                <a:endParaRPr lang="en-US" sz="2400" dirty="0">
                  <a:solidFill>
                    <a:schemeClr val="accent6"/>
                  </a:solidFill>
                </a:endParaRPr>
              </a:p>
              <a:p>
                <a:pPr marL="342900" indent="-342900">
                  <a:buFont typeface="Wingdings" panose="05000000000000000000" pitchFamily="2" charset="2"/>
                  <a:buChar char="Ø"/>
                </a:pPr>
                <a:r>
                  <a:rPr lang="en-US" sz="2400" dirty="0">
                    <a:solidFill>
                      <a:schemeClr val="tx1"/>
                    </a:solidFill>
                  </a:rPr>
                  <a:t>A fully rigid membrane (</a:t>
                </a:r>
                <a:r>
                  <a:rPr lang="en-US" sz="2400" i="1" dirty="0">
                    <a:solidFill>
                      <a:schemeClr val="tx1"/>
                    </a:solidFill>
                  </a:rPr>
                  <a:t>M</a:t>
                </a:r>
                <a:r>
                  <a:rPr lang="en-US" sz="2400" dirty="0">
                    <a:solidFill>
                      <a:schemeClr val="tx1"/>
                    </a:solidFill>
                  </a:rPr>
                  <a:t> </a:t>
                </a:r>
                <a14:m>
                  <m:oMath xmlns:m="http://schemas.openxmlformats.org/officeDocument/2006/math">
                    <m:r>
                      <a:rPr lang="en-US" sz="2400" i="1" smtClean="0">
                        <a:solidFill>
                          <a:schemeClr val="tx1"/>
                        </a:solidFill>
                        <a:effectLst/>
                        <a:latin typeface="Cambria Math" panose="02040503050406030204" pitchFamily="18" charset="0"/>
                        <a:ea typeface="宋体" panose="02010600030101010101" pitchFamily="2" charset="-122"/>
                        <a:cs typeface="Vrinda" panose="020B0502040204020203" pitchFamily="34" charset="0"/>
                      </a:rPr>
                      <m:t>→+∞</m:t>
                    </m:r>
                  </m:oMath>
                </a14:m>
                <a:r>
                  <a:rPr lang="en-US" sz="2400" dirty="0">
                    <a:solidFill>
                      <a:schemeClr val="tx1"/>
                    </a:solidFill>
                  </a:rPr>
                  <a:t>) has a constant water content</a:t>
                </a:r>
              </a:p>
              <a:p>
                <a:pPr marL="342900" indent="-342900">
                  <a:buFont typeface="Wingdings" panose="05000000000000000000" pitchFamily="2" charset="2"/>
                  <a:buChar char="Ø"/>
                </a:pPr>
                <a:endParaRPr lang="en-US" sz="2400" dirty="0">
                  <a:solidFill>
                    <a:schemeClr val="accent6"/>
                  </a:solidFill>
                </a:endParaRPr>
              </a:p>
              <a:p>
                <a:pPr marL="342900" indent="-342900">
                  <a:buFont typeface="Wingdings" panose="05000000000000000000" pitchFamily="2" charset="2"/>
                  <a:buChar char="Ø"/>
                </a:pPr>
                <a:r>
                  <a:rPr lang="en-US" sz="2400" dirty="0"/>
                  <a:t>Elastic membranes exhibit  compaction</a:t>
                </a:r>
              </a:p>
            </p:txBody>
          </p:sp>
        </mc:Choice>
        <mc:Fallback xmlns="">
          <p:sp>
            <p:nvSpPr>
              <p:cNvPr id="6" name="TextBox 5">
                <a:extLst>
                  <a:ext uri="{FF2B5EF4-FFF2-40B4-BE49-F238E27FC236}">
                    <a16:creationId xmlns:a16="http://schemas.microsoft.com/office/drawing/2014/main" xmlns="" xmlns:a14="http://schemas.microsoft.com/office/drawing/2010/main" id="{BA0650C6-4996-0B69-8E4C-F298D7C137A9}"/>
                  </a:ext>
                </a:extLst>
              </p:cNvPr>
              <p:cNvSpPr txBox="1">
                <a:spLocks noRot="1" noChangeAspect="1" noMove="1" noResize="1" noEditPoints="1" noAdjustHandles="1" noChangeArrowheads="1" noChangeShapeType="1" noTextEdit="1"/>
              </p:cNvSpPr>
              <p:nvPr/>
            </p:nvSpPr>
            <p:spPr>
              <a:xfrm>
                <a:off x="533711" y="2102270"/>
                <a:ext cx="6616781" cy="3785652"/>
              </a:xfrm>
              <a:prstGeom prst="rect">
                <a:avLst/>
              </a:prstGeom>
              <a:blipFill rotWithShape="0">
                <a:blip r:embed="rId4"/>
                <a:stretch>
                  <a:fillRect l="-1475" t="-1127" b="-2899"/>
                </a:stretch>
              </a:blipFill>
            </p:spPr>
            <p:txBody>
              <a:bodyPr/>
              <a:lstStyle/>
              <a:p>
                <a:r>
                  <a:rPr lang="en-US">
                    <a:noFill/>
                  </a:rPr>
                  <a:t> </a:t>
                </a:r>
              </a:p>
            </p:txBody>
          </p:sp>
        </mc:Fallback>
      </mc:AlternateContent>
    </p:spTree>
    <p:extLst>
      <p:ext uri="{BB962C8B-B14F-4D97-AF65-F5344CB8AC3E}">
        <p14:creationId xmlns:p14="http://schemas.microsoft.com/office/powerpoint/2010/main" val="2214347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6" end="6"/>
                                            </p:txEl>
                                          </p:spTgt>
                                        </p:tgtEl>
                                        <p:attrNameLst>
                                          <p:attrName>style.visibility</p:attrName>
                                        </p:attrNameLst>
                                      </p:cBhvr>
                                      <p:to>
                                        <p:strVal val="visible"/>
                                      </p:to>
                                    </p:set>
                                    <p:animEffect transition="in" filter="fade">
                                      <p:cBhvr>
                                        <p:cTn id="1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390826" y="1795231"/>
            <a:ext cx="2783307" cy="1984146"/>
          </a:xfrm>
          <a:prstGeom prst="rect">
            <a:avLst/>
          </a:prstGeom>
        </p:spPr>
      </p:pic>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15389" y="0"/>
            <a:ext cx="11308267" cy="1143000"/>
          </a:xfrm>
        </p:spPr>
        <p:txBody>
          <a:bodyPr/>
          <a:lstStyle/>
          <a:p>
            <a:r>
              <a:rPr lang="en-US" sz="4200" dirty="0"/>
              <a:t>Historical Background</a:t>
            </a:r>
          </a:p>
        </p:txBody>
      </p:sp>
      <p:sp>
        <p:nvSpPr>
          <p:cNvPr id="68" name="Rectangle 67"/>
          <p:cNvSpPr/>
          <p:nvPr/>
        </p:nvSpPr>
        <p:spPr>
          <a:xfrm>
            <a:off x="5585283" y="939587"/>
            <a:ext cx="393352" cy="41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a:off x="370609" y="5818909"/>
            <a:ext cx="11453047" cy="0"/>
          </a:xfrm>
          <a:prstGeom prst="straightConnector1">
            <a:avLst/>
          </a:prstGeom>
          <a:ln w="38100">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B17569B-4A4E-4134-9069-6D1D993A6C70}"/>
              </a:ext>
            </a:extLst>
          </p:cNvPr>
          <p:cNvSpPr txBox="1"/>
          <p:nvPr/>
        </p:nvSpPr>
        <p:spPr>
          <a:xfrm>
            <a:off x="344076" y="5813815"/>
            <a:ext cx="1229590" cy="461665"/>
          </a:xfrm>
          <a:prstGeom prst="rect">
            <a:avLst/>
          </a:prstGeom>
          <a:noFill/>
        </p:spPr>
        <p:txBody>
          <a:bodyPr wrap="square" rtlCol="0">
            <a:spAutoFit/>
          </a:bodyPr>
          <a:lstStyle/>
          <a:p>
            <a:r>
              <a:rPr lang="en-US" sz="2400" dirty="0"/>
              <a:t>1740s</a:t>
            </a:r>
          </a:p>
        </p:txBody>
      </p:sp>
      <p:cxnSp>
        <p:nvCxnSpPr>
          <p:cNvPr id="8" name="Straight Arrow Connector 7"/>
          <p:cNvCxnSpPr/>
          <p:nvPr/>
        </p:nvCxnSpPr>
        <p:spPr>
          <a:xfrm flipV="1">
            <a:off x="829541" y="4940147"/>
            <a:ext cx="0" cy="878762"/>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6B17569B-4A4E-4134-9069-6D1D993A6C70}"/>
              </a:ext>
            </a:extLst>
          </p:cNvPr>
          <p:cNvSpPr txBox="1"/>
          <p:nvPr/>
        </p:nvSpPr>
        <p:spPr>
          <a:xfrm>
            <a:off x="409320" y="4080583"/>
            <a:ext cx="1395241" cy="877163"/>
          </a:xfrm>
          <a:prstGeom prst="rect">
            <a:avLst/>
          </a:prstGeom>
          <a:solidFill>
            <a:schemeClr val="accent5"/>
          </a:solidFill>
          <a:ln w="19050">
            <a:solidFill>
              <a:schemeClr val="accent6">
                <a:lumMod val="75000"/>
              </a:schemeClr>
            </a:solidFill>
          </a:ln>
        </p:spPr>
        <p:txBody>
          <a:bodyPr wrap="square" rtlCol="0">
            <a:spAutoFit/>
          </a:bodyPr>
          <a:lstStyle/>
          <a:p>
            <a:r>
              <a:rPr lang="en-US" sz="1700" dirty="0"/>
              <a:t>Discovery of osmosis by </a:t>
            </a:r>
            <a:r>
              <a:rPr lang="en-US" sz="1700" dirty="0" err="1"/>
              <a:t>Nollet</a:t>
            </a:r>
            <a:endParaRPr lang="en-US" sz="1700" dirty="0"/>
          </a:p>
        </p:txBody>
      </p:sp>
      <p:pic>
        <p:nvPicPr>
          <p:cNvPr id="34" name="Picture 3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9689" y="2049371"/>
            <a:ext cx="1545205" cy="1860198"/>
          </a:xfrm>
          <a:prstGeom prst="rect">
            <a:avLst/>
          </a:prstGeom>
        </p:spPr>
      </p:pic>
      <p:sp>
        <p:nvSpPr>
          <p:cNvPr id="35" name="TextBox 34">
            <a:extLst>
              <a:ext uri="{FF2B5EF4-FFF2-40B4-BE49-F238E27FC236}">
                <a16:creationId xmlns:a16="http://schemas.microsoft.com/office/drawing/2014/main" id="{6B17569B-4A4E-4134-9069-6D1D993A6C70}"/>
              </a:ext>
            </a:extLst>
          </p:cNvPr>
          <p:cNvSpPr txBox="1"/>
          <p:nvPr/>
        </p:nvSpPr>
        <p:spPr>
          <a:xfrm>
            <a:off x="2732093" y="5818406"/>
            <a:ext cx="1229590" cy="461665"/>
          </a:xfrm>
          <a:prstGeom prst="rect">
            <a:avLst/>
          </a:prstGeom>
          <a:noFill/>
        </p:spPr>
        <p:txBody>
          <a:bodyPr wrap="square" rtlCol="0">
            <a:spAutoFit/>
          </a:bodyPr>
          <a:lstStyle/>
          <a:p>
            <a:r>
              <a:rPr lang="en-US" sz="2400" dirty="0"/>
              <a:t>1953</a:t>
            </a:r>
          </a:p>
        </p:txBody>
      </p:sp>
      <p:sp>
        <p:nvSpPr>
          <p:cNvPr id="36" name="TextBox 35">
            <a:extLst>
              <a:ext uri="{FF2B5EF4-FFF2-40B4-BE49-F238E27FC236}">
                <a16:creationId xmlns:a16="http://schemas.microsoft.com/office/drawing/2014/main" id="{6B17569B-4A4E-4134-9069-6D1D993A6C70}"/>
              </a:ext>
            </a:extLst>
          </p:cNvPr>
          <p:cNvSpPr txBox="1"/>
          <p:nvPr/>
        </p:nvSpPr>
        <p:spPr>
          <a:xfrm>
            <a:off x="2238835" y="2986073"/>
            <a:ext cx="1934113" cy="1923604"/>
          </a:xfrm>
          <a:prstGeom prst="rect">
            <a:avLst/>
          </a:prstGeom>
          <a:solidFill>
            <a:schemeClr val="accent5"/>
          </a:solidFill>
          <a:ln w="19050">
            <a:solidFill>
              <a:schemeClr val="accent6">
                <a:lumMod val="75000"/>
              </a:schemeClr>
            </a:solidFill>
          </a:ln>
        </p:spPr>
        <p:txBody>
          <a:bodyPr wrap="square" rtlCol="0">
            <a:spAutoFit/>
          </a:bodyPr>
          <a:lstStyle/>
          <a:p>
            <a:r>
              <a:rPr lang="en-US" sz="1700" dirty="0"/>
              <a:t>Reid suggested using RO for desalination (funded by Office of Saline Water of US Department of Interior)</a:t>
            </a:r>
          </a:p>
        </p:txBody>
      </p:sp>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27879" y="1008923"/>
            <a:ext cx="1869010" cy="1861222"/>
          </a:xfrm>
          <a:prstGeom prst="rect">
            <a:avLst/>
          </a:prstGeom>
        </p:spPr>
      </p:pic>
      <p:cxnSp>
        <p:nvCxnSpPr>
          <p:cNvPr id="37" name="Straight Arrow Connector 36"/>
          <p:cNvCxnSpPr/>
          <p:nvPr/>
        </p:nvCxnSpPr>
        <p:spPr>
          <a:xfrm flipV="1">
            <a:off x="3186206" y="4939644"/>
            <a:ext cx="0" cy="878762"/>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6B17569B-4A4E-4134-9069-6D1D993A6C70}"/>
              </a:ext>
            </a:extLst>
          </p:cNvPr>
          <p:cNvSpPr txBox="1"/>
          <p:nvPr/>
        </p:nvSpPr>
        <p:spPr>
          <a:xfrm>
            <a:off x="7120964" y="3209377"/>
            <a:ext cx="2216952" cy="1400383"/>
          </a:xfrm>
          <a:prstGeom prst="rect">
            <a:avLst/>
          </a:prstGeom>
          <a:solidFill>
            <a:schemeClr val="accent5"/>
          </a:solidFill>
          <a:ln w="19050">
            <a:solidFill>
              <a:schemeClr val="accent6">
                <a:lumMod val="75000"/>
              </a:schemeClr>
            </a:solidFill>
          </a:ln>
        </p:spPr>
        <p:txBody>
          <a:bodyPr wrap="square" rtlCol="0">
            <a:spAutoFit/>
          </a:bodyPr>
          <a:lstStyle/>
          <a:p>
            <a:r>
              <a:rPr lang="en-US" sz="1700" dirty="0" err="1"/>
              <a:t>Leob</a:t>
            </a:r>
            <a:r>
              <a:rPr lang="en-US" sz="1700" dirty="0"/>
              <a:t> and </a:t>
            </a:r>
            <a:r>
              <a:rPr lang="en-US" sz="1700" dirty="0" err="1"/>
              <a:t>Sourirajan</a:t>
            </a:r>
            <a:r>
              <a:rPr lang="en-US" sz="1700" dirty="0"/>
              <a:t> developed high-permeability </a:t>
            </a:r>
            <a:r>
              <a:rPr lang="en-US" sz="1700" b="1" dirty="0"/>
              <a:t>asymmetric</a:t>
            </a:r>
            <a:r>
              <a:rPr lang="en-US" sz="1700" dirty="0"/>
              <a:t> CA membranes  </a:t>
            </a:r>
          </a:p>
        </p:txBody>
      </p:sp>
      <p:sp>
        <p:nvSpPr>
          <p:cNvPr id="40" name="TextBox 39">
            <a:extLst>
              <a:ext uri="{FF2B5EF4-FFF2-40B4-BE49-F238E27FC236}">
                <a16:creationId xmlns:a16="http://schemas.microsoft.com/office/drawing/2014/main" id="{6B17569B-4A4E-4134-9069-6D1D993A6C70}"/>
              </a:ext>
            </a:extLst>
          </p:cNvPr>
          <p:cNvSpPr txBox="1"/>
          <p:nvPr/>
        </p:nvSpPr>
        <p:spPr>
          <a:xfrm>
            <a:off x="5238618" y="5828945"/>
            <a:ext cx="1229590" cy="461665"/>
          </a:xfrm>
          <a:prstGeom prst="rect">
            <a:avLst/>
          </a:prstGeom>
          <a:noFill/>
        </p:spPr>
        <p:txBody>
          <a:bodyPr wrap="square" rtlCol="0">
            <a:spAutoFit/>
          </a:bodyPr>
          <a:lstStyle/>
          <a:p>
            <a:r>
              <a:rPr lang="en-US" sz="2400" dirty="0"/>
              <a:t>1958</a:t>
            </a:r>
          </a:p>
        </p:txBody>
      </p:sp>
      <p:cxnSp>
        <p:nvCxnSpPr>
          <p:cNvPr id="41" name="Straight Arrow Connector 40"/>
          <p:cNvCxnSpPr/>
          <p:nvPr/>
        </p:nvCxnSpPr>
        <p:spPr>
          <a:xfrm flipV="1">
            <a:off x="5687163" y="4932195"/>
            <a:ext cx="0" cy="878762"/>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6B17569B-4A4E-4134-9069-6D1D993A6C70}"/>
              </a:ext>
            </a:extLst>
          </p:cNvPr>
          <p:cNvSpPr txBox="1"/>
          <p:nvPr/>
        </p:nvSpPr>
        <p:spPr>
          <a:xfrm>
            <a:off x="9660985" y="3779377"/>
            <a:ext cx="2160454" cy="877163"/>
          </a:xfrm>
          <a:prstGeom prst="rect">
            <a:avLst/>
          </a:prstGeom>
          <a:solidFill>
            <a:schemeClr val="accent5"/>
          </a:solidFill>
          <a:ln w="19050">
            <a:solidFill>
              <a:schemeClr val="accent6">
                <a:lumMod val="75000"/>
              </a:schemeClr>
            </a:solidFill>
          </a:ln>
        </p:spPr>
        <p:txBody>
          <a:bodyPr wrap="square" rtlCol="0">
            <a:spAutoFit/>
          </a:bodyPr>
          <a:lstStyle/>
          <a:p>
            <a:r>
              <a:rPr lang="en-US" sz="1700" dirty="0" err="1"/>
              <a:t>Sourirajan</a:t>
            </a:r>
            <a:r>
              <a:rPr lang="en-US" sz="1700" dirty="0"/>
              <a:t> proposed a pore-based transport model  </a:t>
            </a:r>
          </a:p>
        </p:txBody>
      </p:sp>
      <p:cxnSp>
        <p:nvCxnSpPr>
          <p:cNvPr id="44" name="Straight Arrow Connector 43"/>
          <p:cNvCxnSpPr/>
          <p:nvPr/>
        </p:nvCxnSpPr>
        <p:spPr>
          <a:xfrm flipV="1">
            <a:off x="10690429" y="4689726"/>
            <a:ext cx="0" cy="1128680"/>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6B17569B-4A4E-4134-9069-6D1D993A6C70}"/>
              </a:ext>
            </a:extLst>
          </p:cNvPr>
          <p:cNvSpPr txBox="1"/>
          <p:nvPr/>
        </p:nvSpPr>
        <p:spPr>
          <a:xfrm>
            <a:off x="7821461" y="5835469"/>
            <a:ext cx="1229590" cy="461665"/>
          </a:xfrm>
          <a:prstGeom prst="rect">
            <a:avLst/>
          </a:prstGeom>
          <a:noFill/>
        </p:spPr>
        <p:txBody>
          <a:bodyPr wrap="square" rtlCol="0">
            <a:spAutoFit/>
          </a:bodyPr>
          <a:lstStyle/>
          <a:p>
            <a:r>
              <a:rPr lang="en-US" sz="2400" dirty="0"/>
              <a:t>1959</a:t>
            </a:r>
          </a:p>
        </p:txBody>
      </p:sp>
      <p:sp>
        <p:nvSpPr>
          <p:cNvPr id="46" name="TextBox 45">
            <a:extLst>
              <a:ext uri="{FF2B5EF4-FFF2-40B4-BE49-F238E27FC236}">
                <a16:creationId xmlns:a16="http://schemas.microsoft.com/office/drawing/2014/main" id="{6B17569B-4A4E-4134-9069-6D1D993A6C70}"/>
              </a:ext>
            </a:extLst>
          </p:cNvPr>
          <p:cNvSpPr txBox="1"/>
          <p:nvPr/>
        </p:nvSpPr>
        <p:spPr>
          <a:xfrm>
            <a:off x="10243543" y="5844174"/>
            <a:ext cx="1229590" cy="461665"/>
          </a:xfrm>
          <a:prstGeom prst="rect">
            <a:avLst/>
          </a:prstGeom>
          <a:noFill/>
        </p:spPr>
        <p:txBody>
          <a:bodyPr wrap="square" rtlCol="0">
            <a:spAutoFit/>
          </a:bodyPr>
          <a:lstStyle/>
          <a:p>
            <a:r>
              <a:rPr lang="en-US" sz="2400" dirty="0"/>
              <a:t>1963</a:t>
            </a:r>
          </a:p>
        </p:txBody>
      </p: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6B17569B-4A4E-4134-9069-6D1D993A6C70}"/>
                  </a:ext>
                </a:extLst>
              </p:cNvPr>
              <p:cNvSpPr txBox="1"/>
              <p:nvPr/>
            </p:nvSpPr>
            <p:spPr>
              <a:xfrm>
                <a:off x="4406866" y="3188779"/>
                <a:ext cx="2500214" cy="1708160"/>
              </a:xfrm>
              <a:prstGeom prst="rect">
                <a:avLst/>
              </a:prstGeom>
              <a:solidFill>
                <a:schemeClr val="accent5"/>
              </a:solidFill>
              <a:ln w="19050">
                <a:solidFill>
                  <a:schemeClr val="accent6">
                    <a:lumMod val="75000"/>
                  </a:schemeClr>
                </a:solidFill>
              </a:ln>
            </p:spPr>
            <p:txBody>
              <a:bodyPr wrap="square" rtlCol="0">
                <a:spAutoFit/>
              </a:bodyPr>
              <a:lstStyle/>
              <a:p>
                <a:r>
                  <a:rPr lang="en-US" sz="1700" dirty="0">
                    <a:solidFill>
                      <a:schemeClr val="tx1"/>
                    </a:solidFill>
                  </a:rPr>
                  <a:t>Kedem and </a:t>
                </a:r>
                <a:r>
                  <a:rPr lang="en-US" sz="1700" dirty="0" err="1">
                    <a:solidFill>
                      <a:schemeClr val="tx1"/>
                    </a:solidFill>
                  </a:rPr>
                  <a:t>Katchalsky</a:t>
                </a:r>
                <a:r>
                  <a:rPr lang="en-US" sz="1700" dirty="0">
                    <a:solidFill>
                      <a:schemeClr val="tx1"/>
                    </a:solidFill>
                  </a:rPr>
                  <a:t> developed a water transport model based on irreversible thermodynamics </a:t>
                </a:r>
              </a:p>
              <a:p>
                <a:pPr/>
                <a14:m>
                  <m:oMathPara xmlns:m="http://schemas.openxmlformats.org/officeDocument/2006/math">
                    <m:oMathParaPr>
                      <m:jc m:val="centerGroup"/>
                    </m:oMathParaPr>
                    <m:oMath xmlns:m="http://schemas.openxmlformats.org/officeDocument/2006/math">
                      <m:d>
                        <m:dPr>
                          <m:begChr m:val=""/>
                          <m:ctrlPr>
                            <a:rPr lang="en-US" sz="2000" b="1" i="1">
                              <a:solidFill>
                                <a:schemeClr val="tx1"/>
                              </a:solidFill>
                              <a:latin typeface="Cambria Math" panose="02040503050406030204" pitchFamily="18" charset="0"/>
                            </a:rPr>
                          </m:ctrlPr>
                        </m:dPr>
                        <m:e>
                          <m:sSub>
                            <m:sSubPr>
                              <m:ctrlPr>
                                <a:rPr lang="en-US" sz="2000" b="1" i="1">
                                  <a:solidFill>
                                    <a:schemeClr val="tx1"/>
                                  </a:solidFill>
                                  <a:latin typeface="Cambria Math" panose="02040503050406030204" pitchFamily="18" charset="0"/>
                                </a:rPr>
                              </m:ctrlPr>
                            </m:sSubPr>
                            <m:e>
                              <m:r>
                                <a:rPr lang="en-US" sz="2000" b="1" i="1">
                                  <a:solidFill>
                                    <a:schemeClr val="tx1"/>
                                  </a:solidFill>
                                  <a:latin typeface="Cambria Math" panose="02040503050406030204" pitchFamily="18" charset="0"/>
                                </a:rPr>
                                <m:t>𝑱</m:t>
                              </m:r>
                            </m:e>
                            <m:sub>
                              <m:r>
                                <a:rPr lang="en-US" sz="2000" b="1" i="1">
                                  <a:solidFill>
                                    <a:schemeClr val="tx1"/>
                                  </a:solidFill>
                                  <a:latin typeface="Cambria Math" panose="02040503050406030204" pitchFamily="18" charset="0"/>
                                </a:rPr>
                                <m:t>𝒗</m:t>
                              </m:r>
                            </m:sub>
                          </m:sSub>
                          <m:r>
                            <a:rPr lang="en-US" sz="2000" b="1">
                              <a:solidFill>
                                <a:schemeClr val="tx1"/>
                              </a:solidFill>
                              <a:latin typeface="Cambria Math" panose="02040503050406030204" pitchFamily="18" charset="0"/>
                            </a:rPr>
                            <m:t>=</m:t>
                          </m:r>
                          <m:sSub>
                            <m:sSubPr>
                              <m:ctrlPr>
                                <a:rPr lang="en-US" sz="2000" b="1" i="1">
                                  <a:solidFill>
                                    <a:schemeClr val="tx1"/>
                                  </a:solidFill>
                                  <a:latin typeface="Cambria Math" panose="02040503050406030204" pitchFamily="18" charset="0"/>
                                </a:rPr>
                              </m:ctrlPr>
                            </m:sSubPr>
                            <m:e>
                              <m:r>
                                <a:rPr lang="en-US" sz="2000" b="1" i="1">
                                  <a:solidFill>
                                    <a:schemeClr val="tx1"/>
                                  </a:solidFill>
                                  <a:latin typeface="Cambria Math" panose="02040503050406030204" pitchFamily="18" charset="0"/>
                                </a:rPr>
                                <m:t>𝑳</m:t>
                              </m:r>
                            </m:e>
                            <m:sub>
                              <m:r>
                                <a:rPr lang="en-US" sz="2000" b="1" i="1">
                                  <a:solidFill>
                                    <a:schemeClr val="tx1"/>
                                  </a:solidFill>
                                  <a:latin typeface="Cambria Math" panose="02040503050406030204" pitchFamily="18" charset="0"/>
                                </a:rPr>
                                <m:t>𝑷</m:t>
                              </m:r>
                            </m:sub>
                          </m:sSub>
                          <m:r>
                            <a:rPr lang="en-US" sz="2000" b="1">
                              <a:solidFill>
                                <a:schemeClr val="tx1"/>
                              </a:solidFill>
                              <a:latin typeface="Cambria Math" panose="02040503050406030204" pitchFamily="18" charset="0"/>
                            </a:rPr>
                            <m:t>(∆</m:t>
                          </m:r>
                          <m:r>
                            <a:rPr lang="en-US" sz="2000" b="1" i="1">
                              <a:solidFill>
                                <a:schemeClr val="tx1"/>
                              </a:solidFill>
                              <a:latin typeface="Cambria Math" panose="02040503050406030204" pitchFamily="18" charset="0"/>
                            </a:rPr>
                            <m:t>𝑷</m:t>
                          </m:r>
                          <m:r>
                            <a:rPr lang="en-US" sz="2000" b="1">
                              <a:solidFill>
                                <a:schemeClr val="tx1"/>
                              </a:solidFill>
                              <a:latin typeface="Cambria Math" panose="02040503050406030204" pitchFamily="18" charset="0"/>
                            </a:rPr>
                            <m:t>−</m:t>
                          </m:r>
                          <m:r>
                            <a:rPr lang="en-US" sz="2000" b="1" i="1">
                              <a:solidFill>
                                <a:schemeClr val="tx1"/>
                              </a:solidFill>
                              <a:latin typeface="Cambria Math" panose="02040503050406030204" pitchFamily="18" charset="0"/>
                            </a:rPr>
                            <m:t>𝝈</m:t>
                          </m:r>
                          <m:r>
                            <a:rPr lang="en-US" sz="2000" b="1">
                              <a:solidFill>
                                <a:schemeClr val="tx1"/>
                              </a:solidFill>
                              <a:latin typeface="Cambria Math" panose="02040503050406030204" pitchFamily="18" charset="0"/>
                            </a:rPr>
                            <m:t>∆</m:t>
                          </m:r>
                          <m:r>
                            <a:rPr lang="en-US" sz="2000" b="1" i="1">
                              <a:solidFill>
                                <a:schemeClr val="tx1"/>
                              </a:solidFill>
                              <a:latin typeface="Cambria Math" panose="02040503050406030204" pitchFamily="18" charset="0"/>
                            </a:rPr>
                            <m:t>𝝅</m:t>
                          </m:r>
                        </m:e>
                      </m:d>
                    </m:oMath>
                  </m:oMathPara>
                </a14:m>
                <a:endParaRPr lang="en-US" sz="1600" b="1" dirty="0">
                  <a:solidFill>
                    <a:schemeClr val="accent6"/>
                  </a:solidFill>
                </a:endParaRPr>
              </a:p>
            </p:txBody>
          </p:sp>
        </mc:Choice>
        <mc:Fallback xmlns="">
          <p:sp>
            <p:nvSpPr>
              <p:cNvPr id="52" name="TextBox 51">
                <a:extLst>
                  <a:ext uri="{FF2B5EF4-FFF2-40B4-BE49-F238E27FC236}">
                    <a16:creationId xmlns:a16="http://schemas.microsoft.com/office/drawing/2014/main" xmlns="" xmlns:a14="http://schemas.microsoft.com/office/drawing/2010/main" id="{6B17569B-4A4E-4134-9069-6D1D993A6C70}"/>
                  </a:ext>
                </a:extLst>
              </p:cNvPr>
              <p:cNvSpPr txBox="1">
                <a:spLocks noRot="1" noChangeAspect="1" noMove="1" noResize="1" noEditPoints="1" noAdjustHandles="1" noChangeArrowheads="1" noChangeShapeType="1" noTextEdit="1"/>
              </p:cNvSpPr>
              <p:nvPr/>
            </p:nvSpPr>
            <p:spPr>
              <a:xfrm>
                <a:off x="4406866" y="3188779"/>
                <a:ext cx="2500214" cy="1708160"/>
              </a:xfrm>
              <a:prstGeom prst="rect">
                <a:avLst/>
              </a:prstGeom>
              <a:blipFill rotWithShape="0">
                <a:blip r:embed="rId6"/>
                <a:stretch>
                  <a:fillRect l="-1453" t="-707" r="-21308" b="-43463"/>
                </a:stretch>
              </a:blipFill>
              <a:ln w="19050">
                <a:solidFill>
                  <a:schemeClr val="accent6">
                    <a:lumMod val="75000"/>
                  </a:schemeClr>
                </a:solidFill>
              </a:ln>
            </p:spPr>
            <p:txBody>
              <a:bodyPr/>
              <a:lstStyle/>
              <a:p>
                <a:r>
                  <a:rPr lang="en-US">
                    <a:noFill/>
                  </a:rPr>
                  <a:t> </a:t>
                </a:r>
              </a:p>
            </p:txBody>
          </p:sp>
        </mc:Fallback>
      </mc:AlternateContent>
      <p:cxnSp>
        <p:nvCxnSpPr>
          <p:cNvPr id="53" name="Straight Arrow Connector 52"/>
          <p:cNvCxnSpPr/>
          <p:nvPr/>
        </p:nvCxnSpPr>
        <p:spPr>
          <a:xfrm flipV="1">
            <a:off x="8289469" y="4689726"/>
            <a:ext cx="0" cy="1128680"/>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26" name="Picture 2" descr="Water Desalination ReporT">
            <a:extLst>
              <a:ext uri="{FF2B5EF4-FFF2-40B4-BE49-F238E27FC236}">
                <a16:creationId xmlns:a16="http://schemas.microsoft.com/office/drawing/2014/main" id="{CA01A8B0-F961-E48F-B231-D3FE65E3BBFA}"/>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237389" y="1352006"/>
            <a:ext cx="2036904" cy="163114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14E2B39-AFFF-6CC3-27AF-8652927D488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886556" y="1817384"/>
            <a:ext cx="934565" cy="1158887"/>
          </a:xfrm>
          <a:prstGeom prst="rect">
            <a:avLst/>
          </a:prstGeom>
        </p:spPr>
      </p:pic>
      <p:pic>
        <p:nvPicPr>
          <p:cNvPr id="4" name="Picture 3">
            <a:extLst>
              <a:ext uri="{FF2B5EF4-FFF2-40B4-BE49-F238E27FC236}">
                <a16:creationId xmlns:a16="http://schemas.microsoft.com/office/drawing/2014/main" id="{30B2421D-900A-8A83-99BB-8A8BAF2D641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448138" y="1833271"/>
            <a:ext cx="1366025" cy="1143000"/>
          </a:xfrm>
          <a:prstGeom prst="rect">
            <a:avLst/>
          </a:prstGeom>
        </p:spPr>
      </p:pic>
    </p:spTree>
    <p:extLst>
      <p:ext uri="{BB962C8B-B14F-4D97-AF65-F5344CB8AC3E}">
        <p14:creationId xmlns:p14="http://schemas.microsoft.com/office/powerpoint/2010/main" val="3345781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0" presetClass="entr" presetSubtype="0" fill="hold"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500"/>
                            </p:stCondLst>
                            <p:childTnLst>
                              <p:par>
                                <p:cTn id="43" presetID="1"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childTnLst>
                                </p:cTn>
                              </p:par>
                              <p:par>
                                <p:cTn id="47" presetID="10"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45"/>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1026"/>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46"/>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44"/>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childTnLst>
                                </p:cTn>
                              </p:par>
                              <p:par>
                                <p:cTn id="68" presetID="1" presetClass="entr" presetSubtype="0" fill="hold" nodeType="withEffect">
                                  <p:stCondLst>
                                    <p:cond delay="0"/>
                                  </p:stCondLst>
                                  <p:childTnLst>
                                    <p:set>
                                      <p:cBhvr>
                                        <p:cTn id="69"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35" grpId="0"/>
      <p:bldP spid="36" grpId="0" animBg="1"/>
      <p:bldP spid="39" grpId="0" animBg="1"/>
      <p:bldP spid="40" grpId="0"/>
      <p:bldP spid="43" grpId="0" animBg="1"/>
      <p:bldP spid="45" grpId="0"/>
      <p:bldP spid="46" grpId="0"/>
      <p:bldP spid="5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425461" y="64814"/>
            <a:ext cx="11524211" cy="1143000"/>
          </a:xfrm>
        </p:spPr>
        <p:txBody>
          <a:bodyPr/>
          <a:lstStyle/>
          <a:p>
            <a:r>
              <a:rPr lang="en-US" sz="4200" dirty="0"/>
              <a:t>Will We Have Water Flow Here by Diffusion?</a:t>
            </a:r>
          </a:p>
        </p:txBody>
      </p:sp>
      <p:sp>
        <p:nvSpPr>
          <p:cNvPr id="31" name="Rectangle 30"/>
          <p:cNvSpPr/>
          <p:nvPr/>
        </p:nvSpPr>
        <p:spPr>
          <a:xfrm>
            <a:off x="11090929" y="6794928"/>
            <a:ext cx="987091" cy="380168"/>
          </a:xfrm>
          <a:prstGeom prst="rect">
            <a:avLst/>
          </a:prstGeom>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DF28A02-1DFE-CCA6-BE13-D68CA155839E}"/>
              </a:ext>
            </a:extLst>
          </p:cNvPr>
          <p:cNvSpPr txBox="1"/>
          <p:nvPr/>
        </p:nvSpPr>
        <p:spPr>
          <a:xfrm>
            <a:off x="1548062" y="1539643"/>
            <a:ext cx="3438762" cy="461665"/>
          </a:xfrm>
          <a:prstGeom prst="rect">
            <a:avLst/>
          </a:prstGeom>
          <a:noFill/>
        </p:spPr>
        <p:txBody>
          <a:bodyPr wrap="none" rtlCol="0">
            <a:spAutoFit/>
          </a:bodyPr>
          <a:lstStyle/>
          <a:p>
            <a:r>
              <a:rPr lang="en-US" sz="2400" dirty="0"/>
              <a:t>Hypothetical Membrane</a:t>
            </a:r>
          </a:p>
        </p:txBody>
      </p:sp>
      <p:sp>
        <p:nvSpPr>
          <p:cNvPr id="4" name="TextBox 3">
            <a:extLst>
              <a:ext uri="{FF2B5EF4-FFF2-40B4-BE49-F238E27FC236}">
                <a16:creationId xmlns:a16="http://schemas.microsoft.com/office/drawing/2014/main" id="{15D91ED2-809D-F969-84B1-04D431B70FBC}"/>
              </a:ext>
            </a:extLst>
          </p:cNvPr>
          <p:cNvSpPr txBox="1"/>
          <p:nvPr/>
        </p:nvSpPr>
        <p:spPr>
          <a:xfrm>
            <a:off x="7133187" y="1693822"/>
            <a:ext cx="2908168" cy="461665"/>
          </a:xfrm>
          <a:prstGeom prst="rect">
            <a:avLst/>
          </a:prstGeom>
          <a:noFill/>
        </p:spPr>
        <p:txBody>
          <a:bodyPr wrap="none" rtlCol="0">
            <a:spAutoFit/>
          </a:bodyPr>
          <a:lstStyle/>
          <a:p>
            <a:r>
              <a:rPr lang="en-US" sz="2400" dirty="0"/>
              <a:t>Realistic Membrane</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2207" y="2242936"/>
            <a:ext cx="4802345" cy="3291840"/>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56902" y="2242936"/>
            <a:ext cx="4834027" cy="3291840"/>
          </a:xfrm>
          <a:prstGeom prst="rect">
            <a:avLst/>
          </a:prstGeom>
        </p:spPr>
      </p:pic>
      <p:sp>
        <p:nvSpPr>
          <p:cNvPr id="15" name="Rectangle 14"/>
          <p:cNvSpPr/>
          <p:nvPr/>
        </p:nvSpPr>
        <p:spPr>
          <a:xfrm>
            <a:off x="690380" y="2155487"/>
            <a:ext cx="367645" cy="330044"/>
          </a:xfrm>
          <a:prstGeom prst="rect">
            <a:avLst/>
          </a:prstGeom>
          <a:solidFill>
            <a:schemeClr val="bg1"/>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2" name="Rectangle 31"/>
          <p:cNvSpPr/>
          <p:nvPr/>
        </p:nvSpPr>
        <p:spPr>
          <a:xfrm>
            <a:off x="6112556" y="2093383"/>
            <a:ext cx="367645" cy="330044"/>
          </a:xfrm>
          <a:prstGeom prst="rect">
            <a:avLst/>
          </a:prstGeom>
          <a:solidFill>
            <a:schemeClr val="bg1"/>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2D7C172-0F3B-3D60-1619-B7963EEE46D8}"/>
              </a:ext>
            </a:extLst>
          </p:cNvPr>
          <p:cNvSpPr txBox="1"/>
          <p:nvPr/>
        </p:nvSpPr>
        <p:spPr>
          <a:xfrm>
            <a:off x="1160442" y="5647434"/>
            <a:ext cx="10789230" cy="1077218"/>
          </a:xfrm>
          <a:prstGeom prst="rect">
            <a:avLst/>
          </a:prstGeom>
          <a:noFill/>
        </p:spPr>
        <p:txBody>
          <a:bodyPr wrap="square">
            <a:spAutoFit/>
          </a:bodyPr>
          <a:lstStyle/>
          <a:p>
            <a:r>
              <a:rPr lang="en-US" sz="3200" dirty="0"/>
              <a:t>Of course not!</a:t>
            </a:r>
          </a:p>
          <a:p>
            <a:r>
              <a:rPr lang="en-US" sz="3200" dirty="0"/>
              <a:t>Perpetual motion machine…Violates thermodynamics!</a:t>
            </a:r>
          </a:p>
        </p:txBody>
      </p:sp>
    </p:spTree>
    <p:extLst>
      <p:ext uri="{BB962C8B-B14F-4D97-AF65-F5344CB8AC3E}">
        <p14:creationId xmlns:p14="http://schemas.microsoft.com/office/powerpoint/2010/main" val="262944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5" grpId="0" animBg="1"/>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11139055" y="6409917"/>
            <a:ext cx="987091" cy="380168"/>
          </a:xfrm>
          <a:prstGeom prst="rect">
            <a:avLst/>
          </a:prstGeom>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93D3B1F-2DA7-46DB-E0D0-4A63D53CDB94}"/>
              </a:ext>
            </a:extLst>
          </p:cNvPr>
          <p:cNvSpPr txBox="1"/>
          <p:nvPr/>
        </p:nvSpPr>
        <p:spPr>
          <a:xfrm>
            <a:off x="1213463" y="6058538"/>
            <a:ext cx="4714095" cy="584775"/>
          </a:xfrm>
          <a:prstGeom prst="rect">
            <a:avLst/>
          </a:prstGeom>
          <a:noFill/>
        </p:spPr>
        <p:txBody>
          <a:bodyPr wrap="square" rtlCol="0">
            <a:spAutoFit/>
          </a:bodyPr>
          <a:lstStyle/>
          <a:p>
            <a:r>
              <a:rPr lang="en-US" sz="1600" dirty="0"/>
              <a:t>Paul and </a:t>
            </a:r>
            <a:r>
              <a:rPr lang="en-US" sz="1600" dirty="0" err="1"/>
              <a:t>Ebra</a:t>
            </a:r>
            <a:r>
              <a:rPr lang="en-US" sz="1600" dirty="0"/>
              <a:t>‐Lima, </a:t>
            </a:r>
            <a:r>
              <a:rPr lang="en-US" sz="1600" i="1" dirty="0"/>
              <a:t>Journal of Applied Polymer Science</a:t>
            </a:r>
            <a:r>
              <a:rPr lang="en-US" sz="1600" dirty="0"/>
              <a:t>, 1970</a:t>
            </a:r>
            <a:endParaRPr lang="en-US" dirty="0"/>
          </a:p>
        </p:txBody>
      </p:sp>
      <p:sp>
        <p:nvSpPr>
          <p:cNvPr id="10" name="Title 1">
            <a:extLst>
              <a:ext uri="{FF2B5EF4-FFF2-40B4-BE49-F238E27FC236}">
                <a16:creationId xmlns:a16="http://schemas.microsoft.com/office/drawing/2014/main" id="{6132FF29-352B-B2F3-BF9C-80FA63F777DB}"/>
              </a:ext>
            </a:extLst>
          </p:cNvPr>
          <p:cNvSpPr>
            <a:spLocks noGrp="1"/>
          </p:cNvSpPr>
          <p:nvPr>
            <p:ph type="title"/>
          </p:nvPr>
        </p:nvSpPr>
        <p:spPr>
          <a:xfrm>
            <a:off x="262540" y="281659"/>
            <a:ext cx="12030044" cy="1143000"/>
          </a:xfrm>
        </p:spPr>
        <p:txBody>
          <a:bodyPr/>
          <a:lstStyle/>
          <a:p>
            <a:r>
              <a:rPr lang="en-US" sz="4200" dirty="0"/>
              <a:t>Another Apparent Experimental Evidence for the Solution-Diffusion Model is Flawed</a:t>
            </a:r>
          </a:p>
        </p:txBody>
      </p:sp>
      <p:pic>
        <p:nvPicPr>
          <p:cNvPr id="4" name="Picture 3" descr="Project Path: E:\Yale Research and Academic Work\RO transport theory\Manuscript RO Review\Figure\Figgure 5 Sol Diffusion is Weak.opju&#10;PE Folder: /Figgure 5 Sol Diffusion is Weak/Rosenbaum/&#10;Short Name: Graph10">
            <a:extLst>
              <a:ext uri="{FF2B5EF4-FFF2-40B4-BE49-F238E27FC236}">
                <a16:creationId xmlns:a16="http://schemas.microsoft.com/office/drawing/2014/main" id="{E24B5B68-8385-2C8C-CE1E-3F57A77FE0C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49085" r="48271"/>
          <a:stretch/>
        </p:blipFill>
        <p:spPr>
          <a:xfrm>
            <a:off x="363303" y="1522620"/>
            <a:ext cx="5268239" cy="4559281"/>
          </a:xfrm>
          <a:prstGeom prst="rect">
            <a:avLst/>
          </a:prstGeom>
        </p:spPr>
      </p:pic>
      <p:pic>
        <p:nvPicPr>
          <p:cNvPr id="6" name="Picture 5" descr="Project Path: E:\Yale Research and Academic Work\RO transport theory\Manuscript RO Review\Figure\Figgure 5 Sol Diffusion is Weak.opju&#10;PE Folder: /Figgure 5 Sol Diffusion is Weak/Rosenbaum/&#10;Short Name: Graph10">
            <a:extLst>
              <a:ext uri="{FF2B5EF4-FFF2-40B4-BE49-F238E27FC236}">
                <a16:creationId xmlns:a16="http://schemas.microsoft.com/office/drawing/2014/main" id="{2DB25513-4CD4-2FC1-1C6D-BF7BCEC3613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3699" t="49085"/>
          <a:stretch/>
        </p:blipFill>
        <p:spPr>
          <a:xfrm>
            <a:off x="6560459" y="1398136"/>
            <a:ext cx="4820083" cy="4660402"/>
          </a:xfrm>
          <a:prstGeom prst="rect">
            <a:avLst/>
          </a:prstGeom>
        </p:spPr>
      </p:pic>
      <p:sp>
        <p:nvSpPr>
          <p:cNvPr id="9" name="TextBox 8">
            <a:extLst>
              <a:ext uri="{FF2B5EF4-FFF2-40B4-BE49-F238E27FC236}">
                <a16:creationId xmlns:a16="http://schemas.microsoft.com/office/drawing/2014/main" id="{6AEFCCDE-B1EF-1DEF-C26C-706B10812496}"/>
              </a:ext>
            </a:extLst>
          </p:cNvPr>
          <p:cNvSpPr txBox="1"/>
          <p:nvPr/>
        </p:nvSpPr>
        <p:spPr>
          <a:xfrm>
            <a:off x="7080497" y="6073476"/>
            <a:ext cx="3780008" cy="584775"/>
          </a:xfrm>
          <a:prstGeom prst="rect">
            <a:avLst/>
          </a:prstGeom>
          <a:noFill/>
        </p:spPr>
        <p:txBody>
          <a:bodyPr wrap="square" rtlCol="0">
            <a:spAutoFit/>
          </a:bodyPr>
          <a:lstStyle/>
          <a:p>
            <a:r>
              <a:rPr lang="en-US" sz="1600" dirty="0"/>
              <a:t>Hirai et al, </a:t>
            </a:r>
            <a:r>
              <a:rPr lang="en-US" sz="1600" i="1" dirty="0"/>
              <a:t>Journal of Applied Polymer science, </a:t>
            </a:r>
            <a:r>
              <a:rPr lang="en-US" sz="1600" dirty="0"/>
              <a:t>1989</a:t>
            </a:r>
            <a:endParaRPr lang="en-US" dirty="0"/>
          </a:p>
        </p:txBody>
      </p:sp>
    </p:spTree>
    <p:extLst>
      <p:ext uri="{BB962C8B-B14F-4D97-AF65-F5344CB8AC3E}">
        <p14:creationId xmlns:p14="http://schemas.microsoft.com/office/powerpoint/2010/main" val="3916238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333894" y="463452"/>
            <a:ext cx="11524211" cy="1143000"/>
          </a:xfrm>
        </p:spPr>
        <p:txBody>
          <a:bodyPr/>
          <a:lstStyle/>
          <a:p>
            <a:r>
              <a:rPr lang="en-US" sz="4200" dirty="0"/>
              <a:t>Nonlinearity in Water Flux vs Pressure is due to Membrane Compression Under Pressure</a:t>
            </a:r>
          </a:p>
        </p:txBody>
      </p:sp>
      <p:sp>
        <p:nvSpPr>
          <p:cNvPr id="15" name="Rectangle 14"/>
          <p:cNvSpPr/>
          <p:nvPr/>
        </p:nvSpPr>
        <p:spPr>
          <a:xfrm>
            <a:off x="829559" y="2291793"/>
            <a:ext cx="367645" cy="330044"/>
          </a:xfrm>
          <a:prstGeom prst="rect">
            <a:avLst/>
          </a:prstGeom>
          <a:solidFill>
            <a:schemeClr val="bg1"/>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BD652F7-2FD0-36E8-8637-8AC9DE4E2EB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446695" y="1665993"/>
            <a:ext cx="5154144" cy="5072977"/>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9388AAF-AE46-6B45-30A7-F1E2900EF2D5}"/>
                  </a:ext>
                </a:extLst>
              </p:cNvPr>
              <p:cNvSpPr txBox="1"/>
              <p:nvPr/>
            </p:nvSpPr>
            <p:spPr>
              <a:xfrm>
                <a:off x="591160" y="3588034"/>
                <a:ext cx="6126996" cy="2308324"/>
              </a:xfrm>
              <a:prstGeom prst="rect">
                <a:avLst/>
              </a:prstGeom>
              <a:noFill/>
            </p:spPr>
            <p:txBody>
              <a:bodyPr wrap="square" rtlCol="0">
                <a:spAutoFit/>
              </a:bodyPr>
              <a:lstStyle/>
              <a:p>
                <a:pPr marL="342900" indent="-342900">
                  <a:buFont typeface="Wingdings" panose="05000000000000000000" pitchFamily="2" charset="2"/>
                  <a:buChar char="Ø"/>
                </a:pPr>
                <a:r>
                  <a:rPr lang="en-US" sz="2400" dirty="0">
                    <a:solidFill>
                      <a:schemeClr val="tx1"/>
                    </a:solidFill>
                  </a:rPr>
                  <a:t>Linear </a:t>
                </a:r>
                <a14:m>
                  <m:oMath xmlns:m="http://schemas.openxmlformats.org/officeDocument/2006/math">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𝐽</m:t>
                        </m:r>
                      </m:e>
                      <m:sub>
                        <m:r>
                          <a:rPr lang="en-US" sz="2400" b="0" i="1" smtClean="0">
                            <a:solidFill>
                              <a:schemeClr val="tx1"/>
                            </a:solidFill>
                            <a:latin typeface="Cambria Math" panose="02040503050406030204" pitchFamily="18" charset="0"/>
                          </a:rPr>
                          <m:t>𝑠</m:t>
                        </m:r>
                      </m:sub>
                    </m:sSub>
                    <m:r>
                      <a:rPr lang="en-US" sz="2400" b="0" i="0" smtClean="0">
                        <a:solidFill>
                          <a:schemeClr val="tx1"/>
                        </a:solidFill>
                        <a:latin typeface="Cambria Math" panose="02040503050406030204" pitchFamily="18" charset="0"/>
                      </a:rPr>
                      <m:t>  </m:t>
                    </m:r>
                    <m:r>
                      <m:rPr>
                        <m:sty m:val="p"/>
                      </m:rPr>
                      <a:rPr lang="en-US" sz="2400" b="0" i="0" smtClean="0">
                        <a:solidFill>
                          <a:schemeClr val="tx1"/>
                        </a:solidFill>
                        <a:latin typeface="Cambria Math" panose="02040503050406030204" pitchFamily="18" charset="0"/>
                      </a:rPr>
                      <m:t>vs</m:t>
                    </m:r>
                    <m:r>
                      <m:rPr>
                        <m:lit/>
                      </m:rPr>
                      <a:rPr lang="en-US" sz="2400" i="1">
                        <a:solidFill>
                          <a:schemeClr val="tx1"/>
                        </a:solidFill>
                        <a:latin typeface="Cambria Math" panose="02040503050406030204" pitchFamily="18" charset="0"/>
                      </a:rPr>
                      <m:t> </m:t>
                    </m:r>
                    <m:r>
                      <m:rPr>
                        <m:sty m:val="p"/>
                      </m:rPr>
                      <a:rPr lang="en-US" sz="2400">
                        <a:solidFill>
                          <a:schemeClr val="tx1"/>
                        </a:solidFill>
                        <a:latin typeface="Cambria Math" panose="02040503050406030204" pitchFamily="18" charset="0"/>
                      </a:rPr>
                      <m:t>Δ</m:t>
                    </m:r>
                    <m:r>
                      <a:rPr lang="en-US" sz="2400" i="1">
                        <a:solidFill>
                          <a:schemeClr val="tx1"/>
                        </a:solidFill>
                        <a:latin typeface="Cambria Math" panose="02040503050406030204" pitchFamily="18" charset="0"/>
                      </a:rPr>
                      <m:t>𝑃</m:t>
                    </m:r>
                  </m:oMath>
                </a14:m>
                <a:r>
                  <a:rPr lang="en-US" sz="2400" dirty="0">
                    <a:solidFill>
                      <a:schemeClr val="tx1"/>
                    </a:solidFill>
                  </a:rPr>
                  <a:t> relationship for rigid membranes (</a:t>
                </a:r>
                <a:r>
                  <a:rPr lang="en-US" sz="2400" i="1" dirty="0">
                    <a:solidFill>
                      <a:schemeClr val="tx1"/>
                    </a:solidFill>
                  </a:rPr>
                  <a:t>M</a:t>
                </a:r>
                <a:r>
                  <a:rPr lang="en-US" sz="2400" dirty="0">
                    <a:solidFill>
                      <a:schemeClr val="tx1"/>
                    </a:solidFill>
                  </a:rPr>
                  <a:t> </a:t>
                </a:r>
                <a14:m>
                  <m:oMath xmlns:m="http://schemas.openxmlformats.org/officeDocument/2006/math">
                    <m:r>
                      <a:rPr lang="en-US" sz="2400" i="1">
                        <a:solidFill>
                          <a:schemeClr val="tx1"/>
                        </a:solidFill>
                        <a:latin typeface="Cambria Math" panose="02040503050406030204" pitchFamily="18" charset="0"/>
                        <a:ea typeface="宋体" panose="02010600030101010101" pitchFamily="2" charset="-122"/>
                        <a:cs typeface="Vrinda" panose="020B0502040204020203" pitchFamily="34" charset="0"/>
                      </a:rPr>
                      <m:t>→+∞</m:t>
                    </m:r>
                  </m:oMath>
                </a14:m>
                <a:r>
                  <a:rPr lang="en-US" sz="2400" dirty="0">
                    <a:solidFill>
                      <a:schemeClr val="tx1"/>
                    </a:solidFill>
                  </a:rPr>
                  <a:t>) or small pressures </a:t>
                </a:r>
              </a:p>
              <a:p>
                <a:pPr marL="342900" indent="-342900">
                  <a:buFont typeface="Wingdings" panose="05000000000000000000" pitchFamily="2" charset="2"/>
                  <a:buChar char="Ø"/>
                </a:pPr>
                <a:endParaRPr lang="en-US" sz="2400" dirty="0">
                  <a:solidFill>
                    <a:schemeClr val="accent6"/>
                  </a:solidFill>
                </a:endParaRPr>
              </a:p>
              <a:p>
                <a:pPr marL="342900" indent="-342900">
                  <a:buFont typeface="Wingdings" panose="05000000000000000000" pitchFamily="2" charset="2"/>
                  <a:buChar char="Ø"/>
                </a:pPr>
                <a:r>
                  <a:rPr lang="en-US" sz="2400" dirty="0"/>
                  <a:t>Elastic membranes with larger elasticity show deviation from the linearity</a:t>
                </a:r>
              </a:p>
            </p:txBody>
          </p:sp>
        </mc:Choice>
        <mc:Fallback xmlns="">
          <p:sp>
            <p:nvSpPr>
              <p:cNvPr id="5" name="TextBox 4">
                <a:extLst>
                  <a:ext uri="{FF2B5EF4-FFF2-40B4-BE49-F238E27FC236}">
                    <a16:creationId xmlns:a16="http://schemas.microsoft.com/office/drawing/2014/main" xmlns="" xmlns:a14="http://schemas.microsoft.com/office/drawing/2010/main" id="{49388AAF-AE46-6B45-30A7-F1E2900EF2D5}"/>
                  </a:ext>
                </a:extLst>
              </p:cNvPr>
              <p:cNvSpPr txBox="1">
                <a:spLocks noRot="1" noChangeAspect="1" noMove="1" noResize="1" noEditPoints="1" noAdjustHandles="1" noChangeArrowheads="1" noChangeShapeType="1" noTextEdit="1"/>
              </p:cNvSpPr>
              <p:nvPr/>
            </p:nvSpPr>
            <p:spPr>
              <a:xfrm>
                <a:off x="591160" y="3588034"/>
                <a:ext cx="6126996" cy="2308324"/>
              </a:xfrm>
              <a:prstGeom prst="rect">
                <a:avLst/>
              </a:prstGeom>
              <a:blipFill rotWithShape="0">
                <a:blip r:embed="rId4"/>
                <a:stretch>
                  <a:fillRect l="-1393" t="-1852" b="-5556"/>
                </a:stretch>
              </a:blipFill>
            </p:spPr>
            <p:txBody>
              <a:bodyPr/>
              <a:lstStyle/>
              <a:p>
                <a:r>
                  <a:rPr lang="en-US">
                    <a:noFill/>
                  </a:rPr>
                  <a:t> </a:t>
                </a:r>
              </a:p>
            </p:txBody>
          </p:sp>
        </mc:Fallback>
      </mc:AlternateContent>
      <p:sp>
        <p:nvSpPr>
          <p:cNvPr id="6" name="TextBox 11">
            <a:extLst>
              <a:ext uri="{FF2B5EF4-FFF2-40B4-BE49-F238E27FC236}">
                <a16:creationId xmlns:a16="http://schemas.microsoft.com/office/drawing/2014/main" id="{E7BB2EFC-6CB6-4703-1463-B26A68B68E95}"/>
              </a:ext>
            </a:extLst>
          </p:cNvPr>
          <p:cNvSpPr txBox="1"/>
          <p:nvPr/>
        </p:nvSpPr>
        <p:spPr>
          <a:xfrm>
            <a:off x="526748" y="6339334"/>
            <a:ext cx="3852747" cy="338554"/>
          </a:xfrm>
          <a:prstGeom prst="rect">
            <a:avLst/>
          </a:prstGeom>
          <a:noFill/>
        </p:spPr>
        <p:txBody>
          <a:bodyPr wrap="square" rtlCol="0">
            <a:spAutoFit/>
          </a:bodyPr>
          <a:lstStyle/>
          <a:p>
            <a:r>
              <a:rPr lang="en-US" sz="1600" dirty="0"/>
              <a:t>Hedge et al., </a:t>
            </a:r>
            <a:r>
              <a:rPr lang="en-US" sz="1600" i="1" dirty="0"/>
              <a:t>Science, 2022</a:t>
            </a:r>
            <a:endParaRPr lang="en-US"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4AE934E0-1C4E-EF37-1B52-59CD61A97B09}"/>
                  </a:ext>
                </a:extLst>
              </p:cNvPr>
              <p:cNvSpPr txBox="1"/>
              <p:nvPr/>
            </p:nvSpPr>
            <p:spPr>
              <a:xfrm>
                <a:off x="829559" y="2206338"/>
                <a:ext cx="5617135" cy="1200329"/>
              </a:xfrm>
              <a:prstGeom prst="rect">
                <a:avLst/>
              </a:prstGeom>
              <a:noFill/>
            </p:spPr>
            <p:txBody>
              <a:bodyPr wrap="square">
                <a:spAutoFit/>
              </a:bodyPr>
              <a:lstStyle/>
              <a:p>
                <a:r>
                  <a:rPr lang="en-US" sz="2400" dirty="0">
                    <a:solidFill>
                      <a:schemeClr val="tx1"/>
                    </a:solidFill>
                  </a:rPr>
                  <a:t>The poroelastic model can also explain the nonlinear of solvent flux</a:t>
                </a:r>
                <a14:m>
                  <m:oMath xmlns:m="http://schemas.openxmlformats.org/officeDocument/2006/math">
                    <m:r>
                      <a:rPr lang="en-US" sz="2400" b="0" i="1" smtClean="0">
                        <a:solidFill>
                          <a:schemeClr val="tx1"/>
                        </a:solidFill>
                        <a:latin typeface="Cambria Math" panose="02040503050406030204" pitchFamily="18" charset="0"/>
                      </a:rPr>
                      <m:t> </m:t>
                    </m:r>
                  </m:oMath>
                </a14:m>
                <a:r>
                  <a:rPr lang="en-US" sz="2400" dirty="0">
                    <a:solidFill>
                      <a:schemeClr val="tx1"/>
                    </a:solidFill>
                  </a:rPr>
                  <a:t>v</a:t>
                </a:r>
                <a14:m>
                  <m:oMath xmlns:m="http://schemas.openxmlformats.org/officeDocument/2006/math">
                    <m:r>
                      <m:rPr>
                        <m:sty m:val="p"/>
                      </m:rPr>
                      <a:rPr lang="en-US" sz="2400" b="0" i="0" smtClean="0">
                        <a:solidFill>
                          <a:schemeClr val="tx1"/>
                        </a:solidFill>
                        <a:latin typeface="Cambria Math" panose="02040503050406030204" pitchFamily="18" charset="0"/>
                      </a:rPr>
                      <m:t>s</m:t>
                    </m:r>
                    <m:r>
                      <m:rPr>
                        <m:lit/>
                      </m:rPr>
                      <a:rPr lang="en-US" sz="2400" i="1">
                        <a:solidFill>
                          <a:schemeClr val="tx1"/>
                        </a:solidFill>
                        <a:latin typeface="Cambria Math" panose="02040503050406030204" pitchFamily="18" charset="0"/>
                      </a:rPr>
                      <m:t> </m:t>
                    </m:r>
                    <m:r>
                      <m:rPr>
                        <m:sty m:val="p"/>
                      </m:rPr>
                      <a:rPr lang="en-US" sz="2400">
                        <a:solidFill>
                          <a:schemeClr val="tx1"/>
                        </a:solidFill>
                        <a:latin typeface="Cambria Math" panose="02040503050406030204" pitchFamily="18" charset="0"/>
                      </a:rPr>
                      <m:t>Δ</m:t>
                    </m:r>
                    <m:r>
                      <a:rPr lang="en-US" sz="2400" i="1">
                        <a:solidFill>
                          <a:schemeClr val="tx1"/>
                        </a:solidFill>
                        <a:latin typeface="Cambria Math" panose="02040503050406030204" pitchFamily="18" charset="0"/>
                      </a:rPr>
                      <m:t>𝑃</m:t>
                    </m:r>
                  </m:oMath>
                </a14:m>
                <a:r>
                  <a:rPr lang="en-US" sz="2400" dirty="0">
                    <a:solidFill>
                      <a:schemeClr val="tx1"/>
                    </a:solidFill>
                  </a:rPr>
                  <a:t> relationship</a:t>
                </a:r>
              </a:p>
            </p:txBody>
          </p:sp>
        </mc:Choice>
        <mc:Fallback xmlns="">
          <p:sp>
            <p:nvSpPr>
              <p:cNvPr id="8" name="TextBox 7">
                <a:extLst>
                  <a:ext uri="{FF2B5EF4-FFF2-40B4-BE49-F238E27FC236}">
                    <a16:creationId xmlns:a16="http://schemas.microsoft.com/office/drawing/2014/main" xmlns="" xmlns:a14="http://schemas.microsoft.com/office/drawing/2010/main" id="{4AE934E0-1C4E-EF37-1B52-59CD61A97B09}"/>
                  </a:ext>
                </a:extLst>
              </p:cNvPr>
              <p:cNvSpPr txBox="1">
                <a:spLocks noRot="1" noChangeAspect="1" noMove="1" noResize="1" noEditPoints="1" noAdjustHandles="1" noChangeArrowheads="1" noChangeShapeType="1" noTextEdit="1"/>
              </p:cNvSpPr>
              <p:nvPr/>
            </p:nvSpPr>
            <p:spPr>
              <a:xfrm>
                <a:off x="829559" y="2206338"/>
                <a:ext cx="5617135" cy="1200329"/>
              </a:xfrm>
              <a:prstGeom prst="rect">
                <a:avLst/>
              </a:prstGeom>
              <a:blipFill rotWithShape="0">
                <a:blip r:embed="rId5"/>
                <a:stretch>
                  <a:fillRect l="-1627" t="-3553" r="-325" b="-11168"/>
                </a:stretch>
              </a:blipFill>
            </p:spPr>
            <p:txBody>
              <a:bodyPr/>
              <a:lstStyle/>
              <a:p>
                <a:r>
                  <a:rPr lang="en-US">
                    <a:noFill/>
                  </a:rPr>
                  <a:t> </a:t>
                </a:r>
              </a:p>
            </p:txBody>
          </p:sp>
        </mc:Fallback>
      </mc:AlternateContent>
    </p:spTree>
    <p:extLst>
      <p:ext uri="{BB962C8B-B14F-4D97-AF65-F5344CB8AC3E}">
        <p14:creationId xmlns:p14="http://schemas.microsoft.com/office/powerpoint/2010/main" val="3551919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15389" y="0"/>
            <a:ext cx="11308267" cy="1143000"/>
          </a:xfrm>
        </p:spPr>
        <p:txBody>
          <a:bodyPr/>
          <a:lstStyle/>
          <a:p>
            <a:r>
              <a:rPr lang="en-US" sz="4200" dirty="0"/>
              <a:t>Solution-Friction Model</a:t>
            </a:r>
          </a:p>
        </p:txBody>
      </p:sp>
      <p:sp>
        <p:nvSpPr>
          <p:cNvPr id="31" name="Rectangle 30"/>
          <p:cNvSpPr/>
          <p:nvPr/>
        </p:nvSpPr>
        <p:spPr>
          <a:xfrm>
            <a:off x="11139055" y="6409917"/>
            <a:ext cx="987091" cy="380168"/>
          </a:xfrm>
          <a:prstGeom prst="rect">
            <a:avLst/>
          </a:prstGeom>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8" name="Rectangle 67"/>
          <p:cNvSpPr/>
          <p:nvPr/>
        </p:nvSpPr>
        <p:spPr>
          <a:xfrm>
            <a:off x="5585283" y="939587"/>
            <a:ext cx="393352" cy="41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6B17569B-4A4E-4134-9069-6D1D993A6C70}"/>
              </a:ext>
            </a:extLst>
          </p:cNvPr>
          <p:cNvSpPr txBox="1"/>
          <p:nvPr/>
        </p:nvSpPr>
        <p:spPr>
          <a:xfrm>
            <a:off x="515389" y="3846042"/>
            <a:ext cx="4530921" cy="400110"/>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t>Force balance on solvent cluster:</a:t>
            </a:r>
          </a:p>
        </p:txBody>
      </p:sp>
      <mc:AlternateContent xmlns:mc="http://schemas.openxmlformats.org/markup-compatibility/2006" xmlns:a14="http://schemas.microsoft.com/office/drawing/2010/main">
        <mc:Choice Requires="a14">
          <p:sp>
            <p:nvSpPr>
              <p:cNvPr id="16" name="TextBox 21">
                <a:extLst>
                  <a:ext uri="{FF2B5EF4-FFF2-40B4-BE49-F238E27FC236}">
                    <a16:creationId xmlns:a16="http://schemas.microsoft.com/office/drawing/2014/main" id="{08FA3EA7-8739-46C7-B33A-01BDE946FEB4}"/>
                  </a:ext>
                </a:extLst>
              </p:cNvPr>
              <p:cNvSpPr txBox="1"/>
              <p:nvPr/>
            </p:nvSpPr>
            <p:spPr>
              <a:xfrm>
                <a:off x="5046310" y="3672900"/>
                <a:ext cx="4812664" cy="76880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000" i="1" smtClean="0">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m:t>
                          </m:r>
                          <m:sSup>
                            <m:sSupPr>
                              <m:ctrlPr>
                                <a:rPr lang="en-US" sz="2000" i="1">
                                  <a:solidFill>
                                    <a:schemeClr val="tx1"/>
                                  </a:solidFill>
                                  <a:latin typeface="Cambria Math" panose="02040503050406030204" pitchFamily="18" charset="0"/>
                                </a:rPr>
                              </m:ctrlPr>
                            </m:sSupPr>
                            <m:e>
                              <m:r>
                                <a:rPr lang="en-US" sz="2000" i="1">
                                  <a:solidFill>
                                    <a:schemeClr val="tx1"/>
                                  </a:solidFill>
                                  <a:latin typeface="Cambria Math" panose="02040503050406030204" pitchFamily="18" charset="0"/>
                                </a:rPr>
                                <m:t>𝑃</m:t>
                              </m:r>
                            </m:e>
                            <m:sup>
                              <m:r>
                                <a:rPr lang="en-US" sz="2000" i="1">
                                  <a:solidFill>
                                    <a:schemeClr val="tx1"/>
                                  </a:solidFill>
                                  <a:latin typeface="Cambria Math" panose="02040503050406030204" pitchFamily="18" charset="0"/>
                                </a:rPr>
                                <m:t>𝑡</m:t>
                              </m:r>
                            </m:sup>
                          </m:sSup>
                        </m:num>
                        <m:den>
                          <m:r>
                            <a:rPr lang="en-US" sz="2000" i="1">
                              <a:solidFill>
                                <a:schemeClr val="tx1"/>
                              </a:solidFill>
                              <a:latin typeface="Cambria Math" panose="02040503050406030204" pitchFamily="18" charset="0"/>
                            </a:rPr>
                            <m:t>𝑑𝑥</m:t>
                          </m:r>
                        </m:den>
                      </m:f>
                      <m:r>
                        <a:rPr lang="en-US" sz="200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𝑅𝑇</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𝑓</m:t>
                          </m:r>
                          <m:r>
                            <a:rPr lang="en-US" sz="2000" i="1">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𝑚</m:t>
                          </m:r>
                        </m:sub>
                      </m:sSub>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𝑓</m:t>
                          </m:r>
                        </m:sub>
                      </m:sSub>
                      <m:r>
                        <a:rPr lang="en-US" sz="200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𝑅𝑇</m:t>
                      </m:r>
                      <m:nary>
                        <m:naryPr>
                          <m:chr m:val="∑"/>
                          <m:limLoc m:val="undOvr"/>
                          <m:supHide m:val="on"/>
                          <m:ctrlPr>
                            <a:rPr lang="en-US" sz="2000" i="1">
                              <a:solidFill>
                                <a:schemeClr val="tx1"/>
                              </a:solidFill>
                              <a:latin typeface="Cambria Math" panose="02040503050406030204" pitchFamily="18" charset="0"/>
                            </a:rPr>
                          </m:ctrlPr>
                        </m:naryPr>
                        <m:sub>
                          <m:r>
                            <a:rPr lang="en-US" sz="2000" i="1">
                              <a:solidFill>
                                <a:schemeClr val="tx1"/>
                              </a:solidFill>
                              <a:latin typeface="Cambria Math" panose="02040503050406030204" pitchFamily="18" charset="0"/>
                            </a:rPr>
                            <m:t>𝑖</m:t>
                          </m:r>
                        </m:sub>
                        <m:sup/>
                        <m:e>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𝑖</m:t>
                              </m:r>
                              <m:r>
                                <a:rPr lang="en-US" sz="2000" i="1">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𝑓</m:t>
                              </m:r>
                            </m:sub>
                          </m:sSub>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𝑐</m:t>
                              </m:r>
                            </m:e>
                            <m:sub>
                              <m:r>
                                <a:rPr lang="en-US" sz="2000" i="1">
                                  <a:solidFill>
                                    <a:schemeClr val="tx1"/>
                                  </a:solidFill>
                                  <a:latin typeface="Cambria Math" panose="02040503050406030204" pitchFamily="18" charset="0"/>
                                </a:rPr>
                                <m:t>𝑖</m:t>
                              </m:r>
                            </m:sub>
                          </m:sSub>
                          <m:d>
                            <m:dPr>
                              <m:ctrlPr>
                                <a:rPr lang="en-US" sz="2000" i="1">
                                  <a:solidFill>
                                    <a:schemeClr val="tx1"/>
                                  </a:solidFill>
                                  <a:latin typeface="Cambria Math" panose="02040503050406030204" pitchFamily="18" charset="0"/>
                                </a:rPr>
                              </m:ctrlPr>
                            </m:dPr>
                            <m:e>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𝑖</m:t>
                                  </m:r>
                                </m:sub>
                              </m:sSub>
                              <m:r>
                                <a:rPr lang="en-US" sz="2000" i="1">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𝑓</m:t>
                                  </m:r>
                                </m:sub>
                              </m:sSub>
                            </m:e>
                          </m:d>
                        </m:e>
                      </m:nary>
                    </m:oMath>
                  </m:oMathPara>
                </a14:m>
                <a:endParaRPr lang="en-US" sz="2000" dirty="0">
                  <a:solidFill>
                    <a:schemeClr val="tx1"/>
                  </a:solidFill>
                </a:endParaRPr>
              </a:p>
            </p:txBody>
          </p:sp>
        </mc:Choice>
        <mc:Fallback xmlns="">
          <p:sp>
            <p:nvSpPr>
              <p:cNvPr id="16" name="TextBox 21">
                <a:extLst>
                  <a:ext uri="{FF2B5EF4-FFF2-40B4-BE49-F238E27FC236}">
                    <a16:creationId xmlns:a16="http://schemas.microsoft.com/office/drawing/2014/main" xmlns="" xmlns:a14="http://schemas.microsoft.com/office/drawing/2010/main" id="{08FA3EA7-8739-46C7-B33A-01BDE946FEB4}"/>
                  </a:ext>
                </a:extLst>
              </p:cNvPr>
              <p:cNvSpPr txBox="1">
                <a:spLocks noRot="1" noChangeAspect="1" noMove="1" noResize="1" noEditPoints="1" noAdjustHandles="1" noChangeArrowheads="1" noChangeShapeType="1" noTextEdit="1"/>
              </p:cNvSpPr>
              <p:nvPr/>
            </p:nvSpPr>
            <p:spPr>
              <a:xfrm>
                <a:off x="5046310" y="3672900"/>
                <a:ext cx="4812664" cy="768800"/>
              </a:xfrm>
              <a:prstGeom prst="rect">
                <a:avLst/>
              </a:prstGeom>
              <a:blipFill rotWithShape="0">
                <a:blip r:embed="rId3"/>
                <a:stretch>
                  <a:fillRect/>
                </a:stretch>
              </a:blipFill>
            </p:spPr>
            <p:txBody>
              <a:bodyPr/>
              <a:lstStyle/>
              <a:p>
                <a:r>
                  <a:rPr lang="en-US">
                    <a:noFill/>
                  </a:rPr>
                  <a:t> </a:t>
                </a:r>
              </a:p>
            </p:txBody>
          </p:sp>
        </mc:Fallback>
      </mc:AlternateContent>
      <p:pic>
        <p:nvPicPr>
          <p:cNvPr id="22" name="Picture 22">
            <a:extLst>
              <a:ext uri="{FF2B5EF4-FFF2-40B4-BE49-F238E27FC236}">
                <a16:creationId xmlns:a16="http://schemas.microsoft.com/office/drawing/2014/main" id="{A5DA1962-5E01-4DB5-9B04-4B004260E69F}"/>
              </a:ext>
            </a:extLst>
          </p:cNvPr>
          <p:cNvPicPr/>
          <p:nvPr/>
        </p:nvPicPr>
        <p:blipFill>
          <a:blip r:embed="rId4" cstate="email">
            <a:extLst>
              <a:ext uri="{28A0092B-C50C-407E-A947-70E740481C1C}">
                <a14:useLocalDpi xmlns:a14="http://schemas.microsoft.com/office/drawing/2010/main"/>
              </a:ext>
            </a:extLst>
          </a:blip>
          <a:srcRect/>
          <a:stretch>
            <a:fillRect/>
          </a:stretch>
        </p:blipFill>
        <p:spPr bwMode="auto">
          <a:xfrm>
            <a:off x="2218232" y="811976"/>
            <a:ext cx="6734102" cy="2582207"/>
          </a:xfrm>
          <a:prstGeom prst="rect">
            <a:avLst/>
          </a:prstGeom>
          <a:noFill/>
          <a:ln>
            <a:noFill/>
          </a:ln>
        </p:spPr>
      </p:pic>
      <p:grpSp>
        <p:nvGrpSpPr>
          <p:cNvPr id="3" name="组合 2">
            <a:extLst>
              <a:ext uri="{FF2B5EF4-FFF2-40B4-BE49-F238E27FC236}">
                <a16:creationId xmlns:a16="http://schemas.microsoft.com/office/drawing/2014/main" id="{07CB3FFD-013A-4035-AEED-2BD42C8F9165}"/>
              </a:ext>
            </a:extLst>
          </p:cNvPr>
          <p:cNvGrpSpPr/>
          <p:nvPr/>
        </p:nvGrpSpPr>
        <p:grpSpPr>
          <a:xfrm>
            <a:off x="2415349" y="4698012"/>
            <a:ext cx="8893035" cy="1611660"/>
            <a:chOff x="2011731" y="4686886"/>
            <a:chExt cx="8893035" cy="1611660"/>
          </a:xfrm>
        </p:grpSpPr>
        <mc:AlternateContent xmlns:mc="http://schemas.openxmlformats.org/markup-compatibility/2006" xmlns:a14="http://schemas.microsoft.com/office/drawing/2010/main">
          <mc:Choice Requires="a14">
            <p:sp>
              <p:nvSpPr>
                <p:cNvPr id="18" name="文本框 15">
                  <a:extLst>
                    <a:ext uri="{FF2B5EF4-FFF2-40B4-BE49-F238E27FC236}">
                      <a16:creationId xmlns:a16="http://schemas.microsoft.com/office/drawing/2014/main" id="{FE290BDA-5CC0-4EAC-A08A-DBC00B3BBD6D}"/>
                    </a:ext>
                  </a:extLst>
                </p:cNvPr>
                <p:cNvSpPr txBox="1"/>
                <p:nvPr/>
              </p:nvSpPr>
              <p:spPr>
                <a:xfrm>
                  <a:off x="2011731" y="4686886"/>
                  <a:ext cx="4735244" cy="1589409"/>
                </a:xfrm>
                <a:prstGeom prst="rect">
                  <a:avLst/>
                </a:prstGeom>
                <a:noFill/>
              </p:spPr>
              <p:txBody>
                <a:bodyPr wrap="square" rtlCol="0">
                  <a:spAutoFit/>
                </a:bodyPr>
                <a:lstStyle/>
                <a:p>
                  <a:pPr>
                    <a:spcAft>
                      <a:spcPts val="1200"/>
                    </a:spcAft>
                  </a:pPr>
                  <a14:m>
                    <m:oMath xmlns:m="http://schemas.openxmlformats.org/officeDocument/2006/math">
                      <m:sSup>
                        <m:sSupPr>
                          <m:ctrlPr>
                            <a:rPr lang="en-US" sz="1600" b="0" i="1" smtClean="0">
                              <a:solidFill>
                                <a:schemeClr val="tx1"/>
                              </a:solidFill>
                              <a:latin typeface="Cambria Math" panose="02040503050406030204" pitchFamily="18" charset="0"/>
                            </a:rPr>
                          </m:ctrlPr>
                        </m:sSupPr>
                        <m:e>
                          <m:r>
                            <a:rPr lang="en-US" sz="1600" i="1" smtClean="0">
                              <a:solidFill>
                                <a:schemeClr val="tx1"/>
                              </a:solidFill>
                              <a:latin typeface="Cambria Math" panose="02040503050406030204" pitchFamily="18" charset="0"/>
                            </a:rPr>
                            <m:t>𝑃</m:t>
                          </m:r>
                        </m:e>
                        <m:sup>
                          <m:r>
                            <a:rPr lang="en-US" sz="1600" b="0" i="1" smtClean="0">
                              <a:solidFill>
                                <a:schemeClr val="tx1"/>
                              </a:solidFill>
                              <a:latin typeface="Cambria Math" panose="02040503050406030204" pitchFamily="18" charset="0"/>
                            </a:rPr>
                            <m:t>𝑡</m:t>
                          </m:r>
                        </m:sup>
                      </m:sSup>
                      <m:r>
                        <a:rPr lang="en-US" sz="1600" i="1" smtClean="0">
                          <a:solidFill>
                            <a:schemeClr val="tx1"/>
                          </a:solidFill>
                          <a:latin typeface="Cambria Math" panose="02040503050406030204" pitchFamily="18" charset="0"/>
                        </a:rPr>
                        <m:t> </m:t>
                      </m:r>
                    </m:oMath>
                  </a14:m>
                  <a:r>
                    <a:rPr lang="en-US" sz="1600" dirty="0">
                      <a:solidFill>
                        <a:schemeClr val="tx1"/>
                      </a:solidFill>
                      <a:latin typeface="Arial" panose="020B0604020202020204" pitchFamily="34" charset="0"/>
                      <a:cs typeface="Arial" panose="020B0604020202020204" pitchFamily="34" charset="0"/>
                    </a:rPr>
                    <a:t>     total pressure exerting on solvent</a:t>
                  </a:r>
                </a:p>
                <a:p>
                  <a:pPr>
                    <a:spcAft>
                      <a:spcPts val="1200"/>
                    </a:spcAft>
                  </a:pPr>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𝑓</m:t>
                          </m:r>
                        </m:e>
                        <m:sub>
                          <m:r>
                            <a:rPr lang="en-US" sz="1600" i="1">
                              <a:solidFill>
                                <a:schemeClr val="tx1"/>
                              </a:solidFill>
                              <a:latin typeface="Cambria Math" panose="02040503050406030204" pitchFamily="18" charset="0"/>
                            </a:rPr>
                            <m:t>𝑓</m:t>
                          </m:r>
                          <m:r>
                            <a:rPr lang="en-US" sz="1600">
                              <a:solidFill>
                                <a:schemeClr val="tx1"/>
                              </a:solidFill>
                              <a:latin typeface="Cambria Math" panose="02040503050406030204" pitchFamily="18" charset="0"/>
                            </a:rPr>
                            <m:t>−</m:t>
                          </m:r>
                          <m:r>
                            <a:rPr lang="en-US" sz="1600" i="1">
                              <a:solidFill>
                                <a:schemeClr val="tx1"/>
                              </a:solidFill>
                              <a:latin typeface="Cambria Math" panose="02040503050406030204" pitchFamily="18" charset="0"/>
                            </a:rPr>
                            <m:t>𝑚</m:t>
                          </m:r>
                        </m:sub>
                      </m:sSub>
                      <m:r>
                        <a:rPr lang="en-US" sz="1600" i="1">
                          <a:solidFill>
                            <a:schemeClr val="tx1"/>
                          </a:solidFill>
                          <a:latin typeface="Cambria Math" panose="02040503050406030204" pitchFamily="18" charset="0"/>
                        </a:rPr>
                        <m:t> </m:t>
                      </m:r>
                      <m:r>
                        <a:rPr lang="en-US" sz="1600" b="0" i="0" smtClean="0">
                          <a:solidFill>
                            <a:schemeClr val="tx1"/>
                          </a:solidFill>
                          <a:latin typeface="Cambria Math" panose="02040503050406030204" pitchFamily="18" charset="0"/>
                        </a:rPr>
                        <m:t> </m:t>
                      </m:r>
                    </m:oMath>
                  </a14:m>
                  <a:r>
                    <a:rPr lang="en-US" altLang="zh-CN" sz="1600" dirty="0">
                      <a:solidFill>
                        <a:schemeClr val="tx1"/>
                      </a:solidFill>
                      <a:latin typeface="Arial" panose="020B0604020202020204" pitchFamily="34" charset="0"/>
                      <a:cs typeface="Arial" panose="020B0604020202020204" pitchFamily="34" charset="0"/>
                    </a:rPr>
                    <a:t>solvent-membrane friction</a:t>
                  </a:r>
                </a:p>
                <a:p>
                  <a:pPr>
                    <a:spcAft>
                      <a:spcPts val="1200"/>
                    </a:spcAft>
                  </a:pPr>
                  <a14:m>
                    <m:oMath xmlns:m="http://schemas.openxmlformats.org/officeDocument/2006/math">
                      <m:r>
                        <a:rPr lang="en-US" sz="1600" i="1">
                          <a:solidFill>
                            <a:schemeClr val="tx1"/>
                          </a:solidFill>
                          <a:latin typeface="Cambria Math" panose="02040503050406030204" pitchFamily="18" charset="0"/>
                        </a:rPr>
                        <m:t>𝑅</m:t>
                      </m:r>
                    </m:oMath>
                  </a14:m>
                  <a:r>
                    <a:rPr lang="en-US" altLang="zh-CN" sz="1600" dirty="0">
                      <a:solidFill>
                        <a:schemeClr val="tx1"/>
                      </a:solidFill>
                      <a:latin typeface="Arial" panose="020B0604020202020204" pitchFamily="34" charset="0"/>
                      <a:cs typeface="Arial" panose="020B0604020202020204" pitchFamily="34" charset="0"/>
                    </a:rPr>
                    <a:t>       gas constant</a:t>
                  </a:r>
                </a:p>
                <a:p>
                  <a:pPr>
                    <a:spcAft>
                      <a:spcPts val="1200"/>
                    </a:spcAft>
                  </a:pPr>
                  <a14:m>
                    <m:oMath xmlns:m="http://schemas.openxmlformats.org/officeDocument/2006/math">
                      <m:r>
                        <a:rPr lang="en-US" sz="1600" i="1" smtClean="0">
                          <a:solidFill>
                            <a:schemeClr val="tx1"/>
                          </a:solidFill>
                          <a:latin typeface="Cambria Math" panose="02040503050406030204" pitchFamily="18" charset="0"/>
                        </a:rPr>
                        <m:t>𝑇</m:t>
                      </m:r>
                    </m:oMath>
                  </a14:m>
                  <a:r>
                    <a:rPr lang="en-US" altLang="zh-CN" sz="1600" dirty="0">
                      <a:solidFill>
                        <a:schemeClr val="tx1"/>
                      </a:solidFill>
                      <a:latin typeface="Arial" panose="020B0604020202020204" pitchFamily="34" charset="0"/>
                      <a:cs typeface="Arial" panose="020B0604020202020204" pitchFamily="34" charset="0"/>
                    </a:rPr>
                    <a:t>       absolute temperature</a:t>
                  </a:r>
                </a:p>
              </p:txBody>
            </p:sp>
          </mc:Choice>
          <mc:Fallback xmlns="">
            <p:sp>
              <p:nvSpPr>
                <p:cNvPr id="18" name="文本框 15">
                  <a:extLst>
                    <a:ext uri="{FF2B5EF4-FFF2-40B4-BE49-F238E27FC236}">
                      <a16:creationId xmlns:a16="http://schemas.microsoft.com/office/drawing/2014/main" xmlns="" xmlns:a14="http://schemas.microsoft.com/office/drawing/2010/main" id="{FE290BDA-5CC0-4EAC-A08A-DBC00B3BBD6D}"/>
                    </a:ext>
                  </a:extLst>
                </p:cNvPr>
                <p:cNvSpPr txBox="1">
                  <a:spLocks noRot="1" noChangeAspect="1" noMove="1" noResize="1" noEditPoints="1" noAdjustHandles="1" noChangeArrowheads="1" noChangeShapeType="1" noTextEdit="1"/>
                </p:cNvSpPr>
                <p:nvPr/>
              </p:nvSpPr>
              <p:spPr>
                <a:xfrm>
                  <a:off x="2011731" y="4686886"/>
                  <a:ext cx="4735244" cy="1589409"/>
                </a:xfrm>
                <a:prstGeom prst="rect">
                  <a:avLst/>
                </a:prstGeom>
                <a:blipFill rotWithShape="0">
                  <a:blip r:embed="rId5"/>
                  <a:stretch>
                    <a:fillRect t="-1154" b="-26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文本框 15">
                  <a:extLst>
                    <a:ext uri="{FF2B5EF4-FFF2-40B4-BE49-F238E27FC236}">
                      <a16:creationId xmlns:a16="http://schemas.microsoft.com/office/drawing/2014/main" id="{3E330F1F-3AFA-46CB-A83F-3575E54F6321}"/>
                    </a:ext>
                  </a:extLst>
                </p:cNvPr>
                <p:cNvSpPr txBox="1"/>
                <p:nvPr/>
              </p:nvSpPr>
              <p:spPr>
                <a:xfrm>
                  <a:off x="6169522" y="4686886"/>
                  <a:ext cx="4735244" cy="1611660"/>
                </a:xfrm>
                <a:prstGeom prst="rect">
                  <a:avLst/>
                </a:prstGeom>
                <a:noFill/>
              </p:spPr>
              <p:txBody>
                <a:bodyPr wrap="square" rtlCol="0">
                  <a:spAutoFit/>
                </a:bodyPr>
                <a:lstStyle/>
                <a:p>
                  <a:pPr>
                    <a:spcAft>
                      <a:spcPts val="1200"/>
                    </a:spcAft>
                  </a:pPr>
                  <a14:m>
                    <m:oMath xmlns:m="http://schemas.openxmlformats.org/officeDocument/2006/math">
                      <m:sSub>
                        <m:sSubPr>
                          <m:ctrlPr>
                            <a:rPr lang="en-US" sz="1600" i="1" smtClean="0">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𝑓</m:t>
                          </m:r>
                        </m:e>
                        <m:sub>
                          <m:r>
                            <a:rPr lang="en-US" sz="1600" i="1">
                              <a:solidFill>
                                <a:schemeClr val="tx1"/>
                              </a:solidFill>
                              <a:latin typeface="Cambria Math" panose="02040503050406030204" pitchFamily="18" charset="0"/>
                            </a:rPr>
                            <m:t>𝑖</m:t>
                          </m:r>
                          <m:r>
                            <a:rPr lang="en-US" sz="1600" i="1">
                              <a:solidFill>
                                <a:schemeClr val="tx1"/>
                              </a:solidFill>
                              <a:latin typeface="Cambria Math" panose="02040503050406030204" pitchFamily="18" charset="0"/>
                            </a:rPr>
                            <m:t>−</m:t>
                          </m:r>
                          <m:r>
                            <a:rPr lang="en-US" sz="1600" i="1">
                              <a:solidFill>
                                <a:schemeClr val="tx1"/>
                              </a:solidFill>
                              <a:latin typeface="Cambria Math" panose="02040503050406030204" pitchFamily="18" charset="0"/>
                            </a:rPr>
                            <m:t>𝑓</m:t>
                          </m:r>
                        </m:sub>
                      </m:sSub>
                    </m:oMath>
                  </a14:m>
                  <a:r>
                    <a:rPr lang="en-US" altLang="zh-CN" sz="1600" dirty="0">
                      <a:solidFill>
                        <a:schemeClr val="tx1"/>
                      </a:solidFill>
                      <a:latin typeface="Arial" panose="020B0604020202020204" pitchFamily="34" charset="0"/>
                      <a:cs typeface="Arial" panose="020B0604020202020204" pitchFamily="34" charset="0"/>
                    </a:rPr>
                    <a:t>   solvent-ion friction</a:t>
                  </a:r>
                </a:p>
                <a:p>
                  <a:pPr>
                    <a:spcAft>
                      <a:spcPts val="1200"/>
                    </a:spcAft>
                  </a:pPr>
                  <a14:m>
                    <m:oMath xmlns:m="http://schemas.openxmlformats.org/officeDocument/2006/math">
                      <m:sSub>
                        <m:sSubPr>
                          <m:ctrlPr>
                            <a:rPr lang="en-US" sz="1600" i="1" smtClean="0">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𝑐</m:t>
                          </m:r>
                        </m:e>
                        <m:sub>
                          <m:r>
                            <a:rPr lang="en-US" sz="1600" i="1">
                              <a:solidFill>
                                <a:schemeClr val="tx1"/>
                              </a:solidFill>
                              <a:latin typeface="Cambria Math" panose="02040503050406030204" pitchFamily="18" charset="0"/>
                            </a:rPr>
                            <m:t>𝑖</m:t>
                          </m:r>
                        </m:sub>
                      </m:sSub>
                    </m:oMath>
                  </a14:m>
                  <a:r>
                    <a:rPr lang="en-US" altLang="zh-CN" sz="1600" dirty="0">
                      <a:solidFill>
                        <a:schemeClr val="tx1"/>
                      </a:solidFill>
                      <a:latin typeface="Arial" panose="020B0604020202020204" pitchFamily="34" charset="0"/>
                      <a:cs typeface="Arial" panose="020B0604020202020204" pitchFamily="34" charset="0"/>
                    </a:rPr>
                    <a:t>      ion concentration (inside membrane) </a:t>
                  </a:r>
                </a:p>
                <a:p>
                  <a:pPr>
                    <a:spcAft>
                      <a:spcPts val="1200"/>
                    </a:spcAft>
                  </a:pPr>
                  <a14:m>
                    <m:oMath xmlns:m="http://schemas.openxmlformats.org/officeDocument/2006/math">
                      <m:sSub>
                        <m:sSubPr>
                          <m:ctrlPr>
                            <a:rPr lang="en-US" sz="1600" i="1" smtClean="0">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𝑣</m:t>
                          </m:r>
                        </m:e>
                        <m:sub>
                          <m:r>
                            <a:rPr lang="en-US" sz="1600" i="1">
                              <a:solidFill>
                                <a:schemeClr val="tx1"/>
                              </a:solidFill>
                              <a:latin typeface="Cambria Math" panose="02040503050406030204" pitchFamily="18" charset="0"/>
                            </a:rPr>
                            <m:t>𝑖</m:t>
                          </m:r>
                        </m:sub>
                      </m:sSub>
                    </m:oMath>
                  </a14:m>
                  <a:r>
                    <a:rPr lang="en-US" altLang="zh-CN" sz="1600" dirty="0">
                      <a:solidFill>
                        <a:schemeClr val="tx1"/>
                      </a:solidFill>
                      <a:latin typeface="Arial" panose="020B0604020202020204" pitchFamily="34" charset="0"/>
                      <a:cs typeface="Arial" panose="020B0604020202020204" pitchFamily="34" charset="0"/>
                    </a:rPr>
                    <a:t>      ion velocity</a:t>
                  </a:r>
                </a:p>
                <a:p>
                  <a:pPr>
                    <a:spcAft>
                      <a:spcPts val="1200"/>
                    </a:spcAft>
                  </a:pPr>
                  <a14:m>
                    <m:oMath xmlns:m="http://schemas.openxmlformats.org/officeDocument/2006/math">
                      <m:sSub>
                        <m:sSubPr>
                          <m:ctrlPr>
                            <a:rPr lang="en-US" sz="1600" i="1" smtClean="0">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𝑣</m:t>
                          </m:r>
                        </m:e>
                        <m:sub>
                          <m:r>
                            <a:rPr lang="en-US" sz="1600" i="1">
                              <a:solidFill>
                                <a:schemeClr val="tx1"/>
                              </a:solidFill>
                              <a:latin typeface="Cambria Math" panose="02040503050406030204" pitchFamily="18" charset="0"/>
                            </a:rPr>
                            <m:t>𝑓</m:t>
                          </m:r>
                        </m:sub>
                      </m:sSub>
                    </m:oMath>
                  </a14:m>
                  <a:r>
                    <a:rPr lang="en-US" altLang="zh-CN" sz="1600" dirty="0">
                      <a:solidFill>
                        <a:schemeClr val="tx1"/>
                      </a:solidFill>
                      <a:latin typeface="Arial" panose="020B0604020202020204" pitchFamily="34" charset="0"/>
                      <a:cs typeface="Arial" panose="020B0604020202020204" pitchFamily="34" charset="0"/>
                    </a:rPr>
                    <a:t>     solvent velocity</a:t>
                  </a:r>
                  <a:endParaRPr lang="en-US" altLang="zh-CN" sz="1600" dirty="0">
                    <a:solidFill>
                      <a:schemeClr val="accent6"/>
                    </a:solidFill>
                    <a:latin typeface="Arial" panose="020B0604020202020204" pitchFamily="34" charset="0"/>
                    <a:cs typeface="Arial" panose="020B0604020202020204" pitchFamily="34" charset="0"/>
                  </a:endParaRPr>
                </a:p>
              </p:txBody>
            </p:sp>
          </mc:Choice>
          <mc:Fallback xmlns="">
            <p:sp>
              <p:nvSpPr>
                <p:cNvPr id="33" name="文本框 15">
                  <a:extLst>
                    <a:ext uri="{FF2B5EF4-FFF2-40B4-BE49-F238E27FC236}">
                      <a16:creationId xmlns:a16="http://schemas.microsoft.com/office/drawing/2014/main" xmlns="" xmlns:a14="http://schemas.microsoft.com/office/drawing/2010/main" id="{3E330F1F-3AFA-46CB-A83F-3575E54F6321}"/>
                    </a:ext>
                  </a:extLst>
                </p:cNvPr>
                <p:cNvSpPr txBox="1">
                  <a:spLocks noRot="1" noChangeAspect="1" noMove="1" noResize="1" noEditPoints="1" noAdjustHandles="1" noChangeArrowheads="1" noChangeShapeType="1" noTextEdit="1"/>
                </p:cNvSpPr>
                <p:nvPr/>
              </p:nvSpPr>
              <p:spPr>
                <a:xfrm>
                  <a:off x="6169522" y="4686886"/>
                  <a:ext cx="4735244" cy="1611660"/>
                </a:xfrm>
                <a:prstGeom prst="rect">
                  <a:avLst/>
                </a:prstGeom>
                <a:blipFill rotWithShape="0">
                  <a:blip r:embed="rId6"/>
                  <a:stretch>
                    <a:fillRect t="-1136" b="-758"/>
                  </a:stretch>
                </a:blipFill>
              </p:spPr>
              <p:txBody>
                <a:bodyPr/>
                <a:lstStyle/>
                <a:p>
                  <a:r>
                    <a:rPr lang="en-US">
                      <a:noFill/>
                    </a:rPr>
                    <a:t> </a:t>
                  </a:r>
                </a:p>
              </p:txBody>
            </p:sp>
          </mc:Fallback>
        </mc:AlternateContent>
      </p:grpSp>
    </p:spTree>
    <p:extLst>
      <p:ext uri="{BB962C8B-B14F-4D97-AF65-F5344CB8AC3E}">
        <p14:creationId xmlns:p14="http://schemas.microsoft.com/office/powerpoint/2010/main" val="29968726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8F4FD85B-2BF8-4EC2-800F-A2AF83C94B76}"/>
              </a:ext>
            </a:extLst>
          </p:cNvPr>
          <p:cNvSpPr>
            <a:spLocks noGrp="1"/>
          </p:cNvSpPr>
          <p:nvPr>
            <p:ph type="title"/>
          </p:nvPr>
        </p:nvSpPr>
        <p:spPr>
          <a:xfrm>
            <a:off x="515389" y="0"/>
            <a:ext cx="11308267" cy="1143000"/>
          </a:xfrm>
        </p:spPr>
        <p:txBody>
          <a:bodyPr/>
          <a:lstStyle/>
          <a:p>
            <a:r>
              <a:rPr lang="en-US" sz="4200" dirty="0"/>
              <a:t>Solution-Friction Model</a:t>
            </a:r>
          </a:p>
        </p:txBody>
      </p:sp>
      <p:sp>
        <p:nvSpPr>
          <p:cNvPr id="40" name="TextBox 14">
            <a:extLst>
              <a:ext uri="{FF2B5EF4-FFF2-40B4-BE49-F238E27FC236}">
                <a16:creationId xmlns:a16="http://schemas.microsoft.com/office/drawing/2014/main" id="{AC9CFBA5-54C4-4DEC-BB7E-50F398A7D536}"/>
              </a:ext>
            </a:extLst>
          </p:cNvPr>
          <p:cNvSpPr txBox="1"/>
          <p:nvPr/>
        </p:nvSpPr>
        <p:spPr>
          <a:xfrm>
            <a:off x="515389" y="942945"/>
            <a:ext cx="4530921" cy="461665"/>
          </a:xfrm>
          <a:prstGeom prst="rect">
            <a:avLst/>
          </a:prstGeom>
          <a:noFill/>
        </p:spPr>
        <p:txBody>
          <a:bodyPr wrap="square" rtlCol="0">
            <a:spAutoFit/>
          </a:bodyPr>
          <a:lstStyle/>
          <a:p>
            <a:pPr marL="285750" indent="-285750">
              <a:buFont typeface="Wingdings" panose="05000000000000000000" pitchFamily="2" charset="2"/>
              <a:buChar char="Ø"/>
            </a:pPr>
            <a:r>
              <a:rPr lang="en-US" sz="2400" dirty="0"/>
              <a:t>Ion velocity</a:t>
            </a:r>
          </a:p>
        </p:txBody>
      </p:sp>
      <mc:AlternateContent xmlns:mc="http://schemas.openxmlformats.org/markup-compatibility/2006" xmlns:a14="http://schemas.microsoft.com/office/drawing/2010/main">
        <mc:Choice Requires="a14">
          <p:sp>
            <p:nvSpPr>
              <p:cNvPr id="41" name="文本框 40">
                <a:extLst>
                  <a:ext uri="{FF2B5EF4-FFF2-40B4-BE49-F238E27FC236}">
                    <a16:creationId xmlns:a16="http://schemas.microsoft.com/office/drawing/2014/main" id="{E01C4C43-E7F9-4FFA-9754-C39F99CEEE6E}"/>
                  </a:ext>
                </a:extLst>
              </p:cNvPr>
              <p:cNvSpPr txBox="1"/>
              <p:nvPr/>
            </p:nvSpPr>
            <p:spPr>
              <a:xfrm>
                <a:off x="1878287" y="1632125"/>
                <a:ext cx="4291235" cy="78386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𝑖</m:t>
                          </m:r>
                        </m:sub>
                      </m:sSub>
                      <m:r>
                        <a:rPr lang="en-US" sz="2000" i="0">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𝐾</m:t>
                          </m:r>
                        </m:e>
                        <m:sub>
                          <m:r>
                            <a:rPr lang="en-US" sz="2000" i="1">
                              <a:solidFill>
                                <a:schemeClr val="tx1"/>
                              </a:solidFill>
                              <a:latin typeface="Cambria Math" panose="02040503050406030204" pitchFamily="18" charset="0"/>
                            </a:rPr>
                            <m:t>𝑓</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𝑖</m:t>
                          </m:r>
                        </m:sub>
                      </m:sSub>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𝑓</m:t>
                          </m:r>
                        </m:sub>
                      </m:sSub>
                      <m:r>
                        <a:rPr lang="en-US" sz="2000" i="0">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𝐾</m:t>
                          </m:r>
                        </m:e>
                        <m:sub>
                          <m:r>
                            <a:rPr lang="en-US" sz="2000" i="1">
                              <a:solidFill>
                                <a:schemeClr val="tx1"/>
                              </a:solidFill>
                              <a:latin typeface="Cambria Math" panose="02040503050406030204" pitchFamily="18" charset="0"/>
                            </a:rPr>
                            <m:t>𝑓</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𝑖</m:t>
                          </m:r>
                        </m:sub>
                      </m:sSub>
                      <m:r>
                        <a:rPr lang="en-US" sz="2000" i="1">
                          <a:solidFill>
                            <a:schemeClr val="tx1"/>
                          </a:solidFill>
                          <a:latin typeface="Cambria Math" panose="02040503050406030204" pitchFamily="18" charset="0"/>
                        </a:rPr>
                        <m:t>𝜀</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𝐷</m:t>
                          </m:r>
                        </m:e>
                        <m:sub>
                          <m:r>
                            <a:rPr lang="en-US" sz="2000" i="1">
                              <a:solidFill>
                                <a:schemeClr val="tx1"/>
                              </a:solidFill>
                              <a:latin typeface="Cambria Math" panose="02040503050406030204" pitchFamily="18" charset="0"/>
                            </a:rPr>
                            <m:t>𝑖</m:t>
                          </m:r>
                        </m:sub>
                      </m:sSub>
                      <m:d>
                        <m:dPr>
                          <m:ctrlPr>
                            <a:rPr lang="en-US" sz="2000" i="1">
                              <a:solidFill>
                                <a:schemeClr val="tx1"/>
                              </a:solidFill>
                              <a:latin typeface="Cambria Math" panose="02040503050406030204" pitchFamily="18" charset="0"/>
                            </a:rPr>
                          </m:ctrlPr>
                        </m:dPr>
                        <m:e>
                          <m:f>
                            <m:fPr>
                              <m:ctrlPr>
                                <a:rPr lang="en-US" sz="2000" i="1">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m:t>
                              </m:r>
                              <m:r>
                                <m:rPr>
                                  <m:sty m:val="p"/>
                                </m:rPr>
                                <a:rPr lang="en-US" sz="2000" i="0">
                                  <a:solidFill>
                                    <a:schemeClr val="tx1"/>
                                  </a:solidFill>
                                  <a:latin typeface="Cambria Math" panose="02040503050406030204" pitchFamily="18" charset="0"/>
                                </a:rPr>
                                <m:t>ln</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𝑐</m:t>
                                  </m:r>
                                </m:e>
                                <m:sub>
                                  <m:r>
                                    <a:rPr lang="en-US" sz="2000" i="1">
                                      <a:solidFill>
                                        <a:schemeClr val="tx1"/>
                                      </a:solidFill>
                                      <a:latin typeface="Cambria Math" panose="02040503050406030204" pitchFamily="18" charset="0"/>
                                    </a:rPr>
                                    <m:t>𝑖</m:t>
                                  </m:r>
                                </m:sub>
                              </m:sSub>
                            </m:num>
                            <m:den>
                              <m:r>
                                <a:rPr lang="en-US" sz="2000" i="1">
                                  <a:solidFill>
                                    <a:schemeClr val="tx1"/>
                                  </a:solidFill>
                                  <a:latin typeface="Cambria Math" panose="02040503050406030204" pitchFamily="18" charset="0"/>
                                </a:rPr>
                                <m:t>𝑑𝑥</m:t>
                              </m:r>
                            </m:den>
                          </m:f>
                          <m:r>
                            <a:rPr lang="en-US" sz="2000" i="0">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𝑧</m:t>
                              </m:r>
                            </m:e>
                            <m:sub>
                              <m:r>
                                <a:rPr lang="en-US" sz="2000" i="1">
                                  <a:solidFill>
                                    <a:schemeClr val="tx1"/>
                                  </a:solidFill>
                                  <a:latin typeface="Cambria Math" panose="02040503050406030204" pitchFamily="18" charset="0"/>
                                </a:rPr>
                                <m:t>𝑖</m:t>
                              </m:r>
                            </m:sub>
                          </m:sSub>
                          <m:f>
                            <m:fPr>
                              <m:ctrlPr>
                                <a:rPr lang="en-US" sz="2000" i="1">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m:t>
                              </m:r>
                              <m:r>
                                <a:rPr lang="en-US" sz="2000" i="1">
                                  <a:solidFill>
                                    <a:schemeClr val="tx1"/>
                                  </a:solidFill>
                                  <a:latin typeface="Cambria Math" panose="02040503050406030204" pitchFamily="18" charset="0"/>
                                </a:rPr>
                                <m:t>𝜑</m:t>
                              </m:r>
                            </m:num>
                            <m:den>
                              <m:r>
                                <a:rPr lang="en-US" sz="2000" i="1">
                                  <a:solidFill>
                                    <a:schemeClr val="tx1"/>
                                  </a:solidFill>
                                  <a:latin typeface="Cambria Math" panose="02040503050406030204" pitchFamily="18" charset="0"/>
                                </a:rPr>
                                <m:t>𝑑𝑥</m:t>
                              </m:r>
                            </m:den>
                          </m:f>
                        </m:e>
                      </m:d>
                    </m:oMath>
                  </m:oMathPara>
                </a14:m>
                <a:endParaRPr lang="en-US" sz="2000" dirty="0">
                  <a:solidFill>
                    <a:schemeClr val="tx1"/>
                  </a:solidFill>
                </a:endParaRPr>
              </a:p>
            </p:txBody>
          </p:sp>
        </mc:Choice>
        <mc:Fallback xmlns="">
          <p:sp>
            <p:nvSpPr>
              <p:cNvPr id="41" name="文本框 40">
                <a:extLst>
                  <a:ext uri="{FF2B5EF4-FFF2-40B4-BE49-F238E27FC236}">
                    <a16:creationId xmlns:a16="http://schemas.microsoft.com/office/drawing/2014/main" xmlns="" xmlns:a14="http://schemas.microsoft.com/office/drawing/2010/main" id="{E01C4C43-E7F9-4FFA-9754-C39F99CEEE6E}"/>
                  </a:ext>
                </a:extLst>
              </p:cNvPr>
              <p:cNvSpPr txBox="1">
                <a:spLocks noRot="1" noChangeAspect="1" noMove="1" noResize="1" noEditPoints="1" noAdjustHandles="1" noChangeArrowheads="1" noChangeShapeType="1" noTextEdit="1"/>
              </p:cNvSpPr>
              <p:nvPr/>
            </p:nvSpPr>
            <p:spPr>
              <a:xfrm>
                <a:off x="1878287" y="1632125"/>
                <a:ext cx="4291235" cy="783869"/>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7" name="表格 6">
                <a:extLst>
                  <a:ext uri="{FF2B5EF4-FFF2-40B4-BE49-F238E27FC236}">
                    <a16:creationId xmlns:a16="http://schemas.microsoft.com/office/drawing/2014/main" id="{01CE0CAA-3E7D-42F4-A822-85DEED58F9DB}"/>
                  </a:ext>
                </a:extLst>
              </p:cNvPr>
              <p:cNvGraphicFramePr>
                <a:graphicFrameLocks noGrp="1"/>
              </p:cNvGraphicFramePr>
              <p:nvPr>
                <p:extLst>
                  <p:ext uri="{D42A27DB-BD31-4B8C-83A1-F6EECF244321}">
                    <p14:modId xmlns:p14="http://schemas.microsoft.com/office/powerpoint/2010/main" val="2496760091"/>
                  </p:ext>
                </p:extLst>
              </p:nvPr>
            </p:nvGraphicFramePr>
            <p:xfrm>
              <a:off x="1784727" y="3128168"/>
              <a:ext cx="8769589" cy="1139698"/>
            </p:xfrm>
            <a:graphic>
              <a:graphicData uri="http://schemas.openxmlformats.org/drawingml/2006/table">
                <a:tbl>
                  <a:tblPr firstRow="1" firstCol="1" bandRow="1">
                    <a:tableStyleId>{5C22544A-7EE6-4342-B048-85BDC9FD1C3A}</a:tableStyleId>
                  </a:tblPr>
                  <a:tblGrid>
                    <a:gridCol w="8769589">
                      <a:extLst>
                        <a:ext uri="{9D8B030D-6E8A-4147-A177-3AD203B41FA5}">
                          <a16:colId xmlns:a16="http://schemas.microsoft.com/office/drawing/2014/main" val="2289477184"/>
                        </a:ext>
                      </a:extLst>
                    </a:gridCol>
                  </a:tblGrid>
                  <a:tr h="0">
                    <a:tc>
                      <a:txBody>
                        <a:bodyPr/>
                        <a:lstStyle/>
                        <a:p>
                          <a:pPr marL="0" marR="0" algn="just">
                            <a:lnSpc>
                              <a:spcPct val="150000"/>
                            </a:lnSpc>
                            <a:spcBef>
                              <a:spcPts val="0"/>
                            </a:spcBef>
                            <a:spcAft>
                              <a:spcPts val="0"/>
                            </a:spcAft>
                          </a:pPr>
                          <a14:m>
                            <m:oMathPara xmlns:m="http://schemas.openxmlformats.org/officeDocument/2006/math">
                              <m:oMathParaPr>
                                <m:jc m:val="centerGroup"/>
                              </m:oMathParaPr>
                              <m:oMath xmlns:m="http://schemas.openxmlformats.org/officeDocument/2006/math">
                                <m:r>
                                  <a:rPr lang="en-US" sz="2000" b="1" i="1" kern="1200" smtClean="0">
                                    <a:solidFill>
                                      <a:schemeClr val="tx1"/>
                                    </a:solidFill>
                                    <a:latin typeface="Cambria Math" panose="02040503050406030204" pitchFamily="18" charset="0"/>
                                    <a:ea typeface="+mn-ea"/>
                                    <a:cs typeface="Arial" charset="0"/>
                                  </a:rPr>
                                  <m:t>−</m:t>
                                </m:r>
                                <m:f>
                                  <m:fPr>
                                    <m:ctrlPr>
                                      <a:rPr lang="en-US" sz="2000" i="1" kern="1200">
                                        <a:solidFill>
                                          <a:schemeClr val="tx1"/>
                                        </a:solidFill>
                                        <a:latin typeface="Cambria Math" panose="02040503050406030204" pitchFamily="18" charset="0"/>
                                        <a:ea typeface="+mn-ea"/>
                                        <a:cs typeface="Arial" charset="0"/>
                                      </a:rPr>
                                    </m:ctrlPr>
                                  </m:fPr>
                                  <m:num>
                                    <m:r>
                                      <a:rPr lang="en-US" sz="2000" i="1" kern="1200">
                                        <a:solidFill>
                                          <a:schemeClr val="tx1"/>
                                        </a:solidFill>
                                        <a:latin typeface="Cambria Math" panose="02040503050406030204" pitchFamily="18" charset="0"/>
                                        <a:ea typeface="+mn-ea"/>
                                        <a:cs typeface="Arial" charset="0"/>
                                      </a:rPr>
                                      <m:t>1</m:t>
                                    </m:r>
                                  </m:num>
                                  <m:den>
                                    <m:r>
                                      <a:rPr lang="en-US" sz="2000" i="1" kern="1200">
                                        <a:solidFill>
                                          <a:schemeClr val="tx1"/>
                                        </a:solidFill>
                                        <a:latin typeface="Cambria Math" panose="02040503050406030204" pitchFamily="18" charset="0"/>
                                        <a:ea typeface="+mn-ea"/>
                                        <a:cs typeface="Arial" charset="0"/>
                                      </a:rPr>
                                      <m:t>𝑅𝑇</m:t>
                                    </m:r>
                                  </m:den>
                                </m:f>
                                <m:f>
                                  <m:fPr>
                                    <m:ctrlPr>
                                      <a:rPr lang="en-US" sz="2000" i="1" kern="1200">
                                        <a:solidFill>
                                          <a:schemeClr val="tx1"/>
                                        </a:solidFill>
                                        <a:latin typeface="Cambria Math" panose="02040503050406030204" pitchFamily="18" charset="0"/>
                                        <a:ea typeface="+mn-ea"/>
                                        <a:cs typeface="Arial" charset="0"/>
                                      </a:rPr>
                                    </m:ctrlPr>
                                  </m:fPr>
                                  <m:num>
                                    <m:r>
                                      <a:rPr lang="en-US" sz="2000" i="1" kern="1200">
                                        <a:solidFill>
                                          <a:schemeClr val="tx1"/>
                                        </a:solidFill>
                                        <a:latin typeface="Cambria Math" panose="02040503050406030204" pitchFamily="18" charset="0"/>
                                        <a:ea typeface="+mn-ea"/>
                                        <a:cs typeface="Arial" charset="0"/>
                                      </a:rPr>
                                      <m:t>𝑑</m:t>
                                    </m:r>
                                    <m:sSup>
                                      <m:sSupPr>
                                        <m:ctrlPr>
                                          <a:rPr lang="en-US" sz="2000" i="1" kern="1200">
                                            <a:solidFill>
                                              <a:schemeClr val="tx1"/>
                                            </a:solidFill>
                                            <a:latin typeface="Cambria Math" panose="02040503050406030204" pitchFamily="18" charset="0"/>
                                            <a:ea typeface="+mn-ea"/>
                                            <a:cs typeface="Arial" charset="0"/>
                                          </a:rPr>
                                        </m:ctrlPr>
                                      </m:sSupPr>
                                      <m:e>
                                        <m:r>
                                          <a:rPr lang="en-US" sz="2000" i="1" kern="1200">
                                            <a:solidFill>
                                              <a:schemeClr val="tx1"/>
                                            </a:solidFill>
                                            <a:latin typeface="Cambria Math" panose="02040503050406030204" pitchFamily="18" charset="0"/>
                                            <a:ea typeface="+mn-ea"/>
                                            <a:cs typeface="Arial" charset="0"/>
                                          </a:rPr>
                                          <m:t>𝑃</m:t>
                                        </m:r>
                                      </m:e>
                                      <m:sup>
                                        <m:r>
                                          <a:rPr lang="en-US" sz="2000" i="1" kern="1200">
                                            <a:solidFill>
                                              <a:schemeClr val="tx1"/>
                                            </a:solidFill>
                                            <a:latin typeface="Cambria Math" panose="02040503050406030204" pitchFamily="18" charset="0"/>
                                            <a:ea typeface="+mn-ea"/>
                                            <a:cs typeface="Arial" charset="0"/>
                                          </a:rPr>
                                          <m:t>𝑡</m:t>
                                        </m:r>
                                      </m:sup>
                                    </m:sSup>
                                  </m:num>
                                  <m:den>
                                    <m:r>
                                      <a:rPr lang="en-US" sz="2000" i="1" kern="1200">
                                        <a:solidFill>
                                          <a:schemeClr val="tx1"/>
                                        </a:solidFill>
                                        <a:latin typeface="Cambria Math" panose="02040503050406030204" pitchFamily="18" charset="0"/>
                                        <a:ea typeface="+mn-ea"/>
                                        <a:cs typeface="Arial" charset="0"/>
                                      </a:rPr>
                                      <m:t>𝑑𝑥</m:t>
                                    </m:r>
                                  </m:den>
                                </m:f>
                                <m:r>
                                  <a:rPr lang="en-US" sz="2000" i="1" kern="1200">
                                    <a:solidFill>
                                      <a:schemeClr val="tx1"/>
                                    </a:solidFill>
                                    <a:latin typeface="Cambria Math" panose="02040503050406030204" pitchFamily="18" charset="0"/>
                                    <a:ea typeface="+mn-ea"/>
                                    <a:cs typeface="Arial" charset="0"/>
                                  </a:rPr>
                                  <m:t>=</m:t>
                                </m:r>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𝑓</m:t>
                                    </m:r>
                                  </m:e>
                                  <m:sub>
                                    <m:r>
                                      <a:rPr lang="en-US" sz="2000" i="1" kern="1200">
                                        <a:solidFill>
                                          <a:schemeClr val="tx1"/>
                                        </a:solidFill>
                                        <a:latin typeface="Cambria Math" panose="02040503050406030204" pitchFamily="18" charset="0"/>
                                        <a:ea typeface="+mn-ea"/>
                                        <a:cs typeface="Arial" charset="0"/>
                                      </a:rPr>
                                      <m:t>𝑓</m:t>
                                    </m:r>
                                    <m:r>
                                      <a:rPr lang="en-US" sz="2000" i="1" kern="1200">
                                        <a:solidFill>
                                          <a:schemeClr val="tx1"/>
                                        </a:solidFill>
                                        <a:latin typeface="Cambria Math" panose="02040503050406030204" pitchFamily="18" charset="0"/>
                                        <a:ea typeface="+mn-ea"/>
                                        <a:cs typeface="Arial" charset="0"/>
                                      </a:rPr>
                                      <m:t>−</m:t>
                                    </m:r>
                                    <m:r>
                                      <a:rPr lang="en-US" sz="2000" i="1" kern="1200">
                                        <a:solidFill>
                                          <a:schemeClr val="tx1"/>
                                        </a:solidFill>
                                        <a:latin typeface="Cambria Math" panose="02040503050406030204" pitchFamily="18" charset="0"/>
                                        <a:ea typeface="+mn-ea"/>
                                        <a:cs typeface="Arial" charset="0"/>
                                      </a:rPr>
                                      <m:t>𝑚</m:t>
                                    </m:r>
                                  </m:sub>
                                </m:sSub>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𝑣</m:t>
                                    </m:r>
                                  </m:e>
                                  <m:sub>
                                    <m:r>
                                      <a:rPr lang="en-US" sz="2000" i="1" kern="1200">
                                        <a:solidFill>
                                          <a:schemeClr val="tx1"/>
                                        </a:solidFill>
                                        <a:latin typeface="Cambria Math" panose="02040503050406030204" pitchFamily="18" charset="0"/>
                                        <a:ea typeface="+mn-ea"/>
                                        <a:cs typeface="Arial" charset="0"/>
                                      </a:rPr>
                                      <m:t>𝑓</m:t>
                                    </m:r>
                                  </m:sub>
                                </m:sSub>
                                <m:r>
                                  <a:rPr lang="en-US" sz="2000" i="1" kern="1200">
                                    <a:solidFill>
                                      <a:schemeClr val="tx1"/>
                                    </a:solidFill>
                                    <a:latin typeface="Cambria Math" panose="02040503050406030204" pitchFamily="18" charset="0"/>
                                    <a:ea typeface="+mn-ea"/>
                                    <a:cs typeface="Arial" charset="0"/>
                                  </a:rPr>
                                  <m:t>+</m:t>
                                </m:r>
                                <m:nary>
                                  <m:naryPr>
                                    <m:chr m:val="∑"/>
                                    <m:subHide m:val="on"/>
                                    <m:supHide m:val="on"/>
                                    <m:ctrlPr>
                                      <a:rPr lang="en-US" sz="2000" i="1" kern="1200">
                                        <a:solidFill>
                                          <a:schemeClr val="tx1"/>
                                        </a:solidFill>
                                        <a:latin typeface="Cambria Math" panose="02040503050406030204" pitchFamily="18" charset="0"/>
                                        <a:ea typeface="+mn-ea"/>
                                        <a:cs typeface="Arial" charset="0"/>
                                      </a:rPr>
                                    </m:ctrlPr>
                                  </m:naryPr>
                                  <m:sub/>
                                  <m:sup/>
                                  <m:e>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𝑓</m:t>
                                        </m:r>
                                      </m:e>
                                      <m:sub>
                                        <m:r>
                                          <a:rPr lang="en-US" sz="2000" i="1" kern="1200">
                                            <a:solidFill>
                                              <a:schemeClr val="tx1"/>
                                            </a:solidFill>
                                            <a:latin typeface="Cambria Math" panose="02040503050406030204" pitchFamily="18" charset="0"/>
                                            <a:ea typeface="+mn-ea"/>
                                            <a:cs typeface="Arial" charset="0"/>
                                          </a:rPr>
                                          <m:t>𝑖</m:t>
                                        </m:r>
                                        <m:r>
                                          <a:rPr lang="en-US" sz="2000" i="1" kern="1200">
                                            <a:solidFill>
                                              <a:schemeClr val="tx1"/>
                                            </a:solidFill>
                                            <a:latin typeface="Cambria Math" panose="02040503050406030204" pitchFamily="18" charset="0"/>
                                            <a:ea typeface="+mn-ea"/>
                                            <a:cs typeface="Arial" charset="0"/>
                                          </a:rPr>
                                          <m:t>−</m:t>
                                        </m:r>
                                        <m:r>
                                          <a:rPr lang="en-US" sz="2000" i="1" kern="1200">
                                            <a:solidFill>
                                              <a:schemeClr val="tx1"/>
                                            </a:solidFill>
                                            <a:latin typeface="Cambria Math" panose="02040503050406030204" pitchFamily="18" charset="0"/>
                                            <a:ea typeface="+mn-ea"/>
                                            <a:cs typeface="Arial" charset="0"/>
                                          </a:rPr>
                                          <m:t>𝑓</m:t>
                                        </m:r>
                                      </m:sub>
                                    </m:sSub>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𝑐</m:t>
                                        </m:r>
                                      </m:e>
                                      <m:sub>
                                        <m:r>
                                          <a:rPr lang="en-US" sz="2000" i="1" kern="1200">
                                            <a:solidFill>
                                              <a:schemeClr val="tx1"/>
                                            </a:solidFill>
                                            <a:latin typeface="Cambria Math" panose="02040503050406030204" pitchFamily="18" charset="0"/>
                                            <a:ea typeface="+mn-ea"/>
                                            <a:cs typeface="Arial" charset="0"/>
                                          </a:rPr>
                                          <m:t>𝑖</m:t>
                                        </m:r>
                                      </m:sub>
                                    </m:sSub>
                                    <m:d>
                                      <m:dPr>
                                        <m:ctrlPr>
                                          <a:rPr lang="en-US" sz="2000" i="1" kern="1200">
                                            <a:solidFill>
                                              <a:schemeClr val="tx1"/>
                                            </a:solidFill>
                                            <a:latin typeface="Cambria Math" panose="02040503050406030204" pitchFamily="18" charset="0"/>
                                            <a:ea typeface="+mn-ea"/>
                                            <a:cs typeface="Arial" charset="0"/>
                                          </a:rPr>
                                        </m:ctrlPr>
                                      </m:dPr>
                                      <m:e>
                                        <m:r>
                                          <a:rPr lang="en-US" sz="2000" i="1" kern="1200">
                                            <a:solidFill>
                                              <a:schemeClr val="tx1"/>
                                            </a:solidFill>
                                            <a:latin typeface="Cambria Math" panose="02040503050406030204" pitchFamily="18" charset="0"/>
                                            <a:ea typeface="+mn-ea"/>
                                            <a:cs typeface="Arial" charset="0"/>
                                          </a:rPr>
                                          <m:t>1−</m:t>
                                        </m:r>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𝐾</m:t>
                                            </m:r>
                                          </m:e>
                                          <m:sub>
                                            <m:r>
                                              <a:rPr lang="en-US" sz="2000" i="1" kern="1200">
                                                <a:solidFill>
                                                  <a:schemeClr val="tx1"/>
                                                </a:solidFill>
                                                <a:latin typeface="Cambria Math" panose="02040503050406030204" pitchFamily="18" charset="0"/>
                                                <a:ea typeface="+mn-ea"/>
                                                <a:cs typeface="Arial" charset="0"/>
                                              </a:rPr>
                                              <m:t>𝑓</m:t>
                                            </m:r>
                                            <m:r>
                                              <a:rPr lang="en-US" sz="2000" i="1" kern="1200">
                                                <a:solidFill>
                                                  <a:schemeClr val="tx1"/>
                                                </a:solidFill>
                                                <a:latin typeface="Cambria Math" panose="02040503050406030204" pitchFamily="18" charset="0"/>
                                                <a:ea typeface="+mn-ea"/>
                                                <a:cs typeface="Arial" charset="0"/>
                                              </a:rPr>
                                              <m:t>,</m:t>
                                            </m:r>
                                            <m:r>
                                              <a:rPr lang="en-US" sz="2000" i="1" kern="1200">
                                                <a:solidFill>
                                                  <a:schemeClr val="tx1"/>
                                                </a:solidFill>
                                                <a:latin typeface="Cambria Math" panose="02040503050406030204" pitchFamily="18" charset="0"/>
                                                <a:ea typeface="+mn-ea"/>
                                                <a:cs typeface="Arial" charset="0"/>
                                              </a:rPr>
                                              <m:t>𝑖</m:t>
                                            </m:r>
                                          </m:sub>
                                        </m:sSub>
                                      </m:e>
                                    </m:d>
                                    <m:r>
                                      <a:rPr lang="en-US" sz="2000" i="1" kern="1200">
                                        <a:solidFill>
                                          <a:schemeClr val="tx1"/>
                                        </a:solidFill>
                                        <a:latin typeface="Cambria Math" panose="02040503050406030204" pitchFamily="18" charset="0"/>
                                        <a:ea typeface="+mn-ea"/>
                                        <a:cs typeface="Arial" charset="0"/>
                                      </a:rPr>
                                      <m:t>+</m:t>
                                    </m:r>
                                    <m:nary>
                                      <m:naryPr>
                                        <m:chr m:val="∑"/>
                                        <m:subHide m:val="on"/>
                                        <m:supHide m:val="on"/>
                                        <m:ctrlPr>
                                          <a:rPr lang="en-US" sz="2000" i="1" kern="1200">
                                            <a:solidFill>
                                              <a:schemeClr val="tx1"/>
                                            </a:solidFill>
                                            <a:latin typeface="Cambria Math" panose="02040503050406030204" pitchFamily="18" charset="0"/>
                                            <a:ea typeface="+mn-ea"/>
                                            <a:cs typeface="Arial" charset="0"/>
                                          </a:rPr>
                                        </m:ctrlPr>
                                      </m:naryPr>
                                      <m:sub/>
                                      <m:sup/>
                                      <m:e>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𝐾</m:t>
                                            </m:r>
                                          </m:e>
                                          <m:sub>
                                            <m:r>
                                              <a:rPr lang="en-US" sz="2000" i="1" kern="1200">
                                                <a:solidFill>
                                                  <a:schemeClr val="tx1"/>
                                                </a:solidFill>
                                                <a:latin typeface="Cambria Math" panose="02040503050406030204" pitchFamily="18" charset="0"/>
                                                <a:ea typeface="+mn-ea"/>
                                                <a:cs typeface="Arial" charset="0"/>
                                              </a:rPr>
                                              <m:t>𝑓</m:t>
                                            </m:r>
                                            <m:r>
                                              <a:rPr lang="en-US" sz="2000" i="1" kern="1200">
                                                <a:solidFill>
                                                  <a:schemeClr val="tx1"/>
                                                </a:solidFill>
                                                <a:latin typeface="Cambria Math" panose="02040503050406030204" pitchFamily="18" charset="0"/>
                                                <a:ea typeface="+mn-ea"/>
                                                <a:cs typeface="Arial" charset="0"/>
                                              </a:rPr>
                                              <m:t>,</m:t>
                                            </m:r>
                                            <m:r>
                                              <a:rPr lang="en-US" sz="2000" i="1" kern="1200">
                                                <a:solidFill>
                                                  <a:schemeClr val="tx1"/>
                                                </a:solidFill>
                                                <a:latin typeface="Cambria Math" panose="02040503050406030204" pitchFamily="18" charset="0"/>
                                                <a:ea typeface="+mn-ea"/>
                                                <a:cs typeface="Arial" charset="0"/>
                                              </a:rPr>
                                              <m:t>𝑖</m:t>
                                            </m:r>
                                          </m:sub>
                                        </m:sSub>
                                      </m:e>
                                    </m:nary>
                                    <m:f>
                                      <m:fPr>
                                        <m:ctrlPr>
                                          <a:rPr lang="en-US" sz="2000" i="1" kern="1200">
                                            <a:solidFill>
                                              <a:schemeClr val="tx1"/>
                                            </a:solidFill>
                                            <a:latin typeface="Cambria Math" panose="02040503050406030204" pitchFamily="18" charset="0"/>
                                            <a:ea typeface="+mn-ea"/>
                                            <a:cs typeface="Arial" charset="0"/>
                                          </a:rPr>
                                        </m:ctrlPr>
                                      </m:fPr>
                                      <m:num>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𝑑𝑐</m:t>
                                            </m:r>
                                          </m:e>
                                          <m:sub>
                                            <m:r>
                                              <a:rPr lang="en-US" sz="2000" i="1" kern="1200">
                                                <a:solidFill>
                                                  <a:schemeClr val="tx1"/>
                                                </a:solidFill>
                                                <a:latin typeface="Cambria Math" panose="02040503050406030204" pitchFamily="18" charset="0"/>
                                                <a:ea typeface="+mn-ea"/>
                                                <a:cs typeface="Arial" charset="0"/>
                                              </a:rPr>
                                              <m:t>𝑖</m:t>
                                            </m:r>
                                          </m:sub>
                                        </m:sSub>
                                      </m:num>
                                      <m:den>
                                        <m:r>
                                          <a:rPr lang="en-US" sz="2000" i="1" kern="1200">
                                            <a:solidFill>
                                              <a:schemeClr val="tx1"/>
                                            </a:solidFill>
                                            <a:latin typeface="Cambria Math" panose="02040503050406030204" pitchFamily="18" charset="0"/>
                                            <a:ea typeface="+mn-ea"/>
                                            <a:cs typeface="Arial" charset="0"/>
                                          </a:rPr>
                                          <m:t>𝑑𝑥</m:t>
                                        </m:r>
                                      </m:den>
                                    </m:f>
                                  </m:e>
                                </m:nary>
                                <m:r>
                                  <a:rPr lang="en-US" sz="2000" i="1" kern="1200">
                                    <a:solidFill>
                                      <a:schemeClr val="tx1"/>
                                    </a:solidFill>
                                    <a:latin typeface="Cambria Math" panose="02040503050406030204" pitchFamily="18" charset="0"/>
                                    <a:ea typeface="+mn-ea"/>
                                    <a:cs typeface="Arial" charset="0"/>
                                  </a:rPr>
                                  <m:t>+</m:t>
                                </m:r>
                                <m:nary>
                                  <m:naryPr>
                                    <m:chr m:val="∑"/>
                                    <m:subHide m:val="on"/>
                                    <m:supHide m:val="on"/>
                                    <m:ctrlPr>
                                      <a:rPr lang="en-US" sz="2000" i="1" kern="1200">
                                        <a:solidFill>
                                          <a:schemeClr val="tx1"/>
                                        </a:solidFill>
                                        <a:latin typeface="Cambria Math" panose="02040503050406030204" pitchFamily="18" charset="0"/>
                                        <a:ea typeface="+mn-ea"/>
                                        <a:cs typeface="Arial" charset="0"/>
                                      </a:rPr>
                                    </m:ctrlPr>
                                  </m:naryPr>
                                  <m:sub/>
                                  <m:sup/>
                                  <m:e>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𝐾</m:t>
                                        </m:r>
                                      </m:e>
                                      <m:sub>
                                        <m:r>
                                          <a:rPr lang="en-US" sz="2000" i="1" kern="1200">
                                            <a:solidFill>
                                              <a:schemeClr val="tx1"/>
                                            </a:solidFill>
                                            <a:latin typeface="Cambria Math" panose="02040503050406030204" pitchFamily="18" charset="0"/>
                                            <a:ea typeface="+mn-ea"/>
                                            <a:cs typeface="Arial" charset="0"/>
                                          </a:rPr>
                                          <m:t>𝑓</m:t>
                                        </m:r>
                                        <m:r>
                                          <a:rPr lang="en-US" sz="2000" i="1" kern="1200">
                                            <a:solidFill>
                                              <a:schemeClr val="tx1"/>
                                            </a:solidFill>
                                            <a:latin typeface="Cambria Math" panose="02040503050406030204" pitchFamily="18" charset="0"/>
                                            <a:ea typeface="+mn-ea"/>
                                            <a:cs typeface="Arial" charset="0"/>
                                          </a:rPr>
                                          <m:t>,</m:t>
                                        </m:r>
                                        <m:r>
                                          <a:rPr lang="en-US" sz="2000" i="1" kern="1200">
                                            <a:solidFill>
                                              <a:schemeClr val="tx1"/>
                                            </a:solidFill>
                                            <a:latin typeface="Cambria Math" panose="02040503050406030204" pitchFamily="18" charset="0"/>
                                            <a:ea typeface="+mn-ea"/>
                                            <a:cs typeface="Arial" charset="0"/>
                                          </a:rPr>
                                          <m:t>𝑖</m:t>
                                        </m:r>
                                      </m:sub>
                                    </m:sSub>
                                  </m:e>
                                </m:nary>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𝑐</m:t>
                                    </m:r>
                                  </m:e>
                                  <m:sub>
                                    <m:r>
                                      <a:rPr lang="en-US" sz="2000" i="1" kern="1200">
                                        <a:solidFill>
                                          <a:schemeClr val="tx1"/>
                                        </a:solidFill>
                                        <a:latin typeface="Cambria Math" panose="02040503050406030204" pitchFamily="18" charset="0"/>
                                        <a:ea typeface="+mn-ea"/>
                                        <a:cs typeface="Arial" charset="0"/>
                                      </a:rPr>
                                      <m:t>𝑖</m:t>
                                    </m:r>
                                  </m:sub>
                                </m:sSub>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𝑧</m:t>
                                    </m:r>
                                  </m:e>
                                  <m:sub>
                                    <m:r>
                                      <a:rPr lang="en-US" sz="2000" i="1" kern="1200">
                                        <a:solidFill>
                                          <a:schemeClr val="tx1"/>
                                        </a:solidFill>
                                        <a:latin typeface="Cambria Math" panose="02040503050406030204" pitchFamily="18" charset="0"/>
                                        <a:ea typeface="+mn-ea"/>
                                        <a:cs typeface="Arial" charset="0"/>
                                      </a:rPr>
                                      <m:t>𝑖</m:t>
                                    </m:r>
                                  </m:sub>
                                </m:sSub>
                                <m:f>
                                  <m:fPr>
                                    <m:ctrlPr>
                                      <a:rPr lang="en-US" sz="2000" i="1" kern="1200">
                                        <a:solidFill>
                                          <a:schemeClr val="tx1"/>
                                        </a:solidFill>
                                        <a:latin typeface="Cambria Math" panose="02040503050406030204" pitchFamily="18" charset="0"/>
                                        <a:ea typeface="+mn-ea"/>
                                        <a:cs typeface="Arial" charset="0"/>
                                      </a:rPr>
                                    </m:ctrlPr>
                                  </m:fPr>
                                  <m:num>
                                    <m:r>
                                      <a:rPr lang="en-US" sz="2000" i="1" kern="1200">
                                        <a:solidFill>
                                          <a:schemeClr val="tx1"/>
                                        </a:solidFill>
                                        <a:latin typeface="Cambria Math" panose="02040503050406030204" pitchFamily="18" charset="0"/>
                                        <a:ea typeface="+mn-ea"/>
                                        <a:cs typeface="Arial" charset="0"/>
                                      </a:rPr>
                                      <m:t>𝑑</m:t>
                                    </m:r>
                                    <m:r>
                                      <a:rPr lang="en-US" sz="2000" i="1" kern="1200">
                                        <a:solidFill>
                                          <a:schemeClr val="tx1"/>
                                        </a:solidFill>
                                        <a:latin typeface="Cambria Math" panose="02040503050406030204" pitchFamily="18" charset="0"/>
                                        <a:ea typeface="+mn-ea"/>
                                        <a:cs typeface="Arial" charset="0"/>
                                      </a:rPr>
                                      <m:t>𝜑</m:t>
                                    </m:r>
                                  </m:num>
                                  <m:den>
                                    <m:r>
                                      <a:rPr lang="en-US" sz="2000" i="1" kern="1200">
                                        <a:solidFill>
                                          <a:schemeClr val="tx1"/>
                                        </a:solidFill>
                                        <a:latin typeface="Cambria Math" panose="02040503050406030204" pitchFamily="18" charset="0"/>
                                        <a:ea typeface="+mn-ea"/>
                                        <a:cs typeface="Arial" charset="0"/>
                                      </a:rPr>
                                      <m:t>𝑑𝑥</m:t>
                                    </m:r>
                                  </m:den>
                                </m:f>
                              </m:oMath>
                            </m:oMathPara>
                          </a14:m>
                          <a:endParaRPr lang="en-US" sz="2000" i="1" kern="1200" dirty="0">
                            <a:solidFill>
                              <a:schemeClr val="tx1"/>
                            </a:solidFill>
                            <a:latin typeface="Cambria Math" panose="02040503050406030204" pitchFamily="18" charset="0"/>
                            <a:ea typeface="+mn-ea"/>
                            <a:cs typeface="Arial" charset="0"/>
                          </a:endParaRPr>
                        </a:p>
                      </a:txBody>
                      <a:tcPr marL="68580" marR="68580" marT="0" marB="0" anchor="ctr">
                        <a:solidFill>
                          <a:schemeClr val="bg1"/>
                        </a:solidFill>
                      </a:tcPr>
                    </a:tc>
                    <a:extLst>
                      <a:ext uri="{0D108BD9-81ED-4DB2-BD59-A6C34878D82A}">
                        <a16:rowId xmlns:a16="http://schemas.microsoft.com/office/drawing/2014/main" val="2504637308"/>
                      </a:ext>
                    </a:extLst>
                  </a:tr>
                </a:tbl>
              </a:graphicData>
            </a:graphic>
          </p:graphicFrame>
        </mc:Choice>
        <mc:Fallback xmlns="">
          <p:graphicFrame>
            <p:nvGraphicFramePr>
              <p:cNvPr id="7" name="表格 6">
                <a:extLst>
                  <a:ext uri="{FF2B5EF4-FFF2-40B4-BE49-F238E27FC236}">
                    <a16:creationId xmlns:a16="http://schemas.microsoft.com/office/drawing/2014/main" xmlns="" xmlns:a14="http://schemas.microsoft.com/office/drawing/2010/main" id="{01CE0CAA-3E7D-42F4-A822-85DEED58F9DB}"/>
                  </a:ext>
                </a:extLst>
              </p:cNvPr>
              <p:cNvGraphicFramePr>
                <a:graphicFrameLocks noGrp="1"/>
              </p:cNvGraphicFramePr>
              <p:nvPr>
                <p:extLst>
                  <p:ext uri="{D42A27DB-BD31-4B8C-83A1-F6EECF244321}">
                    <p14:modId xmlns:p14="http://schemas.microsoft.com/office/powerpoint/2010/main" val="2496760091"/>
                  </p:ext>
                </p:extLst>
              </p:nvPr>
            </p:nvGraphicFramePr>
            <p:xfrm>
              <a:off x="1784727" y="3128168"/>
              <a:ext cx="8769589" cy="1139698"/>
            </p:xfrm>
            <a:graphic>
              <a:graphicData uri="http://schemas.openxmlformats.org/drawingml/2006/table">
                <a:tbl>
                  <a:tblPr firstRow="1" firstCol="1" bandRow="1">
                    <a:tableStyleId>{5C22544A-7EE6-4342-B048-85BDC9FD1C3A}</a:tableStyleId>
                  </a:tblPr>
                  <a:tblGrid>
                    <a:gridCol w="8769589">
                      <a:extLst>
                        <a:ext uri="{9D8B030D-6E8A-4147-A177-3AD203B41FA5}">
                          <a16:colId xmlns:a16="http://schemas.microsoft.com/office/drawing/2014/main" xmlns="" xmlns:a14="http://schemas.microsoft.com/office/drawing/2010/main" val="2289477184"/>
                        </a:ext>
                      </a:extLst>
                    </a:gridCol>
                  </a:tblGrid>
                  <a:tr h="1139698">
                    <a:tc>
                      <a:txBody>
                        <a:bodyPr/>
                        <a:lstStyle/>
                        <a:p>
                          <a:endParaRPr lang="en-US"/>
                        </a:p>
                      </a:txBody>
                      <a:tcPr marL="68580" marR="68580" marT="0" marB="0" anchor="ctr">
                        <a:blipFill rotWithShape="0">
                          <a:blip r:embed="rId4"/>
                          <a:stretch>
                            <a:fillRect l="-69" t="-532" r="-278" b="-2128"/>
                          </a:stretch>
                        </a:blipFill>
                      </a:tcPr>
                    </a:tc>
                    <a:extLst>
                      <a:ext uri="{0D108BD9-81ED-4DB2-BD59-A6C34878D82A}">
                        <a16:rowId xmlns:a16="http://schemas.microsoft.com/office/drawing/2014/main" xmlns="" xmlns:a14="http://schemas.microsoft.com/office/drawing/2010/main" val="2504637308"/>
                      </a:ext>
                    </a:extLst>
                  </a:tr>
                </a:tbl>
              </a:graphicData>
            </a:graphic>
          </p:graphicFrame>
        </mc:Fallback>
      </mc:AlternateContent>
      <mc:AlternateContent xmlns:mc="http://schemas.openxmlformats.org/markup-compatibility/2006" xmlns:a14="http://schemas.microsoft.com/office/drawing/2010/main">
        <mc:Choice Requires="a14">
          <p:sp>
            <p:nvSpPr>
              <p:cNvPr id="42" name="TextBox 14">
                <a:extLst>
                  <a:ext uri="{FF2B5EF4-FFF2-40B4-BE49-F238E27FC236}">
                    <a16:creationId xmlns:a16="http://schemas.microsoft.com/office/drawing/2014/main" id="{C634C556-148A-4B43-8E69-E5140B929628}"/>
                  </a:ext>
                </a:extLst>
              </p:cNvPr>
              <p:cNvSpPr txBox="1"/>
              <p:nvPr/>
            </p:nvSpPr>
            <p:spPr>
              <a:xfrm>
                <a:off x="515389" y="2666503"/>
                <a:ext cx="6994544" cy="461665"/>
              </a:xfrm>
              <a:prstGeom prst="rect">
                <a:avLst/>
              </a:prstGeom>
              <a:noFill/>
            </p:spPr>
            <p:txBody>
              <a:bodyPr wrap="square" rtlCol="0">
                <a:spAutoFit/>
              </a:bodyPr>
              <a:lstStyle/>
              <a:p>
                <a:pPr marL="285750" indent="-285750">
                  <a:buFont typeface="Wingdings" panose="05000000000000000000" pitchFamily="2" charset="2"/>
                  <a:buChar char="Ø"/>
                </a:pPr>
                <a:r>
                  <a:rPr lang="en-US" sz="2400" dirty="0">
                    <a:solidFill>
                      <a:schemeClr val="tx1"/>
                    </a:solidFill>
                  </a:rPr>
                  <a:t>Substituting </a:t>
                </a:r>
                <a14:m>
                  <m:oMath xmlns:m="http://schemas.openxmlformats.org/officeDocument/2006/math">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𝑣</m:t>
                        </m:r>
                      </m:e>
                      <m:sub>
                        <m:r>
                          <a:rPr lang="en-US" sz="2400" i="1">
                            <a:solidFill>
                              <a:schemeClr val="tx1"/>
                            </a:solidFill>
                            <a:latin typeface="Cambria Math" panose="02040503050406030204" pitchFamily="18" charset="0"/>
                          </a:rPr>
                          <m:t>𝑖</m:t>
                        </m:r>
                      </m:sub>
                    </m:sSub>
                  </m:oMath>
                </a14:m>
                <a:r>
                  <a:rPr lang="en-US" sz="2400" dirty="0">
                    <a:solidFill>
                      <a:schemeClr val="tx1"/>
                    </a:solidFill>
                  </a:rPr>
                  <a:t> into force balance equation</a:t>
                </a:r>
              </a:p>
            </p:txBody>
          </p:sp>
        </mc:Choice>
        <mc:Fallback xmlns="">
          <p:sp>
            <p:nvSpPr>
              <p:cNvPr id="42" name="TextBox 14">
                <a:extLst>
                  <a:ext uri="{FF2B5EF4-FFF2-40B4-BE49-F238E27FC236}">
                    <a16:creationId xmlns:a16="http://schemas.microsoft.com/office/drawing/2014/main" xmlns="" xmlns:a14="http://schemas.microsoft.com/office/drawing/2010/main" id="{C634C556-148A-4B43-8E69-E5140B929628}"/>
                  </a:ext>
                </a:extLst>
              </p:cNvPr>
              <p:cNvSpPr txBox="1">
                <a:spLocks noRot="1" noChangeAspect="1" noMove="1" noResize="1" noEditPoints="1" noAdjustHandles="1" noChangeArrowheads="1" noChangeShapeType="1" noTextEdit="1"/>
              </p:cNvSpPr>
              <p:nvPr/>
            </p:nvSpPr>
            <p:spPr>
              <a:xfrm>
                <a:off x="515389" y="2666503"/>
                <a:ext cx="6994544" cy="461665"/>
              </a:xfrm>
              <a:prstGeom prst="rect">
                <a:avLst/>
              </a:prstGeom>
              <a:blipFill rotWithShape="0">
                <a:blip r:embed="rId5"/>
                <a:stretch>
                  <a:fillRect l="-1221" t="-9211" b="-302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14">
                <a:extLst>
                  <a:ext uri="{FF2B5EF4-FFF2-40B4-BE49-F238E27FC236}">
                    <a16:creationId xmlns:a16="http://schemas.microsoft.com/office/drawing/2014/main" id="{0184C935-2722-4674-A674-393F2B5FAAAA}"/>
                  </a:ext>
                </a:extLst>
              </p:cNvPr>
              <p:cNvSpPr txBox="1"/>
              <p:nvPr/>
            </p:nvSpPr>
            <p:spPr>
              <a:xfrm>
                <a:off x="515389" y="4622338"/>
                <a:ext cx="10948479" cy="491288"/>
              </a:xfrm>
              <a:prstGeom prst="rect">
                <a:avLst/>
              </a:prstGeom>
              <a:noFill/>
            </p:spPr>
            <p:txBody>
              <a:bodyPr wrap="square" rtlCol="0">
                <a:spAutoFit/>
              </a:bodyPr>
              <a:lstStyle/>
              <a:p>
                <a:pPr marL="285750" indent="-285750">
                  <a:buFont typeface="Wingdings" panose="05000000000000000000" pitchFamily="2" charset="2"/>
                  <a:buChar char="Ø"/>
                </a:pPr>
                <a:r>
                  <a:rPr lang="en-US" sz="2400" dirty="0">
                    <a:solidFill>
                      <a:schemeClr val="tx1"/>
                    </a:solidFill>
                  </a:rPr>
                  <a:t>For neutral solutes and assuming no solute-membrane interactions (</a:t>
                </a:r>
                <a14:m>
                  <m:oMath xmlns:m="http://schemas.openxmlformats.org/officeDocument/2006/math">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𝐾</m:t>
                        </m:r>
                      </m:e>
                      <m:sub>
                        <m:r>
                          <a:rPr lang="en-US" sz="2400" i="1">
                            <a:solidFill>
                              <a:schemeClr val="tx1"/>
                            </a:solidFill>
                            <a:latin typeface="Cambria Math" panose="02040503050406030204" pitchFamily="18" charset="0"/>
                          </a:rPr>
                          <m:t>𝑓</m:t>
                        </m:r>
                        <m:r>
                          <a:rPr lang="en-US" sz="2400">
                            <a:solidFill>
                              <a:schemeClr val="tx1"/>
                            </a:solidFill>
                            <a:latin typeface="Cambria Math" panose="02040503050406030204" pitchFamily="18" charset="0"/>
                          </a:rPr>
                          <m:t>,</m:t>
                        </m:r>
                        <m:r>
                          <a:rPr lang="en-US" sz="2400" i="1">
                            <a:solidFill>
                              <a:schemeClr val="tx1"/>
                            </a:solidFill>
                            <a:latin typeface="Cambria Math" panose="02040503050406030204" pitchFamily="18" charset="0"/>
                          </a:rPr>
                          <m:t>𝑖</m:t>
                        </m:r>
                      </m:sub>
                    </m:sSub>
                    <m:r>
                      <a:rPr lang="en-US" sz="2400">
                        <a:solidFill>
                          <a:schemeClr val="tx1"/>
                        </a:solidFill>
                        <a:latin typeface="Cambria Math" panose="02040503050406030204" pitchFamily="18" charset="0"/>
                      </a:rPr>
                      <m:t>=</m:t>
                    </m:r>
                  </m:oMath>
                </a14:m>
                <a:r>
                  <a:rPr lang="en-US" sz="2400" dirty="0">
                    <a:solidFill>
                      <a:schemeClr val="tx1"/>
                    </a:solidFill>
                  </a:rPr>
                  <a:t>1)</a:t>
                </a:r>
              </a:p>
            </p:txBody>
          </p:sp>
        </mc:Choice>
        <mc:Fallback xmlns="">
          <p:sp>
            <p:nvSpPr>
              <p:cNvPr id="43" name="TextBox 14">
                <a:extLst>
                  <a:ext uri="{FF2B5EF4-FFF2-40B4-BE49-F238E27FC236}">
                    <a16:creationId xmlns:a16="http://schemas.microsoft.com/office/drawing/2014/main" xmlns="" xmlns:a14="http://schemas.microsoft.com/office/drawing/2010/main" id="{0184C935-2722-4674-A674-393F2B5FAAAA}"/>
                  </a:ext>
                </a:extLst>
              </p:cNvPr>
              <p:cNvSpPr txBox="1">
                <a:spLocks noRot="1" noChangeAspect="1" noMove="1" noResize="1" noEditPoints="1" noAdjustHandles="1" noChangeArrowheads="1" noChangeShapeType="1" noTextEdit="1"/>
              </p:cNvSpPr>
              <p:nvPr/>
            </p:nvSpPr>
            <p:spPr>
              <a:xfrm>
                <a:off x="515389" y="4622338"/>
                <a:ext cx="10948479" cy="491288"/>
              </a:xfrm>
              <a:prstGeom prst="rect">
                <a:avLst/>
              </a:prstGeom>
              <a:blipFill rotWithShape="0">
                <a:blip r:embed="rId6"/>
                <a:stretch>
                  <a:fillRect l="-780" t="-9877" b="-209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4" name="表格 43">
                <a:extLst>
                  <a:ext uri="{FF2B5EF4-FFF2-40B4-BE49-F238E27FC236}">
                    <a16:creationId xmlns:a16="http://schemas.microsoft.com/office/drawing/2014/main" id="{20919F20-5666-4ED8-94F6-C87BD6AFDB9A}"/>
                  </a:ext>
                </a:extLst>
              </p:cNvPr>
              <p:cNvGraphicFramePr>
                <a:graphicFrameLocks noGrp="1"/>
              </p:cNvGraphicFramePr>
              <p:nvPr>
                <p:extLst>
                  <p:ext uri="{D42A27DB-BD31-4B8C-83A1-F6EECF244321}">
                    <p14:modId xmlns:p14="http://schemas.microsoft.com/office/powerpoint/2010/main" val="2576335530"/>
                  </p:ext>
                </p:extLst>
              </p:nvPr>
            </p:nvGraphicFramePr>
            <p:xfrm>
              <a:off x="4231184" y="5113336"/>
              <a:ext cx="3876673" cy="1139698"/>
            </p:xfrm>
            <a:graphic>
              <a:graphicData uri="http://schemas.openxmlformats.org/drawingml/2006/table">
                <a:tbl>
                  <a:tblPr firstRow="1" firstCol="1" bandRow="1">
                    <a:tableStyleId>{5C22544A-7EE6-4342-B048-85BDC9FD1C3A}</a:tableStyleId>
                  </a:tblPr>
                  <a:tblGrid>
                    <a:gridCol w="3876673">
                      <a:extLst>
                        <a:ext uri="{9D8B030D-6E8A-4147-A177-3AD203B41FA5}">
                          <a16:colId xmlns:a16="http://schemas.microsoft.com/office/drawing/2014/main" val="2289477184"/>
                        </a:ext>
                      </a:extLst>
                    </a:gridCol>
                  </a:tblGrid>
                  <a:tr h="0">
                    <a:tc>
                      <a:txBody>
                        <a:bodyPr/>
                        <a:lstStyle/>
                        <a:p>
                          <a:pPr marL="0" marR="0" algn="just">
                            <a:lnSpc>
                              <a:spcPct val="150000"/>
                            </a:lnSpc>
                            <a:spcBef>
                              <a:spcPts val="0"/>
                            </a:spcBef>
                            <a:spcAft>
                              <a:spcPts val="0"/>
                            </a:spcAft>
                          </a:pPr>
                          <a14:m>
                            <m:oMathPara xmlns:m="http://schemas.openxmlformats.org/officeDocument/2006/math">
                              <m:oMathParaPr>
                                <m:jc m:val="centerGroup"/>
                              </m:oMathParaPr>
                              <m:oMath xmlns:m="http://schemas.openxmlformats.org/officeDocument/2006/math">
                                <m:r>
                                  <a:rPr lang="en-US" sz="2000" b="1" i="1" kern="1200" smtClean="0">
                                    <a:solidFill>
                                      <a:schemeClr val="tx1"/>
                                    </a:solidFill>
                                    <a:latin typeface="Cambria Math" panose="02040503050406030204" pitchFamily="18" charset="0"/>
                                    <a:ea typeface="+mn-ea"/>
                                    <a:cs typeface="Arial" charset="0"/>
                                  </a:rPr>
                                  <m:t>−</m:t>
                                </m:r>
                                <m:f>
                                  <m:fPr>
                                    <m:ctrlPr>
                                      <a:rPr lang="en-US" sz="2000" i="1" kern="1200">
                                        <a:solidFill>
                                          <a:schemeClr val="tx1"/>
                                        </a:solidFill>
                                        <a:latin typeface="Cambria Math" panose="02040503050406030204" pitchFamily="18" charset="0"/>
                                        <a:ea typeface="+mn-ea"/>
                                        <a:cs typeface="Arial" charset="0"/>
                                      </a:rPr>
                                    </m:ctrlPr>
                                  </m:fPr>
                                  <m:num>
                                    <m:r>
                                      <a:rPr lang="en-US" sz="2000" i="1" kern="1200">
                                        <a:solidFill>
                                          <a:schemeClr val="tx1"/>
                                        </a:solidFill>
                                        <a:latin typeface="Cambria Math" panose="02040503050406030204" pitchFamily="18" charset="0"/>
                                        <a:ea typeface="+mn-ea"/>
                                        <a:cs typeface="Arial" charset="0"/>
                                      </a:rPr>
                                      <m:t>1</m:t>
                                    </m:r>
                                  </m:num>
                                  <m:den>
                                    <m:r>
                                      <a:rPr lang="en-US" sz="2000" i="1" kern="1200">
                                        <a:solidFill>
                                          <a:schemeClr val="tx1"/>
                                        </a:solidFill>
                                        <a:latin typeface="Cambria Math" panose="02040503050406030204" pitchFamily="18" charset="0"/>
                                        <a:ea typeface="+mn-ea"/>
                                        <a:cs typeface="Arial" charset="0"/>
                                      </a:rPr>
                                      <m:t>𝑅𝑇</m:t>
                                    </m:r>
                                  </m:den>
                                </m:f>
                                <m:f>
                                  <m:fPr>
                                    <m:ctrlPr>
                                      <a:rPr lang="en-US" sz="2000" i="1" kern="1200">
                                        <a:solidFill>
                                          <a:schemeClr val="tx1"/>
                                        </a:solidFill>
                                        <a:latin typeface="Cambria Math" panose="02040503050406030204" pitchFamily="18" charset="0"/>
                                        <a:ea typeface="+mn-ea"/>
                                        <a:cs typeface="Arial" charset="0"/>
                                      </a:rPr>
                                    </m:ctrlPr>
                                  </m:fPr>
                                  <m:num>
                                    <m:r>
                                      <a:rPr lang="en-US" sz="2000" i="1" kern="1200">
                                        <a:solidFill>
                                          <a:schemeClr val="tx1"/>
                                        </a:solidFill>
                                        <a:latin typeface="Cambria Math" panose="02040503050406030204" pitchFamily="18" charset="0"/>
                                        <a:ea typeface="+mn-ea"/>
                                        <a:cs typeface="Arial" charset="0"/>
                                      </a:rPr>
                                      <m:t>𝑑</m:t>
                                    </m:r>
                                    <m:sSup>
                                      <m:sSupPr>
                                        <m:ctrlPr>
                                          <a:rPr lang="en-US" sz="2000" i="1" kern="1200">
                                            <a:solidFill>
                                              <a:schemeClr val="tx1"/>
                                            </a:solidFill>
                                            <a:latin typeface="Cambria Math" panose="02040503050406030204" pitchFamily="18" charset="0"/>
                                            <a:ea typeface="+mn-ea"/>
                                            <a:cs typeface="Arial" charset="0"/>
                                          </a:rPr>
                                        </m:ctrlPr>
                                      </m:sSupPr>
                                      <m:e>
                                        <m:r>
                                          <a:rPr lang="en-US" sz="2000" i="1" kern="1200">
                                            <a:solidFill>
                                              <a:schemeClr val="tx1"/>
                                            </a:solidFill>
                                            <a:latin typeface="Cambria Math" panose="02040503050406030204" pitchFamily="18" charset="0"/>
                                            <a:ea typeface="+mn-ea"/>
                                            <a:cs typeface="Arial" charset="0"/>
                                          </a:rPr>
                                          <m:t>𝑃</m:t>
                                        </m:r>
                                      </m:e>
                                      <m:sup>
                                        <m:r>
                                          <a:rPr lang="en-US" sz="2000" i="1" kern="1200">
                                            <a:solidFill>
                                              <a:schemeClr val="tx1"/>
                                            </a:solidFill>
                                            <a:latin typeface="Cambria Math" panose="02040503050406030204" pitchFamily="18" charset="0"/>
                                            <a:ea typeface="+mn-ea"/>
                                            <a:cs typeface="Arial" charset="0"/>
                                          </a:rPr>
                                          <m:t>𝑡</m:t>
                                        </m:r>
                                      </m:sup>
                                    </m:sSup>
                                  </m:num>
                                  <m:den>
                                    <m:r>
                                      <a:rPr lang="en-US" sz="2000" i="1" kern="1200">
                                        <a:solidFill>
                                          <a:schemeClr val="tx1"/>
                                        </a:solidFill>
                                        <a:latin typeface="Cambria Math" panose="02040503050406030204" pitchFamily="18" charset="0"/>
                                        <a:ea typeface="+mn-ea"/>
                                        <a:cs typeface="Arial" charset="0"/>
                                      </a:rPr>
                                      <m:t>𝑑𝑥</m:t>
                                    </m:r>
                                  </m:den>
                                </m:f>
                                <m:r>
                                  <a:rPr lang="en-US" sz="2000" i="1" kern="1200">
                                    <a:solidFill>
                                      <a:schemeClr val="tx1"/>
                                    </a:solidFill>
                                    <a:latin typeface="Cambria Math" panose="02040503050406030204" pitchFamily="18" charset="0"/>
                                    <a:ea typeface="+mn-ea"/>
                                    <a:cs typeface="Arial" charset="0"/>
                                  </a:rPr>
                                  <m:t>=</m:t>
                                </m:r>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𝑓</m:t>
                                    </m:r>
                                  </m:e>
                                  <m:sub>
                                    <m:r>
                                      <a:rPr lang="en-US" sz="2000" i="1" kern="1200">
                                        <a:solidFill>
                                          <a:schemeClr val="tx1"/>
                                        </a:solidFill>
                                        <a:latin typeface="Cambria Math" panose="02040503050406030204" pitchFamily="18" charset="0"/>
                                        <a:ea typeface="+mn-ea"/>
                                        <a:cs typeface="Arial" charset="0"/>
                                      </a:rPr>
                                      <m:t>𝑓</m:t>
                                    </m:r>
                                    <m:r>
                                      <a:rPr lang="en-US" sz="2000" i="1" kern="1200">
                                        <a:solidFill>
                                          <a:schemeClr val="tx1"/>
                                        </a:solidFill>
                                        <a:latin typeface="Cambria Math" panose="02040503050406030204" pitchFamily="18" charset="0"/>
                                        <a:ea typeface="+mn-ea"/>
                                        <a:cs typeface="Arial" charset="0"/>
                                      </a:rPr>
                                      <m:t>−</m:t>
                                    </m:r>
                                    <m:r>
                                      <a:rPr lang="en-US" sz="2000" i="1" kern="1200">
                                        <a:solidFill>
                                          <a:schemeClr val="tx1"/>
                                        </a:solidFill>
                                        <a:latin typeface="Cambria Math" panose="02040503050406030204" pitchFamily="18" charset="0"/>
                                        <a:ea typeface="+mn-ea"/>
                                        <a:cs typeface="Arial" charset="0"/>
                                      </a:rPr>
                                      <m:t>𝑚</m:t>
                                    </m:r>
                                  </m:sub>
                                </m:sSub>
                                <m:sSub>
                                  <m:sSubPr>
                                    <m:ctrlPr>
                                      <a:rPr lang="en-US" sz="2000" i="1" kern="1200">
                                        <a:solidFill>
                                          <a:schemeClr val="tx1"/>
                                        </a:solidFill>
                                        <a:latin typeface="Cambria Math" panose="02040503050406030204" pitchFamily="18" charset="0"/>
                                        <a:ea typeface="+mn-ea"/>
                                        <a:cs typeface="Arial" charset="0"/>
                                      </a:rPr>
                                    </m:ctrlPr>
                                  </m:sSubPr>
                                  <m:e>
                                    <m:r>
                                      <a:rPr lang="en-US" sz="2000" i="1" kern="1200">
                                        <a:solidFill>
                                          <a:schemeClr val="tx1"/>
                                        </a:solidFill>
                                        <a:latin typeface="Cambria Math" panose="02040503050406030204" pitchFamily="18" charset="0"/>
                                        <a:ea typeface="+mn-ea"/>
                                        <a:cs typeface="Arial" charset="0"/>
                                      </a:rPr>
                                      <m:t>𝑣</m:t>
                                    </m:r>
                                  </m:e>
                                  <m:sub>
                                    <m:r>
                                      <a:rPr lang="en-US" sz="2000" i="1" kern="1200">
                                        <a:solidFill>
                                          <a:schemeClr val="tx1"/>
                                        </a:solidFill>
                                        <a:latin typeface="Cambria Math" panose="02040503050406030204" pitchFamily="18" charset="0"/>
                                        <a:ea typeface="+mn-ea"/>
                                        <a:cs typeface="Arial" charset="0"/>
                                      </a:rPr>
                                      <m:t>𝑓</m:t>
                                    </m:r>
                                  </m:sub>
                                </m:sSub>
                                <m:r>
                                  <a:rPr lang="en-US" sz="2000" i="1" kern="1200">
                                    <a:solidFill>
                                      <a:schemeClr val="tx1"/>
                                    </a:solidFill>
                                    <a:latin typeface="Cambria Math" panose="02040503050406030204" pitchFamily="18" charset="0"/>
                                    <a:ea typeface="+mn-ea"/>
                                    <a:cs typeface="Arial" charset="0"/>
                                  </a:rPr>
                                  <m:t>+</m:t>
                                </m:r>
                                <m:nary>
                                  <m:naryPr>
                                    <m:chr m:val="∑"/>
                                    <m:subHide m:val="on"/>
                                    <m:supHide m:val="on"/>
                                    <m:ctrlPr>
                                      <a:rPr lang="en-US" sz="2000" i="1" kern="1200" smtClean="0">
                                        <a:solidFill>
                                          <a:schemeClr val="tx1"/>
                                        </a:solidFill>
                                        <a:latin typeface="Cambria Math" panose="02040503050406030204" pitchFamily="18" charset="0"/>
                                        <a:ea typeface="+mn-ea"/>
                                        <a:cs typeface="Arial" charset="0"/>
                                      </a:rPr>
                                    </m:ctrlPr>
                                  </m:naryPr>
                                  <m:sub/>
                                  <m:sup/>
                                  <m:e>
                                    <m:f>
                                      <m:fPr>
                                        <m:ctrlPr>
                                          <a:rPr lang="en-US" sz="2000" b="0" i="1" kern="1200" smtClean="0">
                                            <a:solidFill>
                                              <a:schemeClr val="tx1"/>
                                            </a:solidFill>
                                            <a:latin typeface="Cambria Math" panose="02040503050406030204" pitchFamily="18" charset="0"/>
                                            <a:ea typeface="+mn-ea"/>
                                            <a:cs typeface="Arial" charset="0"/>
                                          </a:rPr>
                                        </m:ctrlPr>
                                      </m:fPr>
                                      <m:num>
                                        <m:r>
                                          <a:rPr lang="en-US" sz="2000" b="0" i="1" kern="1200" smtClean="0">
                                            <a:solidFill>
                                              <a:schemeClr val="tx1"/>
                                            </a:solidFill>
                                            <a:latin typeface="Cambria Math" panose="02040503050406030204" pitchFamily="18" charset="0"/>
                                            <a:ea typeface="+mn-ea"/>
                                            <a:cs typeface="Arial" charset="0"/>
                                          </a:rPr>
                                          <m:t>𝑑</m:t>
                                        </m:r>
                                        <m:sSub>
                                          <m:sSubPr>
                                            <m:ctrlPr>
                                              <a:rPr lang="en-US" sz="2000" b="0" i="1" kern="1200" smtClean="0">
                                                <a:solidFill>
                                                  <a:schemeClr val="tx1"/>
                                                </a:solidFill>
                                                <a:latin typeface="Cambria Math" panose="02040503050406030204" pitchFamily="18" charset="0"/>
                                                <a:ea typeface="+mn-ea"/>
                                                <a:cs typeface="Arial" charset="0"/>
                                              </a:rPr>
                                            </m:ctrlPr>
                                          </m:sSubPr>
                                          <m:e>
                                            <m:r>
                                              <a:rPr lang="en-US" sz="2000" b="0" i="1" kern="1200" smtClean="0">
                                                <a:solidFill>
                                                  <a:schemeClr val="tx1"/>
                                                </a:solidFill>
                                                <a:latin typeface="Cambria Math" panose="02040503050406030204" pitchFamily="18" charset="0"/>
                                                <a:ea typeface="+mn-ea"/>
                                                <a:cs typeface="Arial" charset="0"/>
                                              </a:rPr>
                                              <m:t>𝑐</m:t>
                                            </m:r>
                                          </m:e>
                                          <m:sub>
                                            <m:r>
                                              <a:rPr lang="en-US" sz="2000" b="0" i="1" kern="1200" smtClean="0">
                                                <a:solidFill>
                                                  <a:schemeClr val="tx1"/>
                                                </a:solidFill>
                                                <a:latin typeface="Cambria Math" panose="02040503050406030204" pitchFamily="18" charset="0"/>
                                                <a:ea typeface="+mn-ea"/>
                                                <a:cs typeface="Arial" charset="0"/>
                                              </a:rPr>
                                              <m:t>𝑖</m:t>
                                            </m:r>
                                          </m:sub>
                                        </m:sSub>
                                      </m:num>
                                      <m:den>
                                        <m:r>
                                          <a:rPr lang="en-US" sz="2000" b="0" i="1" kern="1200" smtClean="0">
                                            <a:solidFill>
                                              <a:schemeClr val="tx1"/>
                                            </a:solidFill>
                                            <a:latin typeface="Cambria Math" panose="02040503050406030204" pitchFamily="18" charset="0"/>
                                            <a:ea typeface="+mn-ea"/>
                                            <a:cs typeface="Arial" charset="0"/>
                                          </a:rPr>
                                          <m:t>𝑑𝑥</m:t>
                                        </m:r>
                                      </m:den>
                                    </m:f>
                                  </m:e>
                                </m:nary>
                              </m:oMath>
                            </m:oMathPara>
                          </a14:m>
                          <a:endParaRPr lang="en-US" sz="2000" i="1" kern="1200" dirty="0">
                            <a:solidFill>
                              <a:schemeClr val="tx1"/>
                            </a:solidFill>
                            <a:latin typeface="Cambria Math" panose="02040503050406030204" pitchFamily="18" charset="0"/>
                            <a:ea typeface="+mn-ea"/>
                            <a:cs typeface="Arial" charset="0"/>
                          </a:endParaRPr>
                        </a:p>
                      </a:txBody>
                      <a:tcPr marL="68580" marR="68580" marT="0" marB="0" anchor="ctr">
                        <a:solidFill>
                          <a:schemeClr val="bg1"/>
                        </a:solidFill>
                      </a:tcPr>
                    </a:tc>
                    <a:extLst>
                      <a:ext uri="{0D108BD9-81ED-4DB2-BD59-A6C34878D82A}">
                        <a16:rowId xmlns:a16="http://schemas.microsoft.com/office/drawing/2014/main" val="2504637308"/>
                      </a:ext>
                    </a:extLst>
                  </a:tr>
                </a:tbl>
              </a:graphicData>
            </a:graphic>
          </p:graphicFrame>
        </mc:Choice>
        <mc:Fallback xmlns="">
          <p:graphicFrame>
            <p:nvGraphicFramePr>
              <p:cNvPr id="44" name="表格 43">
                <a:extLst>
                  <a:ext uri="{FF2B5EF4-FFF2-40B4-BE49-F238E27FC236}">
                    <a16:creationId xmlns:a16="http://schemas.microsoft.com/office/drawing/2014/main" xmlns="" xmlns:a14="http://schemas.microsoft.com/office/drawing/2010/main" id="{20919F20-5666-4ED8-94F6-C87BD6AFDB9A}"/>
                  </a:ext>
                </a:extLst>
              </p:cNvPr>
              <p:cNvGraphicFramePr>
                <a:graphicFrameLocks noGrp="1"/>
              </p:cNvGraphicFramePr>
              <p:nvPr>
                <p:extLst>
                  <p:ext uri="{D42A27DB-BD31-4B8C-83A1-F6EECF244321}">
                    <p14:modId xmlns:p14="http://schemas.microsoft.com/office/powerpoint/2010/main" val="2576335530"/>
                  </p:ext>
                </p:extLst>
              </p:nvPr>
            </p:nvGraphicFramePr>
            <p:xfrm>
              <a:off x="4231184" y="5113336"/>
              <a:ext cx="3876673" cy="1139698"/>
            </p:xfrm>
            <a:graphic>
              <a:graphicData uri="http://schemas.openxmlformats.org/drawingml/2006/table">
                <a:tbl>
                  <a:tblPr firstRow="1" firstCol="1" bandRow="1">
                    <a:tableStyleId>{5C22544A-7EE6-4342-B048-85BDC9FD1C3A}</a:tableStyleId>
                  </a:tblPr>
                  <a:tblGrid>
                    <a:gridCol w="3876673">
                      <a:extLst>
                        <a:ext uri="{9D8B030D-6E8A-4147-A177-3AD203B41FA5}">
                          <a16:colId xmlns:a16="http://schemas.microsoft.com/office/drawing/2014/main" xmlns="" xmlns:a14="http://schemas.microsoft.com/office/drawing/2010/main" val="2289477184"/>
                        </a:ext>
                      </a:extLst>
                    </a:gridCol>
                  </a:tblGrid>
                  <a:tr h="1139698">
                    <a:tc>
                      <a:txBody>
                        <a:bodyPr/>
                        <a:lstStyle/>
                        <a:p>
                          <a:endParaRPr lang="en-US"/>
                        </a:p>
                      </a:txBody>
                      <a:tcPr marL="68580" marR="68580" marT="0" marB="0" anchor="ctr">
                        <a:blipFill rotWithShape="0">
                          <a:blip r:embed="rId7"/>
                          <a:stretch>
                            <a:fillRect l="-157" t="-532" r="-628" b="-2128"/>
                          </a:stretch>
                        </a:blipFill>
                      </a:tcPr>
                    </a:tc>
                    <a:extLst>
                      <a:ext uri="{0D108BD9-81ED-4DB2-BD59-A6C34878D82A}">
                        <a16:rowId xmlns:a16="http://schemas.microsoft.com/office/drawing/2014/main" xmlns="" xmlns:a14="http://schemas.microsoft.com/office/drawing/2010/main" val="2504637308"/>
                      </a:ext>
                    </a:extLst>
                  </a:tr>
                </a:tbl>
              </a:graphicData>
            </a:graphic>
          </p:graphicFrame>
        </mc:Fallback>
      </mc:AlternateContent>
      <mc:AlternateContent xmlns:mc="http://schemas.openxmlformats.org/markup-compatibility/2006" xmlns:a14="http://schemas.microsoft.com/office/drawing/2010/main">
        <mc:Choice Requires="a14">
          <p:sp>
            <p:nvSpPr>
              <p:cNvPr id="45" name="文本框 44">
                <a:extLst>
                  <a:ext uri="{FF2B5EF4-FFF2-40B4-BE49-F238E27FC236}">
                    <a16:creationId xmlns:a16="http://schemas.microsoft.com/office/drawing/2014/main" id="{BAC7E7EF-B652-4BED-A62D-BDFE78D372E4}"/>
                  </a:ext>
                </a:extLst>
              </p:cNvPr>
              <p:cNvSpPr txBox="1"/>
              <p:nvPr/>
            </p:nvSpPr>
            <p:spPr>
              <a:xfrm>
                <a:off x="6624620" y="1616535"/>
                <a:ext cx="2204748" cy="7730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𝐾</m:t>
                          </m:r>
                        </m:e>
                        <m:sub>
                          <m:r>
                            <a:rPr lang="en-US" sz="2000" i="1">
                              <a:solidFill>
                                <a:schemeClr val="tx1"/>
                              </a:solidFill>
                              <a:latin typeface="Cambria Math" panose="02040503050406030204" pitchFamily="18" charset="0"/>
                            </a:rPr>
                            <m:t>𝑓</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𝑖</m:t>
                          </m:r>
                        </m:sub>
                      </m:sSub>
                      <m:r>
                        <a:rPr lang="en-US" sz="2000" i="0">
                          <a:solidFill>
                            <a:schemeClr val="tx1"/>
                          </a:solidFill>
                          <a:latin typeface="Cambria Math" panose="02040503050406030204" pitchFamily="18" charset="0"/>
                        </a:rPr>
                        <m:t>=</m:t>
                      </m:r>
                      <m:f>
                        <m:fPr>
                          <m:ctrlPr>
                            <a:rPr lang="en-US" sz="2000" i="1">
                              <a:solidFill>
                                <a:schemeClr val="tx1"/>
                              </a:solidFill>
                              <a:latin typeface="Cambria Math" panose="02040503050406030204" pitchFamily="18" charset="0"/>
                            </a:rPr>
                          </m:ctrlPr>
                        </m:fPr>
                        <m:num>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𝑖</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𝑓</m:t>
                              </m:r>
                            </m:sub>
                          </m:sSub>
                        </m:num>
                        <m:den>
                          <m:sSub>
                            <m:sSubPr>
                              <m:ctrlPr>
                                <a:rPr lang="en-US" sz="2000" i="1">
                                  <a:solidFill>
                                    <a:schemeClr val="tx1"/>
                                  </a:solidFill>
                                  <a:latin typeface="Cambria Math" panose="02040503050406030204" pitchFamily="18" charset="0"/>
                                </a:rPr>
                              </m:ctrlPr>
                            </m:sSubPr>
                            <m:e>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𝑖</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𝑓</m:t>
                                  </m:r>
                                </m:sub>
                              </m:sSub>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𝑖</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𝑚</m:t>
                              </m:r>
                            </m:sub>
                          </m:sSub>
                        </m:den>
                      </m:f>
                    </m:oMath>
                  </m:oMathPara>
                </a14:m>
                <a:endParaRPr lang="en-US" sz="2000" dirty="0">
                  <a:solidFill>
                    <a:schemeClr val="tx1"/>
                  </a:solidFill>
                </a:endParaRPr>
              </a:p>
            </p:txBody>
          </p:sp>
        </mc:Choice>
        <mc:Fallback xmlns="">
          <p:sp>
            <p:nvSpPr>
              <p:cNvPr id="45" name="文本框 44">
                <a:extLst>
                  <a:ext uri="{FF2B5EF4-FFF2-40B4-BE49-F238E27FC236}">
                    <a16:creationId xmlns:a16="http://schemas.microsoft.com/office/drawing/2014/main" xmlns="" xmlns:a14="http://schemas.microsoft.com/office/drawing/2010/main" id="{BAC7E7EF-B652-4BED-A62D-BDFE78D372E4}"/>
                  </a:ext>
                </a:extLst>
              </p:cNvPr>
              <p:cNvSpPr txBox="1">
                <a:spLocks noRot="1" noChangeAspect="1" noMove="1" noResize="1" noEditPoints="1" noAdjustHandles="1" noChangeArrowheads="1" noChangeShapeType="1" noTextEdit="1"/>
              </p:cNvSpPr>
              <p:nvPr/>
            </p:nvSpPr>
            <p:spPr>
              <a:xfrm>
                <a:off x="6624620" y="1616535"/>
                <a:ext cx="2204748" cy="773032"/>
              </a:xfrm>
              <a:prstGeom prst="rect">
                <a:avLst/>
              </a:prstGeom>
              <a:blipFill rotWithShape="0">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文本框 15">
                <a:extLst>
                  <a:ext uri="{FF2B5EF4-FFF2-40B4-BE49-F238E27FC236}">
                    <a16:creationId xmlns:a16="http://schemas.microsoft.com/office/drawing/2014/main" id="{79E157BA-7A0B-4DDA-88A1-03CAD4E1B120}"/>
                  </a:ext>
                </a:extLst>
              </p:cNvPr>
              <p:cNvSpPr txBox="1"/>
              <p:nvPr/>
            </p:nvSpPr>
            <p:spPr>
              <a:xfrm>
                <a:off x="9284466" y="1644852"/>
                <a:ext cx="2991561" cy="758413"/>
              </a:xfrm>
              <a:prstGeom prst="rect">
                <a:avLst/>
              </a:prstGeom>
              <a:noFill/>
            </p:spPr>
            <p:txBody>
              <a:bodyPr wrap="square" rtlCol="0">
                <a:spAutoFit/>
              </a:bodyPr>
              <a:lstStyle/>
              <a:p>
                <a:pPr>
                  <a:spcAft>
                    <a:spcPts val="1200"/>
                  </a:spcAft>
                </a:pPr>
                <a14:m>
                  <m:oMath xmlns:m="http://schemas.openxmlformats.org/officeDocument/2006/math">
                    <m:sSub>
                      <m:sSubPr>
                        <m:ctrlPr>
                          <a:rPr lang="en-US" sz="1600" i="1" smtClean="0">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𝑓</m:t>
                        </m:r>
                      </m:e>
                      <m:sub>
                        <m:r>
                          <a:rPr lang="en-US" sz="1600" i="1">
                            <a:solidFill>
                              <a:schemeClr val="tx1"/>
                            </a:solidFill>
                            <a:latin typeface="Cambria Math" panose="02040503050406030204" pitchFamily="18" charset="0"/>
                          </a:rPr>
                          <m:t>𝑖</m:t>
                        </m:r>
                        <m:r>
                          <a:rPr lang="en-US" sz="1600" i="1">
                            <a:solidFill>
                              <a:schemeClr val="tx1"/>
                            </a:solidFill>
                            <a:latin typeface="Cambria Math" panose="02040503050406030204" pitchFamily="18" charset="0"/>
                          </a:rPr>
                          <m:t>−</m:t>
                        </m:r>
                        <m:r>
                          <a:rPr lang="en-US" sz="1600" i="1">
                            <a:solidFill>
                              <a:schemeClr val="tx1"/>
                            </a:solidFill>
                            <a:latin typeface="Cambria Math" panose="02040503050406030204" pitchFamily="18" charset="0"/>
                          </a:rPr>
                          <m:t>𝑓</m:t>
                        </m:r>
                      </m:sub>
                    </m:sSub>
                  </m:oMath>
                </a14:m>
                <a:r>
                  <a:rPr lang="en-US" altLang="zh-CN" sz="1600" dirty="0">
                    <a:solidFill>
                      <a:schemeClr val="tx1"/>
                    </a:solidFill>
                    <a:latin typeface="Arial" panose="020B0604020202020204" pitchFamily="34" charset="0"/>
                    <a:cs typeface="Arial" panose="020B0604020202020204" pitchFamily="34" charset="0"/>
                  </a:rPr>
                  <a:t>   solvent-ion friction</a:t>
                </a:r>
              </a:p>
              <a:p>
                <a:pPr>
                  <a:spcAft>
                    <a:spcPts val="1200"/>
                  </a:spcAft>
                </a:pPr>
                <a14:m>
                  <m:oMath xmlns:m="http://schemas.openxmlformats.org/officeDocument/2006/math">
                    <m:sSub>
                      <m:sSubPr>
                        <m:ctrlPr>
                          <a:rPr lang="en-US" sz="1600" i="1" smtClean="0">
                            <a:solidFill>
                              <a:schemeClr val="tx1"/>
                            </a:solidFill>
                            <a:latin typeface="Cambria Math" panose="02040503050406030204" pitchFamily="18" charset="0"/>
                          </a:rPr>
                        </m:ctrlPr>
                      </m:sSubPr>
                      <m:e>
                        <m:r>
                          <a:rPr lang="en-US" sz="1600" b="0" i="1" smtClean="0">
                            <a:solidFill>
                              <a:schemeClr val="tx1"/>
                            </a:solidFill>
                            <a:latin typeface="Cambria Math" panose="02040503050406030204" pitchFamily="18" charset="0"/>
                          </a:rPr>
                          <m:t>𝑓</m:t>
                        </m:r>
                      </m:e>
                      <m:sub>
                        <m:r>
                          <a:rPr lang="en-US" sz="1600" i="1">
                            <a:solidFill>
                              <a:schemeClr val="tx1"/>
                            </a:solidFill>
                            <a:latin typeface="Cambria Math" panose="02040503050406030204" pitchFamily="18" charset="0"/>
                          </a:rPr>
                          <m:t>𝑖</m:t>
                        </m:r>
                        <m:r>
                          <a:rPr lang="en-US" sz="1600" b="0" i="1" smtClean="0">
                            <a:solidFill>
                              <a:schemeClr val="tx1"/>
                            </a:solidFill>
                            <a:latin typeface="Cambria Math" panose="02040503050406030204" pitchFamily="18" charset="0"/>
                          </a:rPr>
                          <m:t>−</m:t>
                        </m:r>
                        <m:r>
                          <a:rPr lang="en-US" sz="1600" b="0" i="1" smtClean="0">
                            <a:solidFill>
                              <a:schemeClr val="tx1"/>
                            </a:solidFill>
                            <a:latin typeface="Cambria Math" panose="02040503050406030204" pitchFamily="18" charset="0"/>
                          </a:rPr>
                          <m:t>𝑚</m:t>
                        </m:r>
                      </m:sub>
                    </m:sSub>
                  </m:oMath>
                </a14:m>
                <a:r>
                  <a:rPr lang="en-US" altLang="zh-CN" sz="1600" dirty="0">
                    <a:solidFill>
                      <a:schemeClr val="tx1"/>
                    </a:solidFill>
                    <a:latin typeface="Arial" panose="020B0604020202020204" pitchFamily="34" charset="0"/>
                    <a:cs typeface="Arial" panose="020B0604020202020204" pitchFamily="34" charset="0"/>
                  </a:rPr>
                  <a:t>   membrane-ion friction</a:t>
                </a:r>
              </a:p>
            </p:txBody>
          </p:sp>
        </mc:Choice>
        <mc:Fallback xmlns="">
          <p:sp>
            <p:nvSpPr>
              <p:cNvPr id="10" name="文本框 15">
                <a:extLst>
                  <a:ext uri="{FF2B5EF4-FFF2-40B4-BE49-F238E27FC236}">
                    <a16:creationId xmlns:a16="http://schemas.microsoft.com/office/drawing/2014/main" xmlns="" xmlns:a14="http://schemas.microsoft.com/office/drawing/2010/main" id="{79E157BA-7A0B-4DDA-88A1-03CAD4E1B120}"/>
                  </a:ext>
                </a:extLst>
              </p:cNvPr>
              <p:cNvSpPr txBox="1">
                <a:spLocks noRot="1" noChangeAspect="1" noMove="1" noResize="1" noEditPoints="1" noAdjustHandles="1" noChangeArrowheads="1" noChangeShapeType="1" noTextEdit="1"/>
              </p:cNvSpPr>
              <p:nvPr/>
            </p:nvSpPr>
            <p:spPr>
              <a:xfrm>
                <a:off x="9284466" y="1644852"/>
                <a:ext cx="2991561" cy="758413"/>
              </a:xfrm>
              <a:prstGeom prst="rect">
                <a:avLst/>
              </a:prstGeom>
              <a:blipFill rotWithShape="0">
                <a:blip r:embed="rId9"/>
                <a:stretch>
                  <a:fillRect t="-2419" b="-10484"/>
                </a:stretch>
              </a:blipFill>
            </p:spPr>
            <p:txBody>
              <a:bodyPr/>
              <a:lstStyle/>
              <a:p>
                <a:r>
                  <a:rPr lang="en-US">
                    <a:noFill/>
                  </a:rPr>
                  <a:t> </a:t>
                </a:r>
              </a:p>
            </p:txBody>
          </p:sp>
        </mc:Fallback>
      </mc:AlternateContent>
    </p:spTree>
    <p:extLst>
      <p:ext uri="{BB962C8B-B14F-4D97-AF65-F5344CB8AC3E}">
        <p14:creationId xmlns:p14="http://schemas.microsoft.com/office/powerpoint/2010/main" val="17347123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a:extLst>
              <a:ext uri="{FF2B5EF4-FFF2-40B4-BE49-F238E27FC236}">
                <a16:creationId xmlns:a16="http://schemas.microsoft.com/office/drawing/2014/main" id="{8F4FD85B-2BF8-4EC2-800F-A2AF83C94B76}"/>
              </a:ext>
            </a:extLst>
          </p:cNvPr>
          <p:cNvSpPr>
            <a:spLocks noGrp="1"/>
          </p:cNvSpPr>
          <p:nvPr>
            <p:ph type="title"/>
          </p:nvPr>
        </p:nvSpPr>
        <p:spPr>
          <a:xfrm>
            <a:off x="515389" y="0"/>
            <a:ext cx="11308267" cy="1143000"/>
          </a:xfrm>
        </p:spPr>
        <p:txBody>
          <a:bodyPr/>
          <a:lstStyle/>
          <a:p>
            <a:r>
              <a:rPr lang="en-US" sz="4200" dirty="0"/>
              <a:t>Solution-Friction Model</a:t>
            </a:r>
          </a:p>
        </p:txBody>
      </p:sp>
      <p:sp>
        <p:nvSpPr>
          <p:cNvPr id="40" name="TextBox 14">
            <a:extLst>
              <a:ext uri="{FF2B5EF4-FFF2-40B4-BE49-F238E27FC236}">
                <a16:creationId xmlns:a16="http://schemas.microsoft.com/office/drawing/2014/main" id="{AC9CFBA5-54C4-4DEC-BB7E-50F398A7D536}"/>
              </a:ext>
            </a:extLst>
          </p:cNvPr>
          <p:cNvSpPr txBox="1"/>
          <p:nvPr/>
        </p:nvSpPr>
        <p:spPr>
          <a:xfrm>
            <a:off x="1213537" y="958933"/>
            <a:ext cx="4530921" cy="461665"/>
          </a:xfrm>
          <a:prstGeom prst="rect">
            <a:avLst/>
          </a:prstGeom>
          <a:noFill/>
        </p:spPr>
        <p:txBody>
          <a:bodyPr wrap="square" rtlCol="0">
            <a:spAutoFit/>
          </a:bodyPr>
          <a:lstStyle/>
          <a:p>
            <a:pPr marL="285750" indent="-285750">
              <a:buFont typeface="Wingdings" panose="05000000000000000000" pitchFamily="2" charset="2"/>
              <a:buChar char="Ø"/>
            </a:pPr>
            <a:r>
              <a:rPr lang="en-US" sz="2400" dirty="0"/>
              <a:t>Total pressure</a:t>
            </a:r>
          </a:p>
        </p:txBody>
      </p:sp>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AA6316B9-1E97-4B74-A67E-E502ECC93455}"/>
                  </a:ext>
                </a:extLst>
              </p:cNvPr>
              <p:cNvSpPr txBox="1"/>
              <p:nvPr/>
            </p:nvSpPr>
            <p:spPr>
              <a:xfrm>
                <a:off x="4343225" y="1404610"/>
                <a:ext cx="2802467"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2000" i="1" smtClean="0">
                              <a:solidFill>
                                <a:schemeClr val="tx1"/>
                              </a:solidFill>
                              <a:latin typeface="Cambria Math" panose="02040503050406030204" pitchFamily="18" charset="0"/>
                            </a:rPr>
                          </m:ctrlPr>
                        </m:sSupPr>
                        <m:e>
                          <m:r>
                            <a:rPr lang="en-US" sz="2000" i="1">
                              <a:solidFill>
                                <a:schemeClr val="tx1"/>
                              </a:solidFill>
                              <a:latin typeface="Cambria Math" panose="02040503050406030204" pitchFamily="18" charset="0"/>
                            </a:rPr>
                            <m:t>𝑃</m:t>
                          </m:r>
                        </m:e>
                        <m:sup>
                          <m:r>
                            <a:rPr lang="en-US" sz="2000" i="1">
                              <a:solidFill>
                                <a:schemeClr val="tx1"/>
                              </a:solidFill>
                              <a:latin typeface="Cambria Math" panose="02040503050406030204" pitchFamily="18" charset="0"/>
                            </a:rPr>
                            <m:t>𝑡</m:t>
                          </m:r>
                        </m:sup>
                      </m:sSup>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𝑃</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𝜋</m:t>
                      </m:r>
                      <m:r>
                        <a:rPr lang="en-US" sz="2000" b="0" i="1" smtClean="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𝑃</m:t>
                      </m:r>
                      <m:r>
                        <a:rPr lang="en-US" sz="2000" b="0" i="0" smtClean="0">
                          <a:solidFill>
                            <a:schemeClr val="tx1"/>
                          </a:solidFill>
                          <a:latin typeface="Cambria Math" panose="02040503050406030204" pitchFamily="18" charset="0"/>
                        </a:rPr>
                        <m:t>−</m:t>
                      </m:r>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𝑅𝑇𝑐</m:t>
                          </m:r>
                        </m:e>
                        <m:sub>
                          <m:r>
                            <a:rPr lang="en-US" sz="2000" b="0" i="1" smtClean="0">
                              <a:solidFill>
                                <a:schemeClr val="tx1"/>
                              </a:solidFill>
                              <a:latin typeface="Cambria Math" panose="02040503050406030204" pitchFamily="18" charset="0"/>
                            </a:rPr>
                            <m:t>𝑖</m:t>
                          </m:r>
                        </m:sub>
                      </m:sSub>
                    </m:oMath>
                  </m:oMathPara>
                </a14:m>
                <a:endParaRPr lang="en-US" sz="2000" i="1" dirty="0">
                  <a:solidFill>
                    <a:schemeClr val="tx1"/>
                  </a:solidFill>
                </a:endParaRPr>
              </a:p>
            </p:txBody>
          </p:sp>
        </mc:Choice>
        <mc:Fallback xmlns="">
          <p:sp>
            <p:nvSpPr>
              <p:cNvPr id="11" name="文本框 10">
                <a:extLst>
                  <a:ext uri="{FF2B5EF4-FFF2-40B4-BE49-F238E27FC236}">
                    <a16:creationId xmlns:a16="http://schemas.microsoft.com/office/drawing/2014/main" xmlns="" xmlns:a14="http://schemas.microsoft.com/office/drawing/2010/main" id="{AA6316B9-1E97-4B74-A67E-E502ECC93455}"/>
                  </a:ext>
                </a:extLst>
              </p:cNvPr>
              <p:cNvSpPr txBox="1">
                <a:spLocks noRot="1" noChangeAspect="1" noMove="1" noResize="1" noEditPoints="1" noAdjustHandles="1" noChangeArrowheads="1" noChangeShapeType="1" noTextEdit="1"/>
              </p:cNvSpPr>
              <p:nvPr/>
            </p:nvSpPr>
            <p:spPr>
              <a:xfrm>
                <a:off x="4343225" y="1404610"/>
                <a:ext cx="2802467" cy="400110"/>
              </a:xfrm>
              <a:prstGeom prst="rect">
                <a:avLst/>
              </a:prstGeom>
              <a:blipFill rotWithShape="0">
                <a:blip r:embed="rId3"/>
                <a:stretch>
                  <a:fillRect b="-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AD4D2E55-32CB-4D40-AC27-551F9F4EF7AD}"/>
                  </a:ext>
                </a:extLst>
              </p:cNvPr>
              <p:cNvSpPr txBox="1"/>
              <p:nvPr/>
            </p:nvSpPr>
            <p:spPr>
              <a:xfrm>
                <a:off x="1667572" y="2144630"/>
                <a:ext cx="3445758" cy="85953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kern="1200" smtClean="0">
                          <a:solidFill>
                            <a:schemeClr val="tx1"/>
                          </a:solidFill>
                          <a:latin typeface="Cambria Math" panose="02040503050406030204" pitchFamily="18" charset="0"/>
                        </a:rPr>
                        <m:t>−</m:t>
                      </m:r>
                      <m:f>
                        <m:fPr>
                          <m:ctrlPr>
                            <a:rPr lang="en-US" sz="2000" i="1" kern="1200">
                              <a:solidFill>
                                <a:schemeClr val="tx1"/>
                              </a:solidFill>
                              <a:latin typeface="Cambria Math" panose="02040503050406030204" pitchFamily="18" charset="0"/>
                            </a:rPr>
                          </m:ctrlPr>
                        </m:fPr>
                        <m:num>
                          <m:r>
                            <a:rPr lang="en-US" sz="2000" i="1" kern="1200">
                              <a:solidFill>
                                <a:schemeClr val="tx1"/>
                              </a:solidFill>
                              <a:latin typeface="Cambria Math" panose="02040503050406030204" pitchFamily="18" charset="0"/>
                            </a:rPr>
                            <m:t>1</m:t>
                          </m:r>
                        </m:num>
                        <m:den>
                          <m:r>
                            <a:rPr lang="en-US" sz="2000" i="1" kern="1200">
                              <a:solidFill>
                                <a:schemeClr val="tx1"/>
                              </a:solidFill>
                              <a:latin typeface="Cambria Math" panose="02040503050406030204" pitchFamily="18" charset="0"/>
                            </a:rPr>
                            <m:t>𝑅𝑇</m:t>
                          </m:r>
                        </m:den>
                      </m:f>
                      <m:f>
                        <m:fPr>
                          <m:ctrlPr>
                            <a:rPr lang="en-US" sz="2000" i="1" kern="1200">
                              <a:solidFill>
                                <a:schemeClr val="tx1"/>
                              </a:solidFill>
                              <a:latin typeface="Cambria Math" panose="02040503050406030204" pitchFamily="18" charset="0"/>
                            </a:rPr>
                          </m:ctrlPr>
                        </m:fPr>
                        <m:num>
                          <m:r>
                            <a:rPr lang="en-US" sz="2000" i="1" kern="1200">
                              <a:solidFill>
                                <a:schemeClr val="tx1"/>
                              </a:solidFill>
                              <a:latin typeface="Cambria Math" panose="02040503050406030204" pitchFamily="18" charset="0"/>
                            </a:rPr>
                            <m:t>𝑑</m:t>
                          </m:r>
                          <m:sSup>
                            <m:sSupPr>
                              <m:ctrlPr>
                                <a:rPr lang="en-US" sz="2000" i="1" kern="1200">
                                  <a:solidFill>
                                    <a:schemeClr val="tx1"/>
                                  </a:solidFill>
                                  <a:latin typeface="Cambria Math" panose="02040503050406030204" pitchFamily="18" charset="0"/>
                                </a:rPr>
                              </m:ctrlPr>
                            </m:sSupPr>
                            <m:e>
                              <m:r>
                                <a:rPr lang="en-US" sz="2000" i="1" kern="1200">
                                  <a:solidFill>
                                    <a:schemeClr val="tx1"/>
                                  </a:solidFill>
                                  <a:latin typeface="Cambria Math" panose="02040503050406030204" pitchFamily="18" charset="0"/>
                                </a:rPr>
                                <m:t>𝑃</m:t>
                              </m:r>
                            </m:e>
                            <m:sup>
                              <m:r>
                                <a:rPr lang="en-US" sz="2000" i="1" kern="1200">
                                  <a:solidFill>
                                    <a:schemeClr val="tx1"/>
                                  </a:solidFill>
                                  <a:latin typeface="Cambria Math" panose="02040503050406030204" pitchFamily="18" charset="0"/>
                                </a:rPr>
                                <m:t>𝑡</m:t>
                              </m:r>
                            </m:sup>
                          </m:sSup>
                        </m:num>
                        <m:den>
                          <m:r>
                            <a:rPr lang="en-US" sz="2000" i="1" kern="1200">
                              <a:solidFill>
                                <a:schemeClr val="tx1"/>
                              </a:solidFill>
                              <a:latin typeface="Cambria Math" panose="02040503050406030204" pitchFamily="18" charset="0"/>
                            </a:rPr>
                            <m:t>𝑑𝑥</m:t>
                          </m:r>
                        </m:den>
                      </m:f>
                      <m:r>
                        <a:rPr lang="en-US" sz="2000" i="1" kern="1200">
                          <a:solidFill>
                            <a:schemeClr val="tx1"/>
                          </a:solidFill>
                          <a:latin typeface="Cambria Math" panose="02040503050406030204" pitchFamily="18" charset="0"/>
                        </a:rPr>
                        <m:t>=</m:t>
                      </m:r>
                      <m:sSub>
                        <m:sSubPr>
                          <m:ctrlPr>
                            <a:rPr lang="en-US" sz="2000" i="1" kern="1200">
                              <a:solidFill>
                                <a:schemeClr val="tx1"/>
                              </a:solidFill>
                              <a:latin typeface="Cambria Math" panose="02040503050406030204" pitchFamily="18" charset="0"/>
                            </a:rPr>
                          </m:ctrlPr>
                        </m:sSubPr>
                        <m:e>
                          <m:r>
                            <a:rPr lang="en-US" sz="2000" i="1" kern="1200">
                              <a:solidFill>
                                <a:schemeClr val="tx1"/>
                              </a:solidFill>
                              <a:latin typeface="Cambria Math" panose="02040503050406030204" pitchFamily="18" charset="0"/>
                            </a:rPr>
                            <m:t>𝑓</m:t>
                          </m:r>
                        </m:e>
                        <m:sub>
                          <m:r>
                            <a:rPr lang="en-US" sz="2000" i="1" kern="1200">
                              <a:solidFill>
                                <a:schemeClr val="tx1"/>
                              </a:solidFill>
                              <a:latin typeface="Cambria Math" panose="02040503050406030204" pitchFamily="18" charset="0"/>
                            </a:rPr>
                            <m:t>𝑓</m:t>
                          </m:r>
                          <m:r>
                            <a:rPr lang="en-US" sz="2000" i="1" kern="1200">
                              <a:solidFill>
                                <a:schemeClr val="tx1"/>
                              </a:solidFill>
                              <a:latin typeface="Cambria Math" panose="02040503050406030204" pitchFamily="18" charset="0"/>
                            </a:rPr>
                            <m:t>−</m:t>
                          </m:r>
                          <m:r>
                            <a:rPr lang="en-US" sz="2000" i="1" kern="1200">
                              <a:solidFill>
                                <a:schemeClr val="tx1"/>
                              </a:solidFill>
                              <a:latin typeface="Cambria Math" panose="02040503050406030204" pitchFamily="18" charset="0"/>
                            </a:rPr>
                            <m:t>𝑚</m:t>
                          </m:r>
                        </m:sub>
                      </m:sSub>
                      <m:sSub>
                        <m:sSubPr>
                          <m:ctrlPr>
                            <a:rPr lang="en-US" sz="2000" i="1" kern="1200">
                              <a:solidFill>
                                <a:schemeClr val="tx1"/>
                              </a:solidFill>
                              <a:latin typeface="Cambria Math" panose="02040503050406030204" pitchFamily="18" charset="0"/>
                            </a:rPr>
                          </m:ctrlPr>
                        </m:sSubPr>
                        <m:e>
                          <m:r>
                            <a:rPr lang="en-US" sz="2000" i="1" kern="1200">
                              <a:solidFill>
                                <a:schemeClr val="tx1"/>
                              </a:solidFill>
                              <a:latin typeface="Cambria Math" panose="02040503050406030204" pitchFamily="18" charset="0"/>
                            </a:rPr>
                            <m:t>𝑣</m:t>
                          </m:r>
                        </m:e>
                        <m:sub>
                          <m:r>
                            <a:rPr lang="en-US" sz="2000" i="1" kern="1200">
                              <a:solidFill>
                                <a:schemeClr val="tx1"/>
                              </a:solidFill>
                              <a:latin typeface="Cambria Math" panose="02040503050406030204" pitchFamily="18" charset="0"/>
                            </a:rPr>
                            <m:t>𝑓</m:t>
                          </m:r>
                        </m:sub>
                      </m:sSub>
                      <m:r>
                        <a:rPr lang="en-US" sz="2000" i="1" kern="1200">
                          <a:solidFill>
                            <a:schemeClr val="tx1"/>
                          </a:solidFill>
                          <a:latin typeface="Cambria Math" panose="02040503050406030204" pitchFamily="18" charset="0"/>
                        </a:rPr>
                        <m:t>+</m:t>
                      </m:r>
                      <m:nary>
                        <m:naryPr>
                          <m:chr m:val="∑"/>
                          <m:subHide m:val="on"/>
                          <m:supHide m:val="on"/>
                          <m:ctrlPr>
                            <a:rPr lang="en-US" sz="2000" i="1" kern="1200" smtClean="0">
                              <a:solidFill>
                                <a:schemeClr val="tx1"/>
                              </a:solidFill>
                              <a:latin typeface="Cambria Math" panose="02040503050406030204" pitchFamily="18" charset="0"/>
                            </a:rPr>
                          </m:ctrlPr>
                        </m:naryPr>
                        <m:sub/>
                        <m:sup/>
                        <m:e>
                          <m:f>
                            <m:fPr>
                              <m:ctrlPr>
                                <a:rPr lang="en-US" sz="2000" b="0" i="1" kern="1200" smtClean="0">
                                  <a:solidFill>
                                    <a:schemeClr val="tx1"/>
                                  </a:solidFill>
                                  <a:latin typeface="Cambria Math" panose="02040503050406030204" pitchFamily="18" charset="0"/>
                                </a:rPr>
                              </m:ctrlPr>
                            </m:fPr>
                            <m:num>
                              <m:r>
                                <a:rPr lang="en-US" sz="2000" b="0" i="1" kern="1200" smtClean="0">
                                  <a:solidFill>
                                    <a:schemeClr val="tx1"/>
                                  </a:solidFill>
                                  <a:latin typeface="Cambria Math" panose="02040503050406030204" pitchFamily="18" charset="0"/>
                                </a:rPr>
                                <m:t>𝑑</m:t>
                              </m:r>
                              <m:sSub>
                                <m:sSubPr>
                                  <m:ctrlPr>
                                    <a:rPr lang="en-US" sz="2000" b="0" i="1" kern="1200" smtClean="0">
                                      <a:solidFill>
                                        <a:schemeClr val="tx1"/>
                                      </a:solidFill>
                                      <a:latin typeface="Cambria Math" panose="02040503050406030204" pitchFamily="18" charset="0"/>
                                    </a:rPr>
                                  </m:ctrlPr>
                                </m:sSubPr>
                                <m:e>
                                  <m:r>
                                    <a:rPr lang="en-US" sz="2000" b="0" i="1" kern="1200" smtClean="0">
                                      <a:solidFill>
                                        <a:schemeClr val="tx1"/>
                                      </a:solidFill>
                                      <a:latin typeface="Cambria Math" panose="02040503050406030204" pitchFamily="18" charset="0"/>
                                    </a:rPr>
                                    <m:t>𝑐</m:t>
                                  </m:r>
                                </m:e>
                                <m:sub>
                                  <m:r>
                                    <a:rPr lang="en-US" sz="2000" b="0" i="1" kern="1200" smtClean="0">
                                      <a:solidFill>
                                        <a:schemeClr val="tx1"/>
                                      </a:solidFill>
                                      <a:latin typeface="Cambria Math" panose="02040503050406030204" pitchFamily="18" charset="0"/>
                                    </a:rPr>
                                    <m:t>𝑖</m:t>
                                  </m:r>
                                </m:sub>
                              </m:sSub>
                            </m:num>
                            <m:den>
                              <m:r>
                                <a:rPr lang="en-US" sz="2000" b="0" i="1" kern="1200" smtClean="0">
                                  <a:solidFill>
                                    <a:schemeClr val="tx1"/>
                                  </a:solidFill>
                                  <a:latin typeface="Cambria Math" panose="02040503050406030204" pitchFamily="18" charset="0"/>
                                </a:rPr>
                                <m:t>𝑑𝑥</m:t>
                              </m:r>
                            </m:den>
                          </m:f>
                        </m:e>
                      </m:nary>
                    </m:oMath>
                  </m:oMathPara>
                </a14:m>
                <a:endParaRPr lang="en-US" sz="2000" dirty="0">
                  <a:solidFill>
                    <a:schemeClr val="tx1"/>
                  </a:solidFill>
                </a:endParaRPr>
              </a:p>
            </p:txBody>
          </p:sp>
        </mc:Choice>
        <mc:Fallback xmlns="">
          <p:sp>
            <p:nvSpPr>
              <p:cNvPr id="6" name="文本框 5">
                <a:extLst>
                  <a:ext uri="{FF2B5EF4-FFF2-40B4-BE49-F238E27FC236}">
                    <a16:creationId xmlns:a16="http://schemas.microsoft.com/office/drawing/2014/main" xmlns="" xmlns:a14="http://schemas.microsoft.com/office/drawing/2010/main" id="{AD4D2E55-32CB-4D40-AC27-551F9F4EF7AD}"/>
                  </a:ext>
                </a:extLst>
              </p:cNvPr>
              <p:cNvSpPr txBox="1">
                <a:spLocks noRot="1" noChangeAspect="1" noMove="1" noResize="1" noEditPoints="1" noAdjustHandles="1" noChangeArrowheads="1" noChangeShapeType="1" noTextEdit="1"/>
              </p:cNvSpPr>
              <p:nvPr/>
            </p:nvSpPr>
            <p:spPr>
              <a:xfrm>
                <a:off x="1667572" y="2144630"/>
                <a:ext cx="3445758" cy="859531"/>
              </a:xfrm>
              <a:prstGeom prst="rect">
                <a:avLst/>
              </a:prstGeom>
              <a:blipFill rotWithShape="0">
                <a:blip r:embed="rId4"/>
                <a:stretch>
                  <a:fillRect/>
                </a:stretch>
              </a:blipFill>
            </p:spPr>
            <p:txBody>
              <a:bodyPr/>
              <a:lstStyle/>
              <a:p>
                <a:r>
                  <a:rPr lang="en-US">
                    <a:noFill/>
                  </a:rPr>
                  <a:t> </a:t>
                </a:r>
              </a:p>
            </p:txBody>
          </p:sp>
        </mc:Fallback>
      </mc:AlternateContent>
      <p:sp>
        <p:nvSpPr>
          <p:cNvPr id="3" name="箭头: 右 2">
            <a:extLst>
              <a:ext uri="{FF2B5EF4-FFF2-40B4-BE49-F238E27FC236}">
                <a16:creationId xmlns:a16="http://schemas.microsoft.com/office/drawing/2014/main" id="{96F26D9F-985A-4D2D-B8C1-3B5300B5B59A}"/>
              </a:ext>
            </a:extLst>
          </p:cNvPr>
          <p:cNvSpPr/>
          <p:nvPr/>
        </p:nvSpPr>
        <p:spPr>
          <a:xfrm>
            <a:off x="5618903" y="2285101"/>
            <a:ext cx="681391" cy="5017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EE822B30-7082-42AE-8646-1D06A9471153}"/>
                  </a:ext>
                </a:extLst>
              </p:cNvPr>
              <p:cNvSpPr txBox="1"/>
              <p:nvPr/>
            </p:nvSpPr>
            <p:spPr>
              <a:xfrm>
                <a:off x="6805867" y="2144630"/>
                <a:ext cx="4137437" cy="84298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000" i="1" smtClean="0">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m:t>
                          </m:r>
                          <m:d>
                            <m:dPr>
                              <m:ctrlPr>
                                <a:rPr lang="en-US" sz="2000" i="1">
                                  <a:solidFill>
                                    <a:schemeClr val="tx1"/>
                                  </a:solidFill>
                                  <a:latin typeface="Cambria Math" panose="02040503050406030204" pitchFamily="18" charset="0"/>
                                </a:rPr>
                              </m:ctrlPr>
                            </m:dPr>
                            <m:e>
                              <m:r>
                                <a:rPr lang="en-US" sz="2000" i="1">
                                  <a:solidFill>
                                    <a:schemeClr val="tx1"/>
                                  </a:solidFill>
                                  <a:latin typeface="Cambria Math" panose="02040503050406030204" pitchFamily="18" charset="0"/>
                                </a:rPr>
                                <m:t>𝑃</m:t>
                              </m:r>
                              <m:r>
                                <a:rPr lang="en-US" sz="2000" i="0">
                                  <a:solidFill>
                                    <a:schemeClr val="tx1"/>
                                  </a:solidFill>
                                  <a:latin typeface="Cambria Math" panose="02040503050406030204" pitchFamily="18" charset="0"/>
                                </a:rPr>
                                <m:t>−</m:t>
                              </m:r>
                              <m:sSub>
                                <m:sSubPr>
                                  <m:ctrlPr>
                                    <a:rPr lang="en-US" sz="2000" b="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𝜋</m:t>
                                  </m:r>
                                </m:e>
                                <m:sub>
                                  <m:r>
                                    <a:rPr lang="en-US" sz="2000" b="0" i="1" smtClean="0">
                                      <a:solidFill>
                                        <a:schemeClr val="tx1"/>
                                      </a:solidFill>
                                      <a:latin typeface="Cambria Math" panose="02040503050406030204" pitchFamily="18" charset="0"/>
                                    </a:rPr>
                                    <m:t>𝑏</m:t>
                                  </m:r>
                                </m:sub>
                              </m:sSub>
                            </m:e>
                          </m:d>
                        </m:num>
                        <m:den>
                          <m:r>
                            <a:rPr lang="en-US" sz="2000" i="1">
                              <a:solidFill>
                                <a:schemeClr val="tx1"/>
                              </a:solidFill>
                              <a:latin typeface="Cambria Math" panose="02040503050406030204" pitchFamily="18" charset="0"/>
                            </a:rPr>
                            <m:t>𝑑𝑥</m:t>
                          </m:r>
                        </m:den>
                      </m:f>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𝑅𝑇</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𝑓</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𝑚</m:t>
                          </m:r>
                        </m:sub>
                      </m:sSub>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𝑓</m:t>
                          </m:r>
                        </m:sub>
                      </m:sSub>
                      <m:r>
                        <a:rPr lang="en-US" sz="2000" i="0">
                          <a:solidFill>
                            <a:schemeClr val="tx1"/>
                          </a:solidFill>
                          <a:latin typeface="Cambria Math" panose="02040503050406030204" pitchFamily="18" charset="0"/>
                        </a:rPr>
                        <m:t>−</m:t>
                      </m:r>
                      <m:nary>
                        <m:naryPr>
                          <m:chr m:val="∑"/>
                          <m:subHide m:val="on"/>
                          <m:supHide m:val="on"/>
                          <m:ctrlPr>
                            <a:rPr lang="en-US" sz="2000" i="1">
                              <a:solidFill>
                                <a:schemeClr val="tx1"/>
                              </a:solidFill>
                              <a:latin typeface="Cambria Math" panose="02040503050406030204" pitchFamily="18" charset="0"/>
                            </a:rPr>
                          </m:ctrlPr>
                        </m:naryPr>
                        <m:sub/>
                        <m:sup/>
                        <m:e>
                          <m:f>
                            <m:fPr>
                              <m:ctrlPr>
                                <a:rPr lang="en-US" sz="2000" i="1">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𝜋</m:t>
                                  </m:r>
                                </m:e>
                                <m:sub>
                                  <m:r>
                                    <a:rPr lang="en-US" sz="2000" i="1">
                                      <a:solidFill>
                                        <a:schemeClr val="tx1"/>
                                      </a:solidFill>
                                      <a:latin typeface="Cambria Math" panose="02040503050406030204" pitchFamily="18" charset="0"/>
                                    </a:rPr>
                                    <m:t>𝑚</m:t>
                                  </m:r>
                                </m:sub>
                              </m:sSub>
                            </m:num>
                            <m:den>
                              <m:r>
                                <a:rPr lang="en-US" sz="2000" i="1">
                                  <a:solidFill>
                                    <a:schemeClr val="tx1"/>
                                  </a:solidFill>
                                  <a:latin typeface="Cambria Math" panose="02040503050406030204" pitchFamily="18" charset="0"/>
                                </a:rPr>
                                <m:t>𝑑𝑥</m:t>
                              </m:r>
                            </m:den>
                          </m:f>
                        </m:e>
                      </m:nary>
                    </m:oMath>
                  </m:oMathPara>
                </a14:m>
                <a:endParaRPr lang="en-US" sz="2000" dirty="0">
                  <a:solidFill>
                    <a:schemeClr val="tx1"/>
                  </a:solidFill>
                </a:endParaRPr>
              </a:p>
            </p:txBody>
          </p:sp>
        </mc:Choice>
        <mc:Fallback xmlns="">
          <p:sp>
            <p:nvSpPr>
              <p:cNvPr id="9" name="文本框 8">
                <a:extLst>
                  <a:ext uri="{FF2B5EF4-FFF2-40B4-BE49-F238E27FC236}">
                    <a16:creationId xmlns:a16="http://schemas.microsoft.com/office/drawing/2014/main" xmlns="" xmlns:a14="http://schemas.microsoft.com/office/drawing/2010/main" id="{EE822B30-7082-42AE-8646-1D06A9471153}"/>
                  </a:ext>
                </a:extLst>
              </p:cNvPr>
              <p:cNvSpPr txBox="1">
                <a:spLocks noRot="1" noChangeAspect="1" noMove="1" noResize="1" noEditPoints="1" noAdjustHandles="1" noChangeArrowheads="1" noChangeShapeType="1" noTextEdit="1"/>
              </p:cNvSpPr>
              <p:nvPr/>
            </p:nvSpPr>
            <p:spPr>
              <a:xfrm>
                <a:off x="6805867" y="2144630"/>
                <a:ext cx="4137437" cy="842988"/>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文本框 16">
                <a:extLst>
                  <a:ext uri="{FF2B5EF4-FFF2-40B4-BE49-F238E27FC236}">
                    <a16:creationId xmlns:a16="http://schemas.microsoft.com/office/drawing/2014/main" id="{3AF3B3C0-7A57-4648-B028-66F5FB6F3FDE}"/>
                  </a:ext>
                </a:extLst>
              </p:cNvPr>
              <p:cNvSpPr txBox="1"/>
              <p:nvPr/>
            </p:nvSpPr>
            <p:spPr>
              <a:xfrm>
                <a:off x="1762707" y="3196270"/>
                <a:ext cx="9075174" cy="646331"/>
              </a:xfrm>
              <a:prstGeom prst="rect">
                <a:avLst/>
              </a:prstGeom>
              <a:noFill/>
            </p:spPr>
            <p:txBody>
              <a:bodyPr wrap="square">
                <a:spAutoFit/>
              </a:bodyPr>
              <a:lstStyle/>
              <a:p>
                <a14:m>
                  <m:oMath xmlns:m="http://schemas.openxmlformats.org/officeDocument/2006/math">
                    <m:sSub>
                      <m:sSubPr>
                        <m:ctrlPr>
                          <a:rPr lang="en-US" i="1" smtClean="0">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𝜋</m:t>
                        </m:r>
                      </m:e>
                      <m:sub>
                        <m:r>
                          <a:rPr lang="en-US" i="1">
                            <a:solidFill>
                              <a:schemeClr val="tx1"/>
                            </a:solidFill>
                            <a:latin typeface="Cambria Math" panose="02040503050406030204" pitchFamily="18" charset="0"/>
                          </a:rPr>
                          <m:t>𝑚</m:t>
                        </m:r>
                      </m:sub>
                    </m:sSub>
                    <m:r>
                      <a:rPr lang="en-US" b="0" i="1" smtClean="0">
                        <a:solidFill>
                          <a:schemeClr val="tx1"/>
                        </a:solidFill>
                        <a:latin typeface="Cambria Math" panose="02040503050406030204" pitchFamily="18" charset="0"/>
                      </a:rPr>
                      <m:t>=</m:t>
                    </m:r>
                    <m:r>
                      <m:rPr>
                        <m:sty m:val="p"/>
                      </m:rPr>
                      <a:rPr lang="en-US">
                        <a:solidFill>
                          <a:schemeClr val="tx1"/>
                        </a:solidFill>
                        <a:latin typeface="Cambria Math" panose="02040503050406030204" pitchFamily="18" charset="0"/>
                      </a:rPr>
                      <m:t>Φ</m:t>
                    </m:r>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𝜋</m:t>
                        </m:r>
                      </m:e>
                      <m:sub>
                        <m:r>
                          <a:rPr lang="en-US" i="1">
                            <a:solidFill>
                              <a:schemeClr val="tx1"/>
                            </a:solidFill>
                            <a:latin typeface="Cambria Math" panose="02040503050406030204" pitchFamily="18" charset="0"/>
                          </a:rPr>
                          <m:t>𝑏</m:t>
                        </m:r>
                      </m:sub>
                    </m:sSub>
                  </m:oMath>
                </a14:m>
                <a:r>
                  <a:rPr lang="en-US" dirty="0">
                    <a:solidFill>
                      <a:schemeClr val="tx1"/>
                    </a:solidFill>
                  </a:rPr>
                  <a:t>, </a:t>
                </a:r>
                <a14:m>
                  <m:oMath xmlns:m="http://schemas.openxmlformats.org/officeDocument/2006/math">
                    <m:sSub>
                      <m:sSubPr>
                        <m:ctrlPr>
                          <a:rPr lang="en-US"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𝜋</m:t>
                        </m:r>
                      </m:e>
                      <m:sub>
                        <m:r>
                          <a:rPr lang="en-US" i="1">
                            <a:solidFill>
                              <a:schemeClr val="tx1"/>
                            </a:solidFill>
                            <a:latin typeface="Cambria Math" panose="02040503050406030204" pitchFamily="18" charset="0"/>
                          </a:rPr>
                          <m:t>𝑏</m:t>
                        </m:r>
                      </m:sub>
                    </m:sSub>
                  </m:oMath>
                </a14:m>
                <a:r>
                  <a:rPr lang="en-US" dirty="0">
                    <a:solidFill>
                      <a:schemeClr val="tx1"/>
                    </a:solidFill>
                  </a:rPr>
                  <a:t> is the virtual osmotic pressure of the solution that is in equilibrium with the membrane.   </a:t>
                </a:r>
              </a:p>
            </p:txBody>
          </p:sp>
        </mc:Choice>
        <mc:Fallback xmlns="">
          <p:sp>
            <p:nvSpPr>
              <p:cNvPr id="17" name="文本框 16">
                <a:extLst>
                  <a:ext uri="{FF2B5EF4-FFF2-40B4-BE49-F238E27FC236}">
                    <a16:creationId xmlns:a16="http://schemas.microsoft.com/office/drawing/2014/main" xmlns="" xmlns:a14="http://schemas.microsoft.com/office/drawing/2010/main" id="{3AF3B3C0-7A57-4648-B028-66F5FB6F3FDE}"/>
                  </a:ext>
                </a:extLst>
              </p:cNvPr>
              <p:cNvSpPr txBox="1">
                <a:spLocks noRot="1" noChangeAspect="1" noMove="1" noResize="1" noEditPoints="1" noAdjustHandles="1" noChangeArrowheads="1" noChangeShapeType="1" noTextEdit="1"/>
              </p:cNvSpPr>
              <p:nvPr/>
            </p:nvSpPr>
            <p:spPr>
              <a:xfrm>
                <a:off x="1762707" y="3196270"/>
                <a:ext cx="9075174" cy="646331"/>
              </a:xfrm>
              <a:prstGeom prst="rect">
                <a:avLst/>
              </a:prstGeom>
              <a:blipFill rotWithShape="0">
                <a:blip r:embed="rId6"/>
                <a:stretch>
                  <a:fillRect l="-537" t="-4717" b="-141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文本框 18">
                <a:extLst>
                  <a:ext uri="{FF2B5EF4-FFF2-40B4-BE49-F238E27FC236}">
                    <a16:creationId xmlns:a16="http://schemas.microsoft.com/office/drawing/2014/main" id="{F570558B-C7DE-4140-AE67-C53FCD1F2EF7}"/>
                  </a:ext>
                </a:extLst>
              </p:cNvPr>
              <p:cNvSpPr txBox="1"/>
              <p:nvPr/>
            </p:nvSpPr>
            <p:spPr>
              <a:xfrm>
                <a:off x="2842772" y="4097924"/>
                <a:ext cx="6096000" cy="68967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000" i="1" smtClean="0">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m:t>
                          </m:r>
                          <m:d>
                            <m:dPr>
                              <m:ctrlPr>
                                <a:rPr lang="en-US" sz="2000" i="1">
                                  <a:solidFill>
                                    <a:schemeClr val="tx1"/>
                                  </a:solidFill>
                                  <a:latin typeface="Cambria Math" panose="02040503050406030204" pitchFamily="18" charset="0"/>
                                </a:rPr>
                              </m:ctrlPr>
                            </m:dPr>
                            <m:e>
                              <m:r>
                                <a:rPr lang="en-US" sz="2000" i="1">
                                  <a:solidFill>
                                    <a:schemeClr val="tx1"/>
                                  </a:solidFill>
                                  <a:latin typeface="Cambria Math" panose="02040503050406030204" pitchFamily="18" charset="0"/>
                                </a:rPr>
                                <m:t>𝑃</m:t>
                              </m:r>
                              <m:r>
                                <a:rPr lang="en-US" sz="2000" i="0">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𝜋</m:t>
                                  </m:r>
                                </m:e>
                                <m:sub>
                                  <m:r>
                                    <a:rPr lang="en-US" sz="2000" i="1">
                                      <a:solidFill>
                                        <a:schemeClr val="tx1"/>
                                      </a:solidFill>
                                      <a:latin typeface="Cambria Math" panose="02040503050406030204" pitchFamily="18" charset="0"/>
                                    </a:rPr>
                                    <m:t>𝑏</m:t>
                                  </m:r>
                                </m:sub>
                              </m:sSub>
                            </m:e>
                          </m:d>
                        </m:num>
                        <m:den>
                          <m:r>
                            <a:rPr lang="en-US" sz="2000" i="1">
                              <a:solidFill>
                                <a:schemeClr val="tx1"/>
                              </a:solidFill>
                              <a:latin typeface="Cambria Math" panose="02040503050406030204" pitchFamily="18" charset="0"/>
                            </a:rPr>
                            <m:t>𝑑𝑥</m:t>
                          </m:r>
                        </m:den>
                      </m:f>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𝑅𝑇</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𝑓</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𝑚</m:t>
                          </m:r>
                        </m:sub>
                      </m:sSub>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𝑓</m:t>
                          </m:r>
                        </m:sub>
                      </m:sSub>
                      <m:r>
                        <a:rPr lang="en-US" sz="2000" i="0">
                          <a:solidFill>
                            <a:schemeClr val="tx1"/>
                          </a:solidFill>
                          <a:latin typeface="Cambria Math" panose="02040503050406030204" pitchFamily="18" charset="0"/>
                        </a:rPr>
                        <m:t>−</m:t>
                      </m:r>
                      <m:r>
                        <m:rPr>
                          <m:sty m:val="p"/>
                        </m:rPr>
                        <a:rPr lang="en-US" sz="2000" i="0">
                          <a:solidFill>
                            <a:schemeClr val="tx1"/>
                          </a:solidFill>
                          <a:latin typeface="Cambria Math" panose="02040503050406030204" pitchFamily="18" charset="0"/>
                        </a:rPr>
                        <m:t>Φ</m:t>
                      </m:r>
                      <m:f>
                        <m:fPr>
                          <m:ctrlPr>
                            <a:rPr lang="en-US" sz="2000" i="1">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𝜋</m:t>
                              </m:r>
                            </m:e>
                            <m:sub>
                              <m:r>
                                <a:rPr lang="en-US" sz="2000" i="1">
                                  <a:solidFill>
                                    <a:schemeClr val="tx1"/>
                                  </a:solidFill>
                                  <a:latin typeface="Cambria Math" panose="02040503050406030204" pitchFamily="18" charset="0"/>
                                </a:rPr>
                                <m:t>𝑏</m:t>
                              </m:r>
                            </m:sub>
                          </m:sSub>
                        </m:num>
                        <m:den>
                          <m:r>
                            <a:rPr lang="en-US" sz="2000" i="1">
                              <a:solidFill>
                                <a:schemeClr val="tx1"/>
                              </a:solidFill>
                              <a:latin typeface="Cambria Math" panose="02040503050406030204" pitchFamily="18" charset="0"/>
                            </a:rPr>
                            <m:t>𝑑𝑥</m:t>
                          </m:r>
                        </m:den>
                      </m:f>
                    </m:oMath>
                  </m:oMathPara>
                </a14:m>
                <a:endParaRPr lang="en-US" sz="2000" dirty="0">
                  <a:solidFill>
                    <a:schemeClr val="tx1"/>
                  </a:solidFill>
                </a:endParaRPr>
              </a:p>
            </p:txBody>
          </p:sp>
        </mc:Choice>
        <mc:Fallback xmlns="">
          <p:sp>
            <p:nvSpPr>
              <p:cNvPr id="19" name="文本框 18">
                <a:extLst>
                  <a:ext uri="{FF2B5EF4-FFF2-40B4-BE49-F238E27FC236}">
                    <a16:creationId xmlns:a16="http://schemas.microsoft.com/office/drawing/2014/main" xmlns="" xmlns:a14="http://schemas.microsoft.com/office/drawing/2010/main" id="{F570558B-C7DE-4140-AE67-C53FCD1F2EF7}"/>
                  </a:ext>
                </a:extLst>
              </p:cNvPr>
              <p:cNvSpPr txBox="1">
                <a:spLocks noRot="1" noChangeAspect="1" noMove="1" noResize="1" noEditPoints="1" noAdjustHandles="1" noChangeArrowheads="1" noChangeShapeType="1" noTextEdit="1"/>
              </p:cNvSpPr>
              <p:nvPr/>
            </p:nvSpPr>
            <p:spPr>
              <a:xfrm>
                <a:off x="2842772" y="4097924"/>
                <a:ext cx="6096000" cy="689676"/>
              </a:xfrm>
              <a:prstGeom prst="rect">
                <a:avLst/>
              </a:prstGeom>
              <a:blipFill rotWithShape="0">
                <a:blip r:embed="rId7"/>
                <a:stretch>
                  <a:fillRect/>
                </a:stretch>
              </a:blipFill>
            </p:spPr>
            <p:txBody>
              <a:bodyPr/>
              <a:lstStyle/>
              <a:p>
                <a:r>
                  <a:rPr lang="en-US">
                    <a:noFill/>
                  </a:rPr>
                  <a:t> </a:t>
                </a:r>
              </a:p>
            </p:txBody>
          </p:sp>
        </mc:Fallback>
      </mc:AlternateContent>
      <p:sp>
        <p:nvSpPr>
          <p:cNvPr id="20" name="TextBox 14">
            <a:extLst>
              <a:ext uri="{FF2B5EF4-FFF2-40B4-BE49-F238E27FC236}">
                <a16:creationId xmlns:a16="http://schemas.microsoft.com/office/drawing/2014/main" id="{45E917AA-AD51-4620-A9E1-337E4610725B}"/>
              </a:ext>
            </a:extLst>
          </p:cNvPr>
          <p:cNvSpPr txBox="1"/>
          <p:nvPr/>
        </p:nvSpPr>
        <p:spPr>
          <a:xfrm>
            <a:off x="1213536" y="4839971"/>
            <a:ext cx="4530921" cy="461665"/>
          </a:xfrm>
          <a:prstGeom prst="rect">
            <a:avLst/>
          </a:prstGeom>
          <a:noFill/>
        </p:spPr>
        <p:txBody>
          <a:bodyPr wrap="square" rtlCol="0">
            <a:spAutoFit/>
          </a:bodyPr>
          <a:lstStyle/>
          <a:p>
            <a:pPr marL="285750" indent="-285750">
              <a:buFont typeface="Wingdings" panose="05000000000000000000" pitchFamily="2" charset="2"/>
              <a:buChar char="Ø"/>
            </a:pPr>
            <a:r>
              <a:rPr lang="en-US" sz="2400" dirty="0"/>
              <a:t>Solvent velocity</a:t>
            </a:r>
          </a:p>
        </p:txBody>
      </p:sp>
      <mc:AlternateContent xmlns:mc="http://schemas.openxmlformats.org/markup-compatibility/2006" xmlns:a14="http://schemas.microsoft.com/office/drawing/2010/main">
        <mc:Choice Requires="a14">
          <p:sp>
            <p:nvSpPr>
              <p:cNvPr id="23" name="文本框 22">
                <a:extLst>
                  <a:ext uri="{FF2B5EF4-FFF2-40B4-BE49-F238E27FC236}">
                    <a16:creationId xmlns:a16="http://schemas.microsoft.com/office/drawing/2014/main" id="{8164D325-EFAF-4D53-9950-898C163ED9A1}"/>
                  </a:ext>
                </a:extLst>
              </p:cNvPr>
              <p:cNvSpPr txBox="1"/>
              <p:nvPr/>
            </p:nvSpPr>
            <p:spPr>
              <a:xfrm>
                <a:off x="3048000" y="5566216"/>
                <a:ext cx="6096000" cy="79047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𝑓</m:t>
                          </m:r>
                        </m:sub>
                      </m:sSub>
                      <m:r>
                        <a:rPr lang="en-US" sz="2000" i="0">
                          <a:solidFill>
                            <a:schemeClr val="tx1"/>
                          </a:solidFill>
                          <a:latin typeface="Cambria Math" panose="02040503050406030204" pitchFamily="18" charset="0"/>
                        </a:rPr>
                        <m:t>=−</m:t>
                      </m:r>
                      <m:f>
                        <m:fPr>
                          <m:ctrlPr>
                            <a:rPr lang="en-US" sz="2000" i="1">
                              <a:solidFill>
                                <a:schemeClr val="tx1"/>
                              </a:solidFill>
                              <a:latin typeface="Cambria Math" panose="02040503050406030204" pitchFamily="18" charset="0"/>
                            </a:rPr>
                          </m:ctrlPr>
                        </m:fPr>
                        <m:num>
                          <m:r>
                            <a:rPr lang="en-US" sz="2000" i="0">
                              <a:solidFill>
                                <a:schemeClr val="tx1"/>
                              </a:solidFill>
                              <a:latin typeface="Cambria Math" panose="02040503050406030204" pitchFamily="18" charset="0"/>
                            </a:rPr>
                            <m:t>1</m:t>
                          </m:r>
                        </m:num>
                        <m:den>
                          <m:r>
                            <a:rPr lang="en-US" sz="2000" i="1">
                              <a:solidFill>
                                <a:schemeClr val="tx1"/>
                              </a:solidFill>
                              <a:latin typeface="Cambria Math" panose="02040503050406030204" pitchFamily="18" charset="0"/>
                            </a:rPr>
                            <m:t>𝑅𝑇</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𝑓</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𝑚</m:t>
                              </m:r>
                            </m:sub>
                          </m:sSub>
                        </m:den>
                      </m:f>
                      <m:d>
                        <m:dPr>
                          <m:ctrlPr>
                            <a:rPr lang="en-US" sz="2000" i="1">
                              <a:solidFill>
                                <a:schemeClr val="tx1"/>
                              </a:solidFill>
                              <a:latin typeface="Cambria Math" panose="02040503050406030204" pitchFamily="18" charset="0"/>
                            </a:rPr>
                          </m:ctrlPr>
                        </m:dPr>
                        <m:e>
                          <m:f>
                            <m:fPr>
                              <m:ctrlPr>
                                <a:rPr lang="en-US" sz="2000" i="1">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𝑑𝑃</m:t>
                              </m:r>
                            </m:num>
                            <m:den>
                              <m:r>
                                <a:rPr lang="en-US" sz="2000" i="1">
                                  <a:solidFill>
                                    <a:schemeClr val="tx1"/>
                                  </a:solidFill>
                                  <a:latin typeface="Cambria Math" panose="02040503050406030204" pitchFamily="18" charset="0"/>
                                </a:rPr>
                                <m:t>𝑑𝑥</m:t>
                              </m:r>
                            </m:den>
                          </m:f>
                          <m:r>
                            <a:rPr lang="en-US" sz="2000" i="0">
                              <a:solidFill>
                                <a:schemeClr val="tx1"/>
                              </a:solidFill>
                              <a:latin typeface="Cambria Math" panose="02040503050406030204" pitchFamily="18" charset="0"/>
                            </a:rPr>
                            <m:t>−</m:t>
                          </m:r>
                          <m:f>
                            <m:fPr>
                              <m:ctrlPr>
                                <a:rPr lang="en-US" sz="2000" i="1">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𝜋</m:t>
                                  </m:r>
                                </m:e>
                                <m:sub>
                                  <m:r>
                                    <a:rPr lang="en-US" sz="2000" i="1">
                                      <a:solidFill>
                                        <a:schemeClr val="tx1"/>
                                      </a:solidFill>
                                      <a:latin typeface="Cambria Math" panose="02040503050406030204" pitchFamily="18" charset="0"/>
                                    </a:rPr>
                                    <m:t>𝑏</m:t>
                                  </m:r>
                                </m:sub>
                              </m:sSub>
                            </m:num>
                            <m:den>
                              <m:r>
                                <a:rPr lang="en-US" sz="2000" i="1">
                                  <a:solidFill>
                                    <a:schemeClr val="tx1"/>
                                  </a:solidFill>
                                  <a:latin typeface="Cambria Math" panose="02040503050406030204" pitchFamily="18" charset="0"/>
                                </a:rPr>
                                <m:t>𝑑𝑥</m:t>
                              </m:r>
                            </m:den>
                          </m:f>
                        </m:e>
                      </m:d>
                      <m:r>
                        <a:rPr lang="en-US" sz="2000" i="0">
                          <a:solidFill>
                            <a:schemeClr val="tx1"/>
                          </a:solidFill>
                          <a:latin typeface="Cambria Math" panose="02040503050406030204" pitchFamily="18" charset="0"/>
                        </a:rPr>
                        <m:t>−</m:t>
                      </m:r>
                      <m:f>
                        <m:fPr>
                          <m:ctrlPr>
                            <a:rPr lang="en-US" sz="2000" i="1">
                              <a:solidFill>
                                <a:schemeClr val="tx1"/>
                              </a:solidFill>
                              <a:latin typeface="Cambria Math" panose="02040503050406030204" pitchFamily="18" charset="0"/>
                            </a:rPr>
                          </m:ctrlPr>
                        </m:fPr>
                        <m:num>
                          <m:r>
                            <m:rPr>
                              <m:sty m:val="p"/>
                            </m:rPr>
                            <a:rPr lang="en-US" sz="2000" i="0">
                              <a:solidFill>
                                <a:schemeClr val="tx1"/>
                              </a:solidFill>
                              <a:latin typeface="Cambria Math" panose="02040503050406030204" pitchFamily="18" charset="0"/>
                            </a:rPr>
                            <m:t>Φ</m:t>
                          </m:r>
                        </m:num>
                        <m:den>
                          <m:r>
                            <a:rPr lang="en-US" sz="2000" i="1">
                              <a:solidFill>
                                <a:schemeClr val="tx1"/>
                              </a:solidFill>
                              <a:latin typeface="Cambria Math" panose="02040503050406030204" pitchFamily="18" charset="0"/>
                            </a:rPr>
                            <m:t>𝑅𝑇</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𝑓</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𝑚</m:t>
                              </m:r>
                            </m:sub>
                          </m:sSub>
                        </m:den>
                      </m:f>
                      <m:f>
                        <m:fPr>
                          <m:ctrlPr>
                            <a:rPr lang="en-US" sz="2000" i="1">
                              <a:solidFill>
                                <a:schemeClr val="tx1"/>
                              </a:solidFill>
                              <a:latin typeface="Cambria Math" panose="02040503050406030204" pitchFamily="18" charset="0"/>
                            </a:rPr>
                          </m:ctrlPr>
                        </m:fPr>
                        <m:num>
                          <m:r>
                            <a:rPr lang="en-US" sz="2000" i="1">
                              <a:solidFill>
                                <a:schemeClr val="tx1"/>
                              </a:solidFill>
                              <a:latin typeface="Cambria Math" panose="02040503050406030204" pitchFamily="18" charset="0"/>
                            </a:rPr>
                            <m:t>𝑑</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𝜋</m:t>
                              </m:r>
                            </m:e>
                            <m:sub>
                              <m:r>
                                <a:rPr lang="en-US" sz="2000" i="1">
                                  <a:solidFill>
                                    <a:schemeClr val="tx1"/>
                                  </a:solidFill>
                                  <a:latin typeface="Cambria Math" panose="02040503050406030204" pitchFamily="18" charset="0"/>
                                </a:rPr>
                                <m:t>𝑏</m:t>
                              </m:r>
                            </m:sub>
                          </m:sSub>
                        </m:num>
                        <m:den>
                          <m:r>
                            <a:rPr lang="en-US" sz="2000" i="1">
                              <a:solidFill>
                                <a:schemeClr val="tx1"/>
                              </a:solidFill>
                              <a:latin typeface="Cambria Math" panose="02040503050406030204" pitchFamily="18" charset="0"/>
                            </a:rPr>
                            <m:t>𝑑𝑥</m:t>
                          </m:r>
                        </m:den>
                      </m:f>
                    </m:oMath>
                  </m:oMathPara>
                </a14:m>
                <a:endParaRPr lang="en-US" sz="2000" dirty="0">
                  <a:solidFill>
                    <a:schemeClr val="tx1"/>
                  </a:solidFill>
                </a:endParaRPr>
              </a:p>
            </p:txBody>
          </p:sp>
        </mc:Choice>
        <mc:Fallback xmlns="">
          <p:sp>
            <p:nvSpPr>
              <p:cNvPr id="23" name="文本框 22">
                <a:extLst>
                  <a:ext uri="{FF2B5EF4-FFF2-40B4-BE49-F238E27FC236}">
                    <a16:creationId xmlns:a16="http://schemas.microsoft.com/office/drawing/2014/main" xmlns="" xmlns:a14="http://schemas.microsoft.com/office/drawing/2010/main" id="{8164D325-EFAF-4D53-9950-898C163ED9A1}"/>
                  </a:ext>
                </a:extLst>
              </p:cNvPr>
              <p:cNvSpPr txBox="1">
                <a:spLocks noRot="1" noChangeAspect="1" noMove="1" noResize="1" noEditPoints="1" noAdjustHandles="1" noChangeArrowheads="1" noChangeShapeType="1" noTextEdit="1"/>
              </p:cNvSpPr>
              <p:nvPr/>
            </p:nvSpPr>
            <p:spPr>
              <a:xfrm>
                <a:off x="3048000" y="5566216"/>
                <a:ext cx="6096000" cy="790473"/>
              </a:xfrm>
              <a:prstGeom prst="rect">
                <a:avLst/>
              </a:prstGeom>
              <a:blipFill rotWithShape="0">
                <a:blip r:embed="rId8"/>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2282251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A4D57A8-D48D-4807-8262-F30E607C78E2}"/>
              </a:ext>
            </a:extLst>
          </p:cNvPr>
          <p:cNvSpPr>
            <a:spLocks noGrp="1"/>
          </p:cNvSpPr>
          <p:nvPr>
            <p:ph type="title"/>
          </p:nvPr>
        </p:nvSpPr>
        <p:spPr>
          <a:xfrm>
            <a:off x="515389" y="0"/>
            <a:ext cx="11308267" cy="1143000"/>
          </a:xfrm>
        </p:spPr>
        <p:txBody>
          <a:bodyPr/>
          <a:lstStyle/>
          <a:p>
            <a:r>
              <a:rPr lang="en-US" sz="4200" dirty="0"/>
              <a:t>Solution-Friction Model</a:t>
            </a:r>
          </a:p>
        </p:txBody>
      </p:sp>
      <mc:AlternateContent xmlns:mc="http://schemas.openxmlformats.org/markup-compatibility/2006" xmlns:a14="http://schemas.microsoft.com/office/drawing/2010/main">
        <mc:Choice Requires="a14">
          <p:sp>
            <p:nvSpPr>
              <p:cNvPr id="5" name="TextBox 14">
                <a:extLst>
                  <a:ext uri="{FF2B5EF4-FFF2-40B4-BE49-F238E27FC236}">
                    <a16:creationId xmlns:a16="http://schemas.microsoft.com/office/drawing/2014/main" id="{860FC05F-CAC8-4D57-B927-5732CF88D4ED}"/>
                  </a:ext>
                </a:extLst>
              </p:cNvPr>
              <p:cNvSpPr txBox="1"/>
              <p:nvPr/>
            </p:nvSpPr>
            <p:spPr>
              <a:xfrm>
                <a:off x="1007058" y="1143000"/>
                <a:ext cx="4530921" cy="518796"/>
              </a:xfrm>
              <a:prstGeom prst="rect">
                <a:avLst/>
              </a:prstGeom>
              <a:noFill/>
            </p:spPr>
            <p:txBody>
              <a:bodyPr wrap="square" rtlCol="0">
                <a:spAutoFit/>
              </a:bodyPr>
              <a:lstStyle/>
              <a:p>
                <a:pPr marL="285750" indent="-285750">
                  <a:buFont typeface="Wingdings" panose="05000000000000000000" pitchFamily="2" charset="2"/>
                  <a:buChar char="Ø"/>
                </a:pPr>
                <a:r>
                  <a:rPr lang="en-US" sz="2400" dirty="0">
                    <a:solidFill>
                      <a:schemeClr val="tx1"/>
                    </a:solidFill>
                  </a:rPr>
                  <a:t>Integrating </a:t>
                </a:r>
                <a14:m>
                  <m:oMath xmlns:m="http://schemas.openxmlformats.org/officeDocument/2006/math">
                    <m:nary>
                      <m:naryPr>
                        <m:limLoc m:val="undOvr"/>
                        <m:subHide m:val="on"/>
                        <m:supHide m:val="on"/>
                        <m:ctrlPr>
                          <a:rPr lang="en-US" sz="2400" i="1">
                            <a:solidFill>
                              <a:schemeClr val="tx1"/>
                            </a:solidFill>
                            <a:latin typeface="Cambria Math" panose="02040503050406030204" pitchFamily="18" charset="0"/>
                          </a:rPr>
                        </m:ctrlPr>
                      </m:naryPr>
                      <m:sub/>
                      <m:sup/>
                      <m:e>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𝑣</m:t>
                            </m:r>
                          </m:e>
                          <m:sub>
                            <m:r>
                              <a:rPr lang="en-US" sz="2400"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𝑓</m:t>
                            </m:r>
                          </m:sub>
                        </m:sSub>
                        <m:r>
                          <a:rPr lang="en-US" sz="2400" i="1">
                            <a:solidFill>
                              <a:schemeClr val="tx1"/>
                            </a:solidFill>
                            <a:latin typeface="Cambria Math" panose="02040503050406030204" pitchFamily="18" charset="0"/>
                            <a:ea typeface="Times New Roman" panose="02020603050405020304" pitchFamily="18" charset="0"/>
                            <a:cs typeface="Times New Roman" panose="02020603050405020304" pitchFamily="18" charset="0"/>
                          </a:rPr>
                          <m:t>𝑑𝑥</m:t>
                        </m:r>
                      </m:e>
                    </m:nary>
                  </m:oMath>
                </a14:m>
                <a:r>
                  <a:rPr lang="en-US" sz="2400" dirty="0">
                    <a:solidFill>
                      <a:schemeClr val="tx1"/>
                    </a:solidFill>
                  </a:rPr>
                  <a:t> yields </a:t>
                </a:r>
              </a:p>
            </p:txBody>
          </p:sp>
        </mc:Choice>
        <mc:Fallback xmlns="">
          <p:sp>
            <p:nvSpPr>
              <p:cNvPr id="5" name="TextBox 14">
                <a:extLst>
                  <a:ext uri="{FF2B5EF4-FFF2-40B4-BE49-F238E27FC236}">
                    <a16:creationId xmlns:a16="http://schemas.microsoft.com/office/drawing/2014/main" xmlns="" xmlns:a14="http://schemas.microsoft.com/office/drawing/2010/main" id="{860FC05F-CAC8-4D57-B927-5732CF88D4ED}"/>
                  </a:ext>
                </a:extLst>
              </p:cNvPr>
              <p:cNvSpPr txBox="1">
                <a:spLocks noRot="1" noChangeAspect="1" noMove="1" noResize="1" noEditPoints="1" noAdjustHandles="1" noChangeArrowheads="1" noChangeShapeType="1" noTextEdit="1"/>
              </p:cNvSpPr>
              <p:nvPr/>
            </p:nvSpPr>
            <p:spPr>
              <a:xfrm>
                <a:off x="1007058" y="1143000"/>
                <a:ext cx="4530921" cy="518796"/>
              </a:xfrm>
              <a:prstGeom prst="rect">
                <a:avLst/>
              </a:prstGeom>
              <a:blipFill rotWithShape="0">
                <a:blip r:embed="rId2"/>
                <a:stretch>
                  <a:fillRect l="-1750" t="-142353" b="-2023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4BF83495-FD7F-4AD8-A970-46483C74FF71}"/>
                  </a:ext>
                </a:extLst>
              </p:cNvPr>
              <p:cNvSpPr txBox="1"/>
              <p:nvPr/>
            </p:nvSpPr>
            <p:spPr>
              <a:xfrm>
                <a:off x="2574985" y="1841302"/>
                <a:ext cx="6096000" cy="75725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𝑓</m:t>
                          </m:r>
                        </m:sub>
                      </m:sSub>
                      <m:r>
                        <a:rPr lang="en-US" sz="2000" i="0">
                          <a:solidFill>
                            <a:schemeClr val="tx1"/>
                          </a:solidFill>
                          <a:latin typeface="Cambria Math" panose="02040503050406030204" pitchFamily="18" charset="0"/>
                        </a:rPr>
                        <m:t>=</m:t>
                      </m:r>
                      <m:f>
                        <m:fPr>
                          <m:ctrlPr>
                            <a:rPr lang="en-US" sz="2000" i="1">
                              <a:solidFill>
                                <a:schemeClr val="tx1"/>
                              </a:solidFill>
                              <a:latin typeface="Cambria Math" panose="02040503050406030204" pitchFamily="18" charset="0"/>
                            </a:rPr>
                          </m:ctrlPr>
                        </m:fPr>
                        <m:num>
                          <m:r>
                            <a:rPr lang="en-US" sz="2000" i="0">
                              <a:solidFill>
                                <a:schemeClr val="tx1"/>
                              </a:solidFill>
                              <a:latin typeface="Cambria Math" panose="02040503050406030204" pitchFamily="18" charset="0"/>
                            </a:rPr>
                            <m:t>1</m:t>
                          </m:r>
                        </m:num>
                        <m:den>
                          <m:r>
                            <a:rPr lang="en-US" sz="2000" i="1">
                              <a:solidFill>
                                <a:schemeClr val="tx1"/>
                              </a:solidFill>
                              <a:latin typeface="Cambria Math" panose="02040503050406030204" pitchFamily="18" charset="0"/>
                            </a:rPr>
                            <m:t>𝑅𝑇</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𝑓</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𝑚</m:t>
                              </m:r>
                            </m:sub>
                          </m:sSub>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𝐿</m:t>
                              </m:r>
                            </m:e>
                            <m:sub>
                              <m:r>
                                <a:rPr lang="en-US" sz="2000" i="1">
                                  <a:solidFill>
                                    <a:schemeClr val="tx1"/>
                                  </a:solidFill>
                                  <a:latin typeface="Cambria Math" panose="02040503050406030204" pitchFamily="18" charset="0"/>
                                </a:rPr>
                                <m:t>𝑚</m:t>
                              </m:r>
                            </m:sub>
                          </m:sSub>
                        </m:den>
                      </m:f>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𝑃</m:t>
                      </m:r>
                      <m:r>
                        <a:rPr lang="en-US" sz="2000" i="0">
                          <a:solidFill>
                            <a:schemeClr val="tx1"/>
                          </a:solidFill>
                          <a:latin typeface="Cambria Math" panose="02040503050406030204" pitchFamily="18" charset="0"/>
                        </a:rPr>
                        <m:t>−</m:t>
                      </m:r>
                      <m:f>
                        <m:fPr>
                          <m:ctrlPr>
                            <a:rPr lang="en-US" sz="2000" i="1">
                              <a:solidFill>
                                <a:schemeClr val="tx1"/>
                              </a:solidFill>
                              <a:latin typeface="Cambria Math" panose="02040503050406030204" pitchFamily="18" charset="0"/>
                            </a:rPr>
                          </m:ctrlPr>
                        </m:fPr>
                        <m:num>
                          <m:r>
                            <a:rPr lang="en-US" sz="2000" i="0">
                              <a:solidFill>
                                <a:schemeClr val="tx1"/>
                              </a:solidFill>
                              <a:latin typeface="Cambria Math" panose="02040503050406030204" pitchFamily="18" charset="0"/>
                            </a:rPr>
                            <m:t>1−</m:t>
                          </m:r>
                          <m:r>
                            <m:rPr>
                              <m:sty m:val="p"/>
                            </m:rPr>
                            <a:rPr lang="en-US" sz="2000" i="0">
                              <a:solidFill>
                                <a:schemeClr val="tx1"/>
                              </a:solidFill>
                              <a:latin typeface="Cambria Math" panose="02040503050406030204" pitchFamily="18" charset="0"/>
                            </a:rPr>
                            <m:t>Φ</m:t>
                          </m:r>
                        </m:num>
                        <m:den>
                          <m:r>
                            <a:rPr lang="en-US" sz="2000" i="1">
                              <a:solidFill>
                                <a:schemeClr val="tx1"/>
                              </a:solidFill>
                              <a:latin typeface="Cambria Math" panose="02040503050406030204" pitchFamily="18" charset="0"/>
                            </a:rPr>
                            <m:t>𝑅𝑇</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𝑓</m:t>
                              </m:r>
                            </m:e>
                            <m:sub>
                              <m:r>
                                <a:rPr lang="en-US" sz="2000" i="1">
                                  <a:solidFill>
                                    <a:schemeClr val="tx1"/>
                                  </a:solidFill>
                                  <a:latin typeface="Cambria Math" panose="02040503050406030204" pitchFamily="18" charset="0"/>
                                </a:rPr>
                                <m:t>𝑓</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𝑚</m:t>
                              </m:r>
                            </m:sub>
                          </m:sSub>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𝐿</m:t>
                              </m:r>
                            </m:e>
                            <m:sub>
                              <m:r>
                                <a:rPr lang="en-US" sz="2000" i="1">
                                  <a:solidFill>
                                    <a:schemeClr val="tx1"/>
                                  </a:solidFill>
                                  <a:latin typeface="Cambria Math" panose="02040503050406030204" pitchFamily="18" charset="0"/>
                                </a:rPr>
                                <m:t>𝑚</m:t>
                              </m:r>
                            </m:sub>
                          </m:sSub>
                        </m:den>
                      </m:f>
                      <m:r>
                        <a:rPr lang="en-US" sz="2000" i="0">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𝜋</m:t>
                          </m:r>
                        </m:e>
                        <m:sub>
                          <m:r>
                            <a:rPr lang="en-US" sz="2000" i="1">
                              <a:solidFill>
                                <a:schemeClr val="tx1"/>
                              </a:solidFill>
                              <a:latin typeface="Cambria Math" panose="02040503050406030204" pitchFamily="18" charset="0"/>
                            </a:rPr>
                            <m:t>𝑏</m:t>
                          </m:r>
                        </m:sub>
                      </m:sSub>
                    </m:oMath>
                  </m:oMathPara>
                </a14:m>
                <a:endParaRPr lang="en-US" sz="2000" dirty="0">
                  <a:solidFill>
                    <a:schemeClr val="tx1"/>
                  </a:solidFill>
                </a:endParaRPr>
              </a:p>
            </p:txBody>
          </p:sp>
        </mc:Choice>
        <mc:Fallback xmlns="">
          <p:sp>
            <p:nvSpPr>
              <p:cNvPr id="6" name="文本框 5">
                <a:extLst>
                  <a:ext uri="{FF2B5EF4-FFF2-40B4-BE49-F238E27FC236}">
                    <a16:creationId xmlns:a16="http://schemas.microsoft.com/office/drawing/2014/main" xmlns="" xmlns:a14="http://schemas.microsoft.com/office/drawing/2010/main" id="{4BF83495-FD7F-4AD8-A970-46483C74FF71}"/>
                  </a:ext>
                </a:extLst>
              </p:cNvPr>
              <p:cNvSpPr txBox="1">
                <a:spLocks noRot="1" noChangeAspect="1" noMove="1" noResize="1" noEditPoints="1" noAdjustHandles="1" noChangeArrowheads="1" noChangeShapeType="1" noTextEdit="1"/>
              </p:cNvSpPr>
              <p:nvPr/>
            </p:nvSpPr>
            <p:spPr>
              <a:xfrm>
                <a:off x="2574985" y="1841302"/>
                <a:ext cx="6096000" cy="757259"/>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D0FBABF6-2098-4084-9BF2-116A86238EBE}"/>
                  </a:ext>
                </a:extLst>
              </p:cNvPr>
              <p:cNvSpPr txBox="1"/>
              <p:nvPr/>
            </p:nvSpPr>
            <p:spPr>
              <a:xfrm>
                <a:off x="1337187" y="2894934"/>
                <a:ext cx="3677265" cy="548805"/>
              </a:xfrm>
              <a:prstGeom prst="rect">
                <a:avLst/>
              </a:prstGeom>
              <a:noFill/>
            </p:spPr>
            <p:txBody>
              <a:bodyPr wrap="square">
                <a:spAutoFit/>
              </a:bodyPr>
              <a:lstStyle/>
              <a:p>
                <a:r>
                  <a:rPr lang="en-US" dirty="0">
                    <a:solidFill>
                      <a:schemeClr val="tx1"/>
                    </a:solidFill>
                    <a:effectLst/>
                    <a:latin typeface="+mn-lt"/>
                    <a:ea typeface="Times New Roman" panose="02020603050405020304" pitchFamily="18" charset="0"/>
                  </a:rPr>
                  <a:t>Let A</a:t>
                </a:r>
                <a14:m>
                  <m:oMath xmlns:m="http://schemas.openxmlformats.org/officeDocument/2006/math">
                    <m:f>
                      <m:fPr>
                        <m:ctrlPr>
                          <a:rPr lang="en-US" i="1">
                            <a:solidFill>
                              <a:schemeClr val="tx1"/>
                            </a:solidFill>
                            <a:effectLst/>
                            <a:latin typeface="Cambria Math" panose="02040503050406030204" pitchFamily="18" charset="0"/>
                          </a:rPr>
                        </m:ctrlPr>
                      </m:fPr>
                      <m:num>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𝑅𝑇</m:t>
                        </m:r>
                        <m:sSub>
                          <m:sSubPr>
                            <m:ctrlPr>
                              <a:rPr lang="en-US" i="1">
                                <a:solidFill>
                                  <a:schemeClr val="tx1"/>
                                </a:solidFill>
                                <a:effectLst/>
                                <a:latin typeface="Cambria Math" panose="02040503050406030204" pitchFamily="18" charset="0"/>
                              </a:rPr>
                            </m:ctrlPr>
                          </m:sSubPr>
                          <m:e>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𝑓</m:t>
                            </m:r>
                          </m:e>
                          <m:sub>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𝑓</m:t>
                            </m:r>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𝑚</m:t>
                            </m:r>
                          </m:sub>
                        </m:sSub>
                        <m:sSub>
                          <m:sSubPr>
                            <m:ctrlPr>
                              <a:rPr lang="en-US" i="1">
                                <a:solidFill>
                                  <a:schemeClr val="tx1"/>
                                </a:solidFill>
                                <a:effectLst/>
                                <a:latin typeface="Cambria Math" panose="02040503050406030204" pitchFamily="18" charset="0"/>
                              </a:rPr>
                            </m:ctrlPr>
                          </m:sSubPr>
                          <m:e>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𝐿</m:t>
                            </m:r>
                          </m:e>
                          <m:sub>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𝑚</m:t>
                            </m:r>
                          </m:sub>
                        </m:sSub>
                      </m:den>
                    </m:f>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𝐴</m:t>
                    </m:r>
                  </m:oMath>
                </a14:m>
                <a:r>
                  <a:rPr lang="en-US" dirty="0">
                    <a:solidFill>
                      <a:schemeClr val="tx1"/>
                    </a:solidFill>
                    <a:effectLst/>
                    <a:latin typeface="+mn-lt"/>
                    <a:ea typeface="Times New Roman" panose="02020603050405020304" pitchFamily="18" charset="0"/>
                  </a:rPr>
                  <a:t> and </a:t>
                </a:r>
                <a14:m>
                  <m:oMath xmlns:m="http://schemas.openxmlformats.org/officeDocument/2006/math">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1−</m:t>
                    </m:r>
                    <m:r>
                      <m:rPr>
                        <m:sty m:val="p"/>
                      </m:rPr>
                      <a:rPr lang="en-US">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Φ</m:t>
                    </m:r>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𝜎</m:t>
                    </m:r>
                  </m:oMath>
                </a14:m>
                <a:endParaRPr lang="en-US" dirty="0">
                  <a:solidFill>
                    <a:schemeClr val="tx1"/>
                  </a:solidFill>
                  <a:latin typeface="+mn-lt"/>
                </a:endParaRPr>
              </a:p>
            </p:txBody>
          </p:sp>
        </mc:Choice>
        <mc:Fallback xmlns="">
          <p:sp>
            <p:nvSpPr>
              <p:cNvPr id="8" name="文本框 7">
                <a:extLst>
                  <a:ext uri="{FF2B5EF4-FFF2-40B4-BE49-F238E27FC236}">
                    <a16:creationId xmlns:a16="http://schemas.microsoft.com/office/drawing/2014/main" xmlns="" xmlns:a14="http://schemas.microsoft.com/office/drawing/2010/main" id="{D0FBABF6-2098-4084-9BF2-116A86238EBE}"/>
                  </a:ext>
                </a:extLst>
              </p:cNvPr>
              <p:cNvSpPr txBox="1">
                <a:spLocks noRot="1" noChangeAspect="1" noMove="1" noResize="1" noEditPoints="1" noAdjustHandles="1" noChangeArrowheads="1" noChangeShapeType="1" noTextEdit="1"/>
              </p:cNvSpPr>
              <p:nvPr/>
            </p:nvSpPr>
            <p:spPr>
              <a:xfrm>
                <a:off x="1337187" y="2894934"/>
                <a:ext cx="3677265" cy="548805"/>
              </a:xfrm>
              <a:prstGeom prst="rect">
                <a:avLst/>
              </a:prstGeom>
              <a:blipFill rotWithShape="0">
                <a:blip r:embed="rId4"/>
                <a:stretch>
                  <a:fillRect l="-1325" b="-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A63AB572-7332-48D7-972D-0CCCA0A4AF59}"/>
                  </a:ext>
                </a:extLst>
              </p:cNvPr>
              <p:cNvSpPr txBox="1"/>
              <p:nvPr/>
            </p:nvSpPr>
            <p:spPr>
              <a:xfrm>
                <a:off x="4304929" y="3642878"/>
                <a:ext cx="2636112" cy="4247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𝑣</m:t>
                          </m:r>
                        </m:e>
                        <m:sub>
                          <m:r>
                            <a:rPr lang="en-US" sz="2000" i="1">
                              <a:solidFill>
                                <a:schemeClr val="tx1"/>
                              </a:solidFill>
                              <a:latin typeface="Cambria Math" panose="02040503050406030204" pitchFamily="18" charset="0"/>
                            </a:rPr>
                            <m:t>𝑓</m:t>
                          </m:r>
                        </m:sub>
                      </m:sSub>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𝐴</m:t>
                      </m:r>
                      <m:d>
                        <m:dPr>
                          <m:ctrlPr>
                            <a:rPr lang="en-US" sz="2000" i="1">
                              <a:solidFill>
                                <a:schemeClr val="tx1"/>
                              </a:solidFill>
                              <a:latin typeface="Cambria Math" panose="02040503050406030204" pitchFamily="18" charset="0"/>
                            </a:rPr>
                          </m:ctrlPr>
                        </m:dPr>
                        <m:e>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𝑃</m:t>
                          </m:r>
                          <m:r>
                            <a:rPr lang="en-US" sz="2000" i="0">
                              <a:solidFill>
                                <a:schemeClr val="tx1"/>
                              </a:solidFill>
                              <a:latin typeface="Cambria Math" panose="02040503050406030204" pitchFamily="18" charset="0"/>
                            </a:rPr>
                            <m:t>−</m:t>
                          </m:r>
                          <m:r>
                            <a:rPr lang="en-US" sz="2000" i="1">
                              <a:solidFill>
                                <a:schemeClr val="tx1"/>
                              </a:solidFill>
                              <a:latin typeface="Cambria Math" panose="02040503050406030204" pitchFamily="18" charset="0"/>
                            </a:rPr>
                            <m:t>𝜎</m:t>
                          </m:r>
                          <m:r>
                            <a:rPr lang="en-US" sz="2000" i="0">
                              <a:solidFill>
                                <a:schemeClr val="tx1"/>
                              </a:solidFill>
                              <a:latin typeface="Cambria Math" panose="02040503050406030204" pitchFamily="18" charset="0"/>
                            </a:rPr>
                            <m:t>∆</m:t>
                          </m:r>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𝜋</m:t>
                              </m:r>
                            </m:e>
                            <m:sub>
                              <m:r>
                                <a:rPr lang="en-US" sz="2000" i="1">
                                  <a:solidFill>
                                    <a:schemeClr val="tx1"/>
                                  </a:solidFill>
                                  <a:latin typeface="Cambria Math" panose="02040503050406030204" pitchFamily="18" charset="0"/>
                                </a:rPr>
                                <m:t>𝑏</m:t>
                              </m:r>
                            </m:sub>
                          </m:sSub>
                        </m:e>
                      </m:d>
                    </m:oMath>
                  </m:oMathPara>
                </a14:m>
                <a:endParaRPr lang="en-US" sz="2000" dirty="0">
                  <a:solidFill>
                    <a:schemeClr val="tx1"/>
                  </a:solidFill>
                </a:endParaRPr>
              </a:p>
            </p:txBody>
          </p:sp>
        </mc:Choice>
        <mc:Fallback xmlns="">
          <p:sp>
            <p:nvSpPr>
              <p:cNvPr id="10" name="文本框 9">
                <a:extLst>
                  <a:ext uri="{FF2B5EF4-FFF2-40B4-BE49-F238E27FC236}">
                    <a16:creationId xmlns:a16="http://schemas.microsoft.com/office/drawing/2014/main" xmlns="" xmlns:a14="http://schemas.microsoft.com/office/drawing/2010/main" id="{A63AB572-7332-48D7-972D-0CCCA0A4AF59}"/>
                  </a:ext>
                </a:extLst>
              </p:cNvPr>
              <p:cNvSpPr txBox="1">
                <a:spLocks noRot="1" noChangeAspect="1" noMove="1" noResize="1" noEditPoints="1" noAdjustHandles="1" noChangeArrowheads="1" noChangeShapeType="1" noTextEdit="1"/>
              </p:cNvSpPr>
              <p:nvPr/>
            </p:nvSpPr>
            <p:spPr>
              <a:xfrm>
                <a:off x="4304929" y="3642878"/>
                <a:ext cx="2636112" cy="424732"/>
              </a:xfrm>
              <a:prstGeom prst="rect">
                <a:avLst/>
              </a:prstGeom>
              <a:blipFill rotWithShape="0">
                <a:blip r:embed="rId5"/>
                <a:stretch>
                  <a:fillRect b="-10145"/>
                </a:stretch>
              </a:blipFill>
            </p:spPr>
            <p:txBody>
              <a:bodyPr/>
              <a:lstStyle/>
              <a:p>
                <a:r>
                  <a:rPr lang="en-US">
                    <a:noFill/>
                  </a:rPr>
                  <a:t> </a:t>
                </a:r>
              </a:p>
            </p:txBody>
          </p:sp>
        </mc:Fallback>
      </mc:AlternateContent>
      <p:sp>
        <p:nvSpPr>
          <p:cNvPr id="11" name="文本框 10">
            <a:extLst>
              <a:ext uri="{FF2B5EF4-FFF2-40B4-BE49-F238E27FC236}">
                <a16:creationId xmlns:a16="http://schemas.microsoft.com/office/drawing/2014/main" id="{86DDDF65-C40B-4B05-AC59-432F2619CFC7}"/>
              </a:ext>
            </a:extLst>
          </p:cNvPr>
          <p:cNvSpPr txBox="1"/>
          <p:nvPr/>
        </p:nvSpPr>
        <p:spPr>
          <a:xfrm>
            <a:off x="1337187" y="4259440"/>
            <a:ext cx="9419304" cy="646331"/>
          </a:xfrm>
          <a:prstGeom prst="rect">
            <a:avLst/>
          </a:prstGeom>
          <a:noFill/>
        </p:spPr>
        <p:txBody>
          <a:bodyPr wrap="square">
            <a:spAutoFit/>
          </a:bodyPr>
          <a:lstStyle/>
          <a:p>
            <a:r>
              <a:rPr lang="en-US" dirty="0">
                <a:effectLst/>
                <a:latin typeface="+mn-lt"/>
                <a:ea typeface="Times New Roman" panose="02020603050405020304" pitchFamily="18" charset="0"/>
              </a:rPr>
              <a:t>The above equation is identical to the well-known </a:t>
            </a:r>
            <a:r>
              <a:rPr lang="en-US" dirty="0" err="1">
                <a:effectLst/>
                <a:latin typeface="+mn-lt"/>
                <a:ea typeface="Times New Roman" panose="02020603050405020304" pitchFamily="18" charset="0"/>
              </a:rPr>
              <a:t>Spiegler</a:t>
            </a:r>
            <a:r>
              <a:rPr lang="en-US" dirty="0" err="1">
                <a:latin typeface="+mn-lt"/>
                <a:ea typeface="Times New Roman" panose="02020603050405020304" pitchFamily="18" charset="0"/>
              </a:rPr>
              <a:t>-Kedem-Katchalsky</a:t>
            </a:r>
            <a:r>
              <a:rPr lang="en-US" dirty="0">
                <a:latin typeface="+mn-lt"/>
                <a:ea typeface="Times New Roman" panose="02020603050405020304" pitchFamily="18" charset="0"/>
              </a:rPr>
              <a:t> equation for water flux. </a:t>
            </a:r>
            <a:endParaRPr lang="en-US" dirty="0">
              <a:latin typeface="+mn-lt"/>
            </a:endParaRPr>
          </a:p>
        </p:txBody>
      </p:sp>
    </p:spTree>
    <p:extLst>
      <p:ext uri="{BB962C8B-B14F-4D97-AF65-F5344CB8AC3E}">
        <p14:creationId xmlns:p14="http://schemas.microsoft.com/office/powerpoint/2010/main" val="3569004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408504" y="-23003"/>
            <a:ext cx="11524211" cy="1143000"/>
          </a:xfrm>
        </p:spPr>
        <p:txBody>
          <a:bodyPr/>
          <a:lstStyle/>
          <a:p>
            <a:r>
              <a:rPr lang="en-US" sz="4200" dirty="0"/>
              <a:t>Concluding Remarks</a:t>
            </a:r>
          </a:p>
        </p:txBody>
      </p:sp>
      <p:sp>
        <p:nvSpPr>
          <p:cNvPr id="31" name="Rectangle 30"/>
          <p:cNvSpPr/>
          <p:nvPr/>
        </p:nvSpPr>
        <p:spPr>
          <a:xfrm>
            <a:off x="10945624" y="5943925"/>
            <a:ext cx="987091" cy="380168"/>
          </a:xfrm>
          <a:prstGeom prst="rect">
            <a:avLst/>
          </a:prstGeom>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B17569B-4A4E-4134-9069-6D1D993A6C70}"/>
              </a:ext>
            </a:extLst>
          </p:cNvPr>
          <p:cNvSpPr txBox="1"/>
          <p:nvPr/>
        </p:nvSpPr>
        <p:spPr>
          <a:xfrm>
            <a:off x="462199" y="1071024"/>
            <a:ext cx="9337705" cy="954107"/>
          </a:xfrm>
          <a:prstGeom prst="rect">
            <a:avLst/>
          </a:prstGeom>
          <a:noFill/>
        </p:spPr>
        <p:txBody>
          <a:bodyPr wrap="square" rtlCol="0">
            <a:spAutoFit/>
          </a:bodyPr>
          <a:lstStyle/>
          <a:p>
            <a:pPr marL="342900" indent="-342900">
              <a:buFont typeface="Wingdings" panose="05000000000000000000" pitchFamily="2" charset="2"/>
              <a:buChar char="Ø"/>
            </a:pPr>
            <a:r>
              <a:rPr lang="en-US" sz="2800" dirty="0"/>
              <a:t>The solution-diffusion mechanism for water transport in RO is </a:t>
            </a:r>
            <a:r>
              <a:rPr lang="en-US" sz="2800" b="1" dirty="0"/>
              <a:t>flawed and based on unphysical assumptions</a:t>
            </a:r>
          </a:p>
        </p:txBody>
      </p:sp>
      <p:sp>
        <p:nvSpPr>
          <p:cNvPr id="20" name="TextBox 19">
            <a:extLst>
              <a:ext uri="{FF2B5EF4-FFF2-40B4-BE49-F238E27FC236}">
                <a16:creationId xmlns:a16="http://schemas.microsoft.com/office/drawing/2014/main" id="{6B17569B-4A4E-4134-9069-6D1D993A6C70}"/>
              </a:ext>
            </a:extLst>
          </p:cNvPr>
          <p:cNvSpPr txBox="1"/>
          <p:nvPr/>
        </p:nvSpPr>
        <p:spPr>
          <a:xfrm>
            <a:off x="462199" y="2151530"/>
            <a:ext cx="9214614" cy="954107"/>
          </a:xfrm>
          <a:prstGeom prst="rect">
            <a:avLst/>
          </a:prstGeom>
          <a:noFill/>
        </p:spPr>
        <p:txBody>
          <a:bodyPr wrap="square" rtlCol="0">
            <a:spAutoFit/>
          </a:bodyPr>
          <a:lstStyle/>
          <a:p>
            <a:pPr marL="342900" indent="-342900">
              <a:buFont typeface="Wingdings" panose="05000000000000000000" pitchFamily="2" charset="2"/>
              <a:buChar char="Ø"/>
            </a:pPr>
            <a:r>
              <a:rPr lang="en-US" sz="2800" dirty="0"/>
              <a:t>Water transport in RO is governed by a pressure gradient (“pore flow” mechanism)</a:t>
            </a:r>
          </a:p>
        </p:txBody>
      </p:sp>
      <p:sp>
        <p:nvSpPr>
          <p:cNvPr id="33" name="TextBox 32">
            <a:extLst>
              <a:ext uri="{FF2B5EF4-FFF2-40B4-BE49-F238E27FC236}">
                <a16:creationId xmlns:a16="http://schemas.microsoft.com/office/drawing/2014/main" id="{6B17569B-4A4E-4134-9069-6D1D993A6C70}"/>
              </a:ext>
            </a:extLst>
          </p:cNvPr>
          <p:cNvSpPr txBox="1"/>
          <p:nvPr/>
        </p:nvSpPr>
        <p:spPr>
          <a:xfrm>
            <a:off x="435811" y="3325205"/>
            <a:ext cx="10392783" cy="954107"/>
          </a:xfrm>
          <a:prstGeom prst="rect">
            <a:avLst/>
          </a:prstGeom>
          <a:noFill/>
        </p:spPr>
        <p:txBody>
          <a:bodyPr wrap="square" rtlCol="0">
            <a:spAutoFit/>
          </a:bodyPr>
          <a:lstStyle/>
          <a:p>
            <a:pPr marL="342900" indent="-342900">
              <a:buFont typeface="Wingdings" panose="05000000000000000000" pitchFamily="2" charset="2"/>
              <a:buChar char="Ø"/>
            </a:pPr>
            <a:r>
              <a:rPr lang="en-US" sz="2800" dirty="0"/>
              <a:t>Water and solvent transport can be described by the solution-friction model </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0789364-3506-E112-0FA8-6E96D22B287D}"/>
                  </a:ext>
                </a:extLst>
              </p:cNvPr>
              <p:cNvSpPr txBox="1"/>
              <p:nvPr/>
            </p:nvSpPr>
            <p:spPr>
              <a:xfrm>
                <a:off x="3073651" y="4453786"/>
                <a:ext cx="4114800" cy="646331"/>
              </a:xfrm>
              <a:prstGeom prst="rect">
                <a:avLst/>
              </a:prstGeom>
              <a:solidFill>
                <a:srgbClr val="EBFFFF"/>
              </a:solid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3600" i="1" smtClean="0">
                              <a:solidFill>
                                <a:schemeClr val="tx1"/>
                              </a:solidFill>
                              <a:latin typeface="Cambria Math" panose="02040503050406030204" pitchFamily="18" charset="0"/>
                            </a:rPr>
                          </m:ctrlPr>
                        </m:sSubPr>
                        <m:e>
                          <m:r>
                            <a:rPr lang="en-US" sz="3600" i="1">
                              <a:solidFill>
                                <a:schemeClr val="tx1"/>
                              </a:solidFill>
                              <a:latin typeface="Cambria Math" panose="02040503050406030204" pitchFamily="18" charset="0"/>
                            </a:rPr>
                            <m:t>𝐽</m:t>
                          </m:r>
                        </m:e>
                        <m:sub>
                          <m:r>
                            <a:rPr lang="en-US" sz="3600" i="1">
                              <a:solidFill>
                                <a:schemeClr val="tx1"/>
                              </a:solidFill>
                              <a:latin typeface="Cambria Math" panose="02040503050406030204" pitchFamily="18" charset="0"/>
                            </a:rPr>
                            <m:t>𝑤</m:t>
                          </m:r>
                        </m:sub>
                      </m:sSub>
                      <m:r>
                        <a:rPr lang="en-US" sz="3600" i="0">
                          <a:solidFill>
                            <a:schemeClr val="tx1"/>
                          </a:solidFill>
                          <a:latin typeface="Cambria Math" panose="02040503050406030204" pitchFamily="18" charset="0"/>
                        </a:rPr>
                        <m:t>=</m:t>
                      </m:r>
                      <m:r>
                        <a:rPr lang="en-US" sz="3600" i="1">
                          <a:solidFill>
                            <a:schemeClr val="tx1"/>
                          </a:solidFill>
                          <a:latin typeface="Cambria Math" panose="02040503050406030204" pitchFamily="18" charset="0"/>
                        </a:rPr>
                        <m:t>𝐴</m:t>
                      </m:r>
                      <m:d>
                        <m:dPr>
                          <m:ctrlPr>
                            <a:rPr lang="en-US" sz="3600" i="1" smtClean="0">
                              <a:solidFill>
                                <a:schemeClr val="tx1"/>
                              </a:solidFill>
                              <a:latin typeface="Cambria Math" panose="02040503050406030204" pitchFamily="18" charset="0"/>
                            </a:rPr>
                          </m:ctrlPr>
                        </m:dPr>
                        <m:e>
                          <m:r>
                            <a:rPr lang="en-US" sz="3600" i="0">
                              <a:solidFill>
                                <a:schemeClr val="tx1"/>
                              </a:solidFill>
                              <a:latin typeface="Cambria Math" panose="02040503050406030204" pitchFamily="18" charset="0"/>
                            </a:rPr>
                            <m:t>∆</m:t>
                          </m:r>
                          <m:r>
                            <a:rPr lang="en-US" sz="3600" i="1">
                              <a:solidFill>
                                <a:schemeClr val="tx1"/>
                              </a:solidFill>
                              <a:latin typeface="Cambria Math" panose="02040503050406030204" pitchFamily="18" charset="0"/>
                            </a:rPr>
                            <m:t>𝑃</m:t>
                          </m:r>
                          <m:r>
                            <a:rPr lang="en-US" sz="3600" i="0">
                              <a:solidFill>
                                <a:schemeClr val="tx1"/>
                              </a:solidFill>
                              <a:latin typeface="Cambria Math" panose="02040503050406030204" pitchFamily="18" charset="0"/>
                            </a:rPr>
                            <m:t>−</m:t>
                          </m:r>
                          <m:r>
                            <a:rPr lang="en-US" sz="3600" i="1" smtClean="0">
                              <a:solidFill>
                                <a:schemeClr val="tx1"/>
                              </a:solidFill>
                              <a:latin typeface="Cambria Math" panose="02040503050406030204" pitchFamily="18" charset="0"/>
                            </a:rPr>
                            <m:t>𝜎</m:t>
                          </m:r>
                          <m:r>
                            <a:rPr lang="en-US" sz="3600" i="0">
                              <a:solidFill>
                                <a:schemeClr val="tx1"/>
                              </a:solidFill>
                              <a:latin typeface="Cambria Math" panose="02040503050406030204" pitchFamily="18" charset="0"/>
                            </a:rPr>
                            <m:t>∆</m:t>
                          </m:r>
                          <m:r>
                            <a:rPr lang="en-US" sz="3600" i="1">
                              <a:solidFill>
                                <a:schemeClr val="tx1"/>
                              </a:solidFill>
                              <a:latin typeface="Cambria Math" panose="02040503050406030204" pitchFamily="18" charset="0"/>
                            </a:rPr>
                            <m:t>𝜋</m:t>
                          </m:r>
                        </m:e>
                      </m:d>
                    </m:oMath>
                  </m:oMathPara>
                </a14:m>
                <a:endParaRPr lang="en-US" sz="3600" dirty="0">
                  <a:solidFill>
                    <a:schemeClr val="tx1"/>
                  </a:solidFill>
                </a:endParaRPr>
              </a:p>
            </p:txBody>
          </p:sp>
        </mc:Choice>
        <mc:Fallback xmlns="">
          <p:sp>
            <p:nvSpPr>
              <p:cNvPr id="4" name="TextBox 3">
                <a:extLst>
                  <a:ext uri="{FF2B5EF4-FFF2-40B4-BE49-F238E27FC236}">
                    <a16:creationId xmlns:a16="http://schemas.microsoft.com/office/drawing/2014/main" xmlns="" xmlns:a14="http://schemas.microsoft.com/office/drawing/2010/main" id="{00789364-3506-E112-0FA8-6E96D22B287D}"/>
                  </a:ext>
                </a:extLst>
              </p:cNvPr>
              <p:cNvSpPr txBox="1">
                <a:spLocks noRot="1" noChangeAspect="1" noMove="1" noResize="1" noEditPoints="1" noAdjustHandles="1" noChangeArrowheads="1" noChangeShapeType="1" noTextEdit="1"/>
              </p:cNvSpPr>
              <p:nvPr/>
            </p:nvSpPr>
            <p:spPr>
              <a:xfrm>
                <a:off x="3073651" y="4453786"/>
                <a:ext cx="4114800" cy="646331"/>
              </a:xfrm>
              <a:prstGeom prst="rect">
                <a:avLst/>
              </a:prstGeom>
              <a:blipFill rotWithShape="0">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EE203DC-75B8-2B30-77E1-D1667A4AE93A}"/>
                  </a:ext>
                </a:extLst>
              </p:cNvPr>
              <p:cNvSpPr txBox="1"/>
              <p:nvPr/>
            </p:nvSpPr>
            <p:spPr>
              <a:xfrm>
                <a:off x="1365970" y="5429393"/>
                <a:ext cx="2751992" cy="97731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800" i="1" smtClean="0">
                          <a:latin typeface="Cambria Math" panose="02040503050406030204" pitchFamily="18" charset="0"/>
                        </a:rPr>
                        <m:t>𝐴</m:t>
                      </m:r>
                      <m:r>
                        <a:rPr lang="en-US" sz="2800" i="0">
                          <a:latin typeface="Cambria Math" panose="02040503050406030204" pitchFamily="18" charset="0"/>
                        </a:rPr>
                        <m:t>= </m:t>
                      </m:r>
                      <m:f>
                        <m:fPr>
                          <m:ctrlPr>
                            <a:rPr lang="en-US" sz="2800" i="1">
                              <a:solidFill>
                                <a:srgbClr val="836967"/>
                              </a:solidFill>
                              <a:latin typeface="Cambria Math" panose="02040503050406030204" pitchFamily="18" charset="0"/>
                            </a:rPr>
                          </m:ctrlPr>
                        </m:fPr>
                        <m:num>
                          <m:r>
                            <a:rPr lang="en-US" sz="2800" i="0">
                              <a:latin typeface="Cambria Math" panose="02040503050406030204" pitchFamily="18" charset="0"/>
                            </a:rPr>
                            <m:t>1</m:t>
                          </m:r>
                        </m:num>
                        <m:den>
                          <m:r>
                            <a:rPr lang="en-US" sz="2800" i="1">
                              <a:latin typeface="Cambria Math" panose="02040503050406030204" pitchFamily="18" charset="0"/>
                            </a:rPr>
                            <m:t>𝑅𝑇</m:t>
                          </m:r>
                          <m:sSub>
                            <m:sSubPr>
                              <m:ctrlPr>
                                <a:rPr lang="en-US" sz="2800" b="1" i="1" smtClean="0">
                                  <a:solidFill>
                                    <a:schemeClr val="tx1"/>
                                  </a:solidFill>
                                  <a:latin typeface="Cambria Math" panose="02040503050406030204" pitchFamily="18" charset="0"/>
                                </a:rPr>
                              </m:ctrlPr>
                            </m:sSubPr>
                            <m:e>
                              <m:r>
                                <a:rPr lang="en-US" sz="2800" b="1" i="1">
                                  <a:solidFill>
                                    <a:schemeClr val="tx1"/>
                                  </a:solidFill>
                                  <a:latin typeface="Cambria Math" panose="02040503050406030204" pitchFamily="18" charset="0"/>
                                </a:rPr>
                                <m:t>𝒇</m:t>
                              </m:r>
                            </m:e>
                            <m:sub>
                              <m:r>
                                <a:rPr lang="en-US" sz="2800" b="1" i="1">
                                  <a:solidFill>
                                    <a:schemeClr val="tx1"/>
                                  </a:solidFill>
                                  <a:latin typeface="Cambria Math" panose="02040503050406030204" pitchFamily="18" charset="0"/>
                                </a:rPr>
                                <m:t>𝒘</m:t>
                              </m:r>
                              <m:r>
                                <a:rPr lang="en-US" sz="2800" b="1" i="0">
                                  <a:solidFill>
                                    <a:schemeClr val="tx1"/>
                                  </a:solidFill>
                                  <a:latin typeface="Cambria Math" panose="02040503050406030204" pitchFamily="18" charset="0"/>
                                </a:rPr>
                                <m:t>−</m:t>
                              </m:r>
                              <m:r>
                                <a:rPr lang="en-US" sz="2800" b="1" i="1">
                                  <a:solidFill>
                                    <a:schemeClr val="tx1"/>
                                  </a:solidFill>
                                  <a:latin typeface="Cambria Math" panose="02040503050406030204" pitchFamily="18" charset="0"/>
                                </a:rPr>
                                <m:t>𝒎</m:t>
                              </m:r>
                            </m:sub>
                          </m:sSub>
                          <m:sSub>
                            <m:sSubPr>
                              <m:ctrlPr>
                                <a:rPr lang="en-US" sz="2800" i="1">
                                  <a:solidFill>
                                    <a:srgbClr val="836967"/>
                                  </a:solidFill>
                                  <a:latin typeface="Cambria Math" panose="02040503050406030204" pitchFamily="18" charset="0"/>
                                </a:rPr>
                              </m:ctrlPr>
                            </m:sSubPr>
                            <m:e>
                              <m:r>
                                <a:rPr lang="en-US" sz="2800" i="1">
                                  <a:latin typeface="Cambria Math" panose="02040503050406030204" pitchFamily="18" charset="0"/>
                                </a:rPr>
                                <m:t>𝐿</m:t>
                              </m:r>
                            </m:e>
                            <m:sub>
                              <m:r>
                                <a:rPr lang="en-US" sz="2800" i="1">
                                  <a:latin typeface="Cambria Math" panose="02040503050406030204" pitchFamily="18" charset="0"/>
                                </a:rPr>
                                <m:t>𝑚</m:t>
                              </m:r>
                            </m:sub>
                          </m:sSub>
                        </m:den>
                      </m:f>
                    </m:oMath>
                  </m:oMathPara>
                </a14:m>
                <a:endParaRPr lang="en-US" sz="2800" dirty="0"/>
              </a:p>
            </p:txBody>
          </p:sp>
        </mc:Choice>
        <mc:Fallback xmlns="">
          <p:sp>
            <p:nvSpPr>
              <p:cNvPr id="7" name="TextBox 6">
                <a:extLst>
                  <a:ext uri="{FF2B5EF4-FFF2-40B4-BE49-F238E27FC236}">
                    <a16:creationId xmlns:a16="http://schemas.microsoft.com/office/drawing/2014/main" xmlns="" xmlns:a14="http://schemas.microsoft.com/office/drawing/2010/main" id="{BEE203DC-75B8-2B30-77E1-D1667A4AE93A}"/>
                  </a:ext>
                </a:extLst>
              </p:cNvPr>
              <p:cNvSpPr txBox="1">
                <a:spLocks noRot="1" noChangeAspect="1" noMove="1" noResize="1" noEditPoints="1" noAdjustHandles="1" noChangeArrowheads="1" noChangeShapeType="1" noTextEdit="1"/>
              </p:cNvSpPr>
              <p:nvPr/>
            </p:nvSpPr>
            <p:spPr>
              <a:xfrm>
                <a:off x="1365970" y="5429393"/>
                <a:ext cx="2751992" cy="977319"/>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54D7381E-AA13-AF2A-FCF6-2EB0935BEC97}"/>
                  </a:ext>
                </a:extLst>
              </p:cNvPr>
              <p:cNvSpPr txBox="1"/>
              <p:nvPr/>
            </p:nvSpPr>
            <p:spPr>
              <a:xfrm>
                <a:off x="5891585" y="5472071"/>
                <a:ext cx="3785228" cy="102906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800" i="1" smtClean="0">
                          <a:latin typeface="Cambria Math" panose="02040503050406030204" pitchFamily="18" charset="0"/>
                        </a:rPr>
                        <m:t>𝐴</m:t>
                      </m:r>
                      <m:r>
                        <a:rPr lang="en-US" sz="2800" i="0">
                          <a:latin typeface="Cambria Math" panose="02040503050406030204" pitchFamily="18" charset="0"/>
                        </a:rPr>
                        <m:t>=</m:t>
                      </m:r>
                      <m:f>
                        <m:fPr>
                          <m:ctrlPr>
                            <a:rPr lang="en-US" sz="2800" i="1">
                              <a:solidFill>
                                <a:srgbClr val="836967"/>
                              </a:solidFill>
                              <a:latin typeface="Cambria Math" panose="02040503050406030204" pitchFamily="18" charset="0"/>
                            </a:rPr>
                          </m:ctrlPr>
                        </m:fPr>
                        <m:num>
                          <m:sSub>
                            <m:sSubPr>
                              <m:ctrlPr>
                                <a:rPr lang="en-US" sz="2800" b="1" i="1" smtClean="0">
                                  <a:solidFill>
                                    <a:schemeClr val="tx1"/>
                                  </a:solidFill>
                                  <a:latin typeface="Cambria Math" panose="02040503050406030204" pitchFamily="18" charset="0"/>
                                </a:rPr>
                              </m:ctrlPr>
                            </m:sSubPr>
                            <m:e>
                              <m:r>
                                <a:rPr lang="en-US" sz="2800" b="1" i="1">
                                  <a:solidFill>
                                    <a:schemeClr val="tx1"/>
                                  </a:solidFill>
                                  <a:latin typeface="Cambria Math" panose="02040503050406030204" pitchFamily="18" charset="0"/>
                                </a:rPr>
                                <m:t>𝑫</m:t>
                              </m:r>
                            </m:e>
                            <m:sub>
                              <m:r>
                                <a:rPr lang="en-US" sz="2800" b="1" i="1">
                                  <a:solidFill>
                                    <a:schemeClr val="tx1"/>
                                  </a:solidFill>
                                  <a:latin typeface="Cambria Math" panose="02040503050406030204" pitchFamily="18" charset="0"/>
                                </a:rPr>
                                <m:t>𝒘</m:t>
                              </m:r>
                            </m:sub>
                          </m:sSub>
                          <m:sSub>
                            <m:sSubPr>
                              <m:ctrlPr>
                                <a:rPr lang="en-US" sz="2800" b="1" i="1">
                                  <a:solidFill>
                                    <a:schemeClr val="tx1"/>
                                  </a:solidFill>
                                  <a:latin typeface="Cambria Math" panose="02040503050406030204" pitchFamily="18" charset="0"/>
                                </a:rPr>
                              </m:ctrlPr>
                            </m:sSubPr>
                            <m:e>
                              <m:r>
                                <a:rPr lang="en-US" sz="2800" b="1" i="1">
                                  <a:solidFill>
                                    <a:schemeClr val="tx1"/>
                                  </a:solidFill>
                                  <a:latin typeface="Cambria Math" panose="02040503050406030204" pitchFamily="18" charset="0"/>
                                </a:rPr>
                                <m:t>𝑲</m:t>
                              </m:r>
                            </m:e>
                            <m:sub>
                              <m:r>
                                <a:rPr lang="en-US" sz="2800" b="1" i="1">
                                  <a:solidFill>
                                    <a:schemeClr val="tx1"/>
                                  </a:solidFill>
                                  <a:latin typeface="Cambria Math" panose="02040503050406030204" pitchFamily="18" charset="0"/>
                                </a:rPr>
                                <m:t>𝒘</m:t>
                              </m:r>
                            </m:sub>
                          </m:sSub>
                          <m:sSub>
                            <m:sSubPr>
                              <m:ctrlPr>
                                <a:rPr lang="en-US" sz="2800" i="1">
                                  <a:solidFill>
                                    <a:schemeClr val="tx1"/>
                                  </a:solidFill>
                                  <a:latin typeface="Cambria Math" panose="02040503050406030204" pitchFamily="18" charset="0"/>
                                </a:rPr>
                              </m:ctrlPr>
                            </m:sSubPr>
                            <m:e>
                              <m:acc>
                                <m:accPr>
                                  <m:chr m:val="̅"/>
                                  <m:ctrlPr>
                                    <a:rPr lang="en-US" sz="2800" i="1">
                                      <a:solidFill>
                                        <a:schemeClr val="tx1"/>
                                      </a:solidFill>
                                      <a:latin typeface="Cambria Math" panose="02040503050406030204" pitchFamily="18" charset="0"/>
                                    </a:rPr>
                                  </m:ctrlPr>
                                </m:accPr>
                                <m:e>
                                  <m:r>
                                    <a:rPr lang="en-US" sz="2800" i="1">
                                      <a:solidFill>
                                        <a:schemeClr val="tx1"/>
                                      </a:solidFill>
                                      <a:latin typeface="Cambria Math" panose="02040503050406030204" pitchFamily="18" charset="0"/>
                                    </a:rPr>
                                    <m:t>𝑉</m:t>
                                  </m:r>
                                </m:e>
                              </m:acc>
                            </m:e>
                            <m:sub>
                              <m:r>
                                <a:rPr lang="en-US" sz="2800" i="1">
                                  <a:solidFill>
                                    <a:schemeClr val="tx1"/>
                                  </a:solidFill>
                                  <a:latin typeface="Cambria Math" panose="02040503050406030204" pitchFamily="18" charset="0"/>
                                </a:rPr>
                                <m:t>𝑤</m:t>
                              </m:r>
                            </m:sub>
                          </m:sSub>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𝑐</m:t>
                              </m:r>
                            </m:e>
                            <m:sub>
                              <m:r>
                                <a:rPr lang="en-US" sz="2800" i="1">
                                  <a:solidFill>
                                    <a:schemeClr val="tx1"/>
                                  </a:solidFill>
                                  <a:latin typeface="Cambria Math" panose="02040503050406030204" pitchFamily="18" charset="0"/>
                                </a:rPr>
                                <m:t>𝑤</m:t>
                              </m:r>
                              <m:r>
                                <a:rPr lang="en-US" sz="2800" b="0" i="1" smtClean="0">
                                  <a:solidFill>
                                    <a:schemeClr val="tx1"/>
                                  </a:solidFill>
                                  <a:latin typeface="Cambria Math" panose="02040503050406030204" pitchFamily="18" charset="0"/>
                                </a:rPr>
                                <m:t>0</m:t>
                              </m:r>
                            </m:sub>
                          </m:sSub>
                        </m:num>
                        <m:den>
                          <m:sSub>
                            <m:sSubPr>
                              <m:ctrlPr>
                                <a:rPr lang="en-US" sz="2800" i="1">
                                  <a:solidFill>
                                    <a:srgbClr val="836967"/>
                                  </a:solidFill>
                                  <a:latin typeface="Cambria Math" panose="02040503050406030204" pitchFamily="18" charset="0"/>
                                </a:rPr>
                              </m:ctrlPr>
                            </m:sSubPr>
                            <m:e>
                              <m:r>
                                <a:rPr lang="en-US" sz="2800" i="1">
                                  <a:latin typeface="Cambria Math" panose="02040503050406030204" pitchFamily="18" charset="0"/>
                                </a:rPr>
                                <m:t>𝐿</m:t>
                              </m:r>
                            </m:e>
                            <m:sub>
                              <m:r>
                                <a:rPr lang="en-US" sz="2800" i="1">
                                  <a:latin typeface="Cambria Math" panose="02040503050406030204" pitchFamily="18" charset="0"/>
                                </a:rPr>
                                <m:t>𝑚</m:t>
                              </m:r>
                            </m:sub>
                          </m:sSub>
                          <m:r>
                            <a:rPr lang="en-US" sz="2800" i="1">
                              <a:latin typeface="Cambria Math" panose="02040503050406030204" pitchFamily="18" charset="0"/>
                            </a:rPr>
                            <m:t>𝑅𝑇</m:t>
                          </m:r>
                        </m:den>
                      </m:f>
                    </m:oMath>
                  </m:oMathPara>
                </a14:m>
                <a:endParaRPr lang="en-US" sz="2800" dirty="0"/>
              </a:p>
            </p:txBody>
          </p:sp>
        </mc:Choice>
        <mc:Fallback xmlns="">
          <p:sp>
            <p:nvSpPr>
              <p:cNvPr id="9" name="TextBox 8">
                <a:extLst>
                  <a:ext uri="{FF2B5EF4-FFF2-40B4-BE49-F238E27FC236}">
                    <a16:creationId xmlns:a16="http://schemas.microsoft.com/office/drawing/2014/main" xmlns="" xmlns:a14="http://schemas.microsoft.com/office/drawing/2010/main" id="{54D7381E-AA13-AF2A-FCF6-2EB0935BEC97}"/>
                  </a:ext>
                </a:extLst>
              </p:cNvPr>
              <p:cNvSpPr txBox="1">
                <a:spLocks noRot="1" noChangeAspect="1" noMove="1" noResize="1" noEditPoints="1" noAdjustHandles="1" noChangeArrowheads="1" noChangeShapeType="1" noTextEdit="1"/>
              </p:cNvSpPr>
              <p:nvPr/>
            </p:nvSpPr>
            <p:spPr>
              <a:xfrm>
                <a:off x="5891585" y="5472071"/>
                <a:ext cx="3785228" cy="1029064"/>
              </a:xfrm>
              <a:prstGeom prst="rect">
                <a:avLst/>
              </a:prstGeom>
              <a:blipFill rotWithShape="0">
                <a:blip r:embed="rId5"/>
                <a:stretch>
                  <a:fillRect/>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3A3D208E-ACE6-6B91-8C64-B1B570536C7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72729" y="4957744"/>
            <a:ext cx="1900256" cy="1900256"/>
          </a:xfrm>
          <a:prstGeom prst="rect">
            <a:avLst/>
          </a:prstGeom>
        </p:spPr>
      </p:pic>
    </p:spTree>
    <p:extLst>
      <p:ext uri="{BB962C8B-B14F-4D97-AF65-F5344CB8AC3E}">
        <p14:creationId xmlns:p14="http://schemas.microsoft.com/office/powerpoint/2010/main" val="2119765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33" grpId="0"/>
      <p:bldP spid="4" grpId="0" animBg="1"/>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397870" y="1392168"/>
            <a:ext cx="2652939" cy="3676215"/>
            <a:chOff x="6097132" y="1334112"/>
            <a:chExt cx="2652939" cy="3676215"/>
          </a:xfrm>
        </p:grpSpPr>
        <p:pic>
          <p:nvPicPr>
            <p:cNvPr id="56" name="Picture 5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7132" y="1334112"/>
              <a:ext cx="2652939" cy="3676215"/>
            </a:xfrm>
            <a:prstGeom prst="rect">
              <a:avLst/>
            </a:prstGeom>
          </p:spPr>
        </p:pic>
        <p:sp>
          <p:nvSpPr>
            <p:cNvPr id="6" name="Rectangle 5"/>
            <p:cNvSpPr/>
            <p:nvPr/>
          </p:nvSpPr>
          <p:spPr>
            <a:xfrm>
              <a:off x="6169522" y="2598558"/>
              <a:ext cx="399058" cy="310326"/>
            </a:xfrm>
            <a:prstGeom prst="rect">
              <a:avLst/>
            </a:prstGeom>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15389" y="0"/>
            <a:ext cx="11308267" cy="1143000"/>
          </a:xfrm>
        </p:spPr>
        <p:txBody>
          <a:bodyPr/>
          <a:lstStyle/>
          <a:p>
            <a:r>
              <a:rPr lang="en-US" sz="4200" dirty="0"/>
              <a:t>Historical Background</a:t>
            </a:r>
          </a:p>
        </p:txBody>
      </p:sp>
      <p:sp>
        <p:nvSpPr>
          <p:cNvPr id="68" name="Rectangle 67"/>
          <p:cNvSpPr/>
          <p:nvPr/>
        </p:nvSpPr>
        <p:spPr>
          <a:xfrm>
            <a:off x="5585283" y="939587"/>
            <a:ext cx="393352" cy="41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a:off x="370609" y="5818909"/>
            <a:ext cx="11453047" cy="0"/>
          </a:xfrm>
          <a:prstGeom prst="straightConnector1">
            <a:avLst/>
          </a:prstGeom>
          <a:ln w="38100">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B17569B-4A4E-4134-9069-6D1D993A6C70}"/>
              </a:ext>
            </a:extLst>
          </p:cNvPr>
          <p:cNvSpPr txBox="1"/>
          <p:nvPr/>
        </p:nvSpPr>
        <p:spPr>
          <a:xfrm>
            <a:off x="1055254" y="5818909"/>
            <a:ext cx="1229590" cy="461665"/>
          </a:xfrm>
          <a:prstGeom prst="rect">
            <a:avLst/>
          </a:prstGeom>
          <a:noFill/>
        </p:spPr>
        <p:txBody>
          <a:bodyPr wrap="square" rtlCol="0">
            <a:spAutoFit/>
          </a:bodyPr>
          <a:lstStyle/>
          <a:p>
            <a:r>
              <a:rPr lang="en-US" sz="2400" dirty="0"/>
              <a:t>1964</a:t>
            </a:r>
          </a:p>
        </p:txBody>
      </p:sp>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6B17569B-4A4E-4134-9069-6D1D993A6C70}"/>
                  </a:ext>
                </a:extLst>
              </p:cNvPr>
              <p:cNvSpPr txBox="1"/>
              <p:nvPr/>
            </p:nvSpPr>
            <p:spPr>
              <a:xfrm>
                <a:off x="436649" y="1378133"/>
                <a:ext cx="2164735" cy="1969578"/>
              </a:xfrm>
              <a:prstGeom prst="rect">
                <a:avLst/>
              </a:prstGeom>
              <a:solidFill>
                <a:schemeClr val="accent5"/>
              </a:solidFill>
              <a:ln w="19050">
                <a:solidFill>
                  <a:schemeClr val="accent6">
                    <a:lumMod val="75000"/>
                  </a:schemeClr>
                </a:solidFill>
              </a:ln>
            </p:spPr>
            <p:txBody>
              <a:bodyPr wrap="square" rtlCol="0">
                <a:spAutoFit/>
              </a:bodyPr>
              <a:lstStyle/>
              <a:p>
                <a:r>
                  <a:rPr lang="en-US" sz="1600" dirty="0">
                    <a:solidFill>
                      <a:schemeClr val="tx1"/>
                    </a:solidFill>
                  </a:rPr>
                  <a:t>Lonsdale et al suggested a solution-diffusion mechanism based on Fick’s law </a:t>
                </a:r>
              </a:p>
              <a:p>
                <a:pPr algn="ctr"/>
                <a14:m>
                  <m:oMathPara xmlns:m="http://schemas.openxmlformats.org/officeDocument/2006/math">
                    <m:oMathParaPr>
                      <m:jc m:val="centerGroup"/>
                    </m:oMathParaPr>
                    <m:oMath xmlns:m="http://schemas.openxmlformats.org/officeDocument/2006/math">
                      <m:sSub>
                        <m:sSubPr>
                          <m:ctrlPr>
                            <a:rPr lang="en-US" sz="2000" b="1" i="1">
                              <a:solidFill>
                                <a:schemeClr val="tx1"/>
                              </a:solidFill>
                              <a:latin typeface="Cambria Math" panose="02040503050406030204" pitchFamily="18" charset="0"/>
                            </a:rPr>
                          </m:ctrlPr>
                        </m:sSubPr>
                        <m:e>
                          <m:r>
                            <a:rPr lang="en-US" sz="2000" b="1" i="1">
                              <a:solidFill>
                                <a:schemeClr val="tx1"/>
                              </a:solidFill>
                              <a:latin typeface="Cambria Math" panose="02040503050406030204" pitchFamily="18" charset="0"/>
                            </a:rPr>
                            <m:t>𝑱</m:t>
                          </m:r>
                        </m:e>
                        <m:sub>
                          <m:r>
                            <a:rPr lang="en-US" sz="2000" b="1" i="1">
                              <a:solidFill>
                                <a:schemeClr val="tx1"/>
                              </a:solidFill>
                              <a:latin typeface="Cambria Math" panose="02040503050406030204" pitchFamily="18" charset="0"/>
                            </a:rPr>
                            <m:t>𝒊</m:t>
                          </m:r>
                        </m:sub>
                      </m:sSub>
                      <m:r>
                        <a:rPr lang="en-US" sz="2000" b="1">
                          <a:solidFill>
                            <a:schemeClr val="tx1"/>
                          </a:solidFill>
                          <a:latin typeface="Cambria Math" panose="02040503050406030204" pitchFamily="18" charset="0"/>
                        </a:rPr>
                        <m:t>=−</m:t>
                      </m:r>
                      <m:sSub>
                        <m:sSubPr>
                          <m:ctrlPr>
                            <a:rPr lang="en-US" sz="2000" b="1" i="1">
                              <a:solidFill>
                                <a:schemeClr val="tx1"/>
                              </a:solidFill>
                              <a:latin typeface="Cambria Math" panose="02040503050406030204" pitchFamily="18" charset="0"/>
                            </a:rPr>
                          </m:ctrlPr>
                        </m:sSubPr>
                        <m:e>
                          <m:r>
                            <a:rPr lang="en-US" sz="2000" b="1" i="1">
                              <a:solidFill>
                                <a:schemeClr val="tx1"/>
                              </a:solidFill>
                              <a:latin typeface="Cambria Math" panose="02040503050406030204" pitchFamily="18" charset="0"/>
                            </a:rPr>
                            <m:t>𝑫</m:t>
                          </m:r>
                        </m:e>
                        <m:sub>
                          <m:r>
                            <a:rPr lang="en-US" sz="2000" b="1" i="1">
                              <a:solidFill>
                                <a:schemeClr val="tx1"/>
                              </a:solidFill>
                              <a:latin typeface="Cambria Math" panose="02040503050406030204" pitchFamily="18" charset="0"/>
                            </a:rPr>
                            <m:t>𝒊</m:t>
                          </m:r>
                        </m:sub>
                      </m:sSub>
                      <m:f>
                        <m:fPr>
                          <m:ctrlPr>
                            <a:rPr lang="en-US" sz="2000" b="1" i="1">
                              <a:solidFill>
                                <a:schemeClr val="tx1"/>
                              </a:solidFill>
                              <a:latin typeface="Cambria Math" panose="02040503050406030204" pitchFamily="18" charset="0"/>
                            </a:rPr>
                          </m:ctrlPr>
                        </m:fPr>
                        <m:num>
                          <m:r>
                            <a:rPr lang="en-US" sz="2000" b="1" i="1">
                              <a:solidFill>
                                <a:schemeClr val="tx1"/>
                              </a:solidFill>
                              <a:latin typeface="Cambria Math" panose="02040503050406030204" pitchFamily="18" charset="0"/>
                            </a:rPr>
                            <m:t>𝒅</m:t>
                          </m:r>
                          <m:sSub>
                            <m:sSubPr>
                              <m:ctrlPr>
                                <a:rPr lang="en-US" sz="2000" b="1" i="1">
                                  <a:solidFill>
                                    <a:schemeClr val="tx1"/>
                                  </a:solidFill>
                                  <a:latin typeface="Cambria Math" panose="02040503050406030204" pitchFamily="18" charset="0"/>
                                </a:rPr>
                              </m:ctrlPr>
                            </m:sSubPr>
                            <m:e>
                              <m:r>
                                <a:rPr lang="en-US" sz="2000" b="1" i="1">
                                  <a:solidFill>
                                    <a:schemeClr val="tx1"/>
                                  </a:solidFill>
                                  <a:latin typeface="Cambria Math" panose="02040503050406030204" pitchFamily="18" charset="0"/>
                                </a:rPr>
                                <m:t>𝒄</m:t>
                              </m:r>
                            </m:e>
                            <m:sub>
                              <m:r>
                                <a:rPr lang="en-US" sz="2000" b="1" i="1">
                                  <a:solidFill>
                                    <a:schemeClr val="tx1"/>
                                  </a:solidFill>
                                  <a:latin typeface="Cambria Math" panose="02040503050406030204" pitchFamily="18" charset="0"/>
                                </a:rPr>
                                <m:t>𝒊</m:t>
                              </m:r>
                            </m:sub>
                          </m:sSub>
                        </m:num>
                        <m:den>
                          <m:r>
                            <a:rPr lang="en-US" sz="2000" b="1" i="1">
                              <a:solidFill>
                                <a:schemeClr val="tx1"/>
                              </a:solidFill>
                              <a:latin typeface="Cambria Math" panose="02040503050406030204" pitchFamily="18" charset="0"/>
                            </a:rPr>
                            <m:t>𝒅𝒙</m:t>
                          </m:r>
                        </m:den>
                      </m:f>
                    </m:oMath>
                  </m:oMathPara>
                </a14:m>
                <a:endParaRPr lang="en-US" sz="2000" b="1" dirty="0">
                  <a:solidFill>
                    <a:schemeClr val="tx1"/>
                  </a:solidFill>
                </a:endParaRPr>
              </a:p>
              <a:p>
                <a:pPr algn="ctr"/>
                <a:r>
                  <a:rPr lang="en-US" sz="2000" b="1" dirty="0">
                    <a:solidFill>
                      <a:schemeClr val="tx1"/>
                    </a:solidFill>
                  </a:rPr>
                  <a:t> </a:t>
                </a:r>
                <a14:m>
                  <m:oMath xmlns:m="http://schemas.openxmlformats.org/officeDocument/2006/math">
                    <m:r>
                      <a:rPr lang="en-US" sz="2000" b="1">
                        <a:solidFill>
                          <a:schemeClr val="tx1"/>
                        </a:solidFill>
                        <a:latin typeface="Cambria Math" panose="02040503050406030204" pitchFamily="18" charset="0"/>
                      </a:rPr>
                      <m:t>=</m:t>
                    </m:r>
                    <m:r>
                      <a:rPr lang="en-US" sz="2000" b="1" i="1">
                        <a:solidFill>
                          <a:schemeClr val="tx1"/>
                        </a:solidFill>
                        <a:latin typeface="Cambria Math" panose="02040503050406030204" pitchFamily="18" charset="0"/>
                      </a:rPr>
                      <m:t>𝑨</m:t>
                    </m:r>
                    <m:d>
                      <m:dPr>
                        <m:ctrlPr>
                          <a:rPr lang="en-US" sz="2000" b="1" i="1">
                            <a:solidFill>
                              <a:schemeClr val="tx1"/>
                            </a:solidFill>
                            <a:latin typeface="Cambria Math" panose="02040503050406030204" pitchFamily="18" charset="0"/>
                          </a:rPr>
                        </m:ctrlPr>
                      </m:dPr>
                      <m:e>
                        <m:r>
                          <a:rPr lang="en-US" sz="2000" b="1">
                            <a:solidFill>
                              <a:schemeClr val="tx1"/>
                            </a:solidFill>
                            <a:latin typeface="Cambria Math" panose="02040503050406030204" pitchFamily="18" charset="0"/>
                          </a:rPr>
                          <m:t>∆</m:t>
                        </m:r>
                        <m:r>
                          <a:rPr lang="en-US" sz="2000" b="1" i="1">
                            <a:solidFill>
                              <a:schemeClr val="tx1"/>
                            </a:solidFill>
                            <a:latin typeface="Cambria Math" panose="02040503050406030204" pitchFamily="18" charset="0"/>
                          </a:rPr>
                          <m:t>𝑷</m:t>
                        </m:r>
                        <m:r>
                          <a:rPr lang="en-US" sz="2000" b="1">
                            <a:solidFill>
                              <a:schemeClr val="tx1"/>
                            </a:solidFill>
                            <a:latin typeface="Cambria Math" panose="02040503050406030204" pitchFamily="18" charset="0"/>
                          </a:rPr>
                          <m:t>−∆</m:t>
                        </m:r>
                        <m:r>
                          <a:rPr lang="en-US" sz="2000" b="1" i="1">
                            <a:solidFill>
                              <a:schemeClr val="tx1"/>
                            </a:solidFill>
                            <a:latin typeface="Cambria Math" panose="02040503050406030204" pitchFamily="18" charset="0"/>
                          </a:rPr>
                          <m:t>𝝅</m:t>
                        </m:r>
                      </m:e>
                    </m:d>
                  </m:oMath>
                </a14:m>
                <a:endParaRPr lang="en-US" sz="2000" b="1" dirty="0">
                  <a:solidFill>
                    <a:schemeClr val="accent6"/>
                  </a:solidFill>
                </a:endParaRPr>
              </a:p>
            </p:txBody>
          </p:sp>
        </mc:Choice>
        <mc:Fallback xmlns="">
          <p:sp>
            <p:nvSpPr>
              <p:cNvPr id="47" name="TextBox 46">
                <a:extLst>
                  <a:ext uri="{FF2B5EF4-FFF2-40B4-BE49-F238E27FC236}">
                    <a16:creationId xmlns:a16="http://schemas.microsoft.com/office/drawing/2014/main" xmlns="" xmlns:a14="http://schemas.microsoft.com/office/drawing/2010/main" id="{6B17569B-4A4E-4134-9069-6D1D993A6C70}"/>
                  </a:ext>
                </a:extLst>
              </p:cNvPr>
              <p:cNvSpPr txBox="1">
                <a:spLocks noRot="1" noChangeAspect="1" noMove="1" noResize="1" noEditPoints="1" noAdjustHandles="1" noChangeArrowheads="1" noChangeShapeType="1" noTextEdit="1"/>
              </p:cNvSpPr>
              <p:nvPr/>
            </p:nvSpPr>
            <p:spPr>
              <a:xfrm>
                <a:off x="436649" y="1378133"/>
                <a:ext cx="2164735" cy="1969578"/>
              </a:xfrm>
              <a:prstGeom prst="rect">
                <a:avLst/>
              </a:prstGeom>
              <a:blipFill rotWithShape="0">
                <a:blip r:embed="rId4"/>
                <a:stretch>
                  <a:fillRect l="-1397" t="-613"/>
                </a:stretch>
              </a:blipFill>
              <a:ln w="19050">
                <a:solidFill>
                  <a:schemeClr val="accent6">
                    <a:lumMod val="75000"/>
                  </a:schemeClr>
                </a:solidFill>
              </a:ln>
            </p:spPr>
            <p:txBody>
              <a:bodyPr/>
              <a:lstStyle/>
              <a:p>
                <a:r>
                  <a:rPr lang="en-US">
                    <a:noFill/>
                  </a:rPr>
                  <a:t> </a:t>
                </a:r>
              </a:p>
            </p:txBody>
          </p:sp>
        </mc:Fallback>
      </mc:AlternateContent>
      <p:cxnSp>
        <p:nvCxnSpPr>
          <p:cNvPr id="48" name="Straight Arrow Connector 47"/>
          <p:cNvCxnSpPr/>
          <p:nvPr/>
        </p:nvCxnSpPr>
        <p:spPr>
          <a:xfrm flipV="1">
            <a:off x="1532132" y="5130747"/>
            <a:ext cx="1" cy="674619"/>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6B17569B-4A4E-4134-9069-6D1D993A6C70}"/>
              </a:ext>
            </a:extLst>
          </p:cNvPr>
          <p:cNvSpPr txBox="1"/>
          <p:nvPr/>
        </p:nvSpPr>
        <p:spPr>
          <a:xfrm>
            <a:off x="7842909" y="5837272"/>
            <a:ext cx="1229590" cy="461665"/>
          </a:xfrm>
          <a:prstGeom prst="rect">
            <a:avLst/>
          </a:prstGeom>
          <a:noFill/>
        </p:spPr>
        <p:txBody>
          <a:bodyPr wrap="square" rtlCol="0">
            <a:spAutoFit/>
          </a:bodyPr>
          <a:lstStyle/>
          <a:p>
            <a:r>
              <a:rPr lang="en-US" sz="2400" dirty="0"/>
              <a:t>1970</a:t>
            </a:r>
          </a:p>
        </p:txBody>
      </p:sp>
      <p:sp>
        <p:nvSpPr>
          <p:cNvPr id="51" name="TextBox 50">
            <a:extLst>
              <a:ext uri="{FF2B5EF4-FFF2-40B4-BE49-F238E27FC236}">
                <a16:creationId xmlns:a16="http://schemas.microsoft.com/office/drawing/2014/main" id="{6B17569B-4A4E-4134-9069-6D1D993A6C70}"/>
              </a:ext>
            </a:extLst>
          </p:cNvPr>
          <p:cNvSpPr txBox="1"/>
          <p:nvPr/>
        </p:nvSpPr>
        <p:spPr>
          <a:xfrm>
            <a:off x="7146767" y="1039090"/>
            <a:ext cx="2195776" cy="1815882"/>
          </a:xfrm>
          <a:prstGeom prst="rect">
            <a:avLst/>
          </a:prstGeom>
          <a:solidFill>
            <a:schemeClr val="accent5"/>
          </a:solidFill>
          <a:ln w="19050">
            <a:solidFill>
              <a:schemeClr val="accent6">
                <a:lumMod val="75000"/>
              </a:schemeClr>
            </a:solidFill>
          </a:ln>
        </p:spPr>
        <p:txBody>
          <a:bodyPr wrap="square" rtlCol="0">
            <a:spAutoFit/>
          </a:bodyPr>
          <a:lstStyle/>
          <a:p>
            <a:r>
              <a:rPr lang="en-US" sz="1600" dirty="0"/>
              <a:t>Paul and Ebra-Lima incorporated the pressure-induced water concentration gradient into the solution-diffusion framework </a:t>
            </a:r>
          </a:p>
        </p:txBody>
      </p:sp>
      <p:sp>
        <p:nvSpPr>
          <p:cNvPr id="52" name="TextBox 51">
            <a:extLst>
              <a:ext uri="{FF2B5EF4-FFF2-40B4-BE49-F238E27FC236}">
                <a16:creationId xmlns:a16="http://schemas.microsoft.com/office/drawing/2014/main" id="{6B17569B-4A4E-4134-9069-6D1D993A6C70}"/>
              </a:ext>
            </a:extLst>
          </p:cNvPr>
          <p:cNvSpPr txBox="1"/>
          <p:nvPr/>
        </p:nvSpPr>
        <p:spPr>
          <a:xfrm>
            <a:off x="452737" y="3746721"/>
            <a:ext cx="2164735" cy="1323439"/>
          </a:xfrm>
          <a:prstGeom prst="rect">
            <a:avLst/>
          </a:prstGeom>
          <a:solidFill>
            <a:schemeClr val="accent5"/>
          </a:solidFill>
          <a:ln w="19050">
            <a:solidFill>
              <a:schemeClr val="accent6">
                <a:lumMod val="75000"/>
              </a:schemeClr>
            </a:solidFill>
          </a:ln>
        </p:spPr>
        <p:txBody>
          <a:bodyPr wrap="square" rtlCol="0">
            <a:spAutoFit/>
          </a:bodyPr>
          <a:lstStyle/>
          <a:p>
            <a:r>
              <a:rPr lang="en-US" sz="1600" b="1" dirty="0"/>
              <a:t>No</a:t>
            </a:r>
            <a:r>
              <a:rPr lang="en-US" sz="1600" dirty="0"/>
              <a:t> solid </a:t>
            </a:r>
            <a:r>
              <a:rPr lang="en-US" sz="1600" b="1" dirty="0"/>
              <a:t>proof</a:t>
            </a:r>
            <a:r>
              <a:rPr lang="en-US" sz="1600" dirty="0"/>
              <a:t> and no explanation was given as how a water concentration gradient is induced </a:t>
            </a:r>
          </a:p>
        </p:txBody>
      </p:sp>
      <p:sp>
        <p:nvSpPr>
          <p:cNvPr id="53" name="TextBox 52">
            <a:extLst>
              <a:ext uri="{FF2B5EF4-FFF2-40B4-BE49-F238E27FC236}">
                <a16:creationId xmlns:a16="http://schemas.microsoft.com/office/drawing/2014/main" id="{6B17569B-4A4E-4134-9069-6D1D993A6C70}"/>
              </a:ext>
            </a:extLst>
          </p:cNvPr>
          <p:cNvSpPr txBox="1"/>
          <p:nvPr/>
        </p:nvSpPr>
        <p:spPr>
          <a:xfrm>
            <a:off x="4669789" y="5842064"/>
            <a:ext cx="1229590" cy="461665"/>
          </a:xfrm>
          <a:prstGeom prst="rect">
            <a:avLst/>
          </a:prstGeom>
          <a:noFill/>
        </p:spPr>
        <p:txBody>
          <a:bodyPr wrap="square" rtlCol="0">
            <a:spAutoFit/>
          </a:bodyPr>
          <a:lstStyle/>
          <a:p>
            <a:r>
              <a:rPr lang="en-US" sz="2400" dirty="0"/>
              <a:t>1969</a:t>
            </a:r>
          </a:p>
        </p:txBody>
      </p:sp>
      <p:cxnSp>
        <p:nvCxnSpPr>
          <p:cNvPr id="54" name="Straight Arrow Connector 53"/>
          <p:cNvCxnSpPr/>
          <p:nvPr/>
        </p:nvCxnSpPr>
        <p:spPr>
          <a:xfrm flipV="1">
            <a:off x="5103286" y="5357245"/>
            <a:ext cx="0" cy="448122"/>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6B17569B-4A4E-4134-9069-6D1D993A6C70}"/>
              </a:ext>
            </a:extLst>
          </p:cNvPr>
          <p:cNvSpPr txBox="1"/>
          <p:nvPr/>
        </p:nvSpPr>
        <p:spPr>
          <a:xfrm>
            <a:off x="2905293" y="1502727"/>
            <a:ext cx="1964025" cy="1815882"/>
          </a:xfrm>
          <a:prstGeom prst="rect">
            <a:avLst/>
          </a:prstGeom>
          <a:solidFill>
            <a:schemeClr val="accent5"/>
          </a:solidFill>
          <a:ln w="19050">
            <a:solidFill>
              <a:schemeClr val="accent6">
                <a:lumMod val="75000"/>
              </a:schemeClr>
            </a:solidFill>
          </a:ln>
        </p:spPr>
        <p:txBody>
          <a:bodyPr wrap="square" rtlCol="0">
            <a:spAutoFit/>
          </a:bodyPr>
          <a:lstStyle/>
          <a:p>
            <a:r>
              <a:rPr lang="en-US" sz="1600" dirty="0"/>
              <a:t>Rosenbaum and Cotton showed the presence of water concentration gradient in stacked cellulose acetate films</a:t>
            </a:r>
          </a:p>
        </p:txBody>
      </p:sp>
      <p:sp>
        <p:nvSpPr>
          <p:cNvPr id="57" name="TextBox 56">
            <a:extLst>
              <a:ext uri="{FF2B5EF4-FFF2-40B4-BE49-F238E27FC236}">
                <a16:creationId xmlns:a16="http://schemas.microsoft.com/office/drawing/2014/main" id="{6B17569B-4A4E-4134-9069-6D1D993A6C70}"/>
              </a:ext>
            </a:extLst>
          </p:cNvPr>
          <p:cNvSpPr txBox="1"/>
          <p:nvPr/>
        </p:nvSpPr>
        <p:spPr>
          <a:xfrm>
            <a:off x="2905293" y="3969004"/>
            <a:ext cx="1962053" cy="1569660"/>
          </a:xfrm>
          <a:prstGeom prst="rect">
            <a:avLst/>
          </a:prstGeom>
          <a:solidFill>
            <a:schemeClr val="accent5"/>
          </a:solidFill>
          <a:ln w="19050">
            <a:solidFill>
              <a:schemeClr val="accent6">
                <a:lumMod val="75000"/>
              </a:schemeClr>
            </a:solidFill>
          </a:ln>
        </p:spPr>
        <p:txBody>
          <a:bodyPr wrap="square" rtlCol="0">
            <a:spAutoFit/>
          </a:bodyPr>
          <a:lstStyle/>
          <a:p>
            <a:r>
              <a:rPr lang="en-US" sz="1600" dirty="0"/>
              <a:t>The only experimental evidence in apparent support of a solution-diffusion mechanism </a:t>
            </a:r>
          </a:p>
        </p:txBody>
      </p:sp>
      <p:sp>
        <p:nvSpPr>
          <p:cNvPr id="58" name="TextBox 57">
            <a:extLst>
              <a:ext uri="{FF2B5EF4-FFF2-40B4-BE49-F238E27FC236}">
                <a16:creationId xmlns:a16="http://schemas.microsoft.com/office/drawing/2014/main" id="{6B17569B-4A4E-4134-9069-6D1D993A6C70}"/>
              </a:ext>
            </a:extLst>
          </p:cNvPr>
          <p:cNvSpPr txBox="1"/>
          <p:nvPr/>
        </p:nvSpPr>
        <p:spPr>
          <a:xfrm>
            <a:off x="7146767" y="2949802"/>
            <a:ext cx="2195776" cy="830997"/>
          </a:xfrm>
          <a:prstGeom prst="rect">
            <a:avLst/>
          </a:prstGeom>
          <a:solidFill>
            <a:schemeClr val="accent5"/>
          </a:solidFill>
          <a:ln w="19050">
            <a:solidFill>
              <a:schemeClr val="accent6">
                <a:lumMod val="75000"/>
              </a:schemeClr>
            </a:solidFill>
          </a:ln>
        </p:spPr>
        <p:txBody>
          <a:bodyPr wrap="square" rtlCol="0">
            <a:spAutoFit/>
          </a:bodyPr>
          <a:lstStyle/>
          <a:p>
            <a:r>
              <a:rPr lang="en-US" sz="1600" dirty="0"/>
              <a:t>They had to assume an unphysical pressure profile</a:t>
            </a:r>
          </a:p>
        </p:txBody>
      </p:sp>
      <p:pic>
        <p:nvPicPr>
          <p:cNvPr id="59" name="Picture 5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122721" y="3889522"/>
            <a:ext cx="2272448" cy="1298448"/>
          </a:xfrm>
          <a:prstGeom prst="rect">
            <a:avLst/>
          </a:prstGeom>
        </p:spPr>
      </p:pic>
      <p:cxnSp>
        <p:nvCxnSpPr>
          <p:cNvPr id="60" name="Straight Arrow Connector 59"/>
          <p:cNvCxnSpPr/>
          <p:nvPr/>
        </p:nvCxnSpPr>
        <p:spPr>
          <a:xfrm flipV="1">
            <a:off x="8258945" y="5357244"/>
            <a:ext cx="0" cy="448122"/>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6B17569B-4A4E-4134-9069-6D1D993A6C70}"/>
              </a:ext>
            </a:extLst>
          </p:cNvPr>
          <p:cNvSpPr txBox="1"/>
          <p:nvPr/>
        </p:nvSpPr>
        <p:spPr>
          <a:xfrm>
            <a:off x="9593217" y="991605"/>
            <a:ext cx="2249537" cy="1077218"/>
          </a:xfrm>
          <a:prstGeom prst="rect">
            <a:avLst/>
          </a:prstGeom>
          <a:solidFill>
            <a:schemeClr val="accent5"/>
          </a:solidFill>
          <a:ln w="19050">
            <a:solidFill>
              <a:schemeClr val="accent6">
                <a:lumMod val="75000"/>
              </a:schemeClr>
            </a:solidFill>
          </a:ln>
        </p:spPr>
        <p:txBody>
          <a:bodyPr wrap="square" rtlCol="0">
            <a:spAutoFit/>
          </a:bodyPr>
          <a:lstStyle/>
          <a:p>
            <a:r>
              <a:rPr lang="en-US" sz="1600" dirty="0" err="1"/>
              <a:t>Biesheuvel</a:t>
            </a:r>
            <a:r>
              <a:rPr lang="en-US" sz="1600" dirty="0"/>
              <a:t>, </a:t>
            </a:r>
            <a:r>
              <a:rPr lang="en-US" sz="1600" dirty="0" err="1"/>
              <a:t>Elimelech</a:t>
            </a:r>
            <a:r>
              <a:rPr lang="en-US" sz="1600" dirty="0"/>
              <a:t>, and coworkers suggested a solution-friction mechanism </a:t>
            </a:r>
          </a:p>
        </p:txBody>
      </p:sp>
      <p:sp>
        <p:nvSpPr>
          <p:cNvPr id="63" name="TextBox 62">
            <a:extLst>
              <a:ext uri="{FF2B5EF4-FFF2-40B4-BE49-F238E27FC236}">
                <a16:creationId xmlns:a16="http://schemas.microsoft.com/office/drawing/2014/main" id="{6B17569B-4A4E-4134-9069-6D1D993A6C70}"/>
              </a:ext>
            </a:extLst>
          </p:cNvPr>
          <p:cNvSpPr txBox="1"/>
          <p:nvPr/>
        </p:nvSpPr>
        <p:spPr>
          <a:xfrm>
            <a:off x="9593217" y="4170487"/>
            <a:ext cx="2249537" cy="1077218"/>
          </a:xfrm>
          <a:prstGeom prst="rect">
            <a:avLst/>
          </a:prstGeom>
          <a:solidFill>
            <a:schemeClr val="accent5"/>
          </a:solidFill>
          <a:ln w="19050">
            <a:solidFill>
              <a:schemeClr val="accent6">
                <a:lumMod val="75000"/>
              </a:schemeClr>
            </a:solidFill>
          </a:ln>
        </p:spPr>
        <p:txBody>
          <a:bodyPr wrap="square" rtlCol="0">
            <a:spAutoFit/>
          </a:bodyPr>
          <a:lstStyle/>
          <a:p>
            <a:r>
              <a:rPr lang="en-US" sz="1600" dirty="0"/>
              <a:t>Consistent with the </a:t>
            </a:r>
            <a:r>
              <a:rPr lang="en-US" sz="1600" dirty="0" err="1"/>
              <a:t>Kedem-Katchalsky</a:t>
            </a:r>
            <a:r>
              <a:rPr lang="en-US" sz="1600" dirty="0"/>
              <a:t> thermodynamic framework </a:t>
            </a:r>
          </a:p>
        </p:txBody>
      </p:sp>
      <p:sp>
        <p:nvSpPr>
          <p:cNvPr id="65" name="TextBox 64">
            <a:extLst>
              <a:ext uri="{FF2B5EF4-FFF2-40B4-BE49-F238E27FC236}">
                <a16:creationId xmlns:a16="http://schemas.microsoft.com/office/drawing/2014/main" id="{6B17569B-4A4E-4134-9069-6D1D993A6C70}"/>
              </a:ext>
            </a:extLst>
          </p:cNvPr>
          <p:cNvSpPr txBox="1"/>
          <p:nvPr/>
        </p:nvSpPr>
        <p:spPr>
          <a:xfrm>
            <a:off x="10285488" y="5823448"/>
            <a:ext cx="1229590" cy="461665"/>
          </a:xfrm>
          <a:prstGeom prst="rect">
            <a:avLst/>
          </a:prstGeom>
          <a:noFill/>
        </p:spPr>
        <p:txBody>
          <a:bodyPr wrap="square" rtlCol="0">
            <a:spAutoFit/>
          </a:bodyPr>
          <a:lstStyle/>
          <a:p>
            <a:r>
              <a:rPr lang="en-US" sz="2400" dirty="0"/>
              <a:t>2020</a:t>
            </a:r>
          </a:p>
        </p:txBody>
      </p:sp>
      <p:pic>
        <p:nvPicPr>
          <p:cNvPr id="14" name="Picture 13"/>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720477" y="2131225"/>
            <a:ext cx="1995016" cy="1922304"/>
          </a:xfrm>
          <a:prstGeom prst="rect">
            <a:avLst/>
          </a:prstGeom>
        </p:spPr>
      </p:pic>
      <p:cxnSp>
        <p:nvCxnSpPr>
          <p:cNvPr id="66" name="Straight Arrow Connector 65"/>
          <p:cNvCxnSpPr>
            <a:endCxn id="63" idx="2"/>
          </p:cNvCxnSpPr>
          <p:nvPr/>
        </p:nvCxnSpPr>
        <p:spPr>
          <a:xfrm flipV="1">
            <a:off x="10717985" y="5247705"/>
            <a:ext cx="1" cy="589567"/>
          </a:xfrm>
          <a:prstGeom prst="straightConnector1">
            <a:avLst/>
          </a:prstGeom>
          <a:ln w="28575">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3750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500"/>
                                        <p:tgtEl>
                                          <p:spTgt spid="5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500"/>
                                        <p:tgtEl>
                                          <p:spTgt spid="54"/>
                                        </p:tgtEl>
                                      </p:cBhvr>
                                    </p:animEffec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10" presetClass="entr" presetSubtype="0" fill="hold"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500"/>
                                        <p:tgtEl>
                                          <p:spTgt spid="5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500"/>
                                        <p:tgtEl>
                                          <p:spTgt spid="61"/>
                                        </p:tgtEl>
                                      </p:cBhvr>
                                    </p:animEffect>
                                  </p:childTnLst>
                                </p:cTn>
                              </p:par>
                              <p:par>
                                <p:cTn id="61" presetID="10" presetClass="entr" presetSubtype="0"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cTn>
                              </p:par>
                              <p:par>
                                <p:cTn id="67" presetID="10" presetClass="entr" presetSubtype="0" fill="hold" nodeType="with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fade">
                                      <p:cBhvr>
                                        <p:cTn id="69" dur="500"/>
                                        <p:tgtEl>
                                          <p:spTgt spid="6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7" grpId="0" animBg="1"/>
      <p:bldP spid="50" grpId="0"/>
      <p:bldP spid="51" grpId="0" animBg="1"/>
      <p:bldP spid="52" grpId="0" animBg="1"/>
      <p:bldP spid="53" grpId="0"/>
      <p:bldP spid="55" grpId="0" animBg="1"/>
      <p:bldP spid="57" grpId="0" animBg="1"/>
      <p:bldP spid="58" grpId="0" animBg="1"/>
      <p:bldP spid="61" grpId="0" animBg="1"/>
      <p:bldP spid="63" grpId="0" animBg="1"/>
      <p:bldP spid="6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15389" y="0"/>
            <a:ext cx="11308267" cy="1143000"/>
          </a:xfrm>
        </p:spPr>
        <p:txBody>
          <a:bodyPr/>
          <a:lstStyle/>
          <a:p>
            <a:r>
              <a:rPr lang="en-US" sz="4200" dirty="0"/>
              <a:t>Pore-Flow and Solution-Diffusion Models</a:t>
            </a:r>
          </a:p>
        </p:txBody>
      </p:sp>
      <p:sp>
        <p:nvSpPr>
          <p:cNvPr id="68" name="Rectangle 67"/>
          <p:cNvSpPr/>
          <p:nvPr/>
        </p:nvSpPr>
        <p:spPr>
          <a:xfrm>
            <a:off x="5585283" y="939587"/>
            <a:ext cx="393352" cy="41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TextBox 117">
            <a:extLst>
              <a:ext uri="{FF2B5EF4-FFF2-40B4-BE49-F238E27FC236}">
                <a16:creationId xmlns:a16="http://schemas.microsoft.com/office/drawing/2014/main" id="{6B17569B-4A4E-4134-9069-6D1D993A6C70}"/>
              </a:ext>
            </a:extLst>
          </p:cNvPr>
          <p:cNvSpPr txBox="1"/>
          <p:nvPr/>
        </p:nvSpPr>
        <p:spPr>
          <a:xfrm>
            <a:off x="205961" y="1121172"/>
            <a:ext cx="3548865" cy="461665"/>
          </a:xfrm>
          <a:prstGeom prst="rect">
            <a:avLst/>
          </a:prstGeom>
          <a:noFill/>
        </p:spPr>
        <p:txBody>
          <a:bodyPr wrap="square" rtlCol="0">
            <a:spAutoFit/>
          </a:bodyPr>
          <a:lstStyle/>
          <a:p>
            <a:r>
              <a:rPr lang="en-US" sz="2400" dirty="0"/>
              <a:t>Pore-Flow Model:</a:t>
            </a:r>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2122" y="1673579"/>
            <a:ext cx="2881745" cy="1828800"/>
          </a:xfrm>
          <a:prstGeom prst="rect">
            <a:avLst/>
          </a:prstGeom>
        </p:spPr>
      </p:pic>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258463" y="1507166"/>
            <a:ext cx="2649193" cy="2194560"/>
          </a:xfrm>
          <a:prstGeom prst="rect">
            <a:avLst/>
          </a:prstGeom>
        </p:spPr>
      </p:pic>
      <p:sp>
        <p:nvSpPr>
          <p:cNvPr id="18" name="TextBox 17">
            <a:extLst>
              <a:ext uri="{FF2B5EF4-FFF2-40B4-BE49-F238E27FC236}">
                <a16:creationId xmlns:a16="http://schemas.microsoft.com/office/drawing/2014/main" id="{6B17569B-4A4E-4134-9069-6D1D993A6C70}"/>
              </a:ext>
            </a:extLst>
          </p:cNvPr>
          <p:cNvSpPr txBox="1"/>
          <p:nvPr/>
        </p:nvSpPr>
        <p:spPr>
          <a:xfrm>
            <a:off x="365756" y="3839035"/>
            <a:ext cx="4799062" cy="400110"/>
          </a:xfrm>
          <a:prstGeom prst="rect">
            <a:avLst/>
          </a:prstGeom>
          <a:noFill/>
        </p:spPr>
        <p:txBody>
          <a:bodyPr wrap="square" rtlCol="0">
            <a:spAutoFit/>
          </a:bodyPr>
          <a:lstStyle/>
          <a:p>
            <a:pPr marL="342900" indent="-342900">
              <a:buFont typeface="Wingdings" panose="05000000000000000000" pitchFamily="2" charset="2"/>
              <a:buChar char="Ø"/>
            </a:pPr>
            <a:r>
              <a:rPr lang="en-US" sz="2000" dirty="0"/>
              <a:t>Driven by pressure gradient </a:t>
            </a:r>
          </a:p>
        </p:txBody>
      </p:sp>
      <mc:AlternateContent xmlns:mc="http://schemas.openxmlformats.org/markup-compatibility/2006" xmlns:a14="http://schemas.microsoft.com/office/drawing/2010/main">
        <mc:Choice Requires="a14">
          <p:sp>
            <p:nvSpPr>
              <p:cNvPr id="19" name="TextBox 18"/>
              <p:cNvSpPr txBox="1"/>
              <p:nvPr/>
            </p:nvSpPr>
            <p:spPr>
              <a:xfrm>
                <a:off x="3272663" y="5121733"/>
                <a:ext cx="2312620" cy="83619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panose="02040503050406030204" pitchFamily="18" charset="0"/>
                        </a:rPr>
                        <m:t>𝐽</m:t>
                      </m:r>
                      <m:r>
                        <a:rPr lang="en-US" sz="2800" b="0" i="1" smtClean="0">
                          <a:solidFill>
                            <a:schemeClr val="tx1"/>
                          </a:solidFill>
                          <a:latin typeface="Cambria Math" panose="02040503050406030204" pitchFamily="18" charset="0"/>
                        </a:rPr>
                        <m:t>=</m:t>
                      </m:r>
                      <m:f>
                        <m:fPr>
                          <m:ctrlPr>
                            <a:rPr lang="en-US" sz="2800" b="0" i="1" smtClean="0">
                              <a:solidFill>
                                <a:schemeClr val="tx1"/>
                              </a:solidFill>
                              <a:latin typeface="Cambria Math" panose="02040503050406030204" pitchFamily="18" charset="0"/>
                            </a:rPr>
                          </m:ctrlPr>
                        </m:fPr>
                        <m:num>
                          <m:r>
                            <a:rPr lang="en-US" sz="2800" b="0" i="1" smtClean="0">
                              <a:solidFill>
                                <a:schemeClr val="tx1"/>
                              </a:solidFill>
                              <a:latin typeface="Cambria Math" panose="02040503050406030204" pitchFamily="18" charset="0"/>
                            </a:rPr>
                            <m:t>𝑘</m:t>
                          </m:r>
                          <m:d>
                            <m:dPr>
                              <m:ctrlPr>
                                <a:rPr lang="en-US" sz="2800" b="0" i="1" smtClean="0">
                                  <a:solidFill>
                                    <a:schemeClr val="tx1"/>
                                  </a:solidFill>
                                  <a:latin typeface="Cambria Math" panose="02040503050406030204" pitchFamily="18" charset="0"/>
                                </a:rPr>
                              </m:ctrlPr>
                            </m:dPr>
                            <m:e>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𝑝</m:t>
                                  </m:r>
                                </m:e>
                                <m:sub>
                                  <m:r>
                                    <a:rPr lang="en-US" sz="2800" b="0" i="1" smtClean="0">
                                      <a:solidFill>
                                        <a:schemeClr val="tx1"/>
                                      </a:solidFill>
                                      <a:latin typeface="Cambria Math" panose="02040503050406030204" pitchFamily="18" charset="0"/>
                                    </a:rPr>
                                    <m:t>𝑜</m:t>
                                  </m:r>
                                </m:sub>
                              </m:sSub>
                              <m:r>
                                <a:rPr lang="en-US" sz="2800" b="0" i="1" smtClean="0">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i="1">
                                      <a:solidFill>
                                        <a:schemeClr val="tx1"/>
                                      </a:solidFill>
                                      <a:latin typeface="Cambria Math" panose="02040503050406030204" pitchFamily="18" charset="0"/>
                                    </a:rPr>
                                    <m:t>𝑝</m:t>
                                  </m:r>
                                </m:e>
                                <m:sub>
                                  <m:r>
                                    <a:rPr lang="en-US" sz="2800" b="0" i="1" smtClean="0">
                                      <a:solidFill>
                                        <a:schemeClr val="tx1"/>
                                      </a:solidFill>
                                      <a:latin typeface="Cambria Math" panose="02040503050406030204" pitchFamily="18" charset="0"/>
                                    </a:rPr>
                                    <m:t>𝑙</m:t>
                                  </m:r>
                                </m:sub>
                              </m:sSub>
                            </m:e>
                          </m:d>
                        </m:num>
                        <m:den>
                          <m:r>
                            <a:rPr lang="en-US" sz="2800" b="0" i="1" smtClean="0">
                              <a:solidFill>
                                <a:schemeClr val="tx1"/>
                              </a:solidFill>
                              <a:latin typeface="Cambria Math" panose="02040503050406030204" pitchFamily="18" charset="0"/>
                            </a:rPr>
                            <m:t>𝑙</m:t>
                          </m:r>
                        </m:den>
                      </m:f>
                    </m:oMath>
                  </m:oMathPara>
                </a14:m>
                <a:endParaRPr lang="en-US" sz="2800" dirty="0">
                  <a:solidFill>
                    <a:schemeClr val="tx1"/>
                  </a:solidFill>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3272663" y="5121733"/>
                <a:ext cx="2312620" cy="836191"/>
              </a:xfrm>
              <a:prstGeom prst="rect">
                <a:avLst/>
              </a:prstGeom>
              <a:blipFill rotWithShape="0">
                <a:blip r:embed="rId5"/>
                <a:stretch>
                  <a:fillRect/>
                </a:stretch>
              </a:blipFill>
            </p:spPr>
            <p:txBody>
              <a:bodyPr/>
              <a:lstStyle/>
              <a:p>
                <a:r>
                  <a:rPr lang="en-US">
                    <a:noFill/>
                  </a:rPr>
                  <a:t> </a:t>
                </a:r>
              </a:p>
            </p:txBody>
          </p:sp>
        </mc:Fallback>
      </mc:AlternateContent>
      <p:sp>
        <p:nvSpPr>
          <p:cNvPr id="21" name="TextBox 20">
            <a:extLst>
              <a:ext uri="{FF2B5EF4-FFF2-40B4-BE49-F238E27FC236}">
                <a16:creationId xmlns:a16="http://schemas.microsoft.com/office/drawing/2014/main" id="{6B17569B-4A4E-4134-9069-6D1D993A6C70}"/>
              </a:ext>
            </a:extLst>
          </p:cNvPr>
          <p:cNvSpPr txBox="1"/>
          <p:nvPr/>
        </p:nvSpPr>
        <p:spPr>
          <a:xfrm>
            <a:off x="365756" y="4441225"/>
            <a:ext cx="4799062" cy="400110"/>
          </a:xfrm>
          <a:prstGeom prst="rect">
            <a:avLst/>
          </a:prstGeom>
          <a:noFill/>
        </p:spPr>
        <p:txBody>
          <a:bodyPr wrap="square" rtlCol="0">
            <a:spAutoFit/>
          </a:bodyPr>
          <a:lstStyle/>
          <a:p>
            <a:pPr marL="342900" indent="-342900">
              <a:buFont typeface="Wingdings" panose="05000000000000000000" pitchFamily="2" charset="2"/>
              <a:buChar char="Ø"/>
            </a:pPr>
            <a:r>
              <a:rPr lang="en-US" sz="2000" dirty="0"/>
              <a:t>Described by Darcy’s law: </a:t>
            </a:r>
          </a:p>
        </p:txBody>
      </p:sp>
      <mc:AlternateContent xmlns:mc="http://schemas.openxmlformats.org/markup-compatibility/2006" xmlns:a14="http://schemas.microsoft.com/office/drawing/2010/main">
        <mc:Choice Requires="a14">
          <p:sp>
            <p:nvSpPr>
              <p:cNvPr id="22" name="TextBox 21"/>
              <p:cNvSpPr txBox="1"/>
              <p:nvPr/>
            </p:nvSpPr>
            <p:spPr>
              <a:xfrm>
                <a:off x="657069" y="5032440"/>
                <a:ext cx="2559419" cy="1323439"/>
              </a:xfrm>
              <a:prstGeom prst="rect">
                <a:avLst/>
              </a:prstGeom>
              <a:noFill/>
            </p:spPr>
            <p:txBody>
              <a:bodyPr wrap="none" rtlCol="0">
                <a:spAutoFit/>
              </a:bodyPr>
              <a:lstStyle/>
              <a:p>
                <a14:m>
                  <m:oMath xmlns:m="http://schemas.openxmlformats.org/officeDocument/2006/math">
                    <m:r>
                      <a:rPr lang="en-US" sz="1600" b="0" i="1" smtClean="0">
                        <a:solidFill>
                          <a:schemeClr val="tx1"/>
                        </a:solidFill>
                        <a:latin typeface="Cambria Math" panose="02040503050406030204" pitchFamily="18" charset="0"/>
                      </a:rPr>
                      <m:t>𝐽</m:t>
                    </m:r>
                  </m:oMath>
                </a14:m>
                <a:r>
                  <a:rPr lang="en-US" sz="1600" dirty="0">
                    <a:solidFill>
                      <a:schemeClr val="tx1"/>
                    </a:solidFill>
                  </a:rPr>
                  <a:t>, flux of water</a:t>
                </a:r>
              </a:p>
              <a:p>
                <a14:m>
                  <m:oMath xmlns:m="http://schemas.openxmlformats.org/officeDocument/2006/math">
                    <m:r>
                      <a:rPr lang="en-US" sz="1600" b="0" i="1" smtClean="0">
                        <a:solidFill>
                          <a:schemeClr val="tx1"/>
                        </a:solidFill>
                        <a:latin typeface="Cambria Math" panose="02040503050406030204" pitchFamily="18" charset="0"/>
                      </a:rPr>
                      <m:t>𝑘</m:t>
                    </m:r>
                  </m:oMath>
                </a14:m>
                <a:r>
                  <a:rPr lang="en-US" sz="1600" dirty="0">
                    <a:solidFill>
                      <a:schemeClr val="tx1"/>
                    </a:solidFill>
                  </a:rPr>
                  <a:t>, permeability coefficient </a:t>
                </a:r>
              </a:p>
              <a:p>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𝑝</m:t>
                        </m:r>
                      </m:e>
                      <m:sub>
                        <m:r>
                          <a:rPr lang="en-US" sz="1600" i="1">
                            <a:solidFill>
                              <a:schemeClr val="tx1"/>
                            </a:solidFill>
                            <a:latin typeface="Cambria Math" panose="02040503050406030204" pitchFamily="18" charset="0"/>
                          </a:rPr>
                          <m:t>𝑜</m:t>
                        </m:r>
                      </m:sub>
                    </m:sSub>
                  </m:oMath>
                </a14:m>
                <a:r>
                  <a:rPr lang="en-US" sz="1600" dirty="0">
                    <a:solidFill>
                      <a:schemeClr val="tx1"/>
                    </a:solidFill>
                  </a:rPr>
                  <a:t>, feed pressure</a:t>
                </a:r>
              </a:p>
              <a:p>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𝑝</m:t>
                        </m:r>
                      </m:e>
                      <m:sub>
                        <m:r>
                          <a:rPr lang="en-US" sz="1600" i="1">
                            <a:solidFill>
                              <a:schemeClr val="tx1"/>
                            </a:solidFill>
                            <a:latin typeface="Cambria Math" panose="02040503050406030204" pitchFamily="18" charset="0"/>
                          </a:rPr>
                          <m:t>𝑙</m:t>
                        </m:r>
                      </m:sub>
                    </m:sSub>
                  </m:oMath>
                </a14:m>
                <a:r>
                  <a:rPr lang="en-US" sz="1600" dirty="0">
                    <a:solidFill>
                      <a:schemeClr val="tx1"/>
                    </a:solidFill>
                  </a:rPr>
                  <a:t>, permeate pressure</a:t>
                </a:r>
              </a:p>
              <a:p>
                <a14:m>
                  <m:oMath xmlns:m="http://schemas.openxmlformats.org/officeDocument/2006/math">
                    <m:r>
                      <a:rPr lang="en-US" sz="1600" b="0" i="1" smtClean="0">
                        <a:solidFill>
                          <a:schemeClr val="tx1"/>
                        </a:solidFill>
                        <a:latin typeface="Cambria Math" panose="02040503050406030204" pitchFamily="18" charset="0"/>
                      </a:rPr>
                      <m:t>𝑙</m:t>
                    </m:r>
                  </m:oMath>
                </a14:m>
                <a:r>
                  <a:rPr lang="en-US" sz="1600" dirty="0">
                    <a:solidFill>
                      <a:schemeClr val="tx1"/>
                    </a:solidFill>
                  </a:rPr>
                  <a:t>, length</a:t>
                </a:r>
              </a:p>
            </p:txBody>
          </p:sp>
        </mc:Choice>
        <mc:Fallback xmlns="">
          <p:sp>
            <p:nvSpPr>
              <p:cNvPr id="22" name="TextBox 21"/>
              <p:cNvSpPr txBox="1">
                <a:spLocks noRot="1" noChangeAspect="1" noMove="1" noResize="1" noEditPoints="1" noAdjustHandles="1" noChangeArrowheads="1" noChangeShapeType="1" noTextEdit="1"/>
              </p:cNvSpPr>
              <p:nvPr/>
            </p:nvSpPr>
            <p:spPr>
              <a:xfrm>
                <a:off x="657069" y="5032440"/>
                <a:ext cx="2559419" cy="1323439"/>
              </a:xfrm>
              <a:prstGeom prst="rect">
                <a:avLst/>
              </a:prstGeom>
              <a:blipFill rotWithShape="0">
                <a:blip r:embed="rId6"/>
                <a:stretch>
                  <a:fillRect t="-1382" b="-5069"/>
                </a:stretch>
              </a:blipFill>
            </p:spPr>
            <p:txBody>
              <a:bodyPr/>
              <a:lstStyle/>
              <a:p>
                <a:r>
                  <a:rPr lang="en-US">
                    <a:noFill/>
                  </a:rPr>
                  <a:t> </a:t>
                </a:r>
              </a:p>
            </p:txBody>
          </p:sp>
        </mc:Fallback>
      </mc:AlternateContent>
    </p:spTree>
    <p:extLst>
      <p:ext uri="{BB962C8B-B14F-4D97-AF65-F5344CB8AC3E}">
        <p14:creationId xmlns:p14="http://schemas.microsoft.com/office/powerpoint/2010/main" val="352686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8" grpId="0"/>
      <p:bldP spid="19" grpId="0"/>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15389" y="0"/>
            <a:ext cx="11308267" cy="1143000"/>
          </a:xfrm>
        </p:spPr>
        <p:txBody>
          <a:bodyPr/>
          <a:lstStyle/>
          <a:p>
            <a:r>
              <a:rPr lang="en-US" sz="4200" dirty="0"/>
              <a:t>Pore-Flow and Solution-Diffusion Models</a:t>
            </a:r>
          </a:p>
        </p:txBody>
      </p:sp>
      <p:sp>
        <p:nvSpPr>
          <p:cNvPr id="68" name="Rectangle 67"/>
          <p:cNvSpPr/>
          <p:nvPr/>
        </p:nvSpPr>
        <p:spPr>
          <a:xfrm>
            <a:off x="5585283" y="939587"/>
            <a:ext cx="393352" cy="41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TextBox 117">
            <a:extLst>
              <a:ext uri="{FF2B5EF4-FFF2-40B4-BE49-F238E27FC236}">
                <a16:creationId xmlns:a16="http://schemas.microsoft.com/office/drawing/2014/main" id="{6B17569B-4A4E-4134-9069-6D1D993A6C70}"/>
              </a:ext>
            </a:extLst>
          </p:cNvPr>
          <p:cNvSpPr txBox="1"/>
          <p:nvPr/>
        </p:nvSpPr>
        <p:spPr>
          <a:xfrm>
            <a:off x="205961" y="1121172"/>
            <a:ext cx="3548865" cy="461665"/>
          </a:xfrm>
          <a:prstGeom prst="rect">
            <a:avLst/>
          </a:prstGeom>
          <a:noFill/>
        </p:spPr>
        <p:txBody>
          <a:bodyPr wrap="square" rtlCol="0">
            <a:spAutoFit/>
          </a:bodyPr>
          <a:lstStyle/>
          <a:p>
            <a:r>
              <a:rPr lang="en-US" sz="2400" dirty="0">
                <a:solidFill>
                  <a:schemeClr val="tx1">
                    <a:alpha val="52000"/>
                  </a:schemeClr>
                </a:solidFill>
              </a:rPr>
              <a:t>Pore-Flow Model:</a:t>
            </a:r>
          </a:p>
        </p:txBody>
      </p:sp>
      <p:pic>
        <p:nvPicPr>
          <p:cNvPr id="4" name="Picture 3"/>
          <p:cNvPicPr>
            <a:picLocks noChangeAspect="1"/>
          </p:cNvPicPr>
          <p:nvPr/>
        </p:nvPicPr>
        <p:blipFill rotWithShape="1">
          <a:blip r:embed="rId3" cstate="email">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p:blipFill>
        <p:spPr>
          <a:xfrm>
            <a:off x="312122" y="1673579"/>
            <a:ext cx="2881745" cy="1828800"/>
          </a:xfrm>
          <a:prstGeom prst="rect">
            <a:avLst/>
          </a:prstGeom>
        </p:spPr>
      </p:pic>
      <p:pic>
        <p:nvPicPr>
          <p:cNvPr id="6" name="Picture 5"/>
          <p:cNvPicPr>
            <a:picLocks noChangeAspect="1"/>
          </p:cNvPicPr>
          <p:nvPr/>
        </p:nvPicPr>
        <p:blipFill rotWithShape="1">
          <a:blip r:embed="rId5" cstate="email">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rcRect/>
          <a:stretch/>
        </p:blipFill>
        <p:spPr>
          <a:xfrm>
            <a:off x="3258463" y="1507166"/>
            <a:ext cx="2649193" cy="2194560"/>
          </a:xfrm>
          <a:prstGeom prst="rect">
            <a:avLst/>
          </a:prstGeom>
        </p:spPr>
      </p:pic>
      <p:sp>
        <p:nvSpPr>
          <p:cNvPr id="18" name="TextBox 17">
            <a:extLst>
              <a:ext uri="{FF2B5EF4-FFF2-40B4-BE49-F238E27FC236}">
                <a16:creationId xmlns:a16="http://schemas.microsoft.com/office/drawing/2014/main" id="{6B17569B-4A4E-4134-9069-6D1D993A6C70}"/>
              </a:ext>
            </a:extLst>
          </p:cNvPr>
          <p:cNvSpPr txBox="1"/>
          <p:nvPr/>
        </p:nvSpPr>
        <p:spPr>
          <a:xfrm>
            <a:off x="365756" y="3839035"/>
            <a:ext cx="4799062" cy="400110"/>
          </a:xfrm>
          <a:prstGeom prst="rect">
            <a:avLst/>
          </a:prstGeom>
          <a:noFill/>
        </p:spPr>
        <p:txBody>
          <a:bodyPr wrap="square" rtlCol="0">
            <a:spAutoFit/>
          </a:bodyPr>
          <a:lstStyle/>
          <a:p>
            <a:pPr marL="342900" indent="-342900">
              <a:buFont typeface="Wingdings" panose="05000000000000000000" pitchFamily="2" charset="2"/>
              <a:buChar char="Ø"/>
            </a:pPr>
            <a:r>
              <a:rPr lang="en-US" sz="2000" dirty="0">
                <a:solidFill>
                  <a:schemeClr val="tx1">
                    <a:alpha val="50000"/>
                  </a:schemeClr>
                </a:solidFill>
              </a:rPr>
              <a:t>Driven by pressure gradient </a:t>
            </a:r>
          </a:p>
        </p:txBody>
      </p:sp>
      <mc:AlternateContent xmlns:mc="http://schemas.openxmlformats.org/markup-compatibility/2006" xmlns:a14="http://schemas.microsoft.com/office/drawing/2010/main">
        <mc:Choice Requires="a14">
          <p:sp>
            <p:nvSpPr>
              <p:cNvPr id="19" name="TextBox 18"/>
              <p:cNvSpPr txBox="1"/>
              <p:nvPr/>
            </p:nvSpPr>
            <p:spPr>
              <a:xfrm>
                <a:off x="3268354" y="5141693"/>
                <a:ext cx="2312620" cy="83619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tx1">
                              <a:alpha val="50000"/>
                            </a:schemeClr>
                          </a:solidFill>
                          <a:latin typeface="Cambria Math" panose="02040503050406030204" pitchFamily="18" charset="0"/>
                        </a:rPr>
                        <m:t>𝐽</m:t>
                      </m:r>
                      <m:r>
                        <a:rPr lang="en-US" sz="2800" b="0" i="1" smtClean="0">
                          <a:solidFill>
                            <a:schemeClr val="tx1">
                              <a:alpha val="50000"/>
                            </a:schemeClr>
                          </a:solidFill>
                          <a:latin typeface="Cambria Math" panose="02040503050406030204" pitchFamily="18" charset="0"/>
                        </a:rPr>
                        <m:t>=</m:t>
                      </m:r>
                      <m:f>
                        <m:fPr>
                          <m:ctrlPr>
                            <a:rPr lang="en-US" sz="2800" b="0" i="1" smtClean="0">
                              <a:solidFill>
                                <a:schemeClr val="tx1">
                                  <a:alpha val="50000"/>
                                </a:schemeClr>
                              </a:solidFill>
                              <a:latin typeface="Cambria Math" panose="02040503050406030204" pitchFamily="18" charset="0"/>
                            </a:rPr>
                          </m:ctrlPr>
                        </m:fPr>
                        <m:num>
                          <m:r>
                            <a:rPr lang="en-US" sz="2800" b="0" i="1" smtClean="0">
                              <a:solidFill>
                                <a:schemeClr val="tx1">
                                  <a:alpha val="50000"/>
                                </a:schemeClr>
                              </a:solidFill>
                              <a:latin typeface="Cambria Math" panose="02040503050406030204" pitchFamily="18" charset="0"/>
                            </a:rPr>
                            <m:t>𝑘</m:t>
                          </m:r>
                          <m:d>
                            <m:dPr>
                              <m:ctrlPr>
                                <a:rPr lang="en-US" sz="2800" b="0" i="1" smtClean="0">
                                  <a:solidFill>
                                    <a:schemeClr val="tx1">
                                      <a:alpha val="50000"/>
                                    </a:schemeClr>
                                  </a:solidFill>
                                  <a:latin typeface="Cambria Math" panose="02040503050406030204" pitchFamily="18" charset="0"/>
                                </a:rPr>
                              </m:ctrlPr>
                            </m:dPr>
                            <m:e>
                              <m:sSub>
                                <m:sSubPr>
                                  <m:ctrlPr>
                                    <a:rPr lang="en-US" sz="2800" b="0" i="1" smtClean="0">
                                      <a:solidFill>
                                        <a:schemeClr val="tx1">
                                          <a:alpha val="50000"/>
                                        </a:schemeClr>
                                      </a:solidFill>
                                      <a:latin typeface="Cambria Math" panose="02040503050406030204" pitchFamily="18" charset="0"/>
                                    </a:rPr>
                                  </m:ctrlPr>
                                </m:sSubPr>
                                <m:e>
                                  <m:r>
                                    <a:rPr lang="en-US" sz="2800" b="0" i="1" smtClean="0">
                                      <a:solidFill>
                                        <a:schemeClr val="tx1">
                                          <a:alpha val="50000"/>
                                        </a:schemeClr>
                                      </a:solidFill>
                                      <a:latin typeface="Cambria Math" panose="02040503050406030204" pitchFamily="18" charset="0"/>
                                    </a:rPr>
                                    <m:t>𝑝</m:t>
                                  </m:r>
                                </m:e>
                                <m:sub>
                                  <m:r>
                                    <a:rPr lang="en-US" sz="2800" b="0" i="1" smtClean="0">
                                      <a:solidFill>
                                        <a:schemeClr val="tx1">
                                          <a:alpha val="50000"/>
                                        </a:schemeClr>
                                      </a:solidFill>
                                      <a:latin typeface="Cambria Math" panose="02040503050406030204" pitchFamily="18" charset="0"/>
                                    </a:rPr>
                                    <m:t>𝑜</m:t>
                                  </m:r>
                                </m:sub>
                              </m:sSub>
                              <m:r>
                                <a:rPr lang="en-US" sz="2800" b="0" i="1" smtClean="0">
                                  <a:solidFill>
                                    <a:schemeClr val="tx1">
                                      <a:alpha val="50000"/>
                                    </a:schemeClr>
                                  </a:solidFill>
                                  <a:latin typeface="Cambria Math" panose="02040503050406030204" pitchFamily="18" charset="0"/>
                                </a:rPr>
                                <m:t>−</m:t>
                              </m:r>
                              <m:sSub>
                                <m:sSubPr>
                                  <m:ctrlPr>
                                    <a:rPr lang="en-US" sz="2800" i="1">
                                      <a:solidFill>
                                        <a:schemeClr val="tx1">
                                          <a:alpha val="50000"/>
                                        </a:schemeClr>
                                      </a:solidFill>
                                      <a:latin typeface="Cambria Math" panose="02040503050406030204" pitchFamily="18" charset="0"/>
                                    </a:rPr>
                                  </m:ctrlPr>
                                </m:sSubPr>
                                <m:e>
                                  <m:r>
                                    <a:rPr lang="en-US" sz="2800" i="1">
                                      <a:solidFill>
                                        <a:schemeClr val="tx1">
                                          <a:alpha val="50000"/>
                                        </a:schemeClr>
                                      </a:solidFill>
                                      <a:latin typeface="Cambria Math" panose="02040503050406030204" pitchFamily="18" charset="0"/>
                                    </a:rPr>
                                    <m:t>𝑝</m:t>
                                  </m:r>
                                </m:e>
                                <m:sub>
                                  <m:r>
                                    <a:rPr lang="en-US" sz="2800" b="0" i="1" smtClean="0">
                                      <a:solidFill>
                                        <a:schemeClr val="tx1">
                                          <a:alpha val="50000"/>
                                        </a:schemeClr>
                                      </a:solidFill>
                                      <a:latin typeface="Cambria Math" panose="02040503050406030204" pitchFamily="18" charset="0"/>
                                    </a:rPr>
                                    <m:t>𝑙</m:t>
                                  </m:r>
                                </m:sub>
                              </m:sSub>
                            </m:e>
                          </m:d>
                        </m:num>
                        <m:den>
                          <m:r>
                            <a:rPr lang="en-US" sz="2800" b="0" i="1" smtClean="0">
                              <a:solidFill>
                                <a:schemeClr val="tx1">
                                  <a:alpha val="50000"/>
                                </a:schemeClr>
                              </a:solidFill>
                              <a:latin typeface="Cambria Math" panose="02040503050406030204" pitchFamily="18" charset="0"/>
                            </a:rPr>
                            <m:t>𝑙</m:t>
                          </m:r>
                        </m:den>
                      </m:f>
                    </m:oMath>
                  </m:oMathPara>
                </a14:m>
                <a:endParaRPr lang="en-US" sz="2800" dirty="0"/>
              </a:p>
            </p:txBody>
          </p:sp>
        </mc:Choice>
        <mc:Fallback xmlns="">
          <p:sp>
            <p:nvSpPr>
              <p:cNvPr id="19" name="TextBox 18"/>
              <p:cNvSpPr txBox="1">
                <a:spLocks noRot="1" noChangeAspect="1" noMove="1" noResize="1" noEditPoints="1" noAdjustHandles="1" noChangeArrowheads="1" noChangeShapeType="1" noTextEdit="1"/>
              </p:cNvSpPr>
              <p:nvPr/>
            </p:nvSpPr>
            <p:spPr>
              <a:xfrm>
                <a:off x="3268354" y="5141693"/>
                <a:ext cx="2312620" cy="836191"/>
              </a:xfrm>
              <a:prstGeom prst="rect">
                <a:avLst/>
              </a:prstGeom>
              <a:blipFill rotWithShape="0">
                <a:blip r:embed="rId6"/>
                <a:stretch>
                  <a:fillRect/>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6B17569B-4A4E-4134-9069-6D1D993A6C70}"/>
              </a:ext>
            </a:extLst>
          </p:cNvPr>
          <p:cNvSpPr txBox="1"/>
          <p:nvPr/>
        </p:nvSpPr>
        <p:spPr>
          <a:xfrm>
            <a:off x="6303173" y="1121173"/>
            <a:ext cx="4820259" cy="461665"/>
          </a:xfrm>
          <a:prstGeom prst="rect">
            <a:avLst/>
          </a:prstGeom>
          <a:noFill/>
        </p:spPr>
        <p:txBody>
          <a:bodyPr wrap="square" rtlCol="0">
            <a:spAutoFit/>
          </a:bodyPr>
          <a:lstStyle/>
          <a:p>
            <a:r>
              <a:rPr lang="en-US" sz="2400" dirty="0"/>
              <a:t>Solution-Diffusion Model:</a:t>
            </a:r>
          </a:p>
        </p:txBody>
      </p:sp>
      <p:sp>
        <p:nvSpPr>
          <p:cNvPr id="21" name="TextBox 20">
            <a:extLst>
              <a:ext uri="{FF2B5EF4-FFF2-40B4-BE49-F238E27FC236}">
                <a16:creationId xmlns:a16="http://schemas.microsoft.com/office/drawing/2014/main" id="{6B17569B-4A4E-4134-9069-6D1D993A6C70}"/>
              </a:ext>
            </a:extLst>
          </p:cNvPr>
          <p:cNvSpPr txBox="1"/>
          <p:nvPr/>
        </p:nvSpPr>
        <p:spPr>
          <a:xfrm>
            <a:off x="365756" y="4441225"/>
            <a:ext cx="4799062" cy="400110"/>
          </a:xfrm>
          <a:prstGeom prst="rect">
            <a:avLst/>
          </a:prstGeom>
          <a:noFill/>
        </p:spPr>
        <p:txBody>
          <a:bodyPr wrap="square" rtlCol="0">
            <a:spAutoFit/>
          </a:bodyPr>
          <a:lstStyle/>
          <a:p>
            <a:pPr marL="342900" indent="-342900">
              <a:buFont typeface="Wingdings" panose="05000000000000000000" pitchFamily="2" charset="2"/>
              <a:buChar char="Ø"/>
            </a:pPr>
            <a:r>
              <a:rPr lang="en-US" sz="2000" dirty="0">
                <a:solidFill>
                  <a:schemeClr val="tx1">
                    <a:alpha val="50000"/>
                  </a:schemeClr>
                </a:solidFill>
              </a:rPr>
              <a:t>Described by Darcy’s law </a:t>
            </a:r>
          </a:p>
        </p:txBody>
      </p:sp>
      <mc:AlternateContent xmlns:mc="http://schemas.openxmlformats.org/markup-compatibility/2006" xmlns:a14="http://schemas.microsoft.com/office/drawing/2010/main">
        <mc:Choice Requires="a14">
          <p:sp>
            <p:nvSpPr>
              <p:cNvPr id="22" name="TextBox 21"/>
              <p:cNvSpPr txBox="1"/>
              <p:nvPr/>
            </p:nvSpPr>
            <p:spPr>
              <a:xfrm>
                <a:off x="657069" y="5032440"/>
                <a:ext cx="2559419" cy="1323439"/>
              </a:xfrm>
              <a:prstGeom prst="rect">
                <a:avLst/>
              </a:prstGeom>
              <a:noFill/>
            </p:spPr>
            <p:txBody>
              <a:bodyPr wrap="none" rtlCol="0">
                <a:spAutoFit/>
              </a:bodyPr>
              <a:lstStyle/>
              <a:p>
                <a14:m>
                  <m:oMath xmlns:m="http://schemas.openxmlformats.org/officeDocument/2006/math">
                    <m:r>
                      <a:rPr lang="en-US" sz="1600" b="0" i="1" smtClean="0">
                        <a:solidFill>
                          <a:schemeClr val="tx1">
                            <a:alpha val="50000"/>
                          </a:schemeClr>
                        </a:solidFill>
                        <a:latin typeface="Cambria Math" panose="02040503050406030204" pitchFamily="18" charset="0"/>
                      </a:rPr>
                      <m:t>𝐽</m:t>
                    </m:r>
                  </m:oMath>
                </a14:m>
                <a:r>
                  <a:rPr lang="en-US" sz="1600" dirty="0">
                    <a:solidFill>
                      <a:schemeClr val="tx1">
                        <a:alpha val="50000"/>
                      </a:schemeClr>
                    </a:solidFill>
                  </a:rPr>
                  <a:t>, flux of water</a:t>
                </a:r>
              </a:p>
              <a:p>
                <a14:m>
                  <m:oMath xmlns:m="http://schemas.openxmlformats.org/officeDocument/2006/math">
                    <m:r>
                      <a:rPr lang="en-US" sz="1600" i="1">
                        <a:solidFill>
                          <a:schemeClr val="tx1">
                            <a:alpha val="50000"/>
                          </a:schemeClr>
                        </a:solidFill>
                        <a:latin typeface="Cambria Math" panose="02040503050406030204" pitchFamily="18" charset="0"/>
                      </a:rPr>
                      <m:t>𝑘</m:t>
                    </m:r>
                  </m:oMath>
                </a14:m>
                <a:r>
                  <a:rPr lang="en-US" sz="1600" dirty="0">
                    <a:solidFill>
                      <a:schemeClr val="tx1">
                        <a:alpha val="50000"/>
                      </a:schemeClr>
                    </a:solidFill>
                  </a:rPr>
                  <a:t>, permeability coefficient </a:t>
                </a:r>
              </a:p>
              <a:p>
                <a14:m>
                  <m:oMath xmlns:m="http://schemas.openxmlformats.org/officeDocument/2006/math">
                    <m:sSub>
                      <m:sSubPr>
                        <m:ctrlPr>
                          <a:rPr lang="en-US" sz="1600" i="1">
                            <a:solidFill>
                              <a:schemeClr val="tx1">
                                <a:alpha val="50000"/>
                              </a:schemeClr>
                            </a:solidFill>
                            <a:latin typeface="Cambria Math" panose="02040503050406030204" pitchFamily="18" charset="0"/>
                          </a:rPr>
                        </m:ctrlPr>
                      </m:sSubPr>
                      <m:e>
                        <m:r>
                          <a:rPr lang="en-US" sz="1600" i="1">
                            <a:solidFill>
                              <a:schemeClr val="tx1">
                                <a:alpha val="50000"/>
                              </a:schemeClr>
                            </a:solidFill>
                            <a:latin typeface="Cambria Math" panose="02040503050406030204" pitchFamily="18" charset="0"/>
                          </a:rPr>
                          <m:t>𝑝</m:t>
                        </m:r>
                      </m:e>
                      <m:sub>
                        <m:r>
                          <a:rPr lang="en-US" sz="1600" i="1">
                            <a:solidFill>
                              <a:schemeClr val="tx1">
                                <a:alpha val="50000"/>
                              </a:schemeClr>
                            </a:solidFill>
                            <a:latin typeface="Cambria Math" panose="02040503050406030204" pitchFamily="18" charset="0"/>
                          </a:rPr>
                          <m:t>𝑜</m:t>
                        </m:r>
                      </m:sub>
                    </m:sSub>
                  </m:oMath>
                </a14:m>
                <a:r>
                  <a:rPr lang="en-US" sz="1600" dirty="0">
                    <a:solidFill>
                      <a:schemeClr val="tx1">
                        <a:alpha val="50000"/>
                      </a:schemeClr>
                    </a:solidFill>
                  </a:rPr>
                  <a:t>, feed pressure</a:t>
                </a:r>
              </a:p>
              <a:p>
                <a14:m>
                  <m:oMath xmlns:m="http://schemas.openxmlformats.org/officeDocument/2006/math">
                    <m:sSub>
                      <m:sSubPr>
                        <m:ctrlPr>
                          <a:rPr lang="en-US" sz="1600" i="1">
                            <a:solidFill>
                              <a:schemeClr val="tx1">
                                <a:alpha val="50000"/>
                              </a:schemeClr>
                            </a:solidFill>
                            <a:latin typeface="Cambria Math" panose="02040503050406030204" pitchFamily="18" charset="0"/>
                          </a:rPr>
                        </m:ctrlPr>
                      </m:sSubPr>
                      <m:e>
                        <m:r>
                          <a:rPr lang="en-US" sz="1600" i="1">
                            <a:solidFill>
                              <a:schemeClr val="tx1">
                                <a:alpha val="50000"/>
                              </a:schemeClr>
                            </a:solidFill>
                            <a:latin typeface="Cambria Math" panose="02040503050406030204" pitchFamily="18" charset="0"/>
                          </a:rPr>
                          <m:t>𝑝</m:t>
                        </m:r>
                      </m:e>
                      <m:sub>
                        <m:r>
                          <a:rPr lang="en-US" sz="1600" i="1">
                            <a:solidFill>
                              <a:schemeClr val="tx1">
                                <a:alpha val="50000"/>
                              </a:schemeClr>
                            </a:solidFill>
                            <a:latin typeface="Cambria Math" panose="02040503050406030204" pitchFamily="18" charset="0"/>
                          </a:rPr>
                          <m:t>𝑙</m:t>
                        </m:r>
                      </m:sub>
                    </m:sSub>
                  </m:oMath>
                </a14:m>
                <a:r>
                  <a:rPr lang="en-US" sz="1600" dirty="0">
                    <a:solidFill>
                      <a:schemeClr val="tx1">
                        <a:alpha val="50000"/>
                      </a:schemeClr>
                    </a:solidFill>
                  </a:rPr>
                  <a:t>, permeate pressure</a:t>
                </a:r>
              </a:p>
              <a:p>
                <a14:m>
                  <m:oMath xmlns:m="http://schemas.openxmlformats.org/officeDocument/2006/math">
                    <m:r>
                      <a:rPr lang="en-US" sz="1600" b="0" i="1" smtClean="0">
                        <a:solidFill>
                          <a:schemeClr val="tx1">
                            <a:alpha val="50000"/>
                          </a:schemeClr>
                        </a:solidFill>
                        <a:latin typeface="Cambria Math" panose="02040503050406030204" pitchFamily="18" charset="0"/>
                      </a:rPr>
                      <m:t>𝑙</m:t>
                    </m:r>
                  </m:oMath>
                </a14:m>
                <a:r>
                  <a:rPr lang="en-US" sz="1600" dirty="0">
                    <a:solidFill>
                      <a:schemeClr val="tx1">
                        <a:alpha val="50000"/>
                      </a:schemeClr>
                    </a:solidFill>
                  </a:rPr>
                  <a:t>, length</a:t>
                </a:r>
              </a:p>
            </p:txBody>
          </p:sp>
        </mc:Choice>
        <mc:Fallback xmlns="">
          <p:sp>
            <p:nvSpPr>
              <p:cNvPr id="22" name="TextBox 21"/>
              <p:cNvSpPr txBox="1">
                <a:spLocks noRot="1" noChangeAspect="1" noMove="1" noResize="1" noEditPoints="1" noAdjustHandles="1" noChangeArrowheads="1" noChangeShapeType="1" noTextEdit="1"/>
              </p:cNvSpPr>
              <p:nvPr/>
            </p:nvSpPr>
            <p:spPr>
              <a:xfrm>
                <a:off x="657069" y="5032440"/>
                <a:ext cx="2559419" cy="1323439"/>
              </a:xfrm>
              <a:prstGeom prst="rect">
                <a:avLst/>
              </a:prstGeom>
              <a:blipFill rotWithShape="0">
                <a:blip r:embed="rId7"/>
                <a:stretch>
                  <a:fillRect t="-1382" b="-5069"/>
                </a:stretch>
              </a:blipFill>
            </p:spPr>
            <p:txBody>
              <a:bodyPr/>
              <a:lstStyle/>
              <a:p>
                <a:r>
                  <a:rPr lang="en-US">
                    <a:noFill/>
                  </a:rPr>
                  <a:t> </a:t>
                </a:r>
              </a:p>
            </p:txBody>
          </p:sp>
        </mc:Fallback>
      </mc:AlternateContent>
      <p:pic>
        <p:nvPicPr>
          <p:cNvPr id="8" name="Picture 7"/>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303173" y="1673579"/>
            <a:ext cx="3029309" cy="1828800"/>
          </a:xfrm>
          <a:prstGeom prst="rect">
            <a:avLst/>
          </a:prstGeom>
        </p:spPr>
      </p:pic>
      <p:pic>
        <p:nvPicPr>
          <p:cNvPr id="32" name="Picture 31"/>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9444532" y="1531104"/>
            <a:ext cx="2602685" cy="2011680"/>
          </a:xfrm>
          <a:prstGeom prst="rect">
            <a:avLst/>
          </a:prstGeom>
        </p:spPr>
      </p:pic>
      <p:sp>
        <p:nvSpPr>
          <p:cNvPr id="35" name="TextBox 34">
            <a:extLst>
              <a:ext uri="{FF2B5EF4-FFF2-40B4-BE49-F238E27FC236}">
                <a16:creationId xmlns:a16="http://schemas.microsoft.com/office/drawing/2014/main" id="{6B17569B-4A4E-4134-9069-6D1D993A6C70}"/>
              </a:ext>
            </a:extLst>
          </p:cNvPr>
          <p:cNvSpPr txBox="1"/>
          <p:nvPr/>
        </p:nvSpPr>
        <p:spPr>
          <a:xfrm>
            <a:off x="6303173" y="3845238"/>
            <a:ext cx="5047696" cy="400110"/>
          </a:xfrm>
          <a:prstGeom prst="rect">
            <a:avLst/>
          </a:prstGeom>
          <a:noFill/>
        </p:spPr>
        <p:txBody>
          <a:bodyPr wrap="square" rtlCol="0">
            <a:spAutoFit/>
          </a:bodyPr>
          <a:lstStyle/>
          <a:p>
            <a:pPr marL="342900" indent="-342900">
              <a:buFont typeface="Wingdings" panose="05000000000000000000" pitchFamily="2" charset="2"/>
              <a:buChar char="Ø"/>
            </a:pPr>
            <a:r>
              <a:rPr lang="en-US" sz="2000" dirty="0"/>
              <a:t>Driven by water concentration gradient </a:t>
            </a:r>
          </a:p>
        </p:txBody>
      </p:sp>
      <p:sp>
        <p:nvSpPr>
          <p:cNvPr id="36" name="TextBox 35">
            <a:extLst>
              <a:ext uri="{FF2B5EF4-FFF2-40B4-BE49-F238E27FC236}">
                <a16:creationId xmlns:a16="http://schemas.microsoft.com/office/drawing/2014/main" id="{6B17569B-4A4E-4134-9069-6D1D993A6C70}"/>
              </a:ext>
            </a:extLst>
          </p:cNvPr>
          <p:cNvSpPr txBox="1"/>
          <p:nvPr/>
        </p:nvSpPr>
        <p:spPr>
          <a:xfrm>
            <a:off x="6303173" y="4436646"/>
            <a:ext cx="5266312" cy="400110"/>
          </a:xfrm>
          <a:prstGeom prst="rect">
            <a:avLst/>
          </a:prstGeom>
          <a:noFill/>
        </p:spPr>
        <p:txBody>
          <a:bodyPr wrap="square" rtlCol="0">
            <a:spAutoFit/>
          </a:bodyPr>
          <a:lstStyle/>
          <a:p>
            <a:pPr marL="342900" indent="-342900">
              <a:buFont typeface="Wingdings" panose="05000000000000000000" pitchFamily="2" charset="2"/>
              <a:buChar char="Ø"/>
            </a:pPr>
            <a:r>
              <a:rPr lang="en-US" sz="2000" dirty="0"/>
              <a:t>Described by Fick’s law of diffusion:</a:t>
            </a:r>
          </a:p>
        </p:txBody>
      </p:sp>
      <mc:AlternateContent xmlns:mc="http://schemas.openxmlformats.org/markup-compatibility/2006" xmlns:a14="http://schemas.microsoft.com/office/drawing/2010/main">
        <mc:Choice Requires="a14">
          <p:sp>
            <p:nvSpPr>
              <p:cNvPr id="37" name="TextBox 36"/>
              <p:cNvSpPr txBox="1"/>
              <p:nvPr/>
            </p:nvSpPr>
            <p:spPr>
              <a:xfrm>
                <a:off x="8713302" y="5071802"/>
                <a:ext cx="3368807" cy="90608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panose="02040503050406030204" pitchFamily="18" charset="0"/>
                        </a:rPr>
                        <m:t>𝐽</m:t>
                      </m:r>
                      <m:r>
                        <a:rPr lang="en-US" sz="2800" b="0" i="1" smtClean="0">
                          <a:solidFill>
                            <a:schemeClr val="tx1"/>
                          </a:solidFill>
                          <a:latin typeface="Cambria Math" panose="02040503050406030204" pitchFamily="18" charset="0"/>
                        </a:rPr>
                        <m:t>=</m:t>
                      </m:r>
                      <m:f>
                        <m:fPr>
                          <m:ctrlPr>
                            <a:rPr lang="en-US" sz="2800" b="0" i="1" smtClean="0">
                              <a:solidFill>
                                <a:schemeClr val="tx1"/>
                              </a:solidFill>
                              <a:latin typeface="Cambria Math" panose="02040503050406030204" pitchFamily="18" charset="0"/>
                            </a:rPr>
                          </m:ctrlPr>
                        </m:fPr>
                        <m:num>
                          <m:r>
                            <a:rPr lang="en-US" sz="2800" b="0" i="1" smtClean="0">
                              <a:solidFill>
                                <a:schemeClr val="tx1"/>
                              </a:solidFill>
                              <a:latin typeface="Cambria Math" panose="02040503050406030204" pitchFamily="18" charset="0"/>
                            </a:rPr>
                            <m:t>𝐷</m:t>
                          </m:r>
                          <m:d>
                            <m:dPr>
                              <m:ctrlPr>
                                <a:rPr lang="en-US" sz="2800" b="0" i="1" smtClean="0">
                                  <a:solidFill>
                                    <a:schemeClr val="tx1"/>
                                  </a:solidFill>
                                  <a:latin typeface="Cambria Math" panose="02040503050406030204" pitchFamily="18" charset="0"/>
                                </a:rPr>
                              </m:ctrlPr>
                            </m:dPr>
                            <m:e>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𝑐</m:t>
                                  </m:r>
                                </m:e>
                                <m:sub>
                                  <m:r>
                                    <a:rPr lang="en-US" sz="2800" b="0" i="1" smtClean="0">
                                      <a:solidFill>
                                        <a:schemeClr val="tx1"/>
                                      </a:solidFill>
                                      <a:latin typeface="Cambria Math" panose="02040503050406030204" pitchFamily="18" charset="0"/>
                                    </a:rPr>
                                    <m:t>𝑜</m:t>
                                  </m:r>
                                  <m:r>
                                    <a:rPr lang="en-US" sz="2800" b="0" i="1" smtClean="0">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𝑚</m:t>
                                  </m:r>
                                  <m:r>
                                    <a:rPr lang="en-US" sz="2800" b="0" i="1" smtClean="0">
                                      <a:solidFill>
                                        <a:schemeClr val="tx1"/>
                                      </a:solidFill>
                                      <a:latin typeface="Cambria Math" panose="02040503050406030204" pitchFamily="18" charset="0"/>
                                    </a:rPr>
                                    <m:t>)</m:t>
                                  </m:r>
                                </m:sub>
                              </m:sSub>
                              <m:r>
                                <a:rPr lang="en-US" sz="2800" b="0" i="1" smtClean="0">
                                  <a:solidFill>
                                    <a:schemeClr val="tx1"/>
                                  </a:solidFill>
                                  <a:latin typeface="Cambria Math" panose="02040503050406030204" pitchFamily="18" charset="0"/>
                                </a:rPr>
                                <m:t>−</m:t>
                              </m:r>
                              <m:sSub>
                                <m:sSubPr>
                                  <m:ctrlPr>
                                    <a:rPr lang="en-US" sz="2800" i="1">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𝑐</m:t>
                                  </m:r>
                                </m:e>
                                <m:sub>
                                  <m:r>
                                    <a:rPr lang="en-US" sz="2800" b="0" i="1" smtClean="0">
                                      <a:solidFill>
                                        <a:schemeClr val="tx1"/>
                                      </a:solidFill>
                                      <a:latin typeface="Cambria Math" panose="02040503050406030204" pitchFamily="18" charset="0"/>
                                    </a:rPr>
                                    <m:t>𝑙</m:t>
                                  </m:r>
                                  <m:r>
                                    <a:rPr lang="en-US" sz="2800" b="0" i="1" smtClean="0">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𝑚</m:t>
                                  </m:r>
                                  <m:r>
                                    <a:rPr lang="en-US" sz="2800" b="0" i="1" smtClean="0">
                                      <a:solidFill>
                                        <a:schemeClr val="tx1"/>
                                      </a:solidFill>
                                      <a:latin typeface="Cambria Math" panose="02040503050406030204" pitchFamily="18" charset="0"/>
                                    </a:rPr>
                                    <m:t>)</m:t>
                                  </m:r>
                                </m:sub>
                              </m:sSub>
                            </m:e>
                          </m:d>
                        </m:num>
                        <m:den>
                          <m:r>
                            <a:rPr lang="en-US" sz="2800" b="0" i="1" smtClean="0">
                              <a:solidFill>
                                <a:schemeClr val="tx1"/>
                              </a:solidFill>
                              <a:latin typeface="Cambria Math" panose="02040503050406030204" pitchFamily="18" charset="0"/>
                            </a:rPr>
                            <m:t>𝑙</m:t>
                          </m:r>
                        </m:den>
                      </m:f>
                    </m:oMath>
                  </m:oMathPara>
                </a14:m>
                <a:endParaRPr lang="en-US" sz="2800" dirty="0">
                  <a:solidFill>
                    <a:schemeClr val="accent6"/>
                  </a:solidFill>
                </a:endParaRPr>
              </a:p>
            </p:txBody>
          </p:sp>
        </mc:Choice>
        <mc:Fallback xmlns="">
          <p:sp>
            <p:nvSpPr>
              <p:cNvPr id="37" name="TextBox 36"/>
              <p:cNvSpPr txBox="1">
                <a:spLocks noRot="1" noChangeAspect="1" noMove="1" noResize="1" noEditPoints="1" noAdjustHandles="1" noChangeArrowheads="1" noChangeShapeType="1" noTextEdit="1"/>
              </p:cNvSpPr>
              <p:nvPr/>
            </p:nvSpPr>
            <p:spPr>
              <a:xfrm>
                <a:off x="8713302" y="5071802"/>
                <a:ext cx="3368807" cy="906082"/>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p:cNvSpPr txBox="1"/>
              <p:nvPr/>
            </p:nvSpPr>
            <p:spPr>
              <a:xfrm>
                <a:off x="5781959" y="5028054"/>
                <a:ext cx="2629038" cy="878446"/>
              </a:xfrm>
              <a:prstGeom prst="rect">
                <a:avLst/>
              </a:prstGeom>
              <a:noFill/>
            </p:spPr>
            <p:txBody>
              <a:bodyPr wrap="square" rtlCol="0">
                <a:spAutoFit/>
              </a:bodyPr>
              <a:lstStyle/>
              <a:p>
                <a14:m>
                  <m:oMath xmlns:m="http://schemas.openxmlformats.org/officeDocument/2006/math">
                    <m:r>
                      <a:rPr lang="en-US" sz="1600" b="0" i="1" smtClean="0">
                        <a:solidFill>
                          <a:schemeClr val="tx1"/>
                        </a:solidFill>
                        <a:latin typeface="Cambria Math" panose="02040503050406030204" pitchFamily="18" charset="0"/>
                      </a:rPr>
                      <m:t>𝐷</m:t>
                    </m:r>
                  </m:oMath>
                </a14:m>
                <a:r>
                  <a:rPr lang="en-US" sz="1600" dirty="0">
                    <a:solidFill>
                      <a:schemeClr val="tx1"/>
                    </a:solidFill>
                  </a:rPr>
                  <a:t>, diffusion coefficient</a:t>
                </a:r>
              </a:p>
              <a:p>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𝑐</m:t>
                        </m:r>
                      </m:e>
                      <m:sub>
                        <m:r>
                          <a:rPr lang="en-US" sz="1600" i="1">
                            <a:solidFill>
                              <a:schemeClr val="tx1"/>
                            </a:solidFill>
                            <a:latin typeface="Cambria Math" panose="02040503050406030204" pitchFamily="18" charset="0"/>
                          </a:rPr>
                          <m:t>𝑜</m:t>
                        </m:r>
                        <m:r>
                          <a:rPr lang="en-US" sz="1600" i="1">
                            <a:solidFill>
                              <a:schemeClr val="tx1"/>
                            </a:solidFill>
                            <a:latin typeface="Cambria Math" panose="02040503050406030204" pitchFamily="18" charset="0"/>
                          </a:rPr>
                          <m:t>,(</m:t>
                        </m:r>
                        <m:r>
                          <a:rPr lang="en-US" sz="1600" i="1">
                            <a:solidFill>
                              <a:schemeClr val="tx1"/>
                            </a:solidFill>
                            <a:latin typeface="Cambria Math" panose="02040503050406030204" pitchFamily="18" charset="0"/>
                          </a:rPr>
                          <m:t>𝑚</m:t>
                        </m:r>
                        <m:r>
                          <a:rPr lang="en-US" sz="1600" i="1">
                            <a:solidFill>
                              <a:schemeClr val="tx1"/>
                            </a:solidFill>
                            <a:latin typeface="Cambria Math" panose="02040503050406030204" pitchFamily="18" charset="0"/>
                          </a:rPr>
                          <m:t>)</m:t>
                        </m:r>
                      </m:sub>
                    </m:sSub>
                  </m:oMath>
                </a14:m>
                <a:r>
                  <a:rPr lang="en-US" sz="1600" dirty="0">
                    <a:solidFill>
                      <a:schemeClr val="tx1"/>
                    </a:solidFill>
                  </a:rPr>
                  <a:t>, feed concentration</a:t>
                </a:r>
              </a:p>
              <a:p>
                <a14:m>
                  <m:oMath xmlns:m="http://schemas.openxmlformats.org/officeDocument/2006/math">
                    <m:sSub>
                      <m:sSubPr>
                        <m:ctrlPr>
                          <a:rPr lang="en-US" sz="1600" i="1">
                            <a:solidFill>
                              <a:schemeClr val="tx1"/>
                            </a:solidFill>
                            <a:latin typeface="Cambria Math" panose="02040503050406030204" pitchFamily="18" charset="0"/>
                          </a:rPr>
                        </m:ctrlPr>
                      </m:sSubPr>
                      <m:e>
                        <m:r>
                          <a:rPr lang="en-US" sz="1600" i="1">
                            <a:solidFill>
                              <a:schemeClr val="tx1"/>
                            </a:solidFill>
                            <a:latin typeface="Cambria Math" panose="02040503050406030204" pitchFamily="18" charset="0"/>
                          </a:rPr>
                          <m:t>𝑐</m:t>
                        </m:r>
                      </m:e>
                      <m:sub>
                        <m:r>
                          <a:rPr lang="en-US" sz="1600" i="1">
                            <a:solidFill>
                              <a:schemeClr val="tx1"/>
                            </a:solidFill>
                            <a:latin typeface="Cambria Math" panose="02040503050406030204" pitchFamily="18" charset="0"/>
                          </a:rPr>
                          <m:t>𝑙</m:t>
                        </m:r>
                        <m:r>
                          <a:rPr lang="en-US" sz="1600" i="1">
                            <a:solidFill>
                              <a:schemeClr val="tx1"/>
                            </a:solidFill>
                            <a:latin typeface="Cambria Math" panose="02040503050406030204" pitchFamily="18" charset="0"/>
                          </a:rPr>
                          <m:t>,(</m:t>
                        </m:r>
                        <m:r>
                          <a:rPr lang="en-US" sz="1600" i="1">
                            <a:solidFill>
                              <a:schemeClr val="tx1"/>
                            </a:solidFill>
                            <a:latin typeface="Cambria Math" panose="02040503050406030204" pitchFamily="18" charset="0"/>
                          </a:rPr>
                          <m:t>𝑚</m:t>
                        </m:r>
                        <m:r>
                          <a:rPr lang="en-US" sz="1600" i="1">
                            <a:solidFill>
                              <a:schemeClr val="tx1"/>
                            </a:solidFill>
                            <a:latin typeface="Cambria Math" panose="02040503050406030204" pitchFamily="18" charset="0"/>
                          </a:rPr>
                          <m:t>)</m:t>
                        </m:r>
                      </m:sub>
                    </m:sSub>
                  </m:oMath>
                </a14:m>
                <a:r>
                  <a:rPr lang="en-US" sz="1600" dirty="0">
                    <a:solidFill>
                      <a:schemeClr val="tx1"/>
                    </a:solidFill>
                  </a:rPr>
                  <a:t>, permeate conc.</a:t>
                </a:r>
              </a:p>
            </p:txBody>
          </p:sp>
        </mc:Choice>
        <mc:Fallback xmlns="">
          <p:sp>
            <p:nvSpPr>
              <p:cNvPr id="38" name="TextBox 37"/>
              <p:cNvSpPr txBox="1">
                <a:spLocks noRot="1" noChangeAspect="1" noMove="1" noResize="1" noEditPoints="1" noAdjustHandles="1" noChangeArrowheads="1" noChangeShapeType="1" noTextEdit="1"/>
              </p:cNvSpPr>
              <p:nvPr/>
            </p:nvSpPr>
            <p:spPr>
              <a:xfrm>
                <a:off x="5781959" y="5028054"/>
                <a:ext cx="2629038" cy="878446"/>
              </a:xfrm>
              <a:prstGeom prst="rect">
                <a:avLst/>
              </a:prstGeom>
              <a:blipFill rotWithShape="0">
                <a:blip r:embed="rId11"/>
                <a:stretch>
                  <a:fillRect t="-2083" b="-5556"/>
                </a:stretch>
              </a:blipFill>
            </p:spPr>
            <p:txBody>
              <a:bodyPr/>
              <a:lstStyle/>
              <a:p>
                <a:r>
                  <a:rPr lang="en-US">
                    <a:noFill/>
                  </a:rPr>
                  <a:t> </a:t>
                </a:r>
              </a:p>
            </p:txBody>
          </p:sp>
        </mc:Fallback>
      </mc:AlternateContent>
    </p:spTree>
    <p:extLst>
      <p:ext uri="{BB962C8B-B14F-4D97-AF65-F5344CB8AC3E}">
        <p14:creationId xmlns:p14="http://schemas.microsoft.com/office/powerpoint/2010/main" val="2860292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5"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15389" y="0"/>
            <a:ext cx="11308267" cy="1143000"/>
          </a:xfrm>
        </p:spPr>
        <p:txBody>
          <a:bodyPr/>
          <a:lstStyle/>
          <a:p>
            <a:r>
              <a:rPr lang="en-US" sz="4200" dirty="0"/>
              <a:t>Solution-Diffusion Model</a:t>
            </a:r>
          </a:p>
        </p:txBody>
      </p:sp>
      <p:sp>
        <p:nvSpPr>
          <p:cNvPr id="68" name="Rectangle 67"/>
          <p:cNvSpPr/>
          <p:nvPr/>
        </p:nvSpPr>
        <p:spPr>
          <a:xfrm>
            <a:off x="5585283" y="939587"/>
            <a:ext cx="393352" cy="41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B17569B-4A4E-4134-9069-6D1D993A6C70}"/>
              </a:ext>
            </a:extLst>
          </p:cNvPr>
          <p:cNvSpPr txBox="1"/>
          <p:nvPr/>
        </p:nvSpPr>
        <p:spPr>
          <a:xfrm>
            <a:off x="569171" y="965820"/>
            <a:ext cx="5823880" cy="1077218"/>
          </a:xfrm>
          <a:prstGeom prst="rect">
            <a:avLst/>
          </a:prstGeom>
          <a:noFill/>
        </p:spPr>
        <p:txBody>
          <a:bodyPr wrap="square" rtlCol="0">
            <a:spAutoFit/>
          </a:bodyPr>
          <a:lstStyle/>
          <a:p>
            <a:r>
              <a:rPr lang="en-US" sz="2400" dirty="0"/>
              <a:t>How does a pressure difference induce a concentration gradient? </a:t>
            </a:r>
          </a:p>
          <a:p>
            <a:pPr marL="285750" indent="-285750">
              <a:buFont typeface="Arial" panose="020B0604020202020204" pitchFamily="34" charset="0"/>
              <a:buChar char="•"/>
            </a:pPr>
            <a:endParaRPr lang="en-US" sz="1600" dirty="0">
              <a:solidFill>
                <a:schemeClr val="accent6"/>
              </a:solidFill>
            </a:endParaRPr>
          </a:p>
        </p:txBody>
      </p:sp>
      <p:pic>
        <p:nvPicPr>
          <p:cNvPr id="32" name="Picture 3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54284" y="2382408"/>
            <a:ext cx="3360662" cy="1920240"/>
          </a:xfrm>
          <a:prstGeom prst="rect">
            <a:avLst/>
          </a:prstGeom>
        </p:spPr>
      </p:pic>
      <p:sp>
        <p:nvSpPr>
          <p:cNvPr id="15" name="TextBox 14">
            <a:extLst>
              <a:ext uri="{FF2B5EF4-FFF2-40B4-BE49-F238E27FC236}">
                <a16:creationId xmlns:a16="http://schemas.microsoft.com/office/drawing/2014/main" id="{6B17569B-4A4E-4134-9069-6D1D993A6C70}"/>
              </a:ext>
            </a:extLst>
          </p:cNvPr>
          <p:cNvSpPr txBox="1"/>
          <p:nvPr/>
        </p:nvSpPr>
        <p:spPr>
          <a:xfrm>
            <a:off x="569171" y="1771048"/>
            <a:ext cx="5930743" cy="677108"/>
          </a:xfrm>
          <a:prstGeom prst="rect">
            <a:avLst/>
          </a:prstGeom>
          <a:noFill/>
        </p:spPr>
        <p:txBody>
          <a:bodyPr wrap="square" rtlCol="0">
            <a:spAutoFit/>
          </a:bodyPr>
          <a:lstStyle/>
          <a:p>
            <a:pPr marL="285750" indent="-285750">
              <a:buFont typeface="Wingdings" panose="05000000000000000000" pitchFamily="2" charset="2"/>
              <a:buChar char="Ø"/>
            </a:pPr>
            <a:r>
              <a:rPr lang="en-US" dirty="0"/>
              <a:t>Paul and </a:t>
            </a:r>
            <a:r>
              <a:rPr lang="en-US" dirty="0" err="1"/>
              <a:t>Ebra</a:t>
            </a:r>
            <a:r>
              <a:rPr lang="en-US" dirty="0"/>
              <a:t>-Lima (1970):  Assumed a step-like pressure profile (physically questionable!)</a:t>
            </a:r>
            <a:endParaRPr lang="en-US" sz="2000" dirty="0"/>
          </a:p>
        </p:txBody>
      </p:sp>
    </p:spTree>
    <p:extLst>
      <p:ext uri="{BB962C8B-B14F-4D97-AF65-F5344CB8AC3E}">
        <p14:creationId xmlns:p14="http://schemas.microsoft.com/office/powerpoint/2010/main" val="1352781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B9A4-2B10-4061-9428-CB69E07F227D}"/>
              </a:ext>
            </a:extLst>
          </p:cNvPr>
          <p:cNvSpPr>
            <a:spLocks noGrp="1"/>
          </p:cNvSpPr>
          <p:nvPr>
            <p:ph type="title"/>
          </p:nvPr>
        </p:nvSpPr>
        <p:spPr>
          <a:xfrm>
            <a:off x="515389" y="0"/>
            <a:ext cx="11308267" cy="1143000"/>
          </a:xfrm>
        </p:spPr>
        <p:txBody>
          <a:bodyPr/>
          <a:lstStyle/>
          <a:p>
            <a:r>
              <a:rPr lang="en-US" sz="4200" dirty="0"/>
              <a:t>Solution-Diffusion Model</a:t>
            </a:r>
          </a:p>
        </p:txBody>
      </p:sp>
      <p:sp>
        <p:nvSpPr>
          <p:cNvPr id="68" name="Rectangle 67"/>
          <p:cNvSpPr/>
          <p:nvPr/>
        </p:nvSpPr>
        <p:spPr>
          <a:xfrm>
            <a:off x="5585283" y="939587"/>
            <a:ext cx="393352" cy="4124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rotWithShape="1">
          <a:blip r:embed="rId3" cstate="email">
            <a:extLst>
              <a:ext uri="{28A0092B-C50C-407E-A947-70E740481C1C}">
                <a14:useLocalDpi xmlns:a14="http://schemas.microsoft.com/office/drawing/2010/main"/>
              </a:ext>
            </a:extLst>
          </a:blip>
          <a:srcRect r="-1194"/>
          <a:stretch/>
        </p:blipFill>
        <p:spPr>
          <a:xfrm>
            <a:off x="1656925" y="2376995"/>
            <a:ext cx="3410857" cy="1920240"/>
          </a:xfrm>
          <a:prstGeom prst="rect">
            <a:avLst/>
          </a:prstGeom>
        </p:spPr>
      </p:pic>
      <p:sp>
        <p:nvSpPr>
          <p:cNvPr id="16" name="TextBox 15">
            <a:extLst>
              <a:ext uri="{FF2B5EF4-FFF2-40B4-BE49-F238E27FC236}">
                <a16:creationId xmlns:a16="http://schemas.microsoft.com/office/drawing/2014/main" id="{6B17569B-4A4E-4134-9069-6D1D993A6C70}"/>
              </a:ext>
            </a:extLst>
          </p:cNvPr>
          <p:cNvSpPr txBox="1"/>
          <p:nvPr/>
        </p:nvSpPr>
        <p:spPr>
          <a:xfrm>
            <a:off x="569171" y="4469550"/>
            <a:ext cx="3863344" cy="369332"/>
          </a:xfrm>
          <a:prstGeom prst="rect">
            <a:avLst/>
          </a:prstGeom>
          <a:noFill/>
        </p:spPr>
        <p:txBody>
          <a:bodyPr wrap="square" rtlCol="0">
            <a:spAutoFit/>
          </a:bodyPr>
          <a:lstStyle/>
          <a:p>
            <a:r>
              <a:rPr lang="en-US" dirty="0"/>
              <a:t>Consequence of the assumption:</a:t>
            </a:r>
          </a:p>
        </p:txBody>
      </p:sp>
      <mc:AlternateContent xmlns:mc="http://schemas.openxmlformats.org/markup-compatibility/2006" xmlns:a14="http://schemas.microsoft.com/office/drawing/2010/main">
        <mc:Choice Requires="a14">
          <p:sp>
            <p:nvSpPr>
              <p:cNvPr id="3" name="Rectangle 2"/>
              <p:cNvSpPr/>
              <p:nvPr/>
            </p:nvSpPr>
            <p:spPr>
              <a:xfrm>
                <a:off x="421831" y="4918400"/>
                <a:ext cx="5016112" cy="673005"/>
              </a:xfrm>
              <a:prstGeom prst="rect">
                <a:avLst/>
              </a:prstGeom>
            </p:spPr>
            <p:txBody>
              <a:bodyPr wrap="square">
                <a:spAutoFit/>
              </a:bodyPr>
              <a:lstStyle/>
              <a:p>
                <a:pPr marL="285750" indent="-285750">
                  <a:buFont typeface="Wingdings" panose="05000000000000000000" pitchFamily="2" charset="2"/>
                  <a:buChar char="Ø"/>
                </a:pPr>
                <a14:m>
                  <m:oMath xmlns:m="http://schemas.openxmlformats.org/officeDocument/2006/math">
                    <m:sSub>
                      <m:sSubPr>
                        <m:ctrlPr>
                          <a:rPr lang="en-US" i="1" smtClean="0">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𝑐</m:t>
                        </m:r>
                      </m:e>
                      <m:sub>
                        <m:r>
                          <a:rPr lang="en-US" i="1">
                            <a:solidFill>
                              <a:schemeClr val="tx1"/>
                            </a:solidFill>
                            <a:latin typeface="Cambria Math" panose="02040503050406030204" pitchFamily="18" charset="0"/>
                          </a:rPr>
                          <m:t>𝑙</m:t>
                        </m:r>
                        <m:r>
                          <a:rPr lang="en-US" i="1">
                            <a:solidFill>
                              <a:schemeClr val="tx1"/>
                            </a:solidFill>
                            <a:latin typeface="Cambria Math" panose="02040503050406030204" pitchFamily="18" charset="0"/>
                          </a:rPr>
                          <m:t>,(</m:t>
                        </m:r>
                        <m:r>
                          <a:rPr lang="en-US" i="1">
                            <a:solidFill>
                              <a:schemeClr val="tx1"/>
                            </a:solidFill>
                            <a:latin typeface="Cambria Math" panose="02040503050406030204" pitchFamily="18" charset="0"/>
                          </a:rPr>
                          <m:t>𝑚</m:t>
                        </m:r>
                        <m:r>
                          <a:rPr lang="en-US" i="1">
                            <a:solidFill>
                              <a:schemeClr val="tx1"/>
                            </a:solidFill>
                            <a:latin typeface="Cambria Math" panose="02040503050406030204" pitchFamily="18" charset="0"/>
                          </a:rPr>
                          <m:t>)</m:t>
                        </m:r>
                      </m:sub>
                    </m:sSub>
                  </m:oMath>
                </a14:m>
                <a:r>
                  <a:rPr lang="en-US" dirty="0">
                    <a:solidFill>
                      <a:schemeClr val="tx1"/>
                    </a:solidFill>
                  </a:rPr>
                  <a:t> decreases exponentially with increasing pressure difference </a:t>
                </a:r>
              </a:p>
            </p:txBody>
          </p:sp>
        </mc:Choice>
        <mc:Fallback xmlns="">
          <p:sp>
            <p:nvSpPr>
              <p:cNvPr id="3" name="Rectangle 2"/>
              <p:cNvSpPr>
                <a:spLocks noRot="1" noChangeAspect="1" noMove="1" noResize="1" noEditPoints="1" noAdjustHandles="1" noChangeArrowheads="1" noChangeShapeType="1" noTextEdit="1"/>
              </p:cNvSpPr>
              <p:nvPr/>
            </p:nvSpPr>
            <p:spPr>
              <a:xfrm>
                <a:off x="421831" y="4918400"/>
                <a:ext cx="5016112" cy="673005"/>
              </a:xfrm>
              <a:prstGeom prst="rect">
                <a:avLst/>
              </a:prstGeom>
              <a:blipFill rotWithShape="0">
                <a:blip r:embed="rId4"/>
                <a:stretch>
                  <a:fillRect l="-729" t="-5455" b="-1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2856699" y="5714649"/>
                <a:ext cx="3151632" cy="65396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𝑐</m:t>
                          </m:r>
                        </m:e>
                        <m:sub>
                          <m:r>
                            <a:rPr lang="en-US" sz="2400" i="1" smtClean="0">
                              <a:solidFill>
                                <a:schemeClr val="tx1"/>
                              </a:solidFill>
                              <a:latin typeface="Cambria Math" panose="02040503050406030204" pitchFamily="18" charset="0"/>
                            </a:rPr>
                            <m:t>𝑙</m:t>
                          </m:r>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𝑚</m:t>
                          </m:r>
                          <m:r>
                            <a:rPr lang="en-US" sz="2400" b="0" i="1" smtClean="0">
                              <a:solidFill>
                                <a:schemeClr val="tx1"/>
                              </a:solidFill>
                              <a:latin typeface="Cambria Math" panose="02040503050406030204" pitchFamily="18" charset="0"/>
                            </a:rPr>
                            <m:t>)</m:t>
                          </m:r>
                        </m:sub>
                      </m:sSub>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𝐾</m:t>
                      </m:r>
                      <m:sSub>
                        <m:sSubPr>
                          <m:ctrlPr>
                            <a:rPr lang="en-US" sz="2400" i="1">
                              <a:solidFill>
                                <a:schemeClr val="tx1"/>
                              </a:solidFill>
                              <a:latin typeface="Cambria Math" panose="02040503050406030204" pitchFamily="18" charset="0"/>
                            </a:rPr>
                          </m:ctrlPr>
                        </m:sSubPr>
                        <m:e>
                          <m:r>
                            <a:rPr lang="en-US" sz="2400" i="1" smtClean="0">
                              <a:solidFill>
                                <a:schemeClr val="tx1"/>
                              </a:solidFill>
                              <a:latin typeface="Cambria Math" panose="02040503050406030204" pitchFamily="18" charset="0"/>
                            </a:rPr>
                            <m:t>𝑐</m:t>
                          </m:r>
                        </m:e>
                        <m:sub>
                          <m:r>
                            <a:rPr lang="en-US" sz="2400" i="1">
                              <a:solidFill>
                                <a:schemeClr val="tx1"/>
                              </a:solidFill>
                              <a:latin typeface="Cambria Math" panose="02040503050406030204" pitchFamily="18" charset="0"/>
                            </a:rPr>
                            <m:t>𝑙</m:t>
                          </m:r>
                        </m:sub>
                      </m:sSub>
                      <m:sSup>
                        <m:sSupPr>
                          <m:ctrlPr>
                            <a:rPr lang="en-US" sz="2400" i="1">
                              <a:solidFill>
                                <a:schemeClr val="tx1"/>
                              </a:solidFill>
                              <a:latin typeface="Cambria Math" panose="02040503050406030204" pitchFamily="18" charset="0"/>
                            </a:rPr>
                          </m:ctrlPr>
                        </m:sSupPr>
                        <m:e>
                          <m:r>
                            <a:rPr lang="en-US" sz="2400" i="1">
                              <a:solidFill>
                                <a:schemeClr val="tx1"/>
                              </a:solidFill>
                              <a:latin typeface="Cambria Math" panose="02040503050406030204" pitchFamily="18" charset="0"/>
                            </a:rPr>
                            <m:t>𝑒</m:t>
                          </m:r>
                        </m:e>
                        <m:sup>
                          <m:d>
                            <m:dPr>
                              <m:ctrlPr>
                                <a:rPr lang="en-US" sz="2400" i="1">
                                  <a:solidFill>
                                    <a:schemeClr val="tx1"/>
                                  </a:solidFill>
                                  <a:latin typeface="Cambria Math" panose="02040503050406030204" pitchFamily="18" charset="0"/>
                                </a:rPr>
                              </m:ctrlPr>
                            </m:dPr>
                            <m:e>
                              <m:f>
                                <m:fPr>
                                  <m:ctrlPr>
                                    <a:rPr lang="en-US" sz="2400" i="1">
                                      <a:solidFill>
                                        <a:schemeClr val="tx1"/>
                                      </a:solidFill>
                                      <a:latin typeface="Cambria Math" panose="02040503050406030204" pitchFamily="18" charset="0"/>
                                    </a:rPr>
                                  </m:ctrlPr>
                                </m:fPr>
                                <m:num>
                                  <m:r>
                                    <a:rPr lang="en-US" sz="2400" i="1">
                                      <a:solidFill>
                                        <a:schemeClr val="tx1"/>
                                      </a:solidFill>
                                      <a:latin typeface="Cambria Math" panose="02040503050406030204" pitchFamily="18" charset="0"/>
                                    </a:rPr>
                                    <m:t>−</m:t>
                                  </m:r>
                                  <m:r>
                                    <a:rPr lang="en-US" sz="2400" i="1">
                                      <a:solidFill>
                                        <a:schemeClr val="tx1"/>
                                      </a:solidFill>
                                      <a:latin typeface="Cambria Math" panose="02040503050406030204" pitchFamily="18" charset="0"/>
                                    </a:rPr>
                                    <m:t>𝑣</m:t>
                                  </m:r>
                                  <m:d>
                                    <m:dPr>
                                      <m:ctrlPr>
                                        <a:rPr lang="en-US" sz="2400" i="1">
                                          <a:solidFill>
                                            <a:schemeClr val="tx1"/>
                                          </a:solidFill>
                                          <a:latin typeface="Cambria Math" panose="02040503050406030204" pitchFamily="18" charset="0"/>
                                        </a:rPr>
                                      </m:ctrlPr>
                                    </m:dPr>
                                    <m:e>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𝑝</m:t>
                                          </m:r>
                                        </m:e>
                                        <m:sub>
                                          <m:r>
                                            <a:rPr lang="en-US" sz="2400" i="1">
                                              <a:solidFill>
                                                <a:schemeClr val="tx1"/>
                                              </a:solidFill>
                                              <a:latin typeface="Cambria Math" panose="02040503050406030204" pitchFamily="18" charset="0"/>
                                            </a:rPr>
                                            <m:t>𝑜</m:t>
                                          </m:r>
                                        </m:sub>
                                      </m:sSub>
                                      <m:r>
                                        <a:rPr lang="en-US" sz="2400" i="1">
                                          <a:solidFill>
                                            <a:schemeClr val="tx1"/>
                                          </a:solidFill>
                                          <a:latin typeface="Cambria Math" panose="02040503050406030204" pitchFamily="18" charset="0"/>
                                        </a:rPr>
                                        <m:t>−</m:t>
                                      </m:r>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𝑝</m:t>
                                          </m:r>
                                        </m:e>
                                        <m:sub>
                                          <m:r>
                                            <a:rPr lang="en-US" sz="2400" i="1">
                                              <a:solidFill>
                                                <a:schemeClr val="tx1"/>
                                              </a:solidFill>
                                              <a:latin typeface="Cambria Math" panose="02040503050406030204" pitchFamily="18" charset="0"/>
                                            </a:rPr>
                                            <m:t>𝑙</m:t>
                                          </m:r>
                                        </m:sub>
                                      </m:sSub>
                                    </m:e>
                                  </m:d>
                                </m:num>
                                <m:den>
                                  <m:r>
                                    <a:rPr lang="en-US" sz="2400" i="1">
                                      <a:solidFill>
                                        <a:schemeClr val="tx1"/>
                                      </a:solidFill>
                                      <a:latin typeface="Cambria Math" panose="02040503050406030204" pitchFamily="18" charset="0"/>
                                    </a:rPr>
                                    <m:t>𝑅𝑇</m:t>
                                  </m:r>
                                </m:den>
                              </m:f>
                            </m:e>
                          </m:d>
                        </m:sup>
                      </m:sSup>
                    </m:oMath>
                  </m:oMathPara>
                </a14:m>
                <a:endParaRPr lang="en-US" sz="2400" dirty="0">
                  <a:solidFill>
                    <a:schemeClr val="accent6"/>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2856699" y="5714649"/>
                <a:ext cx="3151632" cy="653962"/>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p:cNvSpPr txBox="1"/>
              <p:nvPr/>
            </p:nvSpPr>
            <p:spPr>
              <a:xfrm>
                <a:off x="294851" y="5794656"/>
                <a:ext cx="2264979" cy="830997"/>
              </a:xfrm>
              <a:prstGeom prst="rect">
                <a:avLst/>
              </a:prstGeom>
              <a:noFill/>
            </p:spPr>
            <p:txBody>
              <a:bodyPr wrap="none" rtlCol="0">
                <a:spAutoFit/>
              </a:bodyPr>
              <a:lstStyle/>
              <a:p>
                <a14:m>
                  <m:oMath xmlns:m="http://schemas.openxmlformats.org/officeDocument/2006/math">
                    <m:r>
                      <a:rPr lang="en-US" sz="1600" i="1" smtClean="0">
                        <a:solidFill>
                          <a:schemeClr val="tx1"/>
                        </a:solidFill>
                        <a:latin typeface="Cambria Math" panose="02040503050406030204" pitchFamily="18" charset="0"/>
                      </a:rPr>
                      <m:t>𝐾</m:t>
                    </m:r>
                  </m:oMath>
                </a14:m>
                <a:r>
                  <a:rPr lang="en-US" sz="1600" dirty="0">
                    <a:solidFill>
                      <a:schemeClr val="tx1"/>
                    </a:solidFill>
                  </a:rPr>
                  <a:t>, partition coefficient </a:t>
                </a:r>
              </a:p>
              <a:p>
                <a14:m>
                  <m:oMath xmlns:m="http://schemas.openxmlformats.org/officeDocument/2006/math">
                    <m:r>
                      <a:rPr lang="en-US" sz="1600" i="1">
                        <a:solidFill>
                          <a:schemeClr val="tx1"/>
                        </a:solidFill>
                        <a:latin typeface="Cambria Math" panose="02040503050406030204" pitchFamily="18" charset="0"/>
                      </a:rPr>
                      <m:t>𝑣</m:t>
                    </m:r>
                  </m:oMath>
                </a14:m>
                <a:r>
                  <a:rPr lang="en-US" sz="1600" dirty="0">
                    <a:solidFill>
                      <a:schemeClr val="tx1"/>
                    </a:solidFill>
                  </a:rPr>
                  <a:t>, partial molar volume</a:t>
                </a:r>
              </a:p>
              <a:p>
                <a14:m>
                  <m:oMath xmlns:m="http://schemas.openxmlformats.org/officeDocument/2006/math">
                    <m:r>
                      <a:rPr lang="en-US" sz="1600" b="0" i="1" smtClean="0">
                        <a:solidFill>
                          <a:schemeClr val="tx1"/>
                        </a:solidFill>
                        <a:latin typeface="Cambria Math" panose="02040503050406030204" pitchFamily="18" charset="0"/>
                      </a:rPr>
                      <m:t>𝑅𝑇</m:t>
                    </m:r>
                  </m:oMath>
                </a14:m>
                <a:r>
                  <a:rPr lang="en-US" sz="1600" dirty="0">
                    <a:solidFill>
                      <a:schemeClr val="tx1"/>
                    </a:solidFill>
                  </a:rPr>
                  <a:t>, thermal energy</a:t>
                </a:r>
              </a:p>
            </p:txBody>
          </p:sp>
        </mc:Choice>
        <mc:Fallback xmlns="">
          <p:sp>
            <p:nvSpPr>
              <p:cNvPr id="19" name="TextBox 18"/>
              <p:cNvSpPr txBox="1">
                <a:spLocks noRot="1" noChangeAspect="1" noMove="1" noResize="1" noEditPoints="1" noAdjustHandles="1" noChangeArrowheads="1" noChangeShapeType="1" noTextEdit="1"/>
              </p:cNvSpPr>
              <p:nvPr/>
            </p:nvSpPr>
            <p:spPr>
              <a:xfrm>
                <a:off x="294851" y="5794656"/>
                <a:ext cx="2264979" cy="830997"/>
              </a:xfrm>
              <a:prstGeom prst="rect">
                <a:avLst/>
              </a:prstGeom>
              <a:blipFill rotWithShape="0">
                <a:blip r:embed="rId6"/>
                <a:stretch>
                  <a:fillRect t="-2206" b="-8824"/>
                </a:stretch>
              </a:blipFill>
            </p:spPr>
            <p:txBody>
              <a:bodyPr/>
              <a:lstStyle/>
              <a:p>
                <a:r>
                  <a:rPr lang="en-US">
                    <a:noFill/>
                  </a:rPr>
                  <a:t> </a:t>
                </a:r>
              </a:p>
            </p:txBody>
          </p:sp>
        </mc:Fallback>
      </mc:AlternateContent>
      <p:sp>
        <p:nvSpPr>
          <p:cNvPr id="21" name="Rectangle 20"/>
          <p:cNvSpPr/>
          <p:nvPr/>
        </p:nvSpPr>
        <p:spPr>
          <a:xfrm>
            <a:off x="6535368" y="1147094"/>
            <a:ext cx="5016112" cy="707886"/>
          </a:xfrm>
          <a:prstGeom prst="rect">
            <a:avLst/>
          </a:prstGeom>
        </p:spPr>
        <p:txBody>
          <a:bodyPr wrap="square">
            <a:spAutoFit/>
          </a:bodyPr>
          <a:lstStyle/>
          <a:p>
            <a:pPr marL="285750" indent="-285750">
              <a:buFont typeface="Wingdings" panose="05000000000000000000" pitchFamily="2" charset="2"/>
              <a:buChar char="Ø"/>
            </a:pPr>
            <a:r>
              <a:rPr lang="en-US" sz="2000" dirty="0"/>
              <a:t>We reach a limiting flux for water as the pressure difference increases </a:t>
            </a:r>
          </a:p>
        </p:txBody>
      </p:sp>
      <mc:AlternateContent xmlns:mc="http://schemas.openxmlformats.org/markup-compatibility/2006" xmlns:a14="http://schemas.microsoft.com/office/drawing/2010/main">
        <mc:Choice Requires="a14">
          <p:sp>
            <p:nvSpPr>
              <p:cNvPr id="22" name="TextBox 21"/>
              <p:cNvSpPr txBox="1"/>
              <p:nvPr/>
            </p:nvSpPr>
            <p:spPr>
              <a:xfrm>
                <a:off x="7362515" y="2111759"/>
                <a:ext cx="3735510" cy="7497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rPr>
                        <m:t>𝐽</m:t>
                      </m:r>
                      <m:r>
                        <a:rPr lang="en-US" sz="2400" b="0" i="1" smtClean="0">
                          <a:solidFill>
                            <a:schemeClr val="tx1"/>
                          </a:solidFill>
                          <a:latin typeface="Cambria Math" panose="02040503050406030204" pitchFamily="18" charset="0"/>
                        </a:rPr>
                        <m:t>=</m:t>
                      </m:r>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𝐷𝐾</m:t>
                          </m:r>
                        </m:num>
                        <m:den>
                          <m:r>
                            <a:rPr lang="en-US" sz="2400" b="0" i="1" smtClean="0">
                              <a:solidFill>
                                <a:schemeClr val="tx1"/>
                              </a:solidFill>
                              <a:latin typeface="Cambria Math" panose="02040503050406030204" pitchFamily="18" charset="0"/>
                            </a:rPr>
                            <m:t>𝑙</m:t>
                          </m:r>
                        </m:den>
                      </m:f>
                      <m:d>
                        <m:dPr>
                          <m:begChr m:val="["/>
                          <m:endChr m:val="]"/>
                          <m:ctrlPr>
                            <a:rPr lang="en-US" sz="2400" b="0" i="1" smtClean="0">
                              <a:solidFill>
                                <a:schemeClr val="tx1"/>
                              </a:solidFill>
                              <a:latin typeface="Cambria Math" panose="02040503050406030204" pitchFamily="18" charset="0"/>
                            </a:rPr>
                          </m:ctrlPr>
                        </m:dPr>
                        <m:e>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𝑐</m:t>
                              </m:r>
                            </m:e>
                            <m:sub>
                              <m:r>
                                <a:rPr lang="en-US" sz="2400" b="0" i="1" smtClean="0">
                                  <a:solidFill>
                                    <a:schemeClr val="tx1"/>
                                  </a:solidFill>
                                  <a:latin typeface="Cambria Math" panose="02040503050406030204" pitchFamily="18" charset="0"/>
                                </a:rPr>
                                <m:t>𝑜</m:t>
                              </m:r>
                            </m:sub>
                          </m:sSub>
                          <m:r>
                            <a:rPr lang="en-US" sz="2400" b="0" i="1" smtClean="0">
                              <a:solidFill>
                                <a:schemeClr val="tx1"/>
                              </a:solidFill>
                              <a:latin typeface="Cambria Math" panose="02040503050406030204" pitchFamily="18" charset="0"/>
                            </a:rPr>
                            <m:t>−</m:t>
                          </m:r>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𝑐</m:t>
                              </m:r>
                            </m:e>
                            <m:sub>
                              <m:r>
                                <a:rPr lang="en-US" sz="2400" b="0" i="1" smtClean="0">
                                  <a:solidFill>
                                    <a:schemeClr val="tx1"/>
                                  </a:solidFill>
                                  <a:latin typeface="Cambria Math" panose="02040503050406030204" pitchFamily="18" charset="0"/>
                                </a:rPr>
                                <m:t>𝑙</m:t>
                              </m:r>
                            </m:sub>
                          </m:sSub>
                          <m:sSup>
                            <m:sSupPr>
                              <m:ctrlPr>
                                <a:rPr lang="en-US" sz="2400" b="0" i="1" smtClean="0">
                                  <a:solidFill>
                                    <a:schemeClr val="tx1"/>
                                  </a:solidFill>
                                  <a:latin typeface="Cambria Math" panose="02040503050406030204" pitchFamily="18" charset="0"/>
                                </a:rPr>
                              </m:ctrlPr>
                            </m:sSupPr>
                            <m:e>
                              <m:r>
                                <a:rPr lang="en-US" sz="2400" b="0" i="1" smtClean="0">
                                  <a:solidFill>
                                    <a:schemeClr val="tx1"/>
                                  </a:solidFill>
                                  <a:latin typeface="Cambria Math" panose="02040503050406030204" pitchFamily="18" charset="0"/>
                                </a:rPr>
                                <m:t>𝑒</m:t>
                              </m:r>
                            </m:e>
                            <m:sup>
                              <m:d>
                                <m:dPr>
                                  <m:ctrlPr>
                                    <a:rPr lang="en-US" sz="2400" b="0" i="1" smtClean="0">
                                      <a:solidFill>
                                        <a:schemeClr val="tx1"/>
                                      </a:solidFill>
                                      <a:latin typeface="Cambria Math" panose="02040503050406030204" pitchFamily="18" charset="0"/>
                                    </a:rPr>
                                  </m:ctrlPr>
                                </m:dPr>
                                <m:e>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m:t>
                                      </m:r>
                                      <m:r>
                                        <a:rPr lang="en-US" sz="2400" b="0" i="1" smtClean="0">
                                          <a:solidFill>
                                            <a:schemeClr val="tx1"/>
                                          </a:solidFill>
                                          <a:latin typeface="Cambria Math" panose="02040503050406030204" pitchFamily="18" charset="0"/>
                                        </a:rPr>
                                        <m:t>𝑣</m:t>
                                      </m:r>
                                      <m:d>
                                        <m:dPr>
                                          <m:ctrlPr>
                                            <a:rPr lang="en-US" sz="2400" i="1">
                                              <a:solidFill>
                                                <a:schemeClr val="tx1"/>
                                              </a:solidFill>
                                              <a:latin typeface="Cambria Math" panose="02040503050406030204" pitchFamily="18" charset="0"/>
                                            </a:rPr>
                                          </m:ctrlPr>
                                        </m:dPr>
                                        <m:e>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𝑝</m:t>
                                              </m:r>
                                            </m:e>
                                            <m:sub>
                                              <m:r>
                                                <a:rPr lang="en-US" sz="2400" i="1">
                                                  <a:solidFill>
                                                    <a:schemeClr val="tx1"/>
                                                  </a:solidFill>
                                                  <a:latin typeface="Cambria Math" panose="02040503050406030204" pitchFamily="18" charset="0"/>
                                                </a:rPr>
                                                <m:t>𝑜</m:t>
                                              </m:r>
                                            </m:sub>
                                          </m:sSub>
                                          <m:r>
                                            <a:rPr lang="en-US" sz="2400" i="1">
                                              <a:solidFill>
                                                <a:schemeClr val="tx1"/>
                                              </a:solidFill>
                                              <a:latin typeface="Cambria Math" panose="02040503050406030204" pitchFamily="18" charset="0"/>
                                            </a:rPr>
                                            <m:t>−</m:t>
                                          </m:r>
                                          <m:sSub>
                                            <m:sSubPr>
                                              <m:ctrlPr>
                                                <a:rPr lang="en-US" sz="2400" i="1">
                                                  <a:solidFill>
                                                    <a:schemeClr val="tx1"/>
                                                  </a:solidFill>
                                                  <a:latin typeface="Cambria Math" panose="02040503050406030204" pitchFamily="18" charset="0"/>
                                                </a:rPr>
                                              </m:ctrlPr>
                                            </m:sSubPr>
                                            <m:e>
                                              <m:r>
                                                <a:rPr lang="en-US" sz="2400" i="1">
                                                  <a:solidFill>
                                                    <a:schemeClr val="tx1"/>
                                                  </a:solidFill>
                                                  <a:latin typeface="Cambria Math" panose="02040503050406030204" pitchFamily="18" charset="0"/>
                                                </a:rPr>
                                                <m:t>𝑝</m:t>
                                              </m:r>
                                            </m:e>
                                            <m:sub>
                                              <m:r>
                                                <a:rPr lang="en-US" sz="2400" i="1">
                                                  <a:solidFill>
                                                    <a:schemeClr val="tx1"/>
                                                  </a:solidFill>
                                                  <a:latin typeface="Cambria Math" panose="02040503050406030204" pitchFamily="18" charset="0"/>
                                                </a:rPr>
                                                <m:t>𝑙</m:t>
                                              </m:r>
                                            </m:sub>
                                          </m:sSub>
                                        </m:e>
                                      </m:d>
                                    </m:num>
                                    <m:den>
                                      <m:r>
                                        <a:rPr lang="en-US" sz="2400" b="0" i="1" smtClean="0">
                                          <a:solidFill>
                                            <a:schemeClr val="tx1"/>
                                          </a:solidFill>
                                          <a:latin typeface="Cambria Math" panose="02040503050406030204" pitchFamily="18" charset="0"/>
                                        </a:rPr>
                                        <m:t>𝑅𝑇</m:t>
                                      </m:r>
                                    </m:den>
                                  </m:f>
                                </m:e>
                              </m:d>
                            </m:sup>
                          </m:sSup>
                        </m:e>
                      </m:d>
                    </m:oMath>
                  </m:oMathPara>
                </a14:m>
                <a:endParaRPr lang="en-US" sz="2400" dirty="0">
                  <a:solidFill>
                    <a:schemeClr val="accent6"/>
                  </a:solidFill>
                </a:endParaRPr>
              </a:p>
            </p:txBody>
          </p:sp>
        </mc:Choice>
        <mc:Fallback xmlns="">
          <p:sp>
            <p:nvSpPr>
              <p:cNvPr id="22" name="TextBox 21"/>
              <p:cNvSpPr txBox="1">
                <a:spLocks noRot="1" noChangeAspect="1" noMove="1" noResize="1" noEditPoints="1" noAdjustHandles="1" noChangeArrowheads="1" noChangeShapeType="1" noTextEdit="1"/>
              </p:cNvSpPr>
              <p:nvPr/>
            </p:nvSpPr>
            <p:spPr>
              <a:xfrm>
                <a:off x="7362515" y="2111759"/>
                <a:ext cx="3735510" cy="749757"/>
              </a:xfrm>
              <a:prstGeom prst="rect">
                <a:avLst/>
              </a:prstGeom>
              <a:blipFill rotWithShape="0">
                <a:blip r:embed="rId7"/>
                <a:stretch>
                  <a:fillRect/>
                </a:stretch>
              </a:blipFill>
            </p:spPr>
            <p:txBody>
              <a:bodyPr/>
              <a:lstStyle/>
              <a:p>
                <a:r>
                  <a:rPr lang="en-US">
                    <a:noFill/>
                  </a:rPr>
                  <a:t> </a:t>
                </a:r>
              </a:p>
            </p:txBody>
          </p:sp>
        </mc:Fallback>
      </mc:AlternateContent>
      <p:sp>
        <p:nvSpPr>
          <p:cNvPr id="33" name="TextBox 32">
            <a:extLst>
              <a:ext uri="{FF2B5EF4-FFF2-40B4-BE49-F238E27FC236}">
                <a16:creationId xmlns:a16="http://schemas.microsoft.com/office/drawing/2014/main" id="{6B17569B-4A4E-4134-9069-6D1D993A6C70}"/>
              </a:ext>
            </a:extLst>
          </p:cNvPr>
          <p:cNvSpPr txBox="1"/>
          <p:nvPr/>
        </p:nvSpPr>
        <p:spPr>
          <a:xfrm>
            <a:off x="569171" y="943197"/>
            <a:ext cx="5823880" cy="1077218"/>
          </a:xfrm>
          <a:prstGeom prst="rect">
            <a:avLst/>
          </a:prstGeom>
          <a:noFill/>
        </p:spPr>
        <p:txBody>
          <a:bodyPr wrap="square" rtlCol="0">
            <a:spAutoFit/>
          </a:bodyPr>
          <a:lstStyle/>
          <a:p>
            <a:r>
              <a:rPr lang="en-US" sz="2400" dirty="0"/>
              <a:t>How does a pressure difference induce a concentration gradient? </a:t>
            </a:r>
          </a:p>
          <a:p>
            <a:pPr marL="285750" indent="-285750">
              <a:buFont typeface="Arial" panose="020B0604020202020204" pitchFamily="34" charset="0"/>
              <a:buChar char="•"/>
            </a:pPr>
            <a:endParaRPr lang="en-US" sz="1600" dirty="0">
              <a:solidFill>
                <a:schemeClr val="accent6"/>
              </a:solidFill>
            </a:endParaRPr>
          </a:p>
        </p:txBody>
      </p:sp>
      <p:sp>
        <p:nvSpPr>
          <p:cNvPr id="34" name="TextBox 33">
            <a:extLst>
              <a:ext uri="{FF2B5EF4-FFF2-40B4-BE49-F238E27FC236}">
                <a16:creationId xmlns:a16="http://schemas.microsoft.com/office/drawing/2014/main" id="{6B17569B-4A4E-4134-9069-6D1D993A6C70}"/>
              </a:ext>
            </a:extLst>
          </p:cNvPr>
          <p:cNvSpPr txBox="1"/>
          <p:nvPr/>
        </p:nvSpPr>
        <p:spPr>
          <a:xfrm>
            <a:off x="569171" y="1771048"/>
            <a:ext cx="5930743" cy="954107"/>
          </a:xfrm>
          <a:prstGeom prst="rect">
            <a:avLst/>
          </a:prstGeom>
          <a:noFill/>
        </p:spPr>
        <p:txBody>
          <a:bodyPr wrap="square" rtlCol="0">
            <a:spAutoFit/>
          </a:bodyPr>
          <a:lstStyle/>
          <a:p>
            <a:pPr marL="285750" indent="-285750">
              <a:buFont typeface="Wingdings" panose="05000000000000000000" pitchFamily="2" charset="2"/>
              <a:buChar char="Ø"/>
            </a:pPr>
            <a:r>
              <a:rPr lang="en-US" dirty="0"/>
              <a:t>Paul and </a:t>
            </a:r>
            <a:r>
              <a:rPr lang="en-US" dirty="0" err="1"/>
              <a:t>Ebra</a:t>
            </a:r>
            <a:r>
              <a:rPr lang="en-US" dirty="0"/>
              <a:t>-Lima in 1970:  Assume a step-like pressure profile (physically questionable!)</a:t>
            </a:r>
            <a:endParaRPr lang="en-US" sz="2000" dirty="0"/>
          </a:p>
          <a:p>
            <a:pPr marL="285750" indent="-285750">
              <a:buFont typeface="Arial" panose="020B0604020202020204" pitchFamily="34" charset="0"/>
              <a:buChar char="•"/>
            </a:pPr>
            <a:endParaRPr lang="en-US" dirty="0">
              <a:solidFill>
                <a:schemeClr val="accent6"/>
              </a:solidFill>
            </a:endParaRPr>
          </a:p>
        </p:txBody>
      </p:sp>
      <mc:AlternateContent xmlns:mc="http://schemas.openxmlformats.org/markup-compatibility/2006" xmlns:a14="http://schemas.microsoft.com/office/drawing/2010/main">
        <mc:Choice Requires="a14">
          <p:sp>
            <p:nvSpPr>
              <p:cNvPr id="36" name="TextBox 35"/>
              <p:cNvSpPr txBox="1"/>
              <p:nvPr/>
            </p:nvSpPr>
            <p:spPr>
              <a:xfrm>
                <a:off x="5781959" y="3879139"/>
                <a:ext cx="5765361" cy="1267078"/>
              </a:xfrm>
              <a:prstGeom prst="rect">
                <a:avLst/>
              </a:prstGeom>
              <a:solidFill>
                <a:srgbClr val="FFFFCC"/>
              </a:solidFill>
              <a:ln>
                <a:solidFill>
                  <a:srgbClr val="FF0000"/>
                </a:solidFill>
              </a:ln>
            </p:spPr>
            <p:txBody>
              <a:bodyPr wrap="none" lIns="0" tIns="0" rIns="0" bIns="0" rtlCol="0">
                <a:spAutoFit/>
              </a:bodyPr>
              <a:lstStyle/>
              <a:p>
                <a:pPr>
                  <a:spcBef>
                    <a:spcPts val="600"/>
                  </a:spcBef>
                </a:pPr>
                <a:endParaRPr lang="en-US" sz="1200" b="0" i="1" dirty="0">
                  <a:solidFill>
                    <a:schemeClr val="accent2"/>
                  </a:solidFill>
                  <a:latin typeface="Cambria Math" panose="02040503050406030204" pitchFamily="18" charset="0"/>
                </a:endParaRPr>
              </a:p>
              <a:p>
                <a:pPr>
                  <a:spcBef>
                    <a:spcPts val="600"/>
                  </a:spcBef>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panose="02040503050406030204" pitchFamily="18" charset="0"/>
                        </a:rPr>
                        <m:t>𝐽</m:t>
                      </m:r>
                      <m:r>
                        <a:rPr lang="en-US" sz="2800" b="0" i="1" smtClean="0">
                          <a:solidFill>
                            <a:schemeClr val="tx1"/>
                          </a:solidFill>
                          <a:latin typeface="Cambria Math" panose="02040503050406030204" pitchFamily="18" charset="0"/>
                        </a:rPr>
                        <m:t>=</m:t>
                      </m:r>
                      <m:f>
                        <m:fPr>
                          <m:ctrlPr>
                            <a:rPr lang="en-US" sz="2800" b="0" i="1" smtClean="0">
                              <a:solidFill>
                                <a:schemeClr val="tx1"/>
                              </a:solidFill>
                              <a:latin typeface="Cambria Math" panose="02040503050406030204" pitchFamily="18" charset="0"/>
                            </a:rPr>
                          </m:ctrlPr>
                        </m:fPr>
                        <m:num>
                          <m:r>
                            <a:rPr lang="en-US" sz="2800" b="0" i="1" smtClean="0">
                              <a:solidFill>
                                <a:schemeClr val="tx1"/>
                              </a:solidFill>
                              <a:latin typeface="Cambria Math" panose="02040503050406030204" pitchFamily="18" charset="0"/>
                            </a:rPr>
                            <m:t>𝐷𝐾</m:t>
                          </m:r>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𝑐</m:t>
                              </m:r>
                            </m:e>
                            <m:sub>
                              <m:r>
                                <a:rPr lang="en-US" sz="2800" b="0" i="1" smtClean="0">
                                  <a:solidFill>
                                    <a:schemeClr val="tx1"/>
                                  </a:solidFill>
                                  <a:latin typeface="Cambria Math" panose="02040503050406030204" pitchFamily="18" charset="0"/>
                                </a:rPr>
                                <m:t>𝑜</m:t>
                              </m:r>
                            </m:sub>
                          </m:sSub>
                          <m:r>
                            <a:rPr lang="en-US" sz="2800" i="1">
                              <a:solidFill>
                                <a:schemeClr val="tx1"/>
                              </a:solidFill>
                              <a:latin typeface="Cambria Math" panose="02040503050406030204" pitchFamily="18" charset="0"/>
                            </a:rPr>
                            <m:t>𝑣</m:t>
                          </m:r>
                          <m:d>
                            <m:dPr>
                              <m:ctrlPr>
                                <a:rPr lang="en-US" sz="2800" i="1">
                                  <a:solidFill>
                                    <a:schemeClr val="tx1"/>
                                  </a:solidFill>
                                  <a:latin typeface="Cambria Math" panose="02040503050406030204" pitchFamily="18" charset="0"/>
                                </a:rPr>
                              </m:ctrlPr>
                            </m:dPr>
                            <m:e>
                              <m:r>
                                <a:rPr lang="en-US" sz="2800" i="1">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ea typeface="Cambria Math" panose="02040503050406030204" pitchFamily="18" charset="0"/>
                                </a:rPr>
                                <m:t>𝑝</m:t>
                              </m:r>
                              <m:r>
                                <a:rPr lang="en-US" sz="2800" i="1">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ea typeface="Cambria Math" panose="02040503050406030204" pitchFamily="18" charset="0"/>
                                </a:rPr>
                                <m:t>𝜋</m:t>
                              </m:r>
                            </m:e>
                          </m:d>
                        </m:num>
                        <m:den>
                          <m:r>
                            <a:rPr lang="en-US" sz="2800" b="0" i="1" smtClean="0">
                              <a:solidFill>
                                <a:schemeClr val="tx1"/>
                              </a:solidFill>
                              <a:latin typeface="Cambria Math" panose="02040503050406030204" pitchFamily="18" charset="0"/>
                            </a:rPr>
                            <m:t>𝑙</m:t>
                          </m:r>
                          <m:r>
                            <a:rPr lang="en-US" sz="2800" b="0" i="1" smtClean="0">
                              <a:solidFill>
                                <a:schemeClr val="tx1"/>
                              </a:solidFill>
                              <a:latin typeface="Cambria Math" panose="02040503050406030204" pitchFamily="18" charset="0"/>
                            </a:rPr>
                            <m:t> </m:t>
                          </m:r>
                          <m:r>
                            <a:rPr lang="en-US" sz="2800" b="0" i="1" smtClean="0">
                              <a:solidFill>
                                <a:schemeClr val="tx1"/>
                              </a:solidFill>
                              <a:latin typeface="Cambria Math" panose="02040503050406030204" pitchFamily="18" charset="0"/>
                            </a:rPr>
                            <m:t>𝑅𝑇</m:t>
                          </m:r>
                        </m:den>
                      </m:f>
                      <m:r>
                        <a:rPr lang="en-US" sz="2800" b="0" i="1" smtClean="0">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𝐴</m:t>
                      </m:r>
                      <m:d>
                        <m:dPr>
                          <m:ctrlPr>
                            <a:rPr lang="en-US" sz="2800" i="1">
                              <a:solidFill>
                                <a:schemeClr val="tx1"/>
                              </a:solidFill>
                              <a:latin typeface="Cambria Math" panose="02040503050406030204" pitchFamily="18" charset="0"/>
                            </a:rPr>
                          </m:ctrlPr>
                        </m:dPr>
                        <m:e>
                          <m:r>
                            <a:rPr lang="en-US" sz="2800" i="1">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ea typeface="Cambria Math" panose="02040503050406030204" pitchFamily="18" charset="0"/>
                            </a:rPr>
                            <m:t>𝑝</m:t>
                          </m:r>
                          <m:r>
                            <a:rPr lang="en-US" sz="2800" i="1">
                              <a:solidFill>
                                <a:schemeClr val="tx1"/>
                              </a:solidFill>
                              <a:latin typeface="Cambria Math" panose="02040503050406030204" pitchFamily="18" charset="0"/>
                              <a:ea typeface="Cambria Math" panose="02040503050406030204" pitchFamily="18" charset="0"/>
                            </a:rPr>
                            <m:t>−∆</m:t>
                          </m:r>
                          <m:r>
                            <a:rPr lang="en-US" sz="2800" i="1">
                              <a:solidFill>
                                <a:schemeClr val="tx1"/>
                              </a:solidFill>
                              <a:latin typeface="Cambria Math" panose="02040503050406030204" pitchFamily="18" charset="0"/>
                              <a:ea typeface="Cambria Math" panose="02040503050406030204" pitchFamily="18" charset="0"/>
                            </a:rPr>
                            <m:t>𝜋</m:t>
                          </m:r>
                        </m:e>
                      </m:d>
                    </m:oMath>
                  </m:oMathPara>
                </a14:m>
                <a:endParaRPr lang="en-US" sz="2800" dirty="0">
                  <a:solidFill>
                    <a:schemeClr val="tx1"/>
                  </a:solidFill>
                </a:endParaRPr>
              </a:p>
              <a:p>
                <a:endParaRPr lang="en-US" sz="1600" dirty="0">
                  <a:solidFill>
                    <a:schemeClr val="accent2"/>
                  </a:solidFill>
                </a:endParaRPr>
              </a:p>
            </p:txBody>
          </p:sp>
        </mc:Choice>
        <mc:Fallback xmlns="">
          <p:sp>
            <p:nvSpPr>
              <p:cNvPr id="36" name="TextBox 35"/>
              <p:cNvSpPr txBox="1">
                <a:spLocks noRot="1" noChangeAspect="1" noMove="1" noResize="1" noEditPoints="1" noAdjustHandles="1" noChangeArrowheads="1" noChangeShapeType="1" noTextEdit="1"/>
              </p:cNvSpPr>
              <p:nvPr/>
            </p:nvSpPr>
            <p:spPr>
              <a:xfrm>
                <a:off x="5781959" y="3879139"/>
                <a:ext cx="5765361" cy="1267078"/>
              </a:xfrm>
              <a:prstGeom prst="rect">
                <a:avLst/>
              </a:prstGeom>
              <a:blipFill rotWithShape="0">
                <a:blip r:embed="rId8"/>
                <a:stretch>
                  <a:fillRect/>
                </a:stretch>
              </a:blipFill>
              <a:ln>
                <a:solidFill>
                  <a:srgbClr val="FF0000"/>
                </a:solidFill>
              </a:ln>
            </p:spPr>
            <p:txBody>
              <a:bodyPr/>
              <a:lstStyle/>
              <a:p>
                <a:r>
                  <a:rPr lang="en-US">
                    <a:noFill/>
                  </a:rPr>
                  <a:t> </a:t>
                </a:r>
              </a:p>
            </p:txBody>
          </p:sp>
        </mc:Fallback>
      </mc:AlternateContent>
      <p:sp>
        <p:nvSpPr>
          <p:cNvPr id="4" name="Rectangle 3">
            <a:extLst>
              <a:ext uri="{FF2B5EF4-FFF2-40B4-BE49-F238E27FC236}">
                <a16:creationId xmlns:a16="http://schemas.microsoft.com/office/drawing/2014/main" id="{0B06D4C7-3631-EC12-9E20-47318A92FC50}"/>
              </a:ext>
            </a:extLst>
          </p:cNvPr>
          <p:cNvSpPr/>
          <p:nvPr/>
        </p:nvSpPr>
        <p:spPr>
          <a:xfrm>
            <a:off x="6535368" y="3244334"/>
            <a:ext cx="5016112" cy="400110"/>
          </a:xfrm>
          <a:prstGeom prst="rect">
            <a:avLst/>
          </a:prstGeom>
        </p:spPr>
        <p:txBody>
          <a:bodyPr wrap="square">
            <a:spAutoFit/>
          </a:bodyPr>
          <a:lstStyle/>
          <a:p>
            <a:pPr marL="285750" indent="-285750">
              <a:buFont typeface="Wingdings" panose="05000000000000000000" pitchFamily="2" charset="2"/>
              <a:buChar char="Ø"/>
            </a:pPr>
            <a:r>
              <a:rPr lang="en-US" sz="2000" dirty="0"/>
              <a:t>It can be simplified to the final equation </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66916BA-7688-7528-FEA7-125EBCDBD8EE}"/>
                  </a:ext>
                </a:extLst>
              </p:cNvPr>
              <p:cNvSpPr txBox="1"/>
              <p:nvPr/>
            </p:nvSpPr>
            <p:spPr>
              <a:xfrm>
                <a:off x="8238300" y="5265772"/>
                <a:ext cx="1610248" cy="69140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rPr>
                        <m:t>𝐴</m:t>
                      </m:r>
                      <m:r>
                        <a:rPr lang="en-US" sz="2400" b="0" i="1" smtClean="0">
                          <a:solidFill>
                            <a:schemeClr val="tx1"/>
                          </a:solidFill>
                          <a:latin typeface="Cambria Math" panose="02040503050406030204" pitchFamily="18" charset="0"/>
                        </a:rPr>
                        <m:t>=</m:t>
                      </m:r>
                      <m:f>
                        <m:fPr>
                          <m:ctrlPr>
                            <a:rPr lang="en-US" sz="2400" b="0" i="1" smtClean="0">
                              <a:solidFill>
                                <a:schemeClr val="tx1"/>
                              </a:solidFill>
                              <a:latin typeface="Cambria Math" panose="02040503050406030204" pitchFamily="18" charset="0"/>
                            </a:rPr>
                          </m:ctrlPr>
                        </m:fPr>
                        <m:num>
                          <m:r>
                            <a:rPr lang="en-US" sz="2400" b="1" i="1" smtClean="0">
                              <a:solidFill>
                                <a:schemeClr val="tx1"/>
                              </a:solidFill>
                              <a:latin typeface="Cambria Math" panose="02040503050406030204" pitchFamily="18" charset="0"/>
                            </a:rPr>
                            <m:t>𝑫𝑲</m:t>
                          </m:r>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𝑐</m:t>
                              </m:r>
                            </m:e>
                            <m:sub>
                              <m:r>
                                <a:rPr lang="en-US" sz="2400" b="0" i="1" smtClean="0">
                                  <a:solidFill>
                                    <a:schemeClr val="tx1"/>
                                  </a:solidFill>
                                  <a:latin typeface="Cambria Math" panose="02040503050406030204" pitchFamily="18" charset="0"/>
                                </a:rPr>
                                <m:t>𝑜</m:t>
                              </m:r>
                            </m:sub>
                          </m:sSub>
                          <m:r>
                            <a:rPr lang="en-US" sz="2400" i="1">
                              <a:solidFill>
                                <a:schemeClr val="tx1"/>
                              </a:solidFill>
                              <a:latin typeface="Cambria Math" panose="02040503050406030204" pitchFamily="18" charset="0"/>
                            </a:rPr>
                            <m:t>𝑣</m:t>
                          </m:r>
                        </m:num>
                        <m:den>
                          <m:r>
                            <a:rPr lang="en-US" sz="2400" b="0" i="1" smtClean="0">
                              <a:solidFill>
                                <a:schemeClr val="tx1"/>
                              </a:solidFill>
                              <a:latin typeface="Cambria Math" panose="02040503050406030204" pitchFamily="18" charset="0"/>
                            </a:rPr>
                            <m:t>𝑙</m:t>
                          </m:r>
                          <m:r>
                            <a:rPr lang="en-US" sz="2400" b="0" i="1" smtClean="0">
                              <a:solidFill>
                                <a:schemeClr val="tx1"/>
                              </a:solidFill>
                              <a:latin typeface="Cambria Math" panose="02040503050406030204" pitchFamily="18" charset="0"/>
                            </a:rPr>
                            <m:t> </m:t>
                          </m:r>
                          <m:r>
                            <a:rPr lang="en-US" sz="2400" b="0" i="1" smtClean="0">
                              <a:solidFill>
                                <a:schemeClr val="tx1"/>
                              </a:solidFill>
                              <a:latin typeface="Cambria Math" panose="02040503050406030204" pitchFamily="18" charset="0"/>
                            </a:rPr>
                            <m:t>𝑅𝑇</m:t>
                          </m:r>
                        </m:den>
                      </m:f>
                    </m:oMath>
                  </m:oMathPara>
                </a14:m>
                <a:endParaRPr lang="en-US" sz="2400" dirty="0">
                  <a:solidFill>
                    <a:schemeClr val="tx1"/>
                  </a:solidFill>
                </a:endParaRPr>
              </a:p>
            </p:txBody>
          </p:sp>
        </mc:Choice>
        <mc:Fallback xmlns="">
          <p:sp>
            <p:nvSpPr>
              <p:cNvPr id="5" name="TextBox 4">
                <a:extLst>
                  <a:ext uri="{FF2B5EF4-FFF2-40B4-BE49-F238E27FC236}">
                    <a16:creationId xmlns:a16="http://schemas.microsoft.com/office/drawing/2014/main" xmlns="" xmlns:a14="http://schemas.microsoft.com/office/drawing/2010/main" id="{D66916BA-7688-7528-FEA7-125EBCDBD8EE}"/>
                  </a:ext>
                </a:extLst>
              </p:cNvPr>
              <p:cNvSpPr txBox="1">
                <a:spLocks noRot="1" noChangeAspect="1" noMove="1" noResize="1" noEditPoints="1" noAdjustHandles="1" noChangeArrowheads="1" noChangeShapeType="1" noTextEdit="1"/>
              </p:cNvSpPr>
              <p:nvPr/>
            </p:nvSpPr>
            <p:spPr>
              <a:xfrm>
                <a:off x="8238300" y="5265772"/>
                <a:ext cx="1610248" cy="691408"/>
              </a:xfrm>
              <a:prstGeom prst="rect">
                <a:avLst/>
              </a:prstGeom>
              <a:blipFill rotWithShape="0">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67962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P spid="18" grpId="0"/>
      <p:bldP spid="19" grpId="0"/>
      <p:bldP spid="21" grpId="0"/>
      <p:bldP spid="22" grpId="0"/>
      <p:bldP spid="36" grpId="0" animBg="1"/>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151AC83-5544-E20E-C344-DBA1C497495C}"/>
              </a:ext>
            </a:extLst>
          </p:cNvPr>
          <p:cNvSpPr txBox="1">
            <a:spLocks/>
          </p:cNvSpPr>
          <p:nvPr/>
        </p:nvSpPr>
        <p:spPr bwMode="auto">
          <a:xfrm>
            <a:off x="291958" y="89952"/>
            <a:ext cx="11608079" cy="2237619"/>
          </a:xfrm>
          <a:prstGeom prst="rect">
            <a:avLst/>
          </a:prstGeom>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000066"/>
                </a:solidFill>
                <a:latin typeface="Arial" charset="0"/>
                <a:ea typeface="+mj-ea"/>
                <a:cs typeface="+mj-cs"/>
              </a:defRPr>
            </a:lvl1pPr>
            <a:lvl2pPr algn="l" rtl="0" eaLnBrk="0" fontAlgn="base" hangingPunct="0">
              <a:spcBef>
                <a:spcPct val="0"/>
              </a:spcBef>
              <a:spcAft>
                <a:spcPct val="0"/>
              </a:spcAft>
              <a:defRPr sz="4400">
                <a:solidFill>
                  <a:srgbClr val="000066"/>
                </a:solidFill>
                <a:latin typeface="Arial" charset="0"/>
              </a:defRPr>
            </a:lvl2pPr>
            <a:lvl3pPr algn="l" rtl="0" eaLnBrk="0" fontAlgn="base" hangingPunct="0">
              <a:spcBef>
                <a:spcPct val="0"/>
              </a:spcBef>
              <a:spcAft>
                <a:spcPct val="0"/>
              </a:spcAft>
              <a:defRPr sz="4400">
                <a:solidFill>
                  <a:srgbClr val="000066"/>
                </a:solidFill>
                <a:latin typeface="Arial" charset="0"/>
              </a:defRPr>
            </a:lvl3pPr>
            <a:lvl4pPr algn="l" rtl="0" eaLnBrk="0" fontAlgn="base" hangingPunct="0">
              <a:spcBef>
                <a:spcPct val="0"/>
              </a:spcBef>
              <a:spcAft>
                <a:spcPct val="0"/>
              </a:spcAft>
              <a:defRPr sz="4400">
                <a:solidFill>
                  <a:srgbClr val="000066"/>
                </a:solidFill>
                <a:latin typeface="Arial" charset="0"/>
              </a:defRPr>
            </a:lvl4pPr>
            <a:lvl5pPr algn="l" rtl="0" eaLnBrk="0" fontAlgn="base" hangingPunct="0">
              <a:spcBef>
                <a:spcPct val="0"/>
              </a:spcBef>
              <a:spcAft>
                <a:spcPct val="0"/>
              </a:spcAft>
              <a:defRPr sz="4400">
                <a:solidFill>
                  <a:srgbClr val="000066"/>
                </a:solidFill>
                <a:latin typeface="Arial" charset="0"/>
              </a:defRPr>
            </a:lvl5pPr>
            <a:lvl6pPr marL="457200" algn="l" rtl="0" fontAlgn="base">
              <a:spcBef>
                <a:spcPct val="0"/>
              </a:spcBef>
              <a:spcAft>
                <a:spcPct val="0"/>
              </a:spcAft>
              <a:defRPr sz="4400">
                <a:solidFill>
                  <a:srgbClr val="000066"/>
                </a:solidFill>
                <a:latin typeface="Arial" charset="0"/>
              </a:defRPr>
            </a:lvl6pPr>
            <a:lvl7pPr marL="914400" algn="l" rtl="0" fontAlgn="base">
              <a:spcBef>
                <a:spcPct val="0"/>
              </a:spcBef>
              <a:spcAft>
                <a:spcPct val="0"/>
              </a:spcAft>
              <a:defRPr sz="4400">
                <a:solidFill>
                  <a:srgbClr val="000066"/>
                </a:solidFill>
                <a:latin typeface="Arial" charset="0"/>
              </a:defRPr>
            </a:lvl7pPr>
            <a:lvl8pPr marL="1371600" algn="l" rtl="0" fontAlgn="base">
              <a:spcBef>
                <a:spcPct val="0"/>
              </a:spcBef>
              <a:spcAft>
                <a:spcPct val="0"/>
              </a:spcAft>
              <a:defRPr sz="4400">
                <a:solidFill>
                  <a:srgbClr val="000066"/>
                </a:solidFill>
                <a:latin typeface="Arial" charset="0"/>
              </a:defRPr>
            </a:lvl8pPr>
            <a:lvl9pPr marL="1828800" algn="l" rtl="0" fontAlgn="base">
              <a:spcBef>
                <a:spcPct val="0"/>
              </a:spcBef>
              <a:spcAft>
                <a:spcPct val="0"/>
              </a:spcAft>
              <a:defRPr sz="4400">
                <a:solidFill>
                  <a:srgbClr val="000066"/>
                </a:solidFill>
                <a:latin typeface="Arial" charset="0"/>
              </a:defRPr>
            </a:lvl9pPr>
          </a:lstStyle>
          <a:p>
            <a:r>
              <a:rPr lang="en-US" kern="0" dirty="0">
                <a:solidFill>
                  <a:schemeClr val="tx1"/>
                </a:solidFill>
              </a:rPr>
              <a:t>Is Water Transport in Reverse Osmosis Membranes Governed by the Solution-Diffusion Mechanism? </a:t>
            </a:r>
          </a:p>
        </p:txBody>
      </p:sp>
      <p:grpSp>
        <p:nvGrpSpPr>
          <p:cNvPr id="8" name="Group 7">
            <a:extLst>
              <a:ext uri="{FF2B5EF4-FFF2-40B4-BE49-F238E27FC236}">
                <a16:creationId xmlns:a16="http://schemas.microsoft.com/office/drawing/2014/main" id="{96300B71-23C7-E9A8-0AD7-A148357CB7E5}"/>
              </a:ext>
            </a:extLst>
          </p:cNvPr>
          <p:cNvGrpSpPr>
            <a:grpSpLocks noChangeAspect="1"/>
          </p:cNvGrpSpPr>
          <p:nvPr/>
        </p:nvGrpSpPr>
        <p:grpSpPr>
          <a:xfrm>
            <a:off x="2890350" y="4961742"/>
            <a:ext cx="5856661" cy="1701373"/>
            <a:chOff x="3496589" y="1981153"/>
            <a:chExt cx="3845063" cy="1140625"/>
          </a:xfrm>
        </p:grpSpPr>
        <p:pic>
          <p:nvPicPr>
            <p:cNvPr id="9" name="Picture 8">
              <a:extLst>
                <a:ext uri="{FF2B5EF4-FFF2-40B4-BE49-F238E27FC236}">
                  <a16:creationId xmlns:a16="http://schemas.microsoft.com/office/drawing/2014/main" id="{C6F1816C-347D-BE27-AB81-F55F795ED9E1}"/>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rcRect l="10941" t="27156" r="9036" b="30642"/>
            <a:stretch/>
          </p:blipFill>
          <p:spPr>
            <a:xfrm>
              <a:off x="3496589" y="1981153"/>
              <a:ext cx="3845063" cy="1140625"/>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83FF6A23-A2A5-FB86-3323-5626D9092AE1}"/>
                </a:ext>
              </a:extLst>
            </p:cNvPr>
            <p:cNvSpPr/>
            <p:nvPr/>
          </p:nvSpPr>
          <p:spPr>
            <a:xfrm>
              <a:off x="6411255" y="2709711"/>
              <a:ext cx="650789" cy="246109"/>
            </a:xfrm>
            <a:prstGeom prst="rect">
              <a:avLst/>
            </a:prstGeom>
            <a:solidFill>
              <a:srgbClr val="EBFFFF"/>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
        <p:nvSpPr>
          <p:cNvPr id="11" name="Title 1">
            <a:extLst>
              <a:ext uri="{FF2B5EF4-FFF2-40B4-BE49-F238E27FC236}">
                <a16:creationId xmlns:a16="http://schemas.microsoft.com/office/drawing/2014/main" id="{C6BC88AF-C420-3C84-4874-293D7C1B7423}"/>
              </a:ext>
            </a:extLst>
          </p:cNvPr>
          <p:cNvSpPr txBox="1">
            <a:spLocks/>
          </p:cNvSpPr>
          <p:nvPr/>
        </p:nvSpPr>
        <p:spPr bwMode="auto">
          <a:xfrm>
            <a:off x="224502" y="2432904"/>
            <a:ext cx="11608079" cy="1247181"/>
          </a:xfrm>
          <a:prstGeom prst="rect">
            <a:avLst/>
          </a:prstGeom>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000066"/>
                </a:solidFill>
                <a:latin typeface="Arial" charset="0"/>
                <a:ea typeface="+mj-ea"/>
                <a:cs typeface="+mj-cs"/>
              </a:defRPr>
            </a:lvl1pPr>
            <a:lvl2pPr algn="l" rtl="0" eaLnBrk="0" fontAlgn="base" hangingPunct="0">
              <a:spcBef>
                <a:spcPct val="0"/>
              </a:spcBef>
              <a:spcAft>
                <a:spcPct val="0"/>
              </a:spcAft>
              <a:defRPr sz="4400">
                <a:solidFill>
                  <a:srgbClr val="000066"/>
                </a:solidFill>
                <a:latin typeface="Arial" charset="0"/>
              </a:defRPr>
            </a:lvl2pPr>
            <a:lvl3pPr algn="l" rtl="0" eaLnBrk="0" fontAlgn="base" hangingPunct="0">
              <a:spcBef>
                <a:spcPct val="0"/>
              </a:spcBef>
              <a:spcAft>
                <a:spcPct val="0"/>
              </a:spcAft>
              <a:defRPr sz="4400">
                <a:solidFill>
                  <a:srgbClr val="000066"/>
                </a:solidFill>
                <a:latin typeface="Arial" charset="0"/>
              </a:defRPr>
            </a:lvl3pPr>
            <a:lvl4pPr algn="l" rtl="0" eaLnBrk="0" fontAlgn="base" hangingPunct="0">
              <a:spcBef>
                <a:spcPct val="0"/>
              </a:spcBef>
              <a:spcAft>
                <a:spcPct val="0"/>
              </a:spcAft>
              <a:defRPr sz="4400">
                <a:solidFill>
                  <a:srgbClr val="000066"/>
                </a:solidFill>
                <a:latin typeface="Arial" charset="0"/>
              </a:defRPr>
            </a:lvl4pPr>
            <a:lvl5pPr algn="l" rtl="0" eaLnBrk="0" fontAlgn="base" hangingPunct="0">
              <a:spcBef>
                <a:spcPct val="0"/>
              </a:spcBef>
              <a:spcAft>
                <a:spcPct val="0"/>
              </a:spcAft>
              <a:defRPr sz="4400">
                <a:solidFill>
                  <a:srgbClr val="000066"/>
                </a:solidFill>
                <a:latin typeface="Arial" charset="0"/>
              </a:defRPr>
            </a:lvl5pPr>
            <a:lvl6pPr marL="457200" algn="l" rtl="0" fontAlgn="base">
              <a:spcBef>
                <a:spcPct val="0"/>
              </a:spcBef>
              <a:spcAft>
                <a:spcPct val="0"/>
              </a:spcAft>
              <a:defRPr sz="4400">
                <a:solidFill>
                  <a:srgbClr val="000066"/>
                </a:solidFill>
                <a:latin typeface="Arial" charset="0"/>
              </a:defRPr>
            </a:lvl6pPr>
            <a:lvl7pPr marL="914400" algn="l" rtl="0" fontAlgn="base">
              <a:spcBef>
                <a:spcPct val="0"/>
              </a:spcBef>
              <a:spcAft>
                <a:spcPct val="0"/>
              </a:spcAft>
              <a:defRPr sz="4400">
                <a:solidFill>
                  <a:srgbClr val="000066"/>
                </a:solidFill>
                <a:latin typeface="Arial" charset="0"/>
              </a:defRPr>
            </a:lvl7pPr>
            <a:lvl8pPr marL="1371600" algn="l" rtl="0" fontAlgn="base">
              <a:spcBef>
                <a:spcPct val="0"/>
              </a:spcBef>
              <a:spcAft>
                <a:spcPct val="0"/>
              </a:spcAft>
              <a:defRPr sz="4400">
                <a:solidFill>
                  <a:srgbClr val="000066"/>
                </a:solidFill>
                <a:latin typeface="Arial" charset="0"/>
              </a:defRPr>
            </a:lvl8pPr>
            <a:lvl9pPr marL="1828800" algn="l" rtl="0" fontAlgn="base">
              <a:spcBef>
                <a:spcPct val="0"/>
              </a:spcBef>
              <a:spcAft>
                <a:spcPct val="0"/>
              </a:spcAft>
              <a:defRPr sz="4400">
                <a:solidFill>
                  <a:srgbClr val="000066"/>
                </a:solidFill>
                <a:latin typeface="Arial" charset="0"/>
              </a:defRPr>
            </a:lvl9pPr>
          </a:lstStyle>
          <a:p>
            <a:r>
              <a:rPr lang="en-US" sz="3600" kern="0" dirty="0">
                <a:solidFill>
                  <a:schemeClr val="tx1"/>
                </a:solidFill>
              </a:rPr>
              <a:t>No in-situ experimental techniques to probe RO membranes at the molecular level under pressure </a:t>
            </a:r>
          </a:p>
        </p:txBody>
      </p:sp>
      <p:sp>
        <p:nvSpPr>
          <p:cNvPr id="12" name="Title 1">
            <a:extLst>
              <a:ext uri="{FF2B5EF4-FFF2-40B4-BE49-F238E27FC236}">
                <a16:creationId xmlns:a16="http://schemas.microsoft.com/office/drawing/2014/main" id="{8BBCF98E-5E04-942F-C915-C23C5AA3105C}"/>
              </a:ext>
            </a:extLst>
          </p:cNvPr>
          <p:cNvSpPr txBox="1">
            <a:spLocks/>
          </p:cNvSpPr>
          <p:nvPr/>
        </p:nvSpPr>
        <p:spPr bwMode="auto">
          <a:xfrm>
            <a:off x="224502" y="3785418"/>
            <a:ext cx="11608079" cy="989349"/>
          </a:xfrm>
          <a:prstGeom prst="rect">
            <a:avLst/>
          </a:prstGeom>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000066"/>
                </a:solidFill>
                <a:latin typeface="Arial" charset="0"/>
                <a:ea typeface="+mj-ea"/>
                <a:cs typeface="+mj-cs"/>
              </a:defRPr>
            </a:lvl1pPr>
            <a:lvl2pPr algn="l" rtl="0" eaLnBrk="0" fontAlgn="base" hangingPunct="0">
              <a:spcBef>
                <a:spcPct val="0"/>
              </a:spcBef>
              <a:spcAft>
                <a:spcPct val="0"/>
              </a:spcAft>
              <a:defRPr sz="4400">
                <a:solidFill>
                  <a:srgbClr val="000066"/>
                </a:solidFill>
                <a:latin typeface="Arial" charset="0"/>
              </a:defRPr>
            </a:lvl2pPr>
            <a:lvl3pPr algn="l" rtl="0" eaLnBrk="0" fontAlgn="base" hangingPunct="0">
              <a:spcBef>
                <a:spcPct val="0"/>
              </a:spcBef>
              <a:spcAft>
                <a:spcPct val="0"/>
              </a:spcAft>
              <a:defRPr sz="4400">
                <a:solidFill>
                  <a:srgbClr val="000066"/>
                </a:solidFill>
                <a:latin typeface="Arial" charset="0"/>
              </a:defRPr>
            </a:lvl3pPr>
            <a:lvl4pPr algn="l" rtl="0" eaLnBrk="0" fontAlgn="base" hangingPunct="0">
              <a:spcBef>
                <a:spcPct val="0"/>
              </a:spcBef>
              <a:spcAft>
                <a:spcPct val="0"/>
              </a:spcAft>
              <a:defRPr sz="4400">
                <a:solidFill>
                  <a:srgbClr val="000066"/>
                </a:solidFill>
                <a:latin typeface="Arial" charset="0"/>
              </a:defRPr>
            </a:lvl4pPr>
            <a:lvl5pPr algn="l" rtl="0" eaLnBrk="0" fontAlgn="base" hangingPunct="0">
              <a:spcBef>
                <a:spcPct val="0"/>
              </a:spcBef>
              <a:spcAft>
                <a:spcPct val="0"/>
              </a:spcAft>
              <a:defRPr sz="4400">
                <a:solidFill>
                  <a:srgbClr val="000066"/>
                </a:solidFill>
                <a:latin typeface="Arial" charset="0"/>
              </a:defRPr>
            </a:lvl5pPr>
            <a:lvl6pPr marL="457200" algn="l" rtl="0" fontAlgn="base">
              <a:spcBef>
                <a:spcPct val="0"/>
              </a:spcBef>
              <a:spcAft>
                <a:spcPct val="0"/>
              </a:spcAft>
              <a:defRPr sz="4400">
                <a:solidFill>
                  <a:srgbClr val="000066"/>
                </a:solidFill>
                <a:latin typeface="Arial" charset="0"/>
              </a:defRPr>
            </a:lvl6pPr>
            <a:lvl7pPr marL="914400" algn="l" rtl="0" fontAlgn="base">
              <a:spcBef>
                <a:spcPct val="0"/>
              </a:spcBef>
              <a:spcAft>
                <a:spcPct val="0"/>
              </a:spcAft>
              <a:defRPr sz="4400">
                <a:solidFill>
                  <a:srgbClr val="000066"/>
                </a:solidFill>
                <a:latin typeface="Arial" charset="0"/>
              </a:defRPr>
            </a:lvl7pPr>
            <a:lvl8pPr marL="1371600" algn="l" rtl="0" fontAlgn="base">
              <a:spcBef>
                <a:spcPct val="0"/>
              </a:spcBef>
              <a:spcAft>
                <a:spcPct val="0"/>
              </a:spcAft>
              <a:defRPr sz="4400">
                <a:solidFill>
                  <a:srgbClr val="000066"/>
                </a:solidFill>
                <a:latin typeface="Arial" charset="0"/>
              </a:defRPr>
            </a:lvl8pPr>
            <a:lvl9pPr marL="1828800" algn="l" rtl="0" fontAlgn="base">
              <a:spcBef>
                <a:spcPct val="0"/>
              </a:spcBef>
              <a:spcAft>
                <a:spcPct val="0"/>
              </a:spcAft>
              <a:defRPr sz="4400">
                <a:solidFill>
                  <a:srgbClr val="000066"/>
                </a:solidFill>
                <a:latin typeface="Arial" charset="0"/>
              </a:defRPr>
            </a:lvl9pPr>
          </a:lstStyle>
          <a:p>
            <a:r>
              <a:rPr lang="en-US" sz="3600" kern="0" dirty="0">
                <a:solidFill>
                  <a:schemeClr val="tx1"/>
                </a:solidFill>
              </a:rPr>
              <a:t>Hence, we used molecular dynamics simulations</a:t>
            </a:r>
          </a:p>
        </p:txBody>
      </p:sp>
    </p:spTree>
    <p:extLst>
      <p:ext uri="{BB962C8B-B14F-4D97-AF65-F5344CB8AC3E}">
        <p14:creationId xmlns:p14="http://schemas.microsoft.com/office/powerpoint/2010/main" val="2816554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7320462" y="2445331"/>
            <a:ext cx="1828800" cy="3112994"/>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88072" y="2459624"/>
            <a:ext cx="1825781" cy="3108960"/>
          </a:xfrm>
          <a:prstGeom prst="rect">
            <a:avLst/>
          </a:prstGeom>
        </p:spPr>
      </p:pic>
      <p:grpSp>
        <p:nvGrpSpPr>
          <p:cNvPr id="6" name="组合 5"/>
          <p:cNvGrpSpPr/>
          <p:nvPr/>
        </p:nvGrpSpPr>
        <p:grpSpPr>
          <a:xfrm>
            <a:off x="1181192" y="1933649"/>
            <a:ext cx="3143182" cy="3740197"/>
            <a:chOff x="191192" y="1676414"/>
            <a:chExt cx="3143182" cy="3740197"/>
          </a:xfrm>
        </p:grpSpPr>
        <p:sp>
          <p:nvSpPr>
            <p:cNvPr id="7" name="Plus 20">
              <a:extLst>
                <a:ext uri="{FF2B5EF4-FFF2-40B4-BE49-F238E27FC236}">
                  <a16:creationId xmlns:a16="http://schemas.microsoft.com/office/drawing/2014/main" id="{22FA9E19-5999-423B-B5E4-45594BA14577}"/>
                </a:ext>
              </a:extLst>
            </p:cNvPr>
            <p:cNvSpPr>
              <a:spLocks noChangeAspect="1"/>
            </p:cNvSpPr>
            <p:nvPr/>
          </p:nvSpPr>
          <p:spPr>
            <a:xfrm>
              <a:off x="1504466" y="2609143"/>
              <a:ext cx="274320" cy="274320"/>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ln>
                  <a:solidFill>
                    <a:schemeClr val="accent6"/>
                  </a:solidFill>
                </a:ln>
                <a:solidFill>
                  <a:schemeClr val="accent6"/>
                </a:solidFill>
              </a:endParaRPr>
            </a:p>
          </p:txBody>
        </p:sp>
        <p:sp>
          <p:nvSpPr>
            <p:cNvPr id="8" name="Equal 21">
              <a:extLst>
                <a:ext uri="{FF2B5EF4-FFF2-40B4-BE49-F238E27FC236}">
                  <a16:creationId xmlns:a16="http://schemas.microsoft.com/office/drawing/2014/main" id="{A5EB9ADD-F256-4F8B-83B8-FD7C0225E978}"/>
                </a:ext>
              </a:extLst>
            </p:cNvPr>
            <p:cNvSpPr>
              <a:spLocks noChangeAspect="1"/>
            </p:cNvSpPr>
            <p:nvPr/>
          </p:nvSpPr>
          <p:spPr>
            <a:xfrm rot="10800000">
              <a:off x="191192" y="4510210"/>
              <a:ext cx="365760" cy="274320"/>
            </a:xfrm>
            <a:prstGeom prst="mathEqual">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solidFill>
                  <a:schemeClr val="tx1"/>
                </a:solidFill>
              </a:endParaRPr>
            </a:p>
          </p:txBody>
        </p:sp>
        <p:sp>
          <p:nvSpPr>
            <p:cNvPr id="11" name="TextBox 29">
              <a:extLst>
                <a:ext uri="{FF2B5EF4-FFF2-40B4-BE49-F238E27FC236}">
                  <a16:creationId xmlns:a16="http://schemas.microsoft.com/office/drawing/2014/main" id="{3F72D44F-3D0B-4499-9C0D-F5E57A53E183}"/>
                </a:ext>
              </a:extLst>
            </p:cNvPr>
            <p:cNvSpPr txBox="1">
              <a:spLocks noChangeAspect="1"/>
            </p:cNvSpPr>
            <p:nvPr/>
          </p:nvSpPr>
          <p:spPr>
            <a:xfrm>
              <a:off x="1194296" y="1676414"/>
              <a:ext cx="1274708" cy="369332"/>
            </a:xfrm>
            <a:prstGeom prst="rect">
              <a:avLst/>
            </a:prstGeom>
            <a:noFill/>
          </p:spPr>
          <p:txBody>
            <a:bodyPr wrap="none" rtlCol="0">
              <a:spAutoFit/>
            </a:bodyPr>
            <a:lstStyle/>
            <a:p>
              <a:r>
                <a:rPr lang="en-US" b="1" dirty="0">
                  <a:latin typeface="+mn-lt"/>
                  <a:cs typeface="Times New Roman" panose="02020603050405020304" pitchFamily="18" charset="0"/>
                </a:rPr>
                <a:t>Synthesis</a:t>
              </a:r>
            </a:p>
          </p:txBody>
        </p:sp>
        <p:sp>
          <p:nvSpPr>
            <p:cNvPr id="12" name="TextBox 30">
              <a:extLst>
                <a:ext uri="{FF2B5EF4-FFF2-40B4-BE49-F238E27FC236}">
                  <a16:creationId xmlns:a16="http://schemas.microsoft.com/office/drawing/2014/main" id="{0CB6F0AC-3425-48FC-A5C9-01C48293F264}"/>
                </a:ext>
              </a:extLst>
            </p:cNvPr>
            <p:cNvSpPr txBox="1">
              <a:spLocks noChangeAspect="1"/>
            </p:cNvSpPr>
            <p:nvPr/>
          </p:nvSpPr>
          <p:spPr>
            <a:xfrm>
              <a:off x="311668" y="3638868"/>
              <a:ext cx="2534668" cy="400110"/>
            </a:xfrm>
            <a:prstGeom prst="rect">
              <a:avLst/>
            </a:prstGeom>
            <a:noFill/>
          </p:spPr>
          <p:txBody>
            <a:bodyPr wrap="none" rtlCol="0">
              <a:spAutoFit/>
            </a:bodyPr>
            <a:lstStyle/>
            <a:p>
              <a:r>
                <a:rPr lang="en-US" sz="2000" b="1" dirty="0">
                  <a:latin typeface="+mn-lt"/>
                  <a:cs typeface="Times New Roman" panose="02020603050405020304" pitchFamily="18" charset="0"/>
                </a:rPr>
                <a:t>Resulting structure</a:t>
              </a:r>
            </a:p>
          </p:txBody>
        </p:sp>
        <p:pic>
          <p:nvPicPr>
            <p:cNvPr id="13" name="图片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5812" y="2096850"/>
              <a:ext cx="1146988" cy="960121"/>
            </a:xfrm>
            <a:prstGeom prst="rect">
              <a:avLst/>
            </a:prstGeom>
          </p:spPr>
        </p:pic>
        <p:pic>
          <p:nvPicPr>
            <p:cNvPr id="14" name="图片 1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49828" y="4152449"/>
              <a:ext cx="1828800" cy="1264162"/>
            </a:xfrm>
            <a:prstGeom prst="rect">
              <a:avLst/>
            </a:prstGeom>
          </p:spPr>
        </p:pic>
        <p:pic>
          <p:nvPicPr>
            <p:cNvPr id="15" name="图片 1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944530" y="2063133"/>
              <a:ext cx="1269710" cy="1234440"/>
            </a:xfrm>
            <a:prstGeom prst="rect">
              <a:avLst/>
            </a:prstGeom>
          </p:spPr>
        </p:pic>
        <p:cxnSp>
          <p:nvCxnSpPr>
            <p:cNvPr id="16" name="Straight Arrow Connector 20">
              <a:extLst>
                <a:ext uri="{FF2B5EF4-FFF2-40B4-BE49-F238E27FC236}">
                  <a16:creationId xmlns:a16="http://schemas.microsoft.com/office/drawing/2014/main" id="{AC7D1F24-6098-49F8-BEFE-31C427574334}"/>
                </a:ext>
              </a:extLst>
            </p:cNvPr>
            <p:cNvCxnSpPr>
              <a:cxnSpLocks noChangeAspect="1"/>
            </p:cNvCxnSpPr>
            <p:nvPr/>
          </p:nvCxnSpPr>
          <p:spPr>
            <a:xfrm rot="20760000">
              <a:off x="1230386" y="2238242"/>
              <a:ext cx="955677" cy="331966"/>
            </a:xfrm>
            <a:prstGeom prst="straightConnector1">
              <a:avLst/>
            </a:prstGeom>
            <a:ln w="34925">
              <a:solidFill>
                <a:srgbClr val="C00000"/>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16866" y="3031623"/>
              <a:ext cx="526106" cy="276999"/>
            </a:xfrm>
            <a:prstGeom prst="rect">
              <a:avLst/>
            </a:prstGeom>
            <a:noFill/>
          </p:spPr>
          <p:txBody>
            <a:bodyPr wrap="none" rtlCol="0">
              <a:spAutoFit/>
            </a:bodyPr>
            <a:lstStyle/>
            <a:p>
              <a:r>
                <a:rPr lang="en-US" altLang="zh-CN" sz="1200" b="1" dirty="0">
                  <a:latin typeface="Arial" panose="020B0604020202020204" pitchFamily="34" charset="0"/>
                  <a:ea typeface="Arial Unicode MS" panose="020B0604020202020204" pitchFamily="34" charset="-122"/>
                  <a:cs typeface="Arial" panose="020B0604020202020204" pitchFamily="34" charset="0"/>
                </a:rPr>
                <a:t>MPD</a:t>
              </a:r>
              <a:endParaRPr lang="zh-CN" altLang="en-US" sz="1200" b="1" dirty="0">
                <a:latin typeface="Arial" panose="020B0604020202020204" pitchFamily="34" charset="0"/>
                <a:ea typeface="Arial Unicode MS" panose="020B0604020202020204" pitchFamily="34" charset="-122"/>
                <a:cs typeface="Arial" panose="020B0604020202020204" pitchFamily="34" charset="0"/>
              </a:endParaRPr>
            </a:p>
          </p:txBody>
        </p:sp>
        <p:sp>
          <p:nvSpPr>
            <p:cNvPr id="18" name="文本框 17"/>
            <p:cNvSpPr txBox="1"/>
            <p:nvPr/>
          </p:nvSpPr>
          <p:spPr>
            <a:xfrm>
              <a:off x="2816283" y="3072884"/>
              <a:ext cx="518091" cy="276999"/>
            </a:xfrm>
            <a:prstGeom prst="rect">
              <a:avLst/>
            </a:prstGeom>
            <a:noFill/>
          </p:spPr>
          <p:txBody>
            <a:bodyPr wrap="none" rtlCol="0">
              <a:spAutoFit/>
            </a:bodyPr>
            <a:lstStyle/>
            <a:p>
              <a:r>
                <a:rPr lang="en-US" altLang="zh-CN" sz="1200" b="1" dirty="0">
                  <a:latin typeface="Arial" panose="020B0604020202020204" pitchFamily="34" charset="0"/>
                  <a:ea typeface="Arial Unicode MS" panose="020B0604020202020204" pitchFamily="34" charset="-122"/>
                  <a:cs typeface="Arial" panose="020B0604020202020204" pitchFamily="34" charset="0"/>
                </a:rPr>
                <a:t>TMC</a:t>
              </a:r>
              <a:endParaRPr lang="zh-CN" altLang="en-US" sz="1200" b="1" dirty="0">
                <a:latin typeface="Arial" panose="020B0604020202020204" pitchFamily="34" charset="0"/>
                <a:ea typeface="Arial Unicode MS" panose="020B0604020202020204" pitchFamily="34" charset="-122"/>
                <a:cs typeface="Arial" panose="020B0604020202020204" pitchFamily="34" charset="0"/>
              </a:endParaRPr>
            </a:p>
          </p:txBody>
        </p:sp>
      </p:grpSp>
      <p:pic>
        <p:nvPicPr>
          <p:cNvPr id="24" name="图片 23"/>
          <p:cNvPicPr>
            <a:picLocks/>
          </p:cNvPicPr>
          <p:nvPr/>
        </p:nvPicPr>
        <p:blipFill>
          <a:blip r:embed="rId8" cstate="email">
            <a:extLst>
              <a:ext uri="{28A0092B-C50C-407E-A947-70E740481C1C}">
                <a14:useLocalDpi xmlns:a14="http://schemas.microsoft.com/office/drawing/2010/main"/>
              </a:ext>
            </a:extLst>
          </a:blip>
          <a:stretch>
            <a:fillRect/>
          </a:stretch>
        </p:blipFill>
        <p:spPr>
          <a:xfrm>
            <a:off x="4637886" y="2475487"/>
            <a:ext cx="1828800" cy="3108960"/>
          </a:xfrm>
          <a:prstGeom prst="rect">
            <a:avLst/>
          </a:prstGeom>
        </p:spPr>
      </p:pic>
      <p:sp>
        <p:nvSpPr>
          <p:cNvPr id="23" name="矩形 21"/>
          <p:cNvSpPr/>
          <p:nvPr/>
        </p:nvSpPr>
        <p:spPr>
          <a:xfrm>
            <a:off x="4688832" y="2007497"/>
            <a:ext cx="2279897" cy="338554"/>
          </a:xfrm>
          <a:prstGeom prst="rect">
            <a:avLst/>
          </a:prstGeom>
        </p:spPr>
        <p:txBody>
          <a:bodyPr wrap="square">
            <a:spAutoFit/>
          </a:bodyPr>
          <a:lstStyle/>
          <a:p>
            <a:pPr algn="just"/>
            <a:r>
              <a:rPr lang="en-US" altLang="zh-CN" sz="1600" dirty="0">
                <a:latin typeface="Arial" panose="020B0604020202020204" pitchFamily="34" charset="0"/>
                <a:ea typeface="Arial Unicode MS" panose="020B0604020202020204" pitchFamily="34" charset="-122"/>
                <a:cs typeface="Arial" panose="020B0604020202020204" pitchFamily="34" charset="0"/>
              </a:rPr>
              <a:t>Initial step</a:t>
            </a:r>
            <a:endParaRPr lang="zh-CN" altLang="en-US" sz="1600" dirty="0"/>
          </a:p>
        </p:txBody>
      </p:sp>
      <p:sp>
        <p:nvSpPr>
          <p:cNvPr id="25" name="矩形 21"/>
          <p:cNvSpPr/>
          <p:nvPr/>
        </p:nvSpPr>
        <p:spPr>
          <a:xfrm>
            <a:off x="6861214" y="2007497"/>
            <a:ext cx="3061640" cy="338554"/>
          </a:xfrm>
          <a:prstGeom prst="rect">
            <a:avLst/>
          </a:prstGeom>
        </p:spPr>
        <p:txBody>
          <a:bodyPr wrap="square">
            <a:spAutoFit/>
          </a:bodyPr>
          <a:lstStyle/>
          <a:p>
            <a:pPr algn="just"/>
            <a:r>
              <a:rPr lang="en-US" altLang="zh-CN" sz="1600" dirty="0">
                <a:latin typeface="Arial" panose="020B0604020202020204" pitchFamily="34" charset="0"/>
                <a:ea typeface="Arial Unicode MS" panose="020B0604020202020204" pitchFamily="34" charset="-122"/>
                <a:cs typeface="Arial" panose="020B0604020202020204" pitchFamily="34" charset="0"/>
              </a:rPr>
              <a:t>Generated PA membrane</a:t>
            </a:r>
            <a:endParaRPr lang="zh-CN" altLang="en-US" sz="1600" dirty="0"/>
          </a:p>
        </p:txBody>
      </p:sp>
      <p:sp>
        <p:nvSpPr>
          <p:cNvPr id="26" name="矩形 21"/>
          <p:cNvSpPr/>
          <p:nvPr/>
        </p:nvSpPr>
        <p:spPr>
          <a:xfrm>
            <a:off x="9356141" y="2038138"/>
            <a:ext cx="3220093" cy="338554"/>
          </a:xfrm>
          <a:prstGeom prst="rect">
            <a:avLst/>
          </a:prstGeom>
        </p:spPr>
        <p:txBody>
          <a:bodyPr wrap="square">
            <a:spAutoFit/>
          </a:bodyPr>
          <a:lstStyle/>
          <a:p>
            <a:pPr algn="just"/>
            <a:r>
              <a:rPr lang="en-US" altLang="zh-CN" sz="1600" dirty="0">
                <a:latin typeface="Arial" panose="020B0604020202020204" pitchFamily="34" charset="0"/>
                <a:ea typeface="Arial Unicode MS" panose="020B0604020202020204" pitchFamily="34" charset="-122"/>
                <a:cs typeface="Arial" panose="020B0604020202020204" pitchFamily="34" charset="0"/>
              </a:rPr>
              <a:t>Volume field of PA membrane</a:t>
            </a:r>
            <a:endParaRPr lang="zh-CN" altLang="en-US" sz="1600" dirty="0"/>
          </a:p>
        </p:txBody>
      </p:sp>
      <p:sp>
        <p:nvSpPr>
          <p:cNvPr id="27" name="矩形 21"/>
          <p:cNvSpPr/>
          <p:nvPr/>
        </p:nvSpPr>
        <p:spPr>
          <a:xfrm>
            <a:off x="352191" y="5657605"/>
            <a:ext cx="11665940" cy="946413"/>
          </a:xfrm>
          <a:prstGeom prst="rect">
            <a:avLst/>
          </a:prstGeom>
        </p:spPr>
        <p:txBody>
          <a:bodyPr wrap="square">
            <a:spAutoFit/>
          </a:bodyPr>
          <a:lstStyle/>
          <a:p>
            <a:pPr marL="342900" indent="-342900">
              <a:spcAft>
                <a:spcPts val="900"/>
              </a:spcAft>
              <a:buClr>
                <a:srgbClr val="343DF8"/>
              </a:buClr>
              <a:buFont typeface="Wingdings" panose="05000000000000000000" pitchFamily="2" charset="2"/>
              <a:buChar char="§"/>
            </a:pPr>
            <a:r>
              <a:rPr lang="en-US" altLang="zh-CN" sz="2400" dirty="0">
                <a:latin typeface="Arial" panose="020B0604020202020204" pitchFamily="34" charset="0"/>
                <a:ea typeface="Arial Unicode MS" panose="020B0604020202020204" pitchFamily="34" charset="-122"/>
                <a:cs typeface="Arial" panose="020B0604020202020204" pitchFamily="34" charset="0"/>
              </a:rPr>
              <a:t>Atomistic model of interfacial polymerization between MPD and TMC monomers   </a:t>
            </a:r>
          </a:p>
          <a:p>
            <a:pPr marL="342900" indent="-342900">
              <a:spcAft>
                <a:spcPts val="600"/>
              </a:spcAft>
              <a:buClr>
                <a:srgbClr val="343DF8"/>
              </a:buClr>
              <a:buFont typeface="Wingdings" panose="05000000000000000000" pitchFamily="2" charset="2"/>
              <a:buChar char="§"/>
            </a:pPr>
            <a:r>
              <a:rPr lang="en-US" altLang="zh-CN" sz="2400" dirty="0">
                <a:latin typeface="Arial" panose="020B0604020202020204" pitchFamily="34" charset="0"/>
                <a:ea typeface="Arial Unicode MS" panose="020B0604020202020204" pitchFamily="34" charset="-122"/>
                <a:cs typeface="Arial" panose="020B0604020202020204" pitchFamily="34" charset="0"/>
              </a:rPr>
              <a:t>A 10 nm-thick membrane is generated with a degree of cross-linking of 78.2% </a:t>
            </a:r>
            <a:endParaRPr lang="zh-CN" altLang="en-US" sz="2400" dirty="0"/>
          </a:p>
        </p:txBody>
      </p:sp>
      <p:sp>
        <p:nvSpPr>
          <p:cNvPr id="29" name="Title 1">
            <a:extLst>
              <a:ext uri="{FF2B5EF4-FFF2-40B4-BE49-F238E27FC236}">
                <a16:creationId xmlns:a16="http://schemas.microsoft.com/office/drawing/2014/main" id="{8038B9A4-2B10-4061-9428-CB69E07F227D}"/>
              </a:ext>
            </a:extLst>
          </p:cNvPr>
          <p:cNvSpPr txBox="1">
            <a:spLocks/>
          </p:cNvSpPr>
          <p:nvPr/>
        </p:nvSpPr>
        <p:spPr bwMode="auto">
          <a:xfrm>
            <a:off x="352191" y="179131"/>
            <a:ext cx="1142097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000066"/>
                </a:solidFill>
                <a:latin typeface="Arial" charset="0"/>
                <a:ea typeface="+mj-ea"/>
                <a:cs typeface="+mj-cs"/>
              </a:defRPr>
            </a:lvl1pPr>
            <a:lvl2pPr algn="l" rtl="0" eaLnBrk="0" fontAlgn="base" hangingPunct="0">
              <a:spcBef>
                <a:spcPct val="0"/>
              </a:spcBef>
              <a:spcAft>
                <a:spcPct val="0"/>
              </a:spcAft>
              <a:defRPr sz="4400">
                <a:solidFill>
                  <a:srgbClr val="000066"/>
                </a:solidFill>
                <a:latin typeface="Arial" charset="0"/>
              </a:defRPr>
            </a:lvl2pPr>
            <a:lvl3pPr algn="l" rtl="0" eaLnBrk="0" fontAlgn="base" hangingPunct="0">
              <a:spcBef>
                <a:spcPct val="0"/>
              </a:spcBef>
              <a:spcAft>
                <a:spcPct val="0"/>
              </a:spcAft>
              <a:defRPr sz="4400">
                <a:solidFill>
                  <a:srgbClr val="000066"/>
                </a:solidFill>
                <a:latin typeface="Arial" charset="0"/>
              </a:defRPr>
            </a:lvl3pPr>
            <a:lvl4pPr algn="l" rtl="0" eaLnBrk="0" fontAlgn="base" hangingPunct="0">
              <a:spcBef>
                <a:spcPct val="0"/>
              </a:spcBef>
              <a:spcAft>
                <a:spcPct val="0"/>
              </a:spcAft>
              <a:defRPr sz="4400">
                <a:solidFill>
                  <a:srgbClr val="000066"/>
                </a:solidFill>
                <a:latin typeface="Arial" charset="0"/>
              </a:defRPr>
            </a:lvl4pPr>
            <a:lvl5pPr algn="l" rtl="0" eaLnBrk="0" fontAlgn="base" hangingPunct="0">
              <a:spcBef>
                <a:spcPct val="0"/>
              </a:spcBef>
              <a:spcAft>
                <a:spcPct val="0"/>
              </a:spcAft>
              <a:defRPr sz="4400">
                <a:solidFill>
                  <a:srgbClr val="000066"/>
                </a:solidFill>
                <a:latin typeface="Arial" charset="0"/>
              </a:defRPr>
            </a:lvl5pPr>
            <a:lvl6pPr marL="457200" algn="l" rtl="0" fontAlgn="base">
              <a:spcBef>
                <a:spcPct val="0"/>
              </a:spcBef>
              <a:spcAft>
                <a:spcPct val="0"/>
              </a:spcAft>
              <a:defRPr sz="4400">
                <a:solidFill>
                  <a:srgbClr val="000066"/>
                </a:solidFill>
                <a:latin typeface="Arial" charset="0"/>
              </a:defRPr>
            </a:lvl6pPr>
            <a:lvl7pPr marL="914400" algn="l" rtl="0" fontAlgn="base">
              <a:spcBef>
                <a:spcPct val="0"/>
              </a:spcBef>
              <a:spcAft>
                <a:spcPct val="0"/>
              </a:spcAft>
              <a:defRPr sz="4400">
                <a:solidFill>
                  <a:srgbClr val="000066"/>
                </a:solidFill>
                <a:latin typeface="Arial" charset="0"/>
              </a:defRPr>
            </a:lvl7pPr>
            <a:lvl8pPr marL="1371600" algn="l" rtl="0" fontAlgn="base">
              <a:spcBef>
                <a:spcPct val="0"/>
              </a:spcBef>
              <a:spcAft>
                <a:spcPct val="0"/>
              </a:spcAft>
              <a:defRPr sz="4400">
                <a:solidFill>
                  <a:srgbClr val="000066"/>
                </a:solidFill>
                <a:latin typeface="Arial" charset="0"/>
              </a:defRPr>
            </a:lvl8pPr>
            <a:lvl9pPr marL="1828800" algn="l" rtl="0" fontAlgn="base">
              <a:spcBef>
                <a:spcPct val="0"/>
              </a:spcBef>
              <a:spcAft>
                <a:spcPct val="0"/>
              </a:spcAft>
              <a:defRPr sz="4400">
                <a:solidFill>
                  <a:srgbClr val="000066"/>
                </a:solidFill>
                <a:latin typeface="Arial" charset="0"/>
              </a:defRPr>
            </a:lvl9pPr>
          </a:lstStyle>
          <a:p>
            <a:r>
              <a:rPr lang="en-US" sz="4200" kern="0" dirty="0">
                <a:solidFill>
                  <a:schemeClr val="tx1"/>
                </a:solidFill>
              </a:rPr>
              <a:t>Creating Atomistic Model for Interfacial Polymerization of Polyamide Membranes</a:t>
            </a:r>
          </a:p>
        </p:txBody>
      </p:sp>
      <p:sp>
        <p:nvSpPr>
          <p:cNvPr id="2" name="TextBox 1">
            <a:extLst>
              <a:ext uri="{FF2B5EF4-FFF2-40B4-BE49-F238E27FC236}">
                <a16:creationId xmlns:a16="http://schemas.microsoft.com/office/drawing/2014/main" id="{0E7A6D62-B953-CB13-4774-CCB410BEEEE0}"/>
              </a:ext>
            </a:extLst>
          </p:cNvPr>
          <p:cNvSpPr txBox="1"/>
          <p:nvPr/>
        </p:nvSpPr>
        <p:spPr>
          <a:xfrm>
            <a:off x="8234862" y="1343437"/>
            <a:ext cx="4075232" cy="646331"/>
          </a:xfrm>
          <a:prstGeom prst="rect">
            <a:avLst/>
          </a:prstGeom>
          <a:noFill/>
        </p:spPr>
        <p:txBody>
          <a:bodyPr wrap="square">
            <a:spAutoFit/>
          </a:bodyPr>
          <a:lstStyle/>
          <a:p>
            <a:r>
              <a:rPr lang="en-US" dirty="0"/>
              <a:t>Collaboration with Professor Ying Li,</a:t>
            </a:r>
          </a:p>
          <a:p>
            <a:r>
              <a:rPr lang="en-US" dirty="0"/>
              <a:t>University of Wisconsin, Madison</a:t>
            </a:r>
          </a:p>
        </p:txBody>
      </p:sp>
      <p:pic>
        <p:nvPicPr>
          <p:cNvPr id="3" name="Picture 2">
            <a:extLst>
              <a:ext uri="{FF2B5EF4-FFF2-40B4-BE49-F238E27FC236}">
                <a16:creationId xmlns:a16="http://schemas.microsoft.com/office/drawing/2014/main" id="{B4B88764-4D09-6AEA-D9FC-3DBF1B7E4D4F}"/>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0809466" y="15158"/>
            <a:ext cx="1194073" cy="1207693"/>
          </a:xfrm>
          <a:prstGeom prst="rect">
            <a:avLst/>
          </a:prstGeom>
        </p:spPr>
      </p:pic>
    </p:spTree>
    <p:extLst>
      <p:ext uri="{BB962C8B-B14F-4D97-AF65-F5344CB8AC3E}">
        <p14:creationId xmlns:p14="http://schemas.microsoft.com/office/powerpoint/2010/main" val="365420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Lst>
  </p:timing>
</p:sld>
</file>

<file path=ppt/theme/theme1.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ntent Slides">
  <a:themeElements>
    <a:clrScheme name="YSM New Brand">
      <a:dk1>
        <a:srgbClr val="000000"/>
      </a:dk1>
      <a:lt1>
        <a:srgbClr val="FFFFFF"/>
      </a:lt1>
      <a:dk2>
        <a:srgbClr val="585858"/>
      </a:dk2>
      <a:lt2>
        <a:srgbClr val="C2C0C0"/>
      </a:lt2>
      <a:accent1>
        <a:srgbClr val="467FCC"/>
      </a:accent1>
      <a:accent2>
        <a:srgbClr val="55A51C"/>
      </a:accent2>
      <a:accent3>
        <a:srgbClr val="80CDE9"/>
      </a:accent3>
      <a:accent4>
        <a:srgbClr val="A098E4"/>
      </a:accent4>
      <a:accent5>
        <a:srgbClr val="F7941D"/>
      </a:accent5>
      <a:accent6>
        <a:srgbClr val="004DA4"/>
      </a:accent6>
      <a:hlink>
        <a:srgbClr val="467FCC"/>
      </a:hlink>
      <a:folHlink>
        <a:srgbClr val="C4DF9B"/>
      </a:folHlink>
    </a:clrScheme>
    <a:fontScheme name="2_New_Blue_YSM_2">
      <a:majorFont>
        <a:latin typeface="Georgia"/>
        <a:ea typeface="Gulim"/>
        <a:cs typeface="Gulim"/>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2_New_Blue_YSM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New_Blue_YSM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New_Blue_YSM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New_Blue_YSM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New_Blue_YSM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New_Blue_YSM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New_Blue_YSM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New_Blue_YSM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New_Blue_YSM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New_Blue_YSM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New_Blue_YSM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New_Blue_YSM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otx" id="{026E7620-3FD1-4BDE-9D1D-5081368CA62E}" vid="{35D5BAF0-3D7A-4AB0-93E0-B9E1C9368231}"/>
    </a:ext>
  </a:extLst>
</a:theme>
</file>

<file path=ppt/theme/theme3.xml><?xml version="1.0" encoding="utf-8"?>
<a:theme xmlns:a="http://schemas.openxmlformats.org/drawingml/2006/main" name="1_Content Slides">
  <a:themeElements>
    <a:clrScheme name="YSM New Brand">
      <a:dk1>
        <a:srgbClr val="000000"/>
      </a:dk1>
      <a:lt1>
        <a:srgbClr val="FFFFFF"/>
      </a:lt1>
      <a:dk2>
        <a:srgbClr val="585858"/>
      </a:dk2>
      <a:lt2>
        <a:srgbClr val="C2C0C0"/>
      </a:lt2>
      <a:accent1>
        <a:srgbClr val="467FCC"/>
      </a:accent1>
      <a:accent2>
        <a:srgbClr val="55A51C"/>
      </a:accent2>
      <a:accent3>
        <a:srgbClr val="80CDE9"/>
      </a:accent3>
      <a:accent4>
        <a:srgbClr val="A098E4"/>
      </a:accent4>
      <a:accent5>
        <a:srgbClr val="F7941D"/>
      </a:accent5>
      <a:accent6>
        <a:srgbClr val="004DA4"/>
      </a:accent6>
      <a:hlink>
        <a:srgbClr val="467FCC"/>
      </a:hlink>
      <a:folHlink>
        <a:srgbClr val="C4DF9B"/>
      </a:folHlink>
    </a:clrScheme>
    <a:fontScheme name="Custom 1">
      <a:majorFont>
        <a:latin typeface="Arial"/>
        <a:ea typeface="Gulim"/>
        <a:cs typeface="Gulim"/>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2_New_Blue_YSM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New_Blue_YSM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New_Blue_YSM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New_Blue_YSM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New_Blue_YSM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New_Blue_YSM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New_Blue_YSM_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New_Blue_YSM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New_Blue_YSM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New_Blue_YSM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New_Blue_YSM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New_Blue_YSM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otx" id="{026E7620-3FD1-4BDE-9D1D-5081368CA62E}" vid="{35D5BAF0-3D7A-4AB0-93E0-B9E1C9368231}"/>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37986</TotalTime>
  <Words>1484</Words>
  <Application>Microsoft Office PowerPoint</Application>
  <PresentationFormat>Widescreen</PresentationFormat>
  <Paragraphs>249</Paragraphs>
  <Slides>27</Slides>
  <Notes>26</Notes>
  <HiddenSlides>0</HiddenSlides>
  <MMClips>1</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27</vt:i4>
      </vt:variant>
    </vt:vector>
  </HeadingPairs>
  <TitlesOfParts>
    <vt:vector size="34" baseType="lpstr">
      <vt:lpstr>Arial</vt:lpstr>
      <vt:lpstr>Cambria Math</vt:lpstr>
      <vt:lpstr>Georgia</vt:lpstr>
      <vt:lpstr>Wingdings</vt:lpstr>
      <vt:lpstr>2_Default Design</vt:lpstr>
      <vt:lpstr>Content Slides</vt:lpstr>
      <vt:lpstr>1_Content Slides</vt:lpstr>
      <vt:lpstr>Mechanisms and Models for Water Transport in Reverse Osmosis Membranes: History, Critical Assessment, and Recent Developments</vt:lpstr>
      <vt:lpstr>Historical Background</vt:lpstr>
      <vt:lpstr>Historical Background</vt:lpstr>
      <vt:lpstr>Pore-Flow and Solution-Diffusion Models</vt:lpstr>
      <vt:lpstr>Pore-Flow and Solution-Diffusion Models</vt:lpstr>
      <vt:lpstr>Solution-Diffusion Model</vt:lpstr>
      <vt:lpstr>Solution-Diffusion Model</vt:lpstr>
      <vt:lpstr>PowerPoint Presentation</vt:lpstr>
      <vt:lpstr>PowerPoint Presentation</vt:lpstr>
      <vt:lpstr>Molecular Dynamics Model for Polyamide has been Validated Against Experimental Data</vt:lpstr>
      <vt:lpstr>Molecular Dynamics Simulations to Elucidate Water Transport Mechanism in RO Membranes</vt:lpstr>
      <vt:lpstr>Molecular Dynamics Simulations to Elucidate Water Transport Mechanism in RO Membranes</vt:lpstr>
      <vt:lpstr>Water Molecules Travel Through RO Membranes as Clusters</vt:lpstr>
      <vt:lpstr>Water Molecules Travel as Clusters Through Transiently Connected Pores</vt:lpstr>
      <vt:lpstr>Water Molecules Travel as Clusters Through Transiently Connected Pores</vt:lpstr>
      <vt:lpstr>Apparent Experimental Evidence for the SD Model: Water Concentration Gradient</vt:lpstr>
      <vt:lpstr>Water Content Gradient is Attributed to Membrane Compression Under Pressure</vt:lpstr>
      <vt:lpstr>Poroelastic Model for Solvent Flow and Compaction in RO Membranes</vt:lpstr>
      <vt:lpstr>Water Content Gradient is Attributed to Membrane Compression Under Pressure</vt:lpstr>
      <vt:lpstr>Will We Have Water Flow Here by Diffusion?</vt:lpstr>
      <vt:lpstr>Another Apparent Experimental Evidence for the Solution-Diffusion Model is Flawed</vt:lpstr>
      <vt:lpstr>Nonlinearity in Water Flux vs Pressure is due to Membrane Compression Under Pressure</vt:lpstr>
      <vt:lpstr>Solution-Friction Model</vt:lpstr>
      <vt:lpstr>Solution-Friction Model</vt:lpstr>
      <vt:lpstr>Solution-Friction Model</vt:lpstr>
      <vt:lpstr>Solution-Friction Model</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engp1689</dc:creator>
  <cp:lastModifiedBy>Elimelech, Menachem</cp:lastModifiedBy>
  <cp:revision>945</cp:revision>
  <dcterms:created xsi:type="dcterms:W3CDTF">2004-06-24T04:33:29Z</dcterms:created>
  <dcterms:modified xsi:type="dcterms:W3CDTF">2023-10-12T18:22:10Z</dcterms:modified>
</cp:coreProperties>
</file>