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2" r:id="rId3"/>
    <p:sldId id="263" r:id="rId4"/>
    <p:sldId id="267" r:id="rId5"/>
    <p:sldId id="266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1173C3-0541-426B-A00D-B85693209E5D}" v="126" dt="2023-11-08T14:59:18.8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809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28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1661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651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058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392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30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387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7044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443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01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E5C21-70E0-4EF1-BABC-14BD48B430C1}" type="datetimeFigureOut">
              <a:rPr lang="en-GB" smtClean="0"/>
              <a:t>10/11/2023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5D81A-9508-48AE-9E2B-CD13AB4A88EF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49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emf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gif"/><Relationship Id="rId11" Type="http://schemas.openxmlformats.org/officeDocument/2006/relationships/image" Target="../media/image1.emf"/><Relationship Id="rId5" Type="http://schemas.openxmlformats.org/officeDocument/2006/relationships/image" Target="../media/image4.gif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gif"/><Relationship Id="rId11" Type="http://schemas.openxmlformats.org/officeDocument/2006/relationships/image" Target="../media/image10.wmf"/><Relationship Id="rId5" Type="http://schemas.openxmlformats.org/officeDocument/2006/relationships/image" Target="../media/image13.gi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2.gif"/><Relationship Id="rId9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8.gif"/><Relationship Id="rId7" Type="http://schemas.openxmlformats.org/officeDocument/2006/relationships/image" Target="../media/image2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gif"/><Relationship Id="rId11" Type="http://schemas.openxmlformats.org/officeDocument/2006/relationships/image" Target="../media/image17.emf"/><Relationship Id="rId5" Type="http://schemas.openxmlformats.org/officeDocument/2006/relationships/image" Target="../media/image20.gif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9.gif"/><Relationship Id="rId9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gif"/><Relationship Id="rId11" Type="http://schemas.openxmlformats.org/officeDocument/2006/relationships/image" Target="../media/image30.emf"/><Relationship Id="rId5" Type="http://schemas.openxmlformats.org/officeDocument/2006/relationships/image" Target="../media/image26.gif"/><Relationship Id="rId10" Type="http://schemas.openxmlformats.org/officeDocument/2006/relationships/image" Target="../media/image23.emf"/><Relationship Id="rId4" Type="http://schemas.openxmlformats.org/officeDocument/2006/relationships/image" Target="../media/image25.gif"/><Relationship Id="rId9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gif"/><Relationship Id="rId11" Type="http://schemas.openxmlformats.org/officeDocument/2006/relationships/image" Target="../media/image38.gif"/><Relationship Id="rId5" Type="http://schemas.openxmlformats.org/officeDocument/2006/relationships/image" Target="../media/image34.gif"/><Relationship Id="rId10" Type="http://schemas.openxmlformats.org/officeDocument/2006/relationships/image" Target="../media/image37.emf"/><Relationship Id="rId4" Type="http://schemas.openxmlformats.org/officeDocument/2006/relationships/image" Target="../media/image33.gif"/><Relationship Id="rId9" Type="http://schemas.openxmlformats.org/officeDocument/2006/relationships/image" Target="../media/image3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oleObject" Target="../embeddings/oleObject8.bin"/><Relationship Id="rId7" Type="http://schemas.openxmlformats.org/officeDocument/2006/relationships/image" Target="../media/image4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gif"/><Relationship Id="rId5" Type="http://schemas.openxmlformats.org/officeDocument/2006/relationships/image" Target="../media/image40.emf"/><Relationship Id="rId10" Type="http://schemas.openxmlformats.org/officeDocument/2006/relationships/image" Target="../media/image45.gif"/><Relationship Id="rId4" Type="http://schemas.openxmlformats.org/officeDocument/2006/relationships/image" Target="../media/image39.emf"/><Relationship Id="rId9" Type="http://schemas.openxmlformats.org/officeDocument/2006/relationships/image" Target="../media/image4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>
            <a:extLst>
              <a:ext uri="{FF2B5EF4-FFF2-40B4-BE49-F238E27FC236}">
                <a16:creationId xmlns:a16="http://schemas.microsoft.com/office/drawing/2014/main" id="{486ABF7D-2139-4E57-AB9F-B6B116F5C469}"/>
              </a:ext>
            </a:extLst>
          </p:cNvPr>
          <p:cNvGrpSpPr/>
          <p:nvPr/>
        </p:nvGrpSpPr>
        <p:grpSpPr>
          <a:xfrm>
            <a:off x="0" y="-44907"/>
            <a:ext cx="5959043" cy="4507240"/>
            <a:chOff x="1536281" y="-360947"/>
            <a:chExt cx="9639312" cy="7375358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A6A254BF-60DE-47A8-BE67-4EBA4915C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6281" y="-360947"/>
              <a:ext cx="9639312" cy="7375358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81D74A1-87AC-40A1-ABCE-45FB524A2DD2}"/>
                </a:ext>
              </a:extLst>
            </p:cNvPr>
            <p:cNvSpPr/>
            <p:nvPr/>
          </p:nvSpPr>
          <p:spPr>
            <a:xfrm>
              <a:off x="6952771" y="3738593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1714.3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D3951FA-A2BB-4365-A8A0-748DAA53EB0B}"/>
                </a:ext>
              </a:extLst>
            </p:cNvPr>
            <p:cNvSpPr/>
            <p:nvPr/>
          </p:nvSpPr>
          <p:spPr>
            <a:xfrm>
              <a:off x="7888389" y="1040260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1644.4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A314278-4C0B-40AF-B7AF-63E4B7A8816C}"/>
                </a:ext>
              </a:extLst>
            </p:cNvPr>
            <p:cNvSpPr/>
            <p:nvPr/>
          </p:nvSpPr>
          <p:spPr>
            <a:xfrm>
              <a:off x="7109820" y="4107925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1512.8</a:t>
              </a:r>
            </a:p>
          </p:txBody>
        </p: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A8E78772-14B4-4C6E-820F-BFABA54D75F6}"/>
                </a:ext>
              </a:extLst>
            </p:cNvPr>
            <p:cNvCxnSpPr/>
            <p:nvPr/>
          </p:nvCxnSpPr>
          <p:spPr>
            <a:xfrm flipH="1">
              <a:off x="7902613" y="1408471"/>
              <a:ext cx="383458" cy="154858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avec flèche 29">
              <a:extLst>
                <a:ext uri="{FF2B5EF4-FFF2-40B4-BE49-F238E27FC236}">
                  <a16:creationId xmlns:a16="http://schemas.microsoft.com/office/drawing/2014/main" id="{57C9D733-53A9-4C43-BCD5-DC6F010EE471}"/>
                </a:ext>
              </a:extLst>
            </p:cNvPr>
            <p:cNvCxnSpPr/>
            <p:nvPr/>
          </p:nvCxnSpPr>
          <p:spPr>
            <a:xfrm flipV="1">
              <a:off x="7780242" y="3738592"/>
              <a:ext cx="314100" cy="36933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ED58B1-22F4-45B6-9DA2-C5B078571A3D}"/>
                </a:ext>
              </a:extLst>
            </p:cNvPr>
            <p:cNvSpPr/>
            <p:nvPr/>
          </p:nvSpPr>
          <p:spPr>
            <a:xfrm>
              <a:off x="7810262" y="5191835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1458.8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E0F88B-5560-442B-9054-100D140979C7}"/>
                </a:ext>
              </a:extLst>
            </p:cNvPr>
            <p:cNvSpPr/>
            <p:nvPr/>
          </p:nvSpPr>
          <p:spPr>
            <a:xfrm>
              <a:off x="8302123" y="1408470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1378.6</a:t>
              </a:r>
            </a:p>
          </p:txBody>
        </p:sp>
        <p:cxnSp>
          <p:nvCxnSpPr>
            <p:cNvPr id="35" name="Connecteur droit avec flèche 34">
              <a:extLst>
                <a:ext uri="{FF2B5EF4-FFF2-40B4-BE49-F238E27FC236}">
                  <a16:creationId xmlns:a16="http://schemas.microsoft.com/office/drawing/2014/main" id="{B1424174-C3BC-4C9E-8231-176E6E51F084}"/>
                </a:ext>
              </a:extLst>
            </p:cNvPr>
            <p:cNvCxnSpPr/>
            <p:nvPr/>
          </p:nvCxnSpPr>
          <p:spPr>
            <a:xfrm flipH="1">
              <a:off x="8396684" y="1761584"/>
              <a:ext cx="319175" cy="135446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291D039-0978-4DB2-BC89-51485BF1FFB9}"/>
                </a:ext>
              </a:extLst>
            </p:cNvPr>
            <p:cNvSpPr/>
            <p:nvPr/>
          </p:nvSpPr>
          <p:spPr>
            <a:xfrm>
              <a:off x="8665457" y="5183923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1303.5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23B99A1-B363-40A4-8177-89305AEF6432}"/>
                </a:ext>
              </a:extLst>
            </p:cNvPr>
            <p:cNvSpPr/>
            <p:nvPr/>
          </p:nvSpPr>
          <p:spPr>
            <a:xfrm>
              <a:off x="9492928" y="5183923"/>
              <a:ext cx="1028930" cy="5907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/>
                <a:t>1277.2</a:t>
              </a:r>
              <a:endParaRPr lang="en-GB" sz="1200" dirty="0"/>
            </a:p>
          </p:txBody>
        </p:sp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78777DA1-D8F3-4104-AF56-F6FADDBB1115}"/>
                </a:ext>
              </a:extLst>
            </p:cNvPr>
            <p:cNvCxnSpPr/>
            <p:nvPr/>
          </p:nvCxnSpPr>
          <p:spPr>
            <a:xfrm flipH="1" flipV="1">
              <a:off x="8556271" y="4579374"/>
              <a:ext cx="509059" cy="61246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45A839F0-7AE9-4242-A0DD-F809978596E4}"/>
                </a:ext>
              </a:extLst>
            </p:cNvPr>
            <p:cNvCxnSpPr/>
            <p:nvPr/>
          </p:nvCxnSpPr>
          <p:spPr>
            <a:xfrm flipH="1" flipV="1">
              <a:off x="8637732" y="4575419"/>
              <a:ext cx="1178577" cy="6124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8E1ADBE5-CFA5-55E5-F7ED-5926CC7429F5}"/>
              </a:ext>
            </a:extLst>
          </p:cNvPr>
          <p:cNvSpPr txBox="1"/>
          <p:nvPr/>
        </p:nvSpPr>
        <p:spPr>
          <a:xfrm>
            <a:off x="974894" y="6202833"/>
            <a:ext cx="947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1738.6</a:t>
            </a:r>
            <a:endParaRPr lang="en-GB" sz="1400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C2F90BB-C50C-42F8-A957-B136780837B5}"/>
              </a:ext>
            </a:extLst>
          </p:cNvPr>
          <p:cNvSpPr txBox="1"/>
          <p:nvPr/>
        </p:nvSpPr>
        <p:spPr>
          <a:xfrm>
            <a:off x="2321058" y="6202833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1647.1-1622.2</a:t>
            </a:r>
            <a:endParaRPr lang="en-GB" sz="1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25BC015-86E8-B5A7-6AA0-7C85222F3AE6}"/>
              </a:ext>
            </a:extLst>
          </p:cNvPr>
          <p:cNvSpPr txBox="1"/>
          <p:nvPr/>
        </p:nvSpPr>
        <p:spPr>
          <a:xfrm>
            <a:off x="4392918" y="6202833"/>
            <a:ext cx="1541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1514.2-1511.7</a:t>
            </a:r>
            <a:endParaRPr lang="en-GB" sz="14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BEB84E8-EA76-F848-A2E2-D960C416DC41}"/>
              </a:ext>
            </a:extLst>
          </p:cNvPr>
          <p:cNvSpPr txBox="1"/>
          <p:nvPr/>
        </p:nvSpPr>
        <p:spPr>
          <a:xfrm>
            <a:off x="6137863" y="6202833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1469.8-1404.3</a:t>
            </a:r>
            <a:endParaRPr lang="en-GB" sz="1400" b="1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F7444A4-E85F-64A0-B0AA-D3787C521996}"/>
              </a:ext>
            </a:extLst>
          </p:cNvPr>
          <p:cNvSpPr txBox="1"/>
          <p:nvPr/>
        </p:nvSpPr>
        <p:spPr>
          <a:xfrm>
            <a:off x="8006457" y="6202833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1388.4-1342.1</a:t>
            </a:r>
            <a:endParaRPr lang="en-GB" sz="1400" b="1" dirty="0"/>
          </a:p>
        </p:txBody>
      </p:sp>
      <p:graphicFrame>
        <p:nvGraphicFramePr>
          <p:cNvPr id="2" name="Tabla 4">
            <a:extLst>
              <a:ext uri="{FF2B5EF4-FFF2-40B4-BE49-F238E27FC236}">
                <a16:creationId xmlns:a16="http://schemas.microsoft.com/office/drawing/2014/main" id="{4C5F1C58-21F5-3705-71A5-70A1B706F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4542"/>
              </p:ext>
            </p:extLst>
          </p:nvPr>
        </p:nvGraphicFramePr>
        <p:xfrm>
          <a:off x="6602291" y="937928"/>
          <a:ext cx="517227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091">
                  <a:extLst>
                    <a:ext uri="{9D8B030D-6E8A-4147-A177-3AD203B41FA5}">
                      <a16:colId xmlns:a16="http://schemas.microsoft.com/office/drawing/2014/main" val="718836245"/>
                    </a:ext>
                  </a:extLst>
                </a:gridCol>
                <a:gridCol w="1616363">
                  <a:extLst>
                    <a:ext uri="{9D8B030D-6E8A-4147-A177-3AD203B41FA5}">
                      <a16:colId xmlns:a16="http://schemas.microsoft.com/office/drawing/2014/main" val="1316186864"/>
                    </a:ext>
                  </a:extLst>
                </a:gridCol>
                <a:gridCol w="1754817">
                  <a:extLst>
                    <a:ext uri="{9D8B030D-6E8A-4147-A177-3AD203B41FA5}">
                      <a16:colId xmlns:a16="http://schemas.microsoft.com/office/drawing/2014/main" val="1651743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(Experimental)/cm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(Theoretical)/cm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117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1714.3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1738.6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C=O 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7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1644.4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1647.1-1622.2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C=C 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56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1512.8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1514.2-1511.7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C-F </a:t>
                      </a:r>
                      <a:r>
                        <a:rPr lang="es-ES" sz="1400" b="0" dirty="0"/>
                        <a:t>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fr-FR" sz="1400" b="0" baseline="0" dirty="0"/>
                        <a:t>)</a:t>
                      </a:r>
                      <a:endParaRPr lang="en-GB" sz="1400" b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504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1458.0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1469.8-1404.3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C(sp</a:t>
                      </a:r>
                      <a:r>
                        <a:rPr lang="es-ES" sz="1400" baseline="30000" dirty="0"/>
                        <a:t>3</a:t>
                      </a:r>
                      <a:r>
                        <a:rPr lang="es-ES" sz="1400" dirty="0"/>
                        <a:t>)-H bending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93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1378.6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1388.4-1342.1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C(sp</a:t>
                      </a:r>
                      <a:r>
                        <a:rPr lang="es-ES" sz="1400" baseline="30000" dirty="0"/>
                        <a:t>3</a:t>
                      </a:r>
                      <a:r>
                        <a:rPr lang="es-ES" sz="1400" dirty="0"/>
                        <a:t>)-H bending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18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1303.5;1277.2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1307.1-1269.8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C-O 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457832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07EFBBEB-1E41-CAA5-0191-B81E3B8804EF}"/>
              </a:ext>
            </a:extLst>
          </p:cNvPr>
          <p:cNvSpPr txBox="1"/>
          <p:nvPr/>
        </p:nvSpPr>
        <p:spPr>
          <a:xfrm>
            <a:off x="9909104" y="6202833"/>
            <a:ext cx="18363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1307.1-1269.8</a:t>
            </a:r>
            <a:endParaRPr lang="en-GB" sz="1400" b="1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4D42CEB-5A7A-8BD0-1A53-678A9048FC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345" y="4888517"/>
            <a:ext cx="2245143" cy="123245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DAA3AD6-D6F0-F144-555F-2EC2544C3A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406" y="4908101"/>
            <a:ext cx="2291394" cy="1257839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7883F131-259D-D130-3010-499DAD14AC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309" y="4789026"/>
            <a:ext cx="2245143" cy="1232450"/>
          </a:xfrm>
          <a:prstGeom prst="rect">
            <a:avLst/>
          </a:prstGeom>
        </p:spPr>
      </p:pic>
      <p:pic>
        <p:nvPicPr>
          <p:cNvPr id="32" name="Imagen 31" descr="Imagen que contiene collar&#10;&#10;Descripción generada automáticamente">
            <a:extLst>
              <a:ext uri="{FF2B5EF4-FFF2-40B4-BE49-F238E27FC236}">
                <a16:creationId xmlns:a16="http://schemas.microsoft.com/office/drawing/2014/main" id="{A143FCAC-227A-02AC-AEC5-9BA7CF5517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8" y="4669507"/>
            <a:ext cx="2634563" cy="1451460"/>
          </a:xfrm>
          <a:prstGeom prst="rect">
            <a:avLst/>
          </a:prstGeom>
        </p:spPr>
      </p:pic>
      <p:pic>
        <p:nvPicPr>
          <p:cNvPr id="34" name="Imagen 33" descr="Imagen que contiene collar&#10;&#10;Descripción generada automáticamente">
            <a:extLst>
              <a:ext uri="{FF2B5EF4-FFF2-40B4-BE49-F238E27FC236}">
                <a16:creationId xmlns:a16="http://schemas.microsoft.com/office/drawing/2014/main" id="{ACE4960D-54E8-7CB0-35DC-0DED49DC54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420" y="4669507"/>
            <a:ext cx="2749892" cy="151499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0E0033F-7CB2-B9AA-8009-50DC01E4A4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115" y="4776332"/>
            <a:ext cx="2291395" cy="12578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7726AAB-3767-E50B-4231-14F2CFD93569}"/>
              </a:ext>
            </a:extLst>
          </p:cNvPr>
          <p:cNvSpPr txBox="1"/>
          <p:nvPr/>
        </p:nvSpPr>
        <p:spPr>
          <a:xfrm>
            <a:off x="3847919" y="248326"/>
            <a:ext cx="4579887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/>
              <a:t>Experimental and theoretical frequencies of 2a </a:t>
            </a:r>
            <a:endParaRPr lang="en-GB" sz="16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6947F99B-277C-43AA-A92E-2A7141492575}"/>
              </a:ext>
            </a:extLst>
          </p:cNvPr>
          <p:cNvGrpSpPr/>
          <p:nvPr/>
        </p:nvGrpSpPr>
        <p:grpSpPr>
          <a:xfrm>
            <a:off x="1521609" y="1655138"/>
            <a:ext cx="1684409" cy="1316674"/>
            <a:chOff x="186529" y="318413"/>
            <a:chExt cx="1684409" cy="1316674"/>
          </a:xfrm>
        </p:grpSpPr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951B1266-6D19-2343-905A-87C4991798B4}"/>
                </a:ext>
              </a:extLst>
            </p:cNvPr>
            <p:cNvSpPr/>
            <p:nvPr/>
          </p:nvSpPr>
          <p:spPr>
            <a:xfrm>
              <a:off x="186529" y="318413"/>
              <a:ext cx="1684409" cy="1316674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aphicFrame>
          <p:nvGraphicFramePr>
            <p:cNvPr id="10" name="Objeto 9">
              <a:extLst>
                <a:ext uri="{FF2B5EF4-FFF2-40B4-BE49-F238E27FC236}">
                  <a16:creationId xmlns:a16="http://schemas.microsoft.com/office/drawing/2014/main" id="{96D19227-54E7-CBB5-074D-448881CD3E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5329468"/>
                </p:ext>
              </p:extLst>
            </p:nvPr>
          </p:nvGraphicFramePr>
          <p:xfrm>
            <a:off x="441541" y="420649"/>
            <a:ext cx="1184275" cy="1214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CS ChemDraw Drawing" r:id="rId10" imgW="1184163" imgH="1214461" progId="ChemDraw.Document.6.0">
                    <p:embed/>
                  </p:oleObj>
                </mc:Choice>
                <mc:Fallback>
                  <p:oleObj name="CS ChemDraw Drawing" r:id="rId10" imgW="1184163" imgH="1214461" progId="ChemDraw.Document.6.0">
                    <p:embed/>
                    <p:pic>
                      <p:nvPicPr>
                        <p:cNvPr id="10" name="Objeto 9">
                          <a:extLst>
                            <a:ext uri="{FF2B5EF4-FFF2-40B4-BE49-F238E27FC236}">
                              <a16:creationId xmlns:a16="http://schemas.microsoft.com/office/drawing/2014/main" id="{96D19227-54E7-CBB5-074D-448881CD3E7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41541" y="420649"/>
                          <a:ext cx="1184275" cy="1214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4C56DE0-94D6-93B7-2945-E05B4626ACAD}"/>
              </a:ext>
            </a:extLst>
          </p:cNvPr>
          <p:cNvSpPr txBox="1"/>
          <p:nvPr/>
        </p:nvSpPr>
        <p:spPr>
          <a:xfrm>
            <a:off x="3808407" y="4302660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58456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2">
            <a:extLst>
              <a:ext uri="{FF2B5EF4-FFF2-40B4-BE49-F238E27FC236}">
                <a16:creationId xmlns:a16="http://schemas.microsoft.com/office/drawing/2014/main" id="{E738D704-C24F-BB90-25A0-974745B62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010608"/>
              </p:ext>
            </p:extLst>
          </p:nvPr>
        </p:nvGraphicFramePr>
        <p:xfrm>
          <a:off x="6456633" y="1173526"/>
          <a:ext cx="5467096" cy="2159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0791">
                  <a:extLst>
                    <a:ext uri="{9D8B030D-6E8A-4147-A177-3AD203B41FA5}">
                      <a16:colId xmlns:a16="http://schemas.microsoft.com/office/drawing/2014/main" val="3834876007"/>
                    </a:ext>
                  </a:extLst>
                </a:gridCol>
                <a:gridCol w="1838325">
                  <a:extLst>
                    <a:ext uri="{9D8B030D-6E8A-4147-A177-3AD203B41FA5}">
                      <a16:colId xmlns:a16="http://schemas.microsoft.com/office/drawing/2014/main" val="3212579352"/>
                    </a:ext>
                  </a:extLst>
                </a:gridCol>
                <a:gridCol w="1617980">
                  <a:extLst>
                    <a:ext uri="{9D8B030D-6E8A-4147-A177-3AD203B41FA5}">
                      <a16:colId xmlns:a16="http://schemas.microsoft.com/office/drawing/2014/main" val="3151238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(Experimental)/cm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(Theoretical)/cm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346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1717.0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1734.9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C=O </a:t>
                      </a:r>
                      <a:r>
                        <a:rPr lang="es-ES" sz="1400" dirty="0"/>
                        <a:t>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229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1642.6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1647.5-1624.9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C=C </a:t>
                      </a:r>
                      <a:r>
                        <a:rPr lang="es-ES" sz="1400" dirty="0"/>
                        <a:t>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828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1513.6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1513.4-1510.8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C-F </a:t>
                      </a:r>
                      <a:r>
                        <a:rPr lang="es-ES" sz="1400" dirty="0"/>
                        <a:t>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3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1457.7; 1429.8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1437.5-1406.8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C(sp</a:t>
                      </a:r>
                      <a:r>
                        <a:rPr lang="es-ES" sz="1400" strike="noStrike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)-H bending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00551"/>
                  </a:ext>
                </a:extLst>
              </a:tr>
              <a:tr h="305045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1295.0; 1282.6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1310.6-1289.9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C-O </a:t>
                      </a:r>
                      <a:r>
                        <a:rPr lang="es-ES" sz="1400" dirty="0"/>
                        <a:t>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158825"/>
                  </a:ext>
                </a:extLst>
              </a:tr>
            </a:tbl>
          </a:graphicData>
        </a:graphic>
      </p:graphicFrame>
      <p:pic>
        <p:nvPicPr>
          <p:cNvPr id="6" name="Imagen 5" descr="Imagen que contiene tabla, collar, colgando, pastel&#10;&#10;Descripción generada automáticamente">
            <a:extLst>
              <a:ext uri="{FF2B5EF4-FFF2-40B4-BE49-F238E27FC236}">
                <a16:creationId xmlns:a16="http://schemas.microsoft.com/office/drawing/2014/main" id="{35EB1DF1-5D9C-A8DE-421F-85BC6FDA36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59" y="4822489"/>
            <a:ext cx="2822659" cy="154947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E1ADBE5-CFA5-55E5-F7ED-5926CC7429F5}"/>
              </a:ext>
            </a:extLst>
          </p:cNvPr>
          <p:cNvSpPr txBox="1"/>
          <p:nvPr/>
        </p:nvSpPr>
        <p:spPr>
          <a:xfrm>
            <a:off x="965069" y="6209999"/>
            <a:ext cx="947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1734.9</a:t>
            </a:r>
            <a:endParaRPr lang="en-GB" sz="1400" b="1" dirty="0"/>
          </a:p>
        </p:txBody>
      </p:sp>
      <p:pic>
        <p:nvPicPr>
          <p:cNvPr id="10" name="Imagen 9" descr="Imagen que contiene tabla, collar, colgando, pastel&#10;&#10;Descripción generada automáticamente">
            <a:extLst>
              <a:ext uri="{FF2B5EF4-FFF2-40B4-BE49-F238E27FC236}">
                <a16:creationId xmlns:a16="http://schemas.microsoft.com/office/drawing/2014/main" id="{F1604F74-135D-C35C-BA74-B5F1550808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84" y="4850862"/>
            <a:ext cx="2689010" cy="1476107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8C2F90BB-C50C-42F8-A957-B136780837B5}"/>
              </a:ext>
            </a:extLst>
          </p:cNvPr>
          <p:cNvSpPr txBox="1"/>
          <p:nvPr/>
        </p:nvSpPr>
        <p:spPr>
          <a:xfrm>
            <a:off x="2726368" y="6209999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1647.5-1624.9</a:t>
            </a:r>
            <a:endParaRPr lang="en-GB" sz="1400" b="1" dirty="0"/>
          </a:p>
        </p:txBody>
      </p:sp>
      <p:pic>
        <p:nvPicPr>
          <p:cNvPr id="14" name="Imagen 13" descr="Imagen que contiene tabla, collar, colgando, pastel&#10;&#10;Descripción generada automáticamente">
            <a:extLst>
              <a:ext uri="{FF2B5EF4-FFF2-40B4-BE49-F238E27FC236}">
                <a16:creationId xmlns:a16="http://schemas.microsoft.com/office/drawing/2014/main" id="{7AFBE2A8-1E1A-7439-8C78-8F98E70C66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594" y="4895854"/>
            <a:ext cx="2607050" cy="143111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25BC015-86E8-B5A7-6AA0-7C85222F3AE6}"/>
              </a:ext>
            </a:extLst>
          </p:cNvPr>
          <p:cNvSpPr txBox="1"/>
          <p:nvPr/>
        </p:nvSpPr>
        <p:spPr>
          <a:xfrm>
            <a:off x="5415378" y="6187295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1513.4-1510.8</a:t>
            </a:r>
            <a:endParaRPr lang="en-GB" sz="1400" b="1" dirty="0"/>
          </a:p>
        </p:txBody>
      </p:sp>
      <p:pic>
        <p:nvPicPr>
          <p:cNvPr id="18" name="Imagen 17" descr="Imagen que contiene tabla, collar, colgando, pastel&#10;&#10;Descripción generada automáticamente">
            <a:extLst>
              <a:ext uri="{FF2B5EF4-FFF2-40B4-BE49-F238E27FC236}">
                <a16:creationId xmlns:a16="http://schemas.microsoft.com/office/drawing/2014/main" id="{D360900C-414F-8D43-A7BF-821E1939D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644" y="4937355"/>
            <a:ext cx="2373880" cy="1303119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FBEB84E8-EA76-F848-A2E2-D960C416DC41}"/>
              </a:ext>
            </a:extLst>
          </p:cNvPr>
          <p:cNvSpPr txBox="1"/>
          <p:nvPr/>
        </p:nvSpPr>
        <p:spPr>
          <a:xfrm>
            <a:off x="8022428" y="6187295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1437.5-1406.8</a:t>
            </a:r>
            <a:endParaRPr lang="en-GB" sz="1400" b="1" dirty="0"/>
          </a:p>
        </p:txBody>
      </p:sp>
      <p:pic>
        <p:nvPicPr>
          <p:cNvPr id="22" name="Imagen 21" descr="Imagen que contiene tabla, collar, colgando, pastel&#10;&#10;Descripción generada automáticamente">
            <a:extLst>
              <a:ext uri="{FF2B5EF4-FFF2-40B4-BE49-F238E27FC236}">
                <a16:creationId xmlns:a16="http://schemas.microsoft.com/office/drawing/2014/main" id="{94543E6D-6776-2C1F-6439-767EAF746F7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473" y="4754781"/>
            <a:ext cx="2689011" cy="1476107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F7444A4-E85F-64A0-B0AA-D3787C521996}"/>
              </a:ext>
            </a:extLst>
          </p:cNvPr>
          <p:cNvSpPr txBox="1"/>
          <p:nvPr/>
        </p:nvSpPr>
        <p:spPr>
          <a:xfrm>
            <a:off x="10080098" y="6187295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1310.6-1289.9</a:t>
            </a:r>
            <a:endParaRPr lang="en-GB" sz="1400" b="1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4DBDFE2-8316-DB9C-F9B1-3A06A34DD724}"/>
              </a:ext>
            </a:extLst>
          </p:cNvPr>
          <p:cNvSpPr txBox="1"/>
          <p:nvPr/>
        </p:nvSpPr>
        <p:spPr>
          <a:xfrm>
            <a:off x="3587415" y="4176080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FE94CB-2EF7-50BB-DC38-8AC6962AFBE8}"/>
              </a:ext>
            </a:extLst>
          </p:cNvPr>
          <p:cNvSpPr txBox="1"/>
          <p:nvPr/>
        </p:nvSpPr>
        <p:spPr>
          <a:xfrm>
            <a:off x="3842448" y="228995"/>
            <a:ext cx="4488374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Experimental and theoretical </a:t>
            </a:r>
            <a:r>
              <a:rPr lang="es-ES" sz="1600" b="1" dirty="0" err="1"/>
              <a:t>frequencies</a:t>
            </a:r>
            <a:r>
              <a:rPr lang="es-ES" sz="1600" b="1" dirty="0"/>
              <a:t> </a:t>
            </a:r>
            <a:r>
              <a:rPr lang="es-ES" sz="1600" b="1" dirty="0" err="1"/>
              <a:t>of</a:t>
            </a:r>
            <a:r>
              <a:rPr lang="es-ES" sz="1600" b="1" dirty="0"/>
              <a:t> 2b</a:t>
            </a:r>
            <a:endParaRPr lang="en-GB" sz="1600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050EC15-8AD0-4907-999C-4331B3BAFC03}"/>
              </a:ext>
            </a:extLst>
          </p:cNvPr>
          <p:cNvGrpSpPr/>
          <p:nvPr/>
        </p:nvGrpSpPr>
        <p:grpSpPr>
          <a:xfrm>
            <a:off x="1211821" y="1951912"/>
            <a:ext cx="1946526" cy="1363025"/>
            <a:chOff x="575341" y="386400"/>
            <a:chExt cx="1946526" cy="1363025"/>
          </a:xfrm>
        </p:grpSpPr>
        <p:sp>
          <p:nvSpPr>
            <p:cNvPr id="9" name="Rectángulo: esquinas redondeadas 8">
              <a:extLst>
                <a:ext uri="{FF2B5EF4-FFF2-40B4-BE49-F238E27FC236}">
                  <a16:creationId xmlns:a16="http://schemas.microsoft.com/office/drawing/2014/main" id="{6396342E-C4C7-48DF-576B-FDB595A0C426}"/>
                </a:ext>
              </a:extLst>
            </p:cNvPr>
            <p:cNvSpPr/>
            <p:nvPr/>
          </p:nvSpPr>
          <p:spPr>
            <a:xfrm>
              <a:off x="575341" y="386400"/>
              <a:ext cx="1946526" cy="1363025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aphicFrame>
          <p:nvGraphicFramePr>
            <p:cNvPr id="13" name="Objeto 12">
              <a:extLst>
                <a:ext uri="{FF2B5EF4-FFF2-40B4-BE49-F238E27FC236}">
                  <a16:creationId xmlns:a16="http://schemas.microsoft.com/office/drawing/2014/main" id="{EE468419-622D-C263-60D4-9BA7409AD86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0957489"/>
                </p:ext>
              </p:extLst>
            </p:nvPr>
          </p:nvGraphicFramePr>
          <p:xfrm>
            <a:off x="755650" y="522288"/>
            <a:ext cx="1584325" cy="1227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CS ChemDraw Drawing" r:id="rId8" imgW="1584723" imgH="1226829" progId="ChemDraw.Document.6.0">
                    <p:embed/>
                  </p:oleObj>
                </mc:Choice>
                <mc:Fallback>
                  <p:oleObj name="CS ChemDraw Drawing" r:id="rId8" imgW="1584723" imgH="1226829" progId="ChemDraw.Document.6.0">
                    <p:embed/>
                    <p:pic>
                      <p:nvPicPr>
                        <p:cNvPr id="13" name="Objeto 12">
                          <a:extLst>
                            <a:ext uri="{FF2B5EF4-FFF2-40B4-BE49-F238E27FC236}">
                              <a16:creationId xmlns:a16="http://schemas.microsoft.com/office/drawing/2014/main" id="{EE468419-622D-C263-60D4-9BA7409AD86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55650" y="522288"/>
                          <a:ext cx="1584325" cy="1227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C5D83C8-7E41-4BA6-AB4A-AA2CAFC15294}"/>
              </a:ext>
            </a:extLst>
          </p:cNvPr>
          <p:cNvGrpSpPr/>
          <p:nvPr/>
        </p:nvGrpSpPr>
        <p:grpSpPr>
          <a:xfrm>
            <a:off x="0" y="612541"/>
            <a:ext cx="5946237" cy="3782291"/>
            <a:chOff x="957045" y="0"/>
            <a:chExt cx="8962571" cy="6857999"/>
          </a:xfrm>
        </p:grpSpPr>
        <p:graphicFrame>
          <p:nvGraphicFramePr>
            <p:cNvPr id="21" name="Objet 20">
              <a:extLst>
                <a:ext uri="{FF2B5EF4-FFF2-40B4-BE49-F238E27FC236}">
                  <a16:creationId xmlns:a16="http://schemas.microsoft.com/office/drawing/2014/main" id="{4EEE8DC9-5984-43E2-95BB-CE0D4A00506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5174814"/>
                </p:ext>
              </p:extLst>
            </p:nvPr>
          </p:nvGraphicFramePr>
          <p:xfrm>
            <a:off x="957045" y="0"/>
            <a:ext cx="8962571" cy="68579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name="Graph" r:id="rId10" imgW="3920760" imgH="3000960" progId="Origin95.Graph">
                    <p:embed/>
                  </p:oleObj>
                </mc:Choice>
                <mc:Fallback>
                  <p:oleObj name="Graph" r:id="rId10" imgW="3920760" imgH="3000960" progId="Origin95.Graph">
                    <p:embed/>
                    <p:pic>
                      <p:nvPicPr>
                        <p:cNvPr id="4" name="Objet 3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57045" y="0"/>
                          <a:ext cx="8962571" cy="68579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A7BC2CB-E314-4F8D-A332-C48A5C4E6D64}"/>
                </a:ext>
              </a:extLst>
            </p:cNvPr>
            <p:cNvSpPr txBox="1"/>
            <p:nvPr/>
          </p:nvSpPr>
          <p:spPr>
            <a:xfrm>
              <a:off x="5835025" y="3777197"/>
              <a:ext cx="1060153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1717.0</a:t>
              </a:r>
              <a:endParaRPr lang="en-GB" sz="12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F94CF7FA-7719-4BDF-B811-33DBA8442AB9}"/>
                </a:ext>
              </a:extLst>
            </p:cNvPr>
            <p:cNvSpPr txBox="1"/>
            <p:nvPr/>
          </p:nvSpPr>
          <p:spPr>
            <a:xfrm>
              <a:off x="6752109" y="503594"/>
              <a:ext cx="1191276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1642.6</a:t>
              </a:r>
              <a:endParaRPr lang="en-GB" sz="1200" dirty="0"/>
            </a:p>
          </p:txBody>
        </p: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472017C8-5ADC-4D10-8B49-F47D199BEA21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 flipH="1">
              <a:off x="6909427" y="1005844"/>
              <a:ext cx="438321" cy="140122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CBD605F2-A0F6-4D2A-8F57-7543E5B9C77C}"/>
                </a:ext>
              </a:extLst>
            </p:cNvPr>
            <p:cNvSpPr txBox="1"/>
            <p:nvPr/>
          </p:nvSpPr>
          <p:spPr>
            <a:xfrm>
              <a:off x="5995527" y="4603955"/>
              <a:ext cx="1060153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1513.6</a:t>
              </a:r>
              <a:endParaRPr lang="en-GB" sz="12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C87FC723-7CCF-4EB1-B7C8-AE66862204BD}"/>
                </a:ext>
              </a:extLst>
            </p:cNvPr>
            <p:cNvSpPr txBox="1"/>
            <p:nvPr/>
          </p:nvSpPr>
          <p:spPr>
            <a:xfrm>
              <a:off x="6752108" y="5346278"/>
              <a:ext cx="1263699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1457.7</a:t>
              </a:r>
              <a:endParaRPr lang="en-GB" sz="1200" dirty="0"/>
            </a:p>
          </p:txBody>
        </p: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44B3DE8D-3146-4BCD-9E4A-2A24CF814974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6525603" y="3680797"/>
              <a:ext cx="530077" cy="92315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CCCD163C-F32C-4E12-BCC5-03FC761659B0}"/>
                </a:ext>
              </a:extLst>
            </p:cNvPr>
            <p:cNvSpPr txBox="1"/>
            <p:nvPr/>
          </p:nvSpPr>
          <p:spPr>
            <a:xfrm>
              <a:off x="7201935" y="4449097"/>
              <a:ext cx="1263699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1429.8</a:t>
              </a:r>
              <a:endParaRPr lang="en-GB" sz="1200" dirty="0"/>
            </a:p>
          </p:txBody>
        </p: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id="{F5D098D1-0441-4D66-ADD9-AFD6FFED8A44}"/>
                </a:ext>
              </a:extLst>
            </p:cNvPr>
            <p:cNvCxnSpPr/>
            <p:nvPr/>
          </p:nvCxnSpPr>
          <p:spPr>
            <a:xfrm flipH="1" flipV="1">
              <a:off x="7322380" y="4285029"/>
              <a:ext cx="183127" cy="12719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087204FB-4141-4C05-8C88-4DB4F9A80906}"/>
                </a:ext>
              </a:extLst>
            </p:cNvPr>
            <p:cNvSpPr txBox="1"/>
            <p:nvPr/>
          </p:nvSpPr>
          <p:spPr>
            <a:xfrm>
              <a:off x="8128935" y="4363686"/>
              <a:ext cx="1165589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1295.0</a:t>
              </a:r>
              <a:endParaRPr lang="en-GB" sz="1200" dirty="0"/>
            </a:p>
          </p:txBody>
        </p: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12E64A80-3C10-4940-9F2B-9CA442EC807A}"/>
                </a:ext>
              </a:extLst>
            </p:cNvPr>
            <p:cNvCxnSpPr/>
            <p:nvPr/>
          </p:nvCxnSpPr>
          <p:spPr>
            <a:xfrm flipH="1" flipV="1">
              <a:off x="7505507" y="3429000"/>
              <a:ext cx="596081" cy="91962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31AC9FFA-F4EF-4936-BE42-728E006B0F61}"/>
                </a:ext>
              </a:extLst>
            </p:cNvPr>
            <p:cNvSpPr txBox="1"/>
            <p:nvPr/>
          </p:nvSpPr>
          <p:spPr>
            <a:xfrm>
              <a:off x="8142610" y="4648823"/>
              <a:ext cx="1495730" cy="502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</a:lstStyle>
            <a:p>
              <a:r>
                <a:rPr lang="fr-FR" sz="1200" dirty="0"/>
                <a:t>1282.6</a:t>
              </a:r>
              <a:endParaRPr lang="en-GB" sz="1200" dirty="0"/>
            </a:p>
          </p:txBody>
        </p:sp>
        <p:cxnSp>
          <p:nvCxnSpPr>
            <p:cNvPr id="35" name="Connecteur droit avec flèche 34">
              <a:extLst>
                <a:ext uri="{FF2B5EF4-FFF2-40B4-BE49-F238E27FC236}">
                  <a16:creationId xmlns:a16="http://schemas.microsoft.com/office/drawing/2014/main" id="{BE4E2208-53A0-4C1E-ADBA-E994AAA941C4}"/>
                </a:ext>
              </a:extLst>
            </p:cNvPr>
            <p:cNvCxnSpPr/>
            <p:nvPr/>
          </p:nvCxnSpPr>
          <p:spPr>
            <a:xfrm flipH="1" flipV="1">
              <a:off x="7519180" y="4203882"/>
              <a:ext cx="688413" cy="5291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3162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2">
            <a:extLst>
              <a:ext uri="{FF2B5EF4-FFF2-40B4-BE49-F238E27FC236}">
                <a16:creationId xmlns:a16="http://schemas.microsoft.com/office/drawing/2014/main" id="{E738D704-C24F-BB90-25A0-974745B62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140912"/>
              </p:ext>
            </p:extLst>
          </p:nvPr>
        </p:nvGraphicFramePr>
        <p:xfrm>
          <a:off x="6267595" y="1078340"/>
          <a:ext cx="5589524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2010791">
                  <a:extLst>
                    <a:ext uri="{9D8B030D-6E8A-4147-A177-3AD203B41FA5}">
                      <a16:colId xmlns:a16="http://schemas.microsoft.com/office/drawing/2014/main" val="3834876007"/>
                    </a:ext>
                  </a:extLst>
                </a:gridCol>
                <a:gridCol w="1838325">
                  <a:extLst>
                    <a:ext uri="{9D8B030D-6E8A-4147-A177-3AD203B41FA5}">
                      <a16:colId xmlns:a16="http://schemas.microsoft.com/office/drawing/2014/main" val="3212579352"/>
                    </a:ext>
                  </a:extLst>
                </a:gridCol>
                <a:gridCol w="1740408">
                  <a:extLst>
                    <a:ext uri="{9D8B030D-6E8A-4147-A177-3AD203B41FA5}">
                      <a16:colId xmlns:a16="http://schemas.microsoft.com/office/drawing/2014/main" val="3151238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(Experimental)/cm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(Theoretical)/cm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346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1715.2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1735.7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C=O 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229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1644.9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1651.1-1623.4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C=C 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828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1513.9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1515.2-1511.8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C-F </a:t>
                      </a:r>
                      <a:r>
                        <a:rPr lang="es-ES" sz="1400" b="0" dirty="0"/>
                        <a:t>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fr-FR" sz="1400" b="0" baseline="0" dirty="0"/>
                        <a:t>)</a:t>
                      </a:r>
                      <a:endParaRPr lang="en-GB" sz="1400" b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3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1458.0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1452.0-1405.4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C(sp</a:t>
                      </a:r>
                      <a:r>
                        <a:rPr lang="es-ES" sz="1400" baseline="30000" dirty="0"/>
                        <a:t>3</a:t>
                      </a:r>
                      <a:r>
                        <a:rPr lang="es-ES" sz="1400" dirty="0"/>
                        <a:t>)-H bending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40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1301.0;1278.0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1300.8-1290.6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C-O </a:t>
                      </a:r>
                      <a:r>
                        <a:rPr lang="es-ES" sz="1400" b="0" dirty="0"/>
                        <a:t>(</a:t>
                      </a:r>
                      <a:r>
                        <a:rPr lang="fr-FR" sz="1400" b="0" dirty="0"/>
                        <a:t>CO</a:t>
                      </a:r>
                      <a:r>
                        <a:rPr lang="fr-FR" sz="1400" b="0" baseline="-25000" dirty="0"/>
                        <a:t>2</a:t>
                      </a:r>
                      <a:r>
                        <a:rPr lang="fr-FR" sz="1400" b="0" dirty="0"/>
                        <a:t>)</a:t>
                      </a:r>
                      <a:endParaRPr lang="en-GB" sz="1400" b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158825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8E1ADBE5-CFA5-55E5-F7ED-5926CC7429F5}"/>
              </a:ext>
            </a:extLst>
          </p:cNvPr>
          <p:cNvSpPr txBox="1"/>
          <p:nvPr/>
        </p:nvSpPr>
        <p:spPr>
          <a:xfrm>
            <a:off x="806537" y="6194893"/>
            <a:ext cx="947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1735.7</a:t>
            </a:r>
            <a:endParaRPr lang="en-GB" sz="1400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C2F90BB-C50C-42F8-A957-B136780837B5}"/>
              </a:ext>
            </a:extLst>
          </p:cNvPr>
          <p:cNvSpPr txBox="1"/>
          <p:nvPr/>
        </p:nvSpPr>
        <p:spPr>
          <a:xfrm>
            <a:off x="2567836" y="6194893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1651.1 - 1623.4</a:t>
            </a:r>
            <a:endParaRPr lang="en-GB" sz="1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25BC015-86E8-B5A7-6AA0-7C85222F3AE6}"/>
              </a:ext>
            </a:extLst>
          </p:cNvPr>
          <p:cNvSpPr txBox="1"/>
          <p:nvPr/>
        </p:nvSpPr>
        <p:spPr>
          <a:xfrm>
            <a:off x="5256846" y="6194893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1515.2 - 1511.8</a:t>
            </a:r>
            <a:endParaRPr lang="en-GB" sz="14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BEB84E8-EA76-F848-A2E2-D960C416DC41}"/>
              </a:ext>
            </a:extLst>
          </p:cNvPr>
          <p:cNvSpPr txBox="1"/>
          <p:nvPr/>
        </p:nvSpPr>
        <p:spPr>
          <a:xfrm>
            <a:off x="7863896" y="6194893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1452.0 - 1405.4</a:t>
            </a:r>
            <a:endParaRPr lang="en-GB" sz="1400" b="1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F7444A4-E85F-64A0-B0AA-D3787C521996}"/>
              </a:ext>
            </a:extLst>
          </p:cNvPr>
          <p:cNvSpPr txBox="1"/>
          <p:nvPr/>
        </p:nvSpPr>
        <p:spPr>
          <a:xfrm>
            <a:off x="9714308" y="6194893"/>
            <a:ext cx="16736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1300.8 - 1290.6</a:t>
            </a:r>
            <a:endParaRPr lang="en-GB" sz="1400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5B13208-4B6C-C746-DE79-19C49D6EE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464" y="4897881"/>
            <a:ext cx="2118812" cy="11631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E220432-7EEC-200A-ADF4-0D620F05B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" y="4927672"/>
            <a:ext cx="2265605" cy="124368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F128B06-E4FD-7103-C594-188FD60844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738" y="4858542"/>
            <a:ext cx="2265606" cy="124368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1E68214-5B3E-4254-AB6F-BA7A254F59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786" y="4881211"/>
            <a:ext cx="2425617" cy="133151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E1EDAC0-78B3-CC59-2708-8DBA9DDFDF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881" y="4857590"/>
            <a:ext cx="2265608" cy="124368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D5CA09D3-0197-0CB6-CD10-216933AEEDDA}"/>
              </a:ext>
            </a:extLst>
          </p:cNvPr>
          <p:cNvSpPr txBox="1"/>
          <p:nvPr/>
        </p:nvSpPr>
        <p:spPr>
          <a:xfrm>
            <a:off x="3587415" y="4256172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689DD67-E7A2-F1B4-3C23-8817D9D91E12}"/>
              </a:ext>
            </a:extLst>
          </p:cNvPr>
          <p:cNvSpPr txBox="1"/>
          <p:nvPr/>
        </p:nvSpPr>
        <p:spPr>
          <a:xfrm>
            <a:off x="3916446" y="145462"/>
            <a:ext cx="4358891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/>
              <a:t>Experimental and theoretical frequencies for 2c </a:t>
            </a:r>
            <a:endParaRPr lang="en-GB" sz="1600"/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7AB4EA89-2694-42CA-B4F1-3830B1E40678}"/>
              </a:ext>
            </a:extLst>
          </p:cNvPr>
          <p:cNvGrpSpPr/>
          <p:nvPr/>
        </p:nvGrpSpPr>
        <p:grpSpPr>
          <a:xfrm>
            <a:off x="-328648" y="82288"/>
            <a:ext cx="7129463" cy="4132262"/>
            <a:chOff x="1259199" y="155"/>
            <a:chExt cx="9171266" cy="7017250"/>
          </a:xfrm>
        </p:grpSpPr>
        <p:graphicFrame>
          <p:nvGraphicFramePr>
            <p:cNvPr id="41" name="Objet 40">
              <a:extLst>
                <a:ext uri="{FF2B5EF4-FFF2-40B4-BE49-F238E27FC236}">
                  <a16:creationId xmlns:a16="http://schemas.microsoft.com/office/drawing/2014/main" id="{4B2B1E1C-C9A9-4B16-990D-2A4A56843B4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4739136"/>
                </p:ext>
              </p:extLst>
            </p:nvPr>
          </p:nvGraphicFramePr>
          <p:xfrm>
            <a:off x="1259199" y="155"/>
            <a:ext cx="9171266" cy="701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name="Graph" r:id="rId8" imgW="3920760" imgH="3000960" progId="Origin95.Graph">
                    <p:embed/>
                  </p:oleObj>
                </mc:Choice>
                <mc:Fallback>
                  <p:oleObj name="Graph" r:id="rId8" imgW="3920760" imgH="3000960" progId="Origin95.Graph">
                    <p:embed/>
                    <p:pic>
                      <p:nvPicPr>
                        <p:cNvPr id="4" name="Objet 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259199" y="155"/>
                          <a:ext cx="9171266" cy="7017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A366D6E-43C5-4089-A9F9-673F000CBE8C}"/>
                </a:ext>
              </a:extLst>
            </p:cNvPr>
            <p:cNvSpPr/>
            <p:nvPr/>
          </p:nvSpPr>
          <p:spPr>
            <a:xfrm>
              <a:off x="4322295" y="2058087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2917.6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D787A68-3EF7-4125-9F35-F3BC8E0E7B74}"/>
                </a:ext>
              </a:extLst>
            </p:cNvPr>
            <p:cNvSpPr/>
            <p:nvPr/>
          </p:nvSpPr>
          <p:spPr>
            <a:xfrm>
              <a:off x="5010548" y="1688755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2856.1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4DC0B07-1139-4130-BECC-288896F9257B}"/>
                </a:ext>
              </a:extLst>
            </p:cNvPr>
            <p:cNvSpPr/>
            <p:nvPr/>
          </p:nvSpPr>
          <p:spPr>
            <a:xfrm>
              <a:off x="6138111" y="2898677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1715.2</a:t>
              </a:r>
            </a:p>
          </p:txBody>
        </p:sp>
        <p:cxnSp>
          <p:nvCxnSpPr>
            <p:cNvPr id="45" name="Connecteur droit avec flèche 44">
              <a:extLst>
                <a:ext uri="{FF2B5EF4-FFF2-40B4-BE49-F238E27FC236}">
                  <a16:creationId xmlns:a16="http://schemas.microsoft.com/office/drawing/2014/main" id="{B1DEDFE9-E439-451F-A719-C228228CB1A9}"/>
                </a:ext>
              </a:extLst>
            </p:cNvPr>
            <p:cNvCxnSpPr>
              <a:stCxn id="44" idx="0"/>
            </p:cNvCxnSpPr>
            <p:nvPr/>
          </p:nvCxnSpPr>
          <p:spPr>
            <a:xfrm flipV="1">
              <a:off x="6509714" y="2689749"/>
              <a:ext cx="593154" cy="2089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370A53E-AFF1-4258-8835-7591783BE611}"/>
                </a:ext>
              </a:extLst>
            </p:cNvPr>
            <p:cNvSpPr/>
            <p:nvPr/>
          </p:nvSpPr>
          <p:spPr>
            <a:xfrm>
              <a:off x="7102868" y="1160209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1644.9</a:t>
              </a:r>
            </a:p>
          </p:txBody>
        </p:sp>
        <p:cxnSp>
          <p:nvCxnSpPr>
            <p:cNvPr id="47" name="Connecteur droit avec flèche 46">
              <a:extLst>
                <a:ext uri="{FF2B5EF4-FFF2-40B4-BE49-F238E27FC236}">
                  <a16:creationId xmlns:a16="http://schemas.microsoft.com/office/drawing/2014/main" id="{04DB6017-ECD9-497D-93FD-CE7A6D944D1E}"/>
                </a:ext>
              </a:extLst>
            </p:cNvPr>
            <p:cNvCxnSpPr/>
            <p:nvPr/>
          </p:nvCxnSpPr>
          <p:spPr>
            <a:xfrm flipH="1">
              <a:off x="7301652" y="1512956"/>
              <a:ext cx="206734" cy="72979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81F0F6C-A5A2-4027-BF1D-1B1ECC81A340}"/>
                </a:ext>
              </a:extLst>
            </p:cNvPr>
            <p:cNvSpPr/>
            <p:nvPr/>
          </p:nvSpPr>
          <p:spPr>
            <a:xfrm>
              <a:off x="6413622" y="3508935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 dirty="0"/>
                <a:t>1513.9</a:t>
              </a:r>
            </a:p>
          </p:txBody>
        </p:sp>
        <p:cxnSp>
          <p:nvCxnSpPr>
            <p:cNvPr id="49" name="Connecteur droit avec flèche 48">
              <a:extLst>
                <a:ext uri="{FF2B5EF4-FFF2-40B4-BE49-F238E27FC236}">
                  <a16:creationId xmlns:a16="http://schemas.microsoft.com/office/drawing/2014/main" id="{EA273AD5-6D25-4851-8ADF-E0F11ACBE7C5}"/>
                </a:ext>
              </a:extLst>
            </p:cNvPr>
            <p:cNvCxnSpPr/>
            <p:nvPr/>
          </p:nvCxnSpPr>
          <p:spPr>
            <a:xfrm flipV="1">
              <a:off x="6853997" y="3372474"/>
              <a:ext cx="551022" cy="2089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2C6394F-9B12-42A8-8DFB-A0373C827CC4}"/>
                </a:ext>
              </a:extLst>
            </p:cNvPr>
            <p:cNvSpPr/>
            <p:nvPr/>
          </p:nvSpPr>
          <p:spPr>
            <a:xfrm>
              <a:off x="7241093" y="5424198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/>
                <a:t>1458.0</a:t>
              </a:r>
              <a:endParaRPr lang="en-GB" sz="1200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0D646A1-3FD0-48BB-A827-027D882CA91D}"/>
                </a:ext>
              </a:extLst>
            </p:cNvPr>
            <p:cNvSpPr/>
            <p:nvPr/>
          </p:nvSpPr>
          <p:spPr>
            <a:xfrm>
              <a:off x="7536094" y="3840498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/>
                <a:t>1301.0</a:t>
              </a:r>
              <a:endParaRPr lang="en-GB" sz="1200" dirty="0"/>
            </a:p>
          </p:txBody>
        </p:sp>
        <p:cxnSp>
          <p:nvCxnSpPr>
            <p:cNvPr id="52" name="Connecteur droit avec flèche 51">
              <a:extLst>
                <a:ext uri="{FF2B5EF4-FFF2-40B4-BE49-F238E27FC236}">
                  <a16:creationId xmlns:a16="http://schemas.microsoft.com/office/drawing/2014/main" id="{DFA9A3A5-1292-45B2-8018-B72CAEC7C149}"/>
                </a:ext>
              </a:extLst>
            </p:cNvPr>
            <p:cNvCxnSpPr/>
            <p:nvPr/>
          </p:nvCxnSpPr>
          <p:spPr>
            <a:xfrm flipV="1">
              <a:off x="7929345" y="3476938"/>
              <a:ext cx="0" cy="32599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DEDBCEC-5A0F-45EF-AE0F-D11FB2C01397}"/>
                </a:ext>
              </a:extLst>
            </p:cNvPr>
            <p:cNvSpPr/>
            <p:nvPr/>
          </p:nvSpPr>
          <p:spPr>
            <a:xfrm>
              <a:off x="8363566" y="4184343"/>
              <a:ext cx="743206" cy="4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/>
                <a:t>1278.0</a:t>
              </a:r>
              <a:endParaRPr lang="en-GB" sz="1200" dirty="0"/>
            </a:p>
          </p:txBody>
        </p:sp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0FB0ACAA-6A32-490A-9865-C4DE81E16530}"/>
                </a:ext>
              </a:extLst>
            </p:cNvPr>
            <p:cNvCxnSpPr/>
            <p:nvPr/>
          </p:nvCxnSpPr>
          <p:spPr>
            <a:xfrm flipH="1" flipV="1">
              <a:off x="7949829" y="3372474"/>
              <a:ext cx="775106" cy="7723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D838976-566D-434D-927B-0BF1FE7C4D43}"/>
              </a:ext>
            </a:extLst>
          </p:cNvPr>
          <p:cNvGrpSpPr/>
          <p:nvPr/>
        </p:nvGrpSpPr>
        <p:grpSpPr>
          <a:xfrm>
            <a:off x="1318390" y="1753784"/>
            <a:ext cx="1946526" cy="1480936"/>
            <a:chOff x="-1285990" y="3673417"/>
            <a:chExt cx="1946526" cy="1480936"/>
          </a:xfrm>
        </p:grpSpPr>
        <p:sp>
          <p:nvSpPr>
            <p:cNvPr id="17" name="Rectángulo: esquinas redondeadas 16">
              <a:extLst>
                <a:ext uri="{FF2B5EF4-FFF2-40B4-BE49-F238E27FC236}">
                  <a16:creationId xmlns:a16="http://schemas.microsoft.com/office/drawing/2014/main" id="{B09128C1-A6D7-2379-03D6-F32503C359EE}"/>
                </a:ext>
              </a:extLst>
            </p:cNvPr>
            <p:cNvSpPr/>
            <p:nvPr/>
          </p:nvSpPr>
          <p:spPr>
            <a:xfrm>
              <a:off x="-1285990" y="3673417"/>
              <a:ext cx="1946526" cy="148093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aphicFrame>
          <p:nvGraphicFramePr>
            <p:cNvPr id="21" name="Objeto 20">
              <a:extLst>
                <a:ext uri="{FF2B5EF4-FFF2-40B4-BE49-F238E27FC236}">
                  <a16:creationId xmlns:a16="http://schemas.microsoft.com/office/drawing/2014/main" id="{6759E73B-9FA8-E4B4-408C-E28A331237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7337156"/>
                </p:ext>
              </p:extLst>
            </p:nvPr>
          </p:nvGraphicFramePr>
          <p:xfrm>
            <a:off x="-1257080" y="3840321"/>
            <a:ext cx="1890712" cy="1230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CS ChemDraw Drawing" r:id="rId10" imgW="1890115" imgH="1229683" progId="ChemDraw.Document.6.0">
                    <p:embed/>
                  </p:oleObj>
                </mc:Choice>
                <mc:Fallback>
                  <p:oleObj name="CS ChemDraw Drawing" r:id="rId10" imgW="1890115" imgH="1229683" progId="ChemDraw.Document.6.0">
                    <p:embed/>
                    <p:pic>
                      <p:nvPicPr>
                        <p:cNvPr id="21" name="Objeto 20">
                          <a:extLst>
                            <a:ext uri="{FF2B5EF4-FFF2-40B4-BE49-F238E27FC236}">
                              <a16:creationId xmlns:a16="http://schemas.microsoft.com/office/drawing/2014/main" id="{6759E73B-9FA8-E4B4-408C-E28A3312378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-1257080" y="3840321"/>
                          <a:ext cx="1890712" cy="12303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1002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8E1ADBE5-CFA5-55E5-F7ED-5926CC7429F5}"/>
              </a:ext>
            </a:extLst>
          </p:cNvPr>
          <p:cNvSpPr txBox="1"/>
          <p:nvPr/>
        </p:nvSpPr>
        <p:spPr>
          <a:xfrm>
            <a:off x="1074926" y="6244036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1733.5</a:t>
            </a:r>
            <a:endParaRPr lang="en-GB" sz="1400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C2F90BB-C50C-42F8-A957-B136780837B5}"/>
              </a:ext>
            </a:extLst>
          </p:cNvPr>
          <p:cNvSpPr txBox="1"/>
          <p:nvPr/>
        </p:nvSpPr>
        <p:spPr>
          <a:xfrm>
            <a:off x="2779187" y="6244036"/>
            <a:ext cx="838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1656.9</a:t>
            </a:r>
            <a:endParaRPr lang="en-GB" sz="1400" b="1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25BC015-86E8-B5A7-6AA0-7C85222F3AE6}"/>
              </a:ext>
            </a:extLst>
          </p:cNvPr>
          <p:cNvSpPr txBox="1"/>
          <p:nvPr/>
        </p:nvSpPr>
        <p:spPr>
          <a:xfrm>
            <a:off x="4385184" y="6244036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1649.4-1624.5</a:t>
            </a:r>
            <a:endParaRPr lang="en-GB" sz="14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BEB84E8-EA76-F848-A2E2-D960C416DC41}"/>
              </a:ext>
            </a:extLst>
          </p:cNvPr>
          <p:cNvSpPr txBox="1"/>
          <p:nvPr/>
        </p:nvSpPr>
        <p:spPr>
          <a:xfrm>
            <a:off x="6462908" y="6244036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1514.5-1454.2</a:t>
            </a:r>
            <a:endParaRPr lang="en-GB" sz="1400" b="1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F7444A4-E85F-64A0-B0AA-D3787C521996}"/>
              </a:ext>
            </a:extLst>
          </p:cNvPr>
          <p:cNvSpPr txBox="1"/>
          <p:nvPr/>
        </p:nvSpPr>
        <p:spPr>
          <a:xfrm>
            <a:off x="8353659" y="6244036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1451.6-1407.6</a:t>
            </a:r>
            <a:endParaRPr lang="en-GB" sz="1400" b="1" dirty="0"/>
          </a:p>
        </p:txBody>
      </p:sp>
      <p:graphicFrame>
        <p:nvGraphicFramePr>
          <p:cNvPr id="28" name="Tabla 28">
            <a:extLst>
              <a:ext uri="{FF2B5EF4-FFF2-40B4-BE49-F238E27FC236}">
                <a16:creationId xmlns:a16="http://schemas.microsoft.com/office/drawing/2014/main" id="{A70E5A87-B79F-765F-B8E5-0C0A8194C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41929"/>
              </p:ext>
            </p:extLst>
          </p:nvPr>
        </p:nvGraphicFramePr>
        <p:xfrm>
          <a:off x="6407492" y="1040979"/>
          <a:ext cx="559218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0791">
                  <a:extLst>
                    <a:ext uri="{9D8B030D-6E8A-4147-A177-3AD203B41FA5}">
                      <a16:colId xmlns:a16="http://schemas.microsoft.com/office/drawing/2014/main" val="2175613494"/>
                    </a:ext>
                  </a:extLst>
                </a:gridCol>
                <a:gridCol w="1838325">
                  <a:extLst>
                    <a:ext uri="{9D8B030D-6E8A-4147-A177-3AD203B41FA5}">
                      <a16:colId xmlns:a16="http://schemas.microsoft.com/office/drawing/2014/main" val="179761463"/>
                    </a:ext>
                  </a:extLst>
                </a:gridCol>
                <a:gridCol w="1743068">
                  <a:extLst>
                    <a:ext uri="{9D8B030D-6E8A-4147-A177-3AD203B41FA5}">
                      <a16:colId xmlns:a16="http://schemas.microsoft.com/office/drawing/2014/main" val="3345348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(Experimental)/cm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(Theoretical)/cm</a:t>
                      </a:r>
                      <a:r>
                        <a:rPr lang="es-ES" sz="14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955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1708.6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1733.5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C=O 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824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1642.9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1656.9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C=N (NHC)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31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1624.2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1649.4-1624.5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C=C 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052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1514.4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1514.5-1454.2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C-F (</a:t>
                      </a:r>
                      <a:r>
                        <a:rPr lang="fr-FR" sz="1400" b="0" dirty="0"/>
                        <a:t>B(C</a:t>
                      </a:r>
                      <a:r>
                        <a:rPr lang="fr-FR" sz="1400" b="0" baseline="-25000" dirty="0"/>
                        <a:t>6</a:t>
                      </a:r>
                      <a:r>
                        <a:rPr lang="fr-FR" sz="1400" b="0" dirty="0"/>
                        <a:t>F</a:t>
                      </a:r>
                      <a:r>
                        <a:rPr lang="fr-FR" sz="1400" b="0" baseline="-25000" dirty="0"/>
                        <a:t>5</a:t>
                      </a:r>
                      <a:r>
                        <a:rPr lang="fr-FR" sz="1400" b="0" dirty="0"/>
                        <a:t>)</a:t>
                      </a:r>
                      <a:r>
                        <a:rPr lang="fr-FR" sz="1400" b="0" baseline="-25000" dirty="0"/>
                        <a:t>3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298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1462.3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1451.6-1407.6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C(sp</a:t>
                      </a:r>
                      <a:r>
                        <a:rPr lang="es-ES" sz="1400" baseline="30000" dirty="0"/>
                        <a:t>3</a:t>
                      </a:r>
                      <a:r>
                        <a:rPr lang="es-ES" sz="1400" dirty="0"/>
                        <a:t>)-H bending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264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1352.3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1364.5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C-O (CO</a:t>
                      </a:r>
                      <a:r>
                        <a:rPr lang="es-ES" sz="1400" baseline="-25000" dirty="0"/>
                        <a:t>2</a:t>
                      </a:r>
                      <a:r>
                        <a:rPr lang="es-ES" sz="1400" dirty="0"/>
                        <a:t>)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8195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AD3BBA7-856E-C057-C7BF-AFE944BF34E3}"/>
              </a:ext>
            </a:extLst>
          </p:cNvPr>
          <p:cNvSpPr txBox="1"/>
          <p:nvPr/>
        </p:nvSpPr>
        <p:spPr>
          <a:xfrm>
            <a:off x="10451127" y="6244036"/>
            <a:ext cx="8196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1364.5</a:t>
            </a:r>
            <a:endParaRPr lang="en-GB" sz="1400" b="1" dirty="0"/>
          </a:p>
        </p:txBody>
      </p:sp>
      <p:pic>
        <p:nvPicPr>
          <p:cNvPr id="6" name="Imagen 5" descr="Imagen que contiene pájaro, pequeño, colgando, tabla&#10;&#10;Descripción generada automáticamente">
            <a:extLst>
              <a:ext uri="{FF2B5EF4-FFF2-40B4-BE49-F238E27FC236}">
                <a16:creationId xmlns:a16="http://schemas.microsoft.com/office/drawing/2014/main" id="{FE7CE3A0-B241-FA31-61BE-16DEA666FA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600" y="4750309"/>
            <a:ext cx="2599191" cy="1426801"/>
          </a:xfrm>
          <a:prstGeom prst="rect">
            <a:avLst/>
          </a:prstGeom>
        </p:spPr>
      </p:pic>
      <p:pic>
        <p:nvPicPr>
          <p:cNvPr id="9" name="Imagen 8" descr="Imagen que contiene collar&#10;&#10;Descripción generada automáticamente">
            <a:extLst>
              <a:ext uri="{FF2B5EF4-FFF2-40B4-BE49-F238E27FC236}">
                <a16:creationId xmlns:a16="http://schemas.microsoft.com/office/drawing/2014/main" id="{C53C3FFD-7D97-0181-22B6-2B9178E7C5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301" y="4750310"/>
            <a:ext cx="2599191" cy="1426801"/>
          </a:xfrm>
          <a:prstGeom prst="rect">
            <a:avLst/>
          </a:prstGeom>
        </p:spPr>
      </p:pic>
      <p:pic>
        <p:nvPicPr>
          <p:cNvPr id="11" name="Imagen 10" descr="Imagen que contiene collar, pequeño, colgando, tabla&#10;&#10;Descripción generada automáticamente">
            <a:extLst>
              <a:ext uri="{FF2B5EF4-FFF2-40B4-BE49-F238E27FC236}">
                <a16:creationId xmlns:a16="http://schemas.microsoft.com/office/drawing/2014/main" id="{4EE80692-C495-6681-B6C7-ABA370460A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84" y="4653698"/>
            <a:ext cx="2966212" cy="1628274"/>
          </a:xfrm>
          <a:prstGeom prst="rect">
            <a:avLst/>
          </a:prstGeom>
        </p:spPr>
      </p:pic>
      <p:pic>
        <p:nvPicPr>
          <p:cNvPr id="14" name="Imagen 13" descr="Imagen que contiene collar, tabla, pequeño, colgando&#10;&#10;Descripción generada automáticamente">
            <a:extLst>
              <a:ext uri="{FF2B5EF4-FFF2-40B4-BE49-F238E27FC236}">
                <a16:creationId xmlns:a16="http://schemas.microsoft.com/office/drawing/2014/main" id="{534EBD93-4AD8-6B9E-E69C-DBC49EF7FB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858" y="4817539"/>
            <a:ext cx="2577070" cy="1414658"/>
          </a:xfrm>
          <a:prstGeom prst="rect">
            <a:avLst/>
          </a:prstGeom>
        </p:spPr>
      </p:pic>
      <p:pic>
        <p:nvPicPr>
          <p:cNvPr id="17" name="Imagen 16" descr="Imagen que contiene collar, pequeño, alambre, sostener&#10;&#10;Descripción generada automáticamente">
            <a:extLst>
              <a:ext uri="{FF2B5EF4-FFF2-40B4-BE49-F238E27FC236}">
                <a16:creationId xmlns:a16="http://schemas.microsoft.com/office/drawing/2014/main" id="{484B417F-D88E-D514-3039-1F8101F101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040" y="4862306"/>
            <a:ext cx="2451144" cy="1345532"/>
          </a:xfrm>
          <a:prstGeom prst="rect">
            <a:avLst/>
          </a:prstGeom>
        </p:spPr>
      </p:pic>
      <p:pic>
        <p:nvPicPr>
          <p:cNvPr id="19" name="Imagen 18" descr="Imagen que contiene alambre, pequeño, pájaro, colgando&#10;&#10;Descripción generada automáticamente">
            <a:extLst>
              <a:ext uri="{FF2B5EF4-FFF2-40B4-BE49-F238E27FC236}">
                <a16:creationId xmlns:a16="http://schemas.microsoft.com/office/drawing/2014/main" id="{2F7CABD1-0776-8A6B-E06F-ECCD9539D2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41" y="4916899"/>
            <a:ext cx="2215064" cy="121593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FAD03D5-1D01-E0F8-C3E2-6E6A999890ED}"/>
              </a:ext>
            </a:extLst>
          </p:cNvPr>
          <p:cNvSpPr txBox="1"/>
          <p:nvPr/>
        </p:nvSpPr>
        <p:spPr>
          <a:xfrm>
            <a:off x="3767323" y="4276246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FECE79-3A0B-9AF0-2DA8-699E1F7C5EEB}"/>
              </a:ext>
            </a:extLst>
          </p:cNvPr>
          <p:cNvSpPr txBox="1"/>
          <p:nvPr/>
        </p:nvSpPr>
        <p:spPr>
          <a:xfrm>
            <a:off x="4098480" y="230038"/>
            <a:ext cx="4358895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IE" sz="1600" b="1"/>
              <a:t>Experimental and theoretical frequencies of 2d </a:t>
            </a:r>
            <a:endParaRPr lang="en-IE" sz="1600"/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6588DB1F-BFF2-67A4-05D7-FEE331A312EC}"/>
              </a:ext>
            </a:extLst>
          </p:cNvPr>
          <p:cNvSpPr/>
          <p:nvPr/>
        </p:nvSpPr>
        <p:spPr>
          <a:xfrm>
            <a:off x="1475192" y="1875616"/>
            <a:ext cx="1748381" cy="1345532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id="{A91339D9-85E6-99DA-53AF-B2C5339CAE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219708"/>
              </p:ext>
            </p:extLst>
          </p:nvPr>
        </p:nvGraphicFramePr>
        <p:xfrm>
          <a:off x="1651144" y="1897957"/>
          <a:ext cx="148113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CS ChemDraw Drawing" r:id="rId9" imgW="1481032" imgH="1223975" progId="ChemDraw.Document.6.0">
                  <p:embed/>
                </p:oleObj>
              </mc:Choice>
              <mc:Fallback>
                <p:oleObj name="CS ChemDraw Drawing" r:id="rId9" imgW="1481032" imgH="1223975" progId="ChemDraw.Document.6.0">
                  <p:embed/>
                  <p:pic>
                    <p:nvPicPr>
                      <p:cNvPr id="15" name="Objeto 14">
                        <a:extLst>
                          <a:ext uri="{FF2B5EF4-FFF2-40B4-BE49-F238E27FC236}">
                            <a16:creationId xmlns:a16="http://schemas.microsoft.com/office/drawing/2014/main" id="{A91339D9-85E6-99DA-53AF-B2C5339CAE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51144" y="1897957"/>
                        <a:ext cx="1481137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e 20">
            <a:extLst>
              <a:ext uri="{FF2B5EF4-FFF2-40B4-BE49-F238E27FC236}">
                <a16:creationId xmlns:a16="http://schemas.microsoft.com/office/drawing/2014/main" id="{23C5CCB7-193C-41B6-A2A4-E774BDC63BFF}"/>
              </a:ext>
            </a:extLst>
          </p:cNvPr>
          <p:cNvGrpSpPr/>
          <p:nvPr/>
        </p:nvGrpSpPr>
        <p:grpSpPr>
          <a:xfrm>
            <a:off x="-33305" y="393376"/>
            <a:ext cx="6177628" cy="3998486"/>
            <a:chOff x="1390097" y="12424"/>
            <a:chExt cx="8930670" cy="6833152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6512A86-F655-4E7F-B11B-0136CF460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90097" y="12424"/>
              <a:ext cx="8930670" cy="6833152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39D00206-7486-4EA7-AF06-E15B4E62831C}"/>
                </a:ext>
              </a:extLst>
            </p:cNvPr>
            <p:cNvSpPr txBox="1"/>
            <p:nvPr/>
          </p:nvSpPr>
          <p:spPr>
            <a:xfrm>
              <a:off x="6459144" y="3158477"/>
              <a:ext cx="1054508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1708.6</a:t>
              </a:r>
              <a:endParaRPr lang="en-GB" sz="12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246239E3-890D-46BE-A4C8-7A657EB48CD6}"/>
                </a:ext>
              </a:extLst>
            </p:cNvPr>
            <p:cNvSpPr txBox="1"/>
            <p:nvPr/>
          </p:nvSpPr>
          <p:spPr>
            <a:xfrm>
              <a:off x="6810649" y="755113"/>
              <a:ext cx="1017640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1642.9</a:t>
              </a:r>
              <a:endParaRPr lang="en-GB" sz="12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A0497FD5-EF07-416E-804D-1A2D4EBA8E81}"/>
                </a:ext>
              </a:extLst>
            </p:cNvPr>
            <p:cNvSpPr txBox="1"/>
            <p:nvPr/>
          </p:nvSpPr>
          <p:spPr>
            <a:xfrm>
              <a:off x="7636557" y="755113"/>
              <a:ext cx="1091699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1624.2</a:t>
              </a:r>
              <a:endParaRPr lang="en-GB" sz="1200" dirty="0"/>
            </a:p>
          </p:txBody>
        </p: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1503C18C-3166-4D9D-B495-842FAC91971E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 flipH="1">
              <a:off x="7285057" y="1228487"/>
              <a:ext cx="34412" cy="119257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2E42CC8F-39C0-4C9C-BF52-33648FE6BFD8}"/>
                </a:ext>
              </a:extLst>
            </p:cNvPr>
            <p:cNvCxnSpPr/>
            <p:nvPr/>
          </p:nvCxnSpPr>
          <p:spPr>
            <a:xfrm flipH="1">
              <a:off x="7285056" y="1124446"/>
              <a:ext cx="764458" cy="81729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2F14847-899C-416B-BA53-32F5B8F5E27A}"/>
                </a:ext>
              </a:extLst>
            </p:cNvPr>
            <p:cNvSpPr txBox="1"/>
            <p:nvPr/>
          </p:nvSpPr>
          <p:spPr>
            <a:xfrm>
              <a:off x="6810649" y="3629492"/>
              <a:ext cx="1054507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1514.4</a:t>
              </a:r>
              <a:endParaRPr lang="en-GB" sz="12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3CDC207F-51BD-4051-AC04-6B3E54D8E603}"/>
                </a:ext>
              </a:extLst>
            </p:cNvPr>
            <p:cNvSpPr txBox="1"/>
            <p:nvPr/>
          </p:nvSpPr>
          <p:spPr>
            <a:xfrm>
              <a:off x="7140028" y="5237533"/>
              <a:ext cx="909484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1462.3</a:t>
              </a:r>
              <a:endParaRPr lang="en-GB" sz="12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36FFAB6C-61B3-4EDB-8479-EE95C062AFD5}"/>
                </a:ext>
              </a:extLst>
            </p:cNvPr>
            <p:cNvSpPr txBox="1"/>
            <p:nvPr/>
          </p:nvSpPr>
          <p:spPr>
            <a:xfrm>
              <a:off x="7513653" y="3800345"/>
              <a:ext cx="1028588" cy="473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1352.3</a:t>
              </a:r>
              <a:endParaRPr lang="en-GB" sz="1200" dirty="0"/>
            </a:p>
          </p:txBody>
        </p: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A90F1535-D4F5-4F67-97CF-6698A04E7C09}"/>
                </a:ext>
              </a:extLst>
            </p:cNvPr>
            <p:cNvCxnSpPr/>
            <p:nvPr/>
          </p:nvCxnSpPr>
          <p:spPr>
            <a:xfrm flipH="1" flipV="1">
              <a:off x="7828289" y="3629492"/>
              <a:ext cx="221225" cy="17085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1689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24" descr="Diagrama&#10;&#10;Descripción generada automáticamente">
            <a:extLst>
              <a:ext uri="{FF2B5EF4-FFF2-40B4-BE49-F238E27FC236}">
                <a16:creationId xmlns:a16="http://schemas.microsoft.com/office/drawing/2014/main" id="{59B0515B-3272-43FD-AED2-D96F5F1CE3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80" y="4633449"/>
            <a:ext cx="3101620" cy="1708776"/>
          </a:xfrm>
          <a:prstGeom prst="rect">
            <a:avLst/>
          </a:prstGeom>
        </p:spPr>
      </p:pic>
      <p:pic>
        <p:nvPicPr>
          <p:cNvPr id="37" name="Imagen 21" descr="Diagrama&#10;&#10;Descripción generada automáticamente">
            <a:extLst>
              <a:ext uri="{FF2B5EF4-FFF2-40B4-BE49-F238E27FC236}">
                <a16:creationId xmlns:a16="http://schemas.microsoft.com/office/drawing/2014/main" id="{13150253-E13B-4587-8140-373859E513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927" y="4600616"/>
            <a:ext cx="3161942" cy="1742009"/>
          </a:xfrm>
          <a:prstGeom prst="rect">
            <a:avLst/>
          </a:prstGeom>
        </p:spPr>
      </p:pic>
      <p:pic>
        <p:nvPicPr>
          <p:cNvPr id="36" name="Imagen 18" descr="Imagen que contiene tabla, grupo&#10;&#10;Descripción generada automáticamente">
            <a:extLst>
              <a:ext uri="{FF2B5EF4-FFF2-40B4-BE49-F238E27FC236}">
                <a16:creationId xmlns:a16="http://schemas.microsoft.com/office/drawing/2014/main" id="{CA4D5B1C-5FCE-40EC-8D8D-B5AEA57764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670" y="4736381"/>
            <a:ext cx="2928692" cy="1613504"/>
          </a:xfrm>
          <a:prstGeom prst="rect">
            <a:avLst/>
          </a:prstGeom>
        </p:spPr>
      </p:pic>
      <p:pic>
        <p:nvPicPr>
          <p:cNvPr id="35" name="Imagen 16" descr="Imagen que contiene tabla, grupo&#10;&#10;Descripción generada automáticamente">
            <a:extLst>
              <a:ext uri="{FF2B5EF4-FFF2-40B4-BE49-F238E27FC236}">
                <a16:creationId xmlns:a16="http://schemas.microsoft.com/office/drawing/2014/main" id="{AB3A703E-C303-409A-8D40-02B1751044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377" y="4714595"/>
            <a:ext cx="2826909" cy="1557429"/>
          </a:xfrm>
          <a:prstGeom prst="rect">
            <a:avLst/>
          </a:prstGeom>
        </p:spPr>
      </p:pic>
      <p:pic>
        <p:nvPicPr>
          <p:cNvPr id="34" name="Imagen 13" descr="Imagen que contiene tabla, grupo, aire&#10;&#10;Descripción generada automáticamente">
            <a:extLst>
              <a:ext uri="{FF2B5EF4-FFF2-40B4-BE49-F238E27FC236}">
                <a16:creationId xmlns:a16="http://schemas.microsoft.com/office/drawing/2014/main" id="{A6E9BE27-5DE9-40F3-95F1-F819F01670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070" y="4724504"/>
            <a:ext cx="2912097" cy="1604362"/>
          </a:xfrm>
          <a:prstGeom prst="rect">
            <a:avLst/>
          </a:prstGeom>
        </p:spPr>
      </p:pic>
      <p:graphicFrame>
        <p:nvGraphicFramePr>
          <p:cNvPr id="28" name="Tabla 28">
            <a:extLst>
              <a:ext uri="{FF2B5EF4-FFF2-40B4-BE49-F238E27FC236}">
                <a16:creationId xmlns:a16="http://schemas.microsoft.com/office/drawing/2014/main" id="{A70E5A87-B79F-765F-B8E5-0C0A8194CA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204670"/>
              </p:ext>
            </p:extLst>
          </p:nvPr>
        </p:nvGraphicFramePr>
        <p:xfrm>
          <a:off x="6247164" y="984945"/>
          <a:ext cx="5748707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488">
                  <a:extLst>
                    <a:ext uri="{9D8B030D-6E8A-4147-A177-3AD203B41FA5}">
                      <a16:colId xmlns:a16="http://schemas.microsoft.com/office/drawing/2014/main" val="2175613494"/>
                    </a:ext>
                  </a:extLst>
                </a:gridCol>
                <a:gridCol w="1350165">
                  <a:extLst>
                    <a:ext uri="{9D8B030D-6E8A-4147-A177-3AD203B41FA5}">
                      <a16:colId xmlns:a16="http://schemas.microsoft.com/office/drawing/2014/main" val="179761463"/>
                    </a:ext>
                  </a:extLst>
                </a:gridCol>
                <a:gridCol w="1481812">
                  <a:extLst>
                    <a:ext uri="{9D8B030D-6E8A-4147-A177-3AD203B41FA5}">
                      <a16:colId xmlns:a16="http://schemas.microsoft.com/office/drawing/2014/main" val="3345348040"/>
                    </a:ext>
                  </a:extLst>
                </a:gridCol>
                <a:gridCol w="1591242">
                  <a:extLst>
                    <a:ext uri="{9D8B030D-6E8A-4147-A177-3AD203B41FA5}">
                      <a16:colId xmlns:a16="http://schemas.microsoft.com/office/drawing/2014/main" val="1178052106"/>
                    </a:ext>
                  </a:extLst>
                </a:gridCol>
              </a:tblGrid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(Experimental)</a:t>
                      </a:r>
                    </a:p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/ 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(Theoretical</a:t>
                      </a:r>
                      <a:r>
                        <a:rPr lang="es-ES" sz="12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es-ES" sz="1200" baseline="0" dirty="0">
                          <a:solidFill>
                            <a:schemeClr val="tx1"/>
                          </a:solidFill>
                        </a:rPr>
                        <a:t>/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(Theoretical)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 (+K, THF) / 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955030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1713.2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-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-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C=O neutral?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824546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1644.5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1644.3-1623.8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1643.1-1622.0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C=C (</a:t>
                      </a:r>
                      <a:r>
                        <a:rPr lang="fr-FR" sz="1200" b="0" dirty="0"/>
                        <a:t>B(C</a:t>
                      </a:r>
                      <a:r>
                        <a:rPr lang="fr-FR" sz="1200" b="0" baseline="-25000" dirty="0"/>
                        <a:t>6</a:t>
                      </a:r>
                      <a:r>
                        <a:rPr lang="fr-FR" sz="1200" b="0" dirty="0"/>
                        <a:t>F</a:t>
                      </a:r>
                      <a:r>
                        <a:rPr lang="fr-FR" sz="1200" b="0" baseline="-25000" dirty="0"/>
                        <a:t>5</a:t>
                      </a:r>
                      <a:r>
                        <a:rPr lang="fr-FR" sz="1200" b="0" dirty="0"/>
                        <a:t>)</a:t>
                      </a:r>
                      <a:r>
                        <a:rPr lang="fr-FR" sz="1200" b="0" baseline="-25000" dirty="0"/>
                        <a:t>3</a:t>
                      </a:r>
                      <a:r>
                        <a:rPr lang="es-ES" sz="1200" dirty="0"/>
                        <a:t>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31179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1595.6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1610.2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1603.1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C=O (CO</a:t>
                      </a:r>
                      <a:r>
                        <a:rPr lang="es-ES" sz="1200" baseline="-25000" dirty="0"/>
                        <a:t>2</a:t>
                      </a:r>
                      <a:r>
                        <a:rPr lang="es-ES" sz="1200" dirty="0"/>
                        <a:t>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052258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1513.1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1512.4-1509.5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1511.0-1507.0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C-F(</a:t>
                      </a:r>
                      <a:r>
                        <a:rPr lang="fr-FR" sz="1200" b="0" dirty="0"/>
                        <a:t>B(C</a:t>
                      </a:r>
                      <a:r>
                        <a:rPr lang="fr-FR" sz="1200" b="0" baseline="-25000" dirty="0"/>
                        <a:t>6</a:t>
                      </a:r>
                      <a:r>
                        <a:rPr lang="fr-FR" sz="1200" b="0" dirty="0"/>
                        <a:t>F</a:t>
                      </a:r>
                      <a:r>
                        <a:rPr lang="fr-FR" sz="1200" b="0" baseline="-25000" dirty="0"/>
                        <a:t>5</a:t>
                      </a:r>
                      <a:r>
                        <a:rPr lang="fr-FR" sz="1200" b="0" dirty="0"/>
                        <a:t>)</a:t>
                      </a:r>
                      <a:r>
                        <a:rPr lang="fr-FR" sz="1200" b="0" baseline="-25000" dirty="0"/>
                        <a:t>3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298369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1458.1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1482.9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1478.4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C=N (NHC)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264157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1351.9;1331.3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1353.8-1262.6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1352.1-1261.8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C(sp</a:t>
                      </a:r>
                      <a:r>
                        <a:rPr lang="es-ES" sz="1200" baseline="30000" dirty="0"/>
                        <a:t>3</a:t>
                      </a:r>
                      <a:r>
                        <a:rPr lang="es-ES" sz="1200" dirty="0"/>
                        <a:t>)-H bending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819593"/>
                  </a:ext>
                </a:extLst>
              </a:tr>
              <a:tr h="251958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1205.8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1196.3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1173.5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C-O (CO</a:t>
                      </a:r>
                      <a:r>
                        <a:rPr lang="es-ES" sz="1200" baseline="-25000" dirty="0"/>
                        <a:t>2</a:t>
                      </a:r>
                      <a:r>
                        <a:rPr lang="es-ES" sz="1200" dirty="0"/>
                        <a:t>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189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071320B2-69DE-1539-4619-6E36E0F4BABE}"/>
              </a:ext>
            </a:extLst>
          </p:cNvPr>
          <p:cNvSpPr txBox="1"/>
          <p:nvPr/>
        </p:nvSpPr>
        <p:spPr>
          <a:xfrm>
            <a:off x="6122633" y="3501026"/>
            <a:ext cx="6258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arenR"/>
            </a:pPr>
            <a:r>
              <a:rPr lang="es-ES" sz="1000" dirty="0"/>
              <a:t>In order to estimate the </a:t>
            </a:r>
            <a:r>
              <a:rPr lang="es-ES" sz="1000" dirty="0" err="1"/>
              <a:t>vibrational</a:t>
            </a:r>
            <a:r>
              <a:rPr lang="es-ES" sz="1000" dirty="0"/>
              <a:t> modes via DFT, the adduct was considered as a radical anion with no potassium ion and THF molecules ([</a:t>
            </a:r>
            <a:r>
              <a:rPr lang="en-GB" sz="1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CAAC-CO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-B(C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]</a:t>
            </a:r>
            <a:r>
              <a:rPr lang="en-US" sz="1000" baseline="300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</a:t>
            </a:r>
            <a:r>
              <a:rPr lang="en-US" sz="1000" baseline="30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</a:t>
            </a:r>
            <a:r>
              <a:rPr lang="en-US" sz="1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)</a:t>
            </a:r>
            <a:endParaRPr lang="es-ES" sz="1000" dirty="0"/>
          </a:p>
          <a:p>
            <a:pPr marL="228600" indent="-228600">
              <a:buFontTx/>
              <a:buAutoNum type="arabicParenR"/>
            </a:pPr>
            <a:r>
              <a:rPr lang="es-ES" sz="1000" dirty="0"/>
              <a:t> In this case, the influence of potassium ion and two THF molecules have been considered in </a:t>
            </a:r>
            <a:r>
              <a:rPr lang="es-ES" sz="1000" dirty="0" err="1"/>
              <a:t>the</a:t>
            </a:r>
            <a:r>
              <a:rPr lang="es-ES" sz="1000" dirty="0"/>
              <a:t> </a:t>
            </a:r>
            <a:r>
              <a:rPr lang="es-ES" sz="1000" dirty="0" err="1"/>
              <a:t>calculations</a:t>
            </a:r>
            <a:r>
              <a:rPr lang="es-ES" sz="1000" dirty="0"/>
              <a:t> (</a:t>
            </a:r>
            <a:r>
              <a:rPr lang="en-GB" sz="1000" dirty="0">
                <a:solidFill>
                  <a:srgbClr val="FF8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en-GB" sz="10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CAAC-CO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-B(C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·2THF)</a:t>
            </a:r>
            <a:endParaRPr lang="en-GB" sz="1000" dirty="0">
              <a:solidFill>
                <a:srgbClr val="7030A0"/>
              </a:solidFill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6E77C54-8037-4628-80B4-52309CD407B4}"/>
              </a:ext>
            </a:extLst>
          </p:cNvPr>
          <p:cNvGrpSpPr/>
          <p:nvPr/>
        </p:nvGrpSpPr>
        <p:grpSpPr>
          <a:xfrm>
            <a:off x="1499950" y="1816105"/>
            <a:ext cx="1988598" cy="1757825"/>
            <a:chOff x="8939814" y="4498611"/>
            <a:chExt cx="1988598" cy="1757825"/>
          </a:xfrm>
        </p:grpSpPr>
        <p:sp>
          <p:nvSpPr>
            <p:cNvPr id="3" name="Rectángulo: esquinas redondeadas 2">
              <a:extLst>
                <a:ext uri="{FF2B5EF4-FFF2-40B4-BE49-F238E27FC236}">
                  <a16:creationId xmlns:a16="http://schemas.microsoft.com/office/drawing/2014/main" id="{7A6E2EF2-13C6-DDBD-9DA1-8E95DB0346FB}"/>
                </a:ext>
              </a:extLst>
            </p:cNvPr>
            <p:cNvSpPr/>
            <p:nvPr/>
          </p:nvSpPr>
          <p:spPr>
            <a:xfrm>
              <a:off x="8939814" y="4498611"/>
              <a:ext cx="1988598" cy="1757825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aphicFrame>
          <p:nvGraphicFramePr>
            <p:cNvPr id="10" name="Objeto 9">
              <a:extLst>
                <a:ext uri="{FF2B5EF4-FFF2-40B4-BE49-F238E27FC236}">
                  <a16:creationId xmlns:a16="http://schemas.microsoft.com/office/drawing/2014/main" id="{C425DB66-88B1-E233-3F8F-99D45C65AB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4299459"/>
                </p:ext>
              </p:extLst>
            </p:nvPr>
          </p:nvGraphicFramePr>
          <p:xfrm>
            <a:off x="9067800" y="4592638"/>
            <a:ext cx="1739900" cy="1508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3" name="CS ChemDraw Drawing" r:id="rId8" imgW="1740497" imgH="1507491" progId="ChemDraw.Document.6.0">
                    <p:embed/>
                  </p:oleObj>
                </mc:Choice>
                <mc:Fallback>
                  <p:oleObj name="CS ChemDraw Drawing" r:id="rId8" imgW="1740497" imgH="1507491" progId="ChemDraw.Document.6.0">
                    <p:embed/>
                    <p:pic>
                      <p:nvPicPr>
                        <p:cNvPr id="10" name="Objeto 9">
                          <a:extLst>
                            <a:ext uri="{FF2B5EF4-FFF2-40B4-BE49-F238E27FC236}">
                              <a16:creationId xmlns:a16="http://schemas.microsoft.com/office/drawing/2014/main" id="{C425DB66-88B1-E233-3F8F-99D45C65AB0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067800" y="4592638"/>
                          <a:ext cx="1739900" cy="15081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C9EB2DF-5948-330A-7F90-A99EB9E58A2A}"/>
              </a:ext>
            </a:extLst>
          </p:cNvPr>
          <p:cNvSpPr txBox="1"/>
          <p:nvPr/>
        </p:nvSpPr>
        <p:spPr>
          <a:xfrm>
            <a:off x="4157964" y="195991"/>
            <a:ext cx="4497764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Experimental and </a:t>
            </a:r>
            <a:r>
              <a:rPr lang="es-ES" sz="1600" b="1" dirty="0" err="1"/>
              <a:t>theoretical</a:t>
            </a:r>
            <a:r>
              <a:rPr lang="es-ES" sz="1600" b="1" dirty="0"/>
              <a:t> </a:t>
            </a:r>
            <a:r>
              <a:rPr lang="es-ES" sz="1600" b="1" dirty="0" err="1"/>
              <a:t>frequencies</a:t>
            </a:r>
            <a:r>
              <a:rPr lang="es-ES" sz="1600" b="1" dirty="0"/>
              <a:t> </a:t>
            </a:r>
            <a:r>
              <a:rPr lang="es-ES" sz="1600" b="1" dirty="0" err="1"/>
              <a:t>of</a:t>
            </a:r>
            <a:r>
              <a:rPr lang="es-ES" sz="1600" b="1" dirty="0"/>
              <a:t> [2d</a:t>
            </a:r>
            <a:r>
              <a:rPr lang="en-US" sz="1600" baseline="300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en-US" sz="1600" baseline="30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</a:t>
            </a:r>
            <a:r>
              <a:rPr lang="en-GB" sz="1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]</a:t>
            </a:r>
            <a:endParaRPr lang="en-GB" sz="1600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5BB9D3F0-2417-429C-8CD6-5EBE1BDB653D}"/>
              </a:ext>
            </a:extLst>
          </p:cNvPr>
          <p:cNvGrpSpPr/>
          <p:nvPr/>
        </p:nvGrpSpPr>
        <p:grpSpPr>
          <a:xfrm>
            <a:off x="93401" y="259327"/>
            <a:ext cx="6366597" cy="4150310"/>
            <a:chOff x="1614428" y="0"/>
            <a:chExt cx="8963144" cy="6857999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0BC679AA-76F2-45F7-A698-A9A3B4F2F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14428" y="0"/>
              <a:ext cx="8963144" cy="6857999"/>
            </a:xfrm>
            <a:prstGeom prst="rect">
              <a:avLst/>
            </a:prstGeom>
          </p:spPr>
        </p:pic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2B08BD8E-11DD-4768-A483-12ADCC38B272}"/>
                </a:ext>
              </a:extLst>
            </p:cNvPr>
            <p:cNvSpPr txBox="1"/>
            <p:nvPr/>
          </p:nvSpPr>
          <p:spPr>
            <a:xfrm>
              <a:off x="6550788" y="2248816"/>
              <a:ext cx="1006816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1713.2</a:t>
              </a:r>
              <a:endParaRPr lang="en-GB" sz="1200" dirty="0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10BFC603-9A4E-4003-A46B-A01B89E28E14}"/>
                </a:ext>
              </a:extLst>
            </p:cNvPr>
            <p:cNvSpPr txBox="1"/>
            <p:nvPr/>
          </p:nvSpPr>
          <p:spPr>
            <a:xfrm>
              <a:off x="6648659" y="2492477"/>
              <a:ext cx="1006815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1644.5</a:t>
              </a:r>
              <a:endParaRPr lang="en-GB" sz="1200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301C27C0-7765-4806-B280-CFA0949F9B34}"/>
                </a:ext>
              </a:extLst>
            </p:cNvPr>
            <p:cNvSpPr txBox="1"/>
            <p:nvPr/>
          </p:nvSpPr>
          <p:spPr>
            <a:xfrm>
              <a:off x="6550786" y="2773939"/>
              <a:ext cx="1202561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1595.6</a:t>
              </a:r>
              <a:endParaRPr lang="en-GB" sz="1200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A01E3CDB-094F-4AE4-93AF-24185B175DE0}"/>
                </a:ext>
              </a:extLst>
            </p:cNvPr>
            <p:cNvSpPr txBox="1"/>
            <p:nvPr/>
          </p:nvSpPr>
          <p:spPr>
            <a:xfrm>
              <a:off x="6844688" y="3323987"/>
              <a:ext cx="987318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1513.1</a:t>
              </a:r>
              <a:endParaRPr lang="en-GB" sz="1200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C841CA0-D4ED-4F76-B408-425D4A0D70CC}"/>
                </a:ext>
              </a:extLst>
            </p:cNvPr>
            <p:cNvSpPr txBox="1"/>
            <p:nvPr/>
          </p:nvSpPr>
          <p:spPr>
            <a:xfrm>
              <a:off x="7336301" y="4529714"/>
              <a:ext cx="987318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1458.1</a:t>
              </a:r>
              <a:endParaRPr lang="en-GB" sz="12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12078144-C93A-4568-BD82-A15B40BA8C92}"/>
                </a:ext>
              </a:extLst>
            </p:cNvPr>
            <p:cNvSpPr txBox="1"/>
            <p:nvPr/>
          </p:nvSpPr>
          <p:spPr>
            <a:xfrm>
              <a:off x="7832004" y="2118261"/>
              <a:ext cx="1075334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1351.9</a:t>
              </a:r>
              <a:endParaRPr lang="en-GB" sz="1200" dirty="0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2173A285-8BDF-492B-813F-73E4A222B572}"/>
                </a:ext>
              </a:extLst>
            </p:cNvPr>
            <p:cNvSpPr txBox="1"/>
            <p:nvPr/>
          </p:nvSpPr>
          <p:spPr>
            <a:xfrm>
              <a:off x="8228134" y="2565976"/>
              <a:ext cx="970677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1331.3</a:t>
              </a:r>
              <a:endParaRPr lang="en-GB" sz="1200" dirty="0"/>
            </a:p>
          </p:txBody>
        </p: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600A0593-5A9D-4113-9214-D829C1B450E7}"/>
                </a:ext>
              </a:extLst>
            </p:cNvPr>
            <p:cNvCxnSpPr>
              <a:cxnSpLocks/>
              <a:stCxn id="21" idx="2"/>
            </p:cNvCxnSpPr>
            <p:nvPr/>
          </p:nvCxnSpPr>
          <p:spPr>
            <a:xfrm flipH="1">
              <a:off x="8044819" y="2575976"/>
              <a:ext cx="324853" cy="70528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avec flèche 23">
              <a:extLst>
                <a:ext uri="{FF2B5EF4-FFF2-40B4-BE49-F238E27FC236}">
                  <a16:creationId xmlns:a16="http://schemas.microsoft.com/office/drawing/2014/main" id="{3A45406B-D451-48D4-8949-CFA516425250}"/>
                </a:ext>
              </a:extLst>
            </p:cNvPr>
            <p:cNvCxnSpPr/>
            <p:nvPr/>
          </p:nvCxnSpPr>
          <p:spPr>
            <a:xfrm flipH="1">
              <a:off x="8145081" y="2958607"/>
              <a:ext cx="419098" cy="3735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avec flèche 31">
              <a:extLst>
                <a:ext uri="{FF2B5EF4-FFF2-40B4-BE49-F238E27FC236}">
                  <a16:creationId xmlns:a16="http://schemas.microsoft.com/office/drawing/2014/main" id="{DE9987FC-31E6-43AB-9E11-45CA212595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90718" y="2769476"/>
              <a:ext cx="840823" cy="134010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ZoneTexte 29">
              <a:extLst>
                <a:ext uri="{FF2B5EF4-FFF2-40B4-BE49-F238E27FC236}">
                  <a16:creationId xmlns:a16="http://schemas.microsoft.com/office/drawing/2014/main" id="{9C461BD8-DE26-4FEC-B695-94553FBFE48D}"/>
                </a:ext>
              </a:extLst>
            </p:cNvPr>
            <p:cNvSpPr txBox="1"/>
            <p:nvPr/>
          </p:nvSpPr>
          <p:spPr>
            <a:xfrm>
              <a:off x="8907338" y="2435470"/>
              <a:ext cx="1075334" cy="457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1205.8</a:t>
              </a:r>
              <a:endParaRPr lang="en-GB" sz="1200" dirty="0"/>
            </a:p>
          </p:txBody>
        </p:sp>
      </p:grpSp>
      <p:sp>
        <p:nvSpPr>
          <p:cNvPr id="27" name="CuadroTexto 7">
            <a:extLst>
              <a:ext uri="{FF2B5EF4-FFF2-40B4-BE49-F238E27FC236}">
                <a16:creationId xmlns:a16="http://schemas.microsoft.com/office/drawing/2014/main" id="{5D7C6267-55CE-4647-AE98-258A6E0F36F4}"/>
              </a:ext>
            </a:extLst>
          </p:cNvPr>
          <p:cNvSpPr txBox="1"/>
          <p:nvPr/>
        </p:nvSpPr>
        <p:spPr>
          <a:xfrm>
            <a:off x="667158" y="6313797"/>
            <a:ext cx="17582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b="1" dirty="0"/>
              <a:t>1643.1-1622.0</a:t>
            </a:r>
            <a:endParaRPr lang="en-GB" sz="1400" b="1" dirty="0"/>
          </a:p>
        </p:txBody>
      </p:sp>
      <p:sp>
        <p:nvSpPr>
          <p:cNvPr id="29" name="CuadroTexto 11">
            <a:extLst>
              <a:ext uri="{FF2B5EF4-FFF2-40B4-BE49-F238E27FC236}">
                <a16:creationId xmlns:a16="http://schemas.microsoft.com/office/drawing/2014/main" id="{712B2FA4-6F64-44A5-B890-65FEBE0C19D2}"/>
              </a:ext>
            </a:extLst>
          </p:cNvPr>
          <p:cNvSpPr txBox="1"/>
          <p:nvPr/>
        </p:nvSpPr>
        <p:spPr>
          <a:xfrm>
            <a:off x="2820783" y="6313797"/>
            <a:ext cx="8429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b="1" dirty="0"/>
              <a:t>1603.1</a:t>
            </a:r>
            <a:endParaRPr lang="en-GB" sz="1400" b="1" dirty="0"/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DF770126-86B5-4908-A17C-3CFD5C4ADACF}"/>
              </a:ext>
            </a:extLst>
          </p:cNvPr>
          <p:cNvSpPr txBox="1"/>
          <p:nvPr/>
        </p:nvSpPr>
        <p:spPr>
          <a:xfrm>
            <a:off x="4739493" y="6312258"/>
            <a:ext cx="19105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b="1" dirty="0"/>
              <a:t>1511.0-1507.0</a:t>
            </a:r>
            <a:endParaRPr lang="en-GB" sz="1400" b="1" dirty="0"/>
          </a:p>
        </p:txBody>
      </p:sp>
      <p:sp>
        <p:nvSpPr>
          <p:cNvPr id="31" name="CuadroTexto 19">
            <a:extLst>
              <a:ext uri="{FF2B5EF4-FFF2-40B4-BE49-F238E27FC236}">
                <a16:creationId xmlns:a16="http://schemas.microsoft.com/office/drawing/2014/main" id="{EB3678D9-C100-4484-92D1-7FB1394C2040}"/>
              </a:ext>
            </a:extLst>
          </p:cNvPr>
          <p:cNvSpPr txBox="1"/>
          <p:nvPr/>
        </p:nvSpPr>
        <p:spPr>
          <a:xfrm>
            <a:off x="6933164" y="6307869"/>
            <a:ext cx="8916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b="1" dirty="0"/>
              <a:t>1478.4</a:t>
            </a:r>
            <a:endParaRPr lang="en-GB" sz="1400" b="1" dirty="0"/>
          </a:p>
        </p:txBody>
      </p:sp>
      <p:sp>
        <p:nvSpPr>
          <p:cNvPr id="32" name="CuadroTexto 23">
            <a:extLst>
              <a:ext uri="{FF2B5EF4-FFF2-40B4-BE49-F238E27FC236}">
                <a16:creationId xmlns:a16="http://schemas.microsoft.com/office/drawing/2014/main" id="{AF6B4836-2459-4880-8C18-75F5AACFF796}"/>
              </a:ext>
            </a:extLst>
          </p:cNvPr>
          <p:cNvSpPr txBox="1"/>
          <p:nvPr/>
        </p:nvSpPr>
        <p:spPr>
          <a:xfrm>
            <a:off x="8445478" y="6338409"/>
            <a:ext cx="12792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1352.1-1261.8</a:t>
            </a:r>
            <a:endParaRPr lang="en-GB" sz="1400" b="1" dirty="0"/>
          </a:p>
        </p:txBody>
      </p:sp>
      <p:sp>
        <p:nvSpPr>
          <p:cNvPr id="33" name="CuadroTexto 4">
            <a:extLst>
              <a:ext uri="{FF2B5EF4-FFF2-40B4-BE49-F238E27FC236}">
                <a16:creationId xmlns:a16="http://schemas.microsoft.com/office/drawing/2014/main" id="{0F6FDAE7-AFEA-44C1-BC7E-9FA8A79320DF}"/>
              </a:ext>
            </a:extLst>
          </p:cNvPr>
          <p:cNvSpPr txBox="1"/>
          <p:nvPr/>
        </p:nvSpPr>
        <p:spPr>
          <a:xfrm>
            <a:off x="10539428" y="6330421"/>
            <a:ext cx="11792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1173.5</a:t>
            </a:r>
            <a:endParaRPr lang="en-GB" sz="1400" b="1" dirty="0"/>
          </a:p>
        </p:txBody>
      </p:sp>
      <p:sp>
        <p:nvSpPr>
          <p:cNvPr id="41" name="CuadroTexto 1">
            <a:extLst>
              <a:ext uri="{FF2B5EF4-FFF2-40B4-BE49-F238E27FC236}">
                <a16:creationId xmlns:a16="http://schemas.microsoft.com/office/drawing/2014/main" id="{7A1099D2-FBDD-4CE0-A24A-79356992E24D}"/>
              </a:ext>
            </a:extLst>
          </p:cNvPr>
          <p:cNvSpPr txBox="1"/>
          <p:nvPr/>
        </p:nvSpPr>
        <p:spPr>
          <a:xfrm>
            <a:off x="3587415" y="4524095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  <p:pic>
        <p:nvPicPr>
          <p:cNvPr id="40" name="Imagen 10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4BE3D558-0D5F-4414-A8F2-409890E8E2C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421" y="4772771"/>
            <a:ext cx="2659579" cy="146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98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2">
            <a:extLst>
              <a:ext uri="{FF2B5EF4-FFF2-40B4-BE49-F238E27FC236}">
                <a16:creationId xmlns:a16="http://schemas.microsoft.com/office/drawing/2014/main" id="{CAA6A3A7-0292-A8DF-A7F3-5C9894EA0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808948"/>
              </p:ext>
            </p:extLst>
          </p:nvPr>
        </p:nvGraphicFramePr>
        <p:xfrm>
          <a:off x="5832629" y="921650"/>
          <a:ext cx="5625816" cy="2088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242">
                  <a:extLst>
                    <a:ext uri="{9D8B030D-6E8A-4147-A177-3AD203B41FA5}">
                      <a16:colId xmlns:a16="http://schemas.microsoft.com/office/drawing/2014/main" val="1789408287"/>
                    </a:ext>
                  </a:extLst>
                </a:gridCol>
                <a:gridCol w="1336612">
                  <a:extLst>
                    <a:ext uri="{9D8B030D-6E8A-4147-A177-3AD203B41FA5}">
                      <a16:colId xmlns:a16="http://schemas.microsoft.com/office/drawing/2014/main" val="3098929818"/>
                    </a:ext>
                  </a:extLst>
                </a:gridCol>
                <a:gridCol w="1477262">
                  <a:extLst>
                    <a:ext uri="{9D8B030D-6E8A-4147-A177-3AD203B41FA5}">
                      <a16:colId xmlns:a16="http://schemas.microsoft.com/office/drawing/2014/main" val="1141247530"/>
                    </a:ext>
                  </a:extLst>
                </a:gridCol>
                <a:gridCol w="1497700">
                  <a:extLst>
                    <a:ext uri="{9D8B030D-6E8A-4147-A177-3AD203B41FA5}">
                      <a16:colId xmlns:a16="http://schemas.microsoft.com/office/drawing/2014/main" val="548860414"/>
                    </a:ext>
                  </a:extLst>
                </a:gridCol>
              </a:tblGrid>
              <a:tr h="293452"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(Experimental)</a:t>
                      </a:r>
                    </a:p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/ 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(Theoretical</a:t>
                      </a:r>
                      <a:r>
                        <a:rPr lang="es-ES" sz="12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es-ES" sz="1200" baseline="0" dirty="0">
                          <a:solidFill>
                            <a:schemeClr val="tx1"/>
                          </a:solidFill>
                        </a:rPr>
                        <a:t>/ 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200" dirty="0">
                          <a:solidFill>
                            <a:schemeClr val="tx1"/>
                          </a:solidFill>
                        </a:rPr>
                        <a:t>ν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(Theoretical)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 (+K, THF) / cm</a:t>
                      </a:r>
                      <a:r>
                        <a:rPr lang="es-ES" sz="1200" baseline="30000" dirty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Assignation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685885"/>
                  </a:ext>
                </a:extLst>
              </a:tr>
              <a:tr h="293452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1720.5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C=O neutral?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558494"/>
                  </a:ext>
                </a:extLst>
              </a:tr>
              <a:tr h="293452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1644.2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1644.4-1623.2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1645.1-1640.9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C=C (</a:t>
                      </a:r>
                      <a:r>
                        <a:rPr lang="fr-FR" sz="1200" b="0" dirty="0"/>
                        <a:t>B(C</a:t>
                      </a:r>
                      <a:r>
                        <a:rPr lang="fr-FR" sz="1200" b="0" baseline="-25000" dirty="0"/>
                        <a:t>6</a:t>
                      </a:r>
                      <a:r>
                        <a:rPr lang="fr-FR" sz="1200" b="0" dirty="0"/>
                        <a:t>F</a:t>
                      </a:r>
                      <a:r>
                        <a:rPr lang="fr-FR" sz="1200" b="0" baseline="-25000" dirty="0"/>
                        <a:t>5</a:t>
                      </a:r>
                      <a:r>
                        <a:rPr lang="fr-FR" sz="1200" b="0" dirty="0"/>
                        <a:t>)</a:t>
                      </a:r>
                      <a:r>
                        <a:rPr lang="fr-FR" sz="1200" b="0" baseline="-25000" dirty="0"/>
                        <a:t>3</a:t>
                      </a:r>
                      <a:r>
                        <a:rPr lang="es-ES" sz="1200" dirty="0"/>
                        <a:t>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2842696"/>
                  </a:ext>
                </a:extLst>
              </a:tr>
              <a:tr h="293452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1602.0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1617.4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1633.8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C=O (CO</a:t>
                      </a:r>
                      <a:r>
                        <a:rPr lang="es-ES" sz="1200" baseline="-25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124517"/>
                  </a:ext>
                </a:extLst>
              </a:tr>
              <a:tr h="361790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1565.4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1589.9-1579.8; 1559.3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1590.3-1576.8; 1552.9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C=C(</a:t>
                      </a:r>
                      <a:r>
                        <a:rPr lang="es-ES" sz="1200" dirty="0" err="1">
                          <a:solidFill>
                            <a:schemeClr val="tx1"/>
                          </a:solidFill>
                        </a:rPr>
                        <a:t>aryl</a:t>
                      </a: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 derivatives);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C=C(NHC)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688388"/>
                  </a:ext>
                </a:extLst>
              </a:tr>
              <a:tr h="293452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1512.7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solidFill>
                            <a:schemeClr val="tx1"/>
                          </a:solidFill>
                        </a:rPr>
                        <a:t>1512.2-1459.6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1494.8-1482.8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C-F (</a:t>
                      </a:r>
                      <a:r>
                        <a:rPr lang="fr-FR" sz="1200" b="0" dirty="0"/>
                        <a:t>B(C</a:t>
                      </a:r>
                      <a:r>
                        <a:rPr lang="fr-FR" sz="1200" b="0" baseline="-25000" dirty="0"/>
                        <a:t>6</a:t>
                      </a:r>
                      <a:r>
                        <a:rPr lang="fr-FR" sz="1200" b="0" dirty="0"/>
                        <a:t>F</a:t>
                      </a:r>
                      <a:r>
                        <a:rPr lang="fr-FR" sz="1200" b="0" baseline="-25000" dirty="0"/>
                        <a:t>5</a:t>
                      </a:r>
                      <a:r>
                        <a:rPr lang="fr-FR" sz="1200" b="0" dirty="0"/>
                        <a:t>)</a:t>
                      </a:r>
                      <a:r>
                        <a:rPr lang="fr-FR" sz="1200" b="0" baseline="-25000" dirty="0"/>
                        <a:t>3</a:t>
                      </a:r>
                      <a:r>
                        <a:rPr lang="es-ES" sz="1200" dirty="0"/>
                        <a:t>)</a:t>
                      </a:r>
                      <a:endParaRPr lang="en-GB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383489"/>
                  </a:ext>
                </a:extLst>
              </a:tr>
            </a:tbl>
          </a:graphicData>
        </a:graphic>
      </p:graphicFrame>
      <p:sp>
        <p:nvSpPr>
          <p:cNvPr id="17" name="CuadroTexto 16">
            <a:extLst>
              <a:ext uri="{FF2B5EF4-FFF2-40B4-BE49-F238E27FC236}">
                <a16:creationId xmlns:a16="http://schemas.microsoft.com/office/drawing/2014/main" id="{282182B0-58FA-EBFD-13EE-644A2812BC0B}"/>
              </a:ext>
            </a:extLst>
          </p:cNvPr>
          <p:cNvSpPr txBox="1"/>
          <p:nvPr/>
        </p:nvSpPr>
        <p:spPr>
          <a:xfrm>
            <a:off x="5856117" y="3094480"/>
            <a:ext cx="56077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arenR"/>
            </a:pPr>
            <a:r>
              <a:rPr lang="es-ES" sz="1000" dirty="0"/>
              <a:t>In order to estimate the </a:t>
            </a:r>
            <a:r>
              <a:rPr lang="es-ES" sz="1000" dirty="0" err="1"/>
              <a:t>vibrational</a:t>
            </a:r>
            <a:r>
              <a:rPr lang="es-ES" sz="1000" dirty="0"/>
              <a:t> modes via DFT, the adduct was considered as a radical anion with no potassium ion and THF </a:t>
            </a:r>
            <a:r>
              <a:rPr lang="es-ES" sz="1000" dirty="0" err="1"/>
              <a:t>molecules</a:t>
            </a:r>
            <a:r>
              <a:rPr lang="es-ES" sz="1000" dirty="0"/>
              <a:t> ([</a:t>
            </a:r>
            <a:r>
              <a:rPr lang="en-GB" sz="10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IPr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-CO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-B(C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]</a:t>
            </a:r>
            <a:r>
              <a:rPr lang="en-US" sz="1000" baseline="300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</a:t>
            </a:r>
            <a:r>
              <a:rPr lang="en-US" sz="1000" baseline="30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</a:t>
            </a:r>
            <a:r>
              <a:rPr lang="en-US" sz="1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)</a:t>
            </a:r>
            <a:endParaRPr lang="es-ES" sz="1000" dirty="0"/>
          </a:p>
          <a:p>
            <a:pPr marL="228600" indent="-228600">
              <a:buFontTx/>
              <a:buAutoNum type="arabicParenR"/>
            </a:pPr>
            <a:r>
              <a:rPr lang="es-ES" sz="1000" dirty="0"/>
              <a:t>In this case, the influence of potassium ion and two THF molecules have been considered in </a:t>
            </a:r>
            <a:r>
              <a:rPr lang="es-ES" sz="1000" dirty="0" err="1"/>
              <a:t>the</a:t>
            </a:r>
            <a:r>
              <a:rPr lang="es-ES" sz="1000" dirty="0"/>
              <a:t> </a:t>
            </a:r>
            <a:r>
              <a:rPr lang="es-ES" sz="1000" dirty="0" err="1"/>
              <a:t>calculations</a:t>
            </a:r>
            <a:r>
              <a:rPr lang="es-ES" sz="1000" dirty="0"/>
              <a:t>. (</a:t>
            </a:r>
            <a:r>
              <a:rPr lang="en-GB" sz="1000" dirty="0">
                <a:solidFill>
                  <a:srgbClr val="FF8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IPr-CO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-B(C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en-GB" sz="10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GB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·2THF</a:t>
            </a:r>
            <a:r>
              <a:rPr lang="en-GB" sz="1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GB" sz="1000" dirty="0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F5C9D2D-0975-4B61-BF90-19F7A6F94F6A}"/>
              </a:ext>
            </a:extLst>
          </p:cNvPr>
          <p:cNvGrpSpPr/>
          <p:nvPr/>
        </p:nvGrpSpPr>
        <p:grpSpPr>
          <a:xfrm>
            <a:off x="1238505" y="1442291"/>
            <a:ext cx="2228296" cy="1606859"/>
            <a:chOff x="488272" y="3000652"/>
            <a:chExt cx="2228296" cy="1606859"/>
          </a:xfrm>
        </p:grpSpPr>
        <p:sp>
          <p:nvSpPr>
            <p:cNvPr id="18" name="Rectángulo: esquinas redondeadas 17">
              <a:extLst>
                <a:ext uri="{FF2B5EF4-FFF2-40B4-BE49-F238E27FC236}">
                  <a16:creationId xmlns:a16="http://schemas.microsoft.com/office/drawing/2014/main" id="{C2A61572-1F8D-1F07-36E8-D8742110A8F4}"/>
                </a:ext>
              </a:extLst>
            </p:cNvPr>
            <p:cNvSpPr/>
            <p:nvPr/>
          </p:nvSpPr>
          <p:spPr>
            <a:xfrm>
              <a:off x="488272" y="3000652"/>
              <a:ext cx="2228296" cy="1606859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aphicFrame>
          <p:nvGraphicFramePr>
            <p:cNvPr id="22" name="Objeto 21">
              <a:extLst>
                <a:ext uri="{FF2B5EF4-FFF2-40B4-BE49-F238E27FC236}">
                  <a16:creationId xmlns:a16="http://schemas.microsoft.com/office/drawing/2014/main" id="{A59C244C-9C5D-30AB-3256-718FA99013F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730755"/>
                </p:ext>
              </p:extLst>
            </p:nvPr>
          </p:nvGraphicFramePr>
          <p:xfrm>
            <a:off x="584200" y="3130550"/>
            <a:ext cx="2039938" cy="1374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2" name="CS ChemDraw Drawing" r:id="rId3" imgW="2040680" imgH="1374771" progId="ChemDraw.Document.6.0">
                    <p:embed/>
                  </p:oleObj>
                </mc:Choice>
                <mc:Fallback>
                  <p:oleObj name="CS ChemDraw Drawing" r:id="rId3" imgW="2040680" imgH="1374771" progId="ChemDraw.Document.6.0">
                    <p:embed/>
                    <p:pic>
                      <p:nvPicPr>
                        <p:cNvPr id="22" name="Objeto 21">
                          <a:extLst>
                            <a:ext uri="{FF2B5EF4-FFF2-40B4-BE49-F238E27FC236}">
                              <a16:creationId xmlns:a16="http://schemas.microsoft.com/office/drawing/2014/main" id="{A59C244C-9C5D-30AB-3256-718FA99013F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84200" y="3130550"/>
                          <a:ext cx="2039938" cy="1374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009178A-DE45-BAEE-66D9-08B492D973BE}"/>
              </a:ext>
            </a:extLst>
          </p:cNvPr>
          <p:cNvSpPr txBox="1"/>
          <p:nvPr/>
        </p:nvSpPr>
        <p:spPr>
          <a:xfrm>
            <a:off x="3931198" y="175381"/>
            <a:ext cx="4440434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Experimental and theoretical </a:t>
            </a:r>
            <a:r>
              <a:rPr lang="es-ES" sz="1600" b="1" dirty="0" err="1"/>
              <a:t>frequencies</a:t>
            </a:r>
            <a:r>
              <a:rPr lang="es-ES" sz="1600" b="1" dirty="0"/>
              <a:t> [2b</a:t>
            </a:r>
            <a:r>
              <a:rPr lang="en-US" sz="1600" baseline="30000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en-US" sz="1600" baseline="30000" dirty="0">
                <a:effectLst/>
                <a:ea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</a:t>
            </a:r>
            <a:r>
              <a:rPr lang="en-GB" sz="1600" b="1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]</a:t>
            </a:r>
            <a:endParaRPr lang="en-GB" sz="1600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B39E26C-D9B7-4010-B0B5-F0B7F3B690EC}"/>
              </a:ext>
            </a:extLst>
          </p:cNvPr>
          <p:cNvGrpSpPr/>
          <p:nvPr/>
        </p:nvGrpSpPr>
        <p:grpSpPr>
          <a:xfrm>
            <a:off x="-150920" y="358547"/>
            <a:ext cx="5757852" cy="3741938"/>
            <a:chOff x="2294195" y="-3363"/>
            <a:chExt cx="8967541" cy="6861363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7F840046-185D-4A04-BE5F-0ADF27442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4195" y="-3363"/>
              <a:ext cx="8967541" cy="6861363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01FAAAA-CF5F-4C6F-8F7A-E719E224C253}"/>
                </a:ext>
              </a:extLst>
            </p:cNvPr>
            <p:cNvSpPr txBox="1"/>
            <p:nvPr/>
          </p:nvSpPr>
          <p:spPr>
            <a:xfrm>
              <a:off x="7817987" y="2131141"/>
              <a:ext cx="1079417" cy="50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1720.5</a:t>
              </a:r>
              <a:endParaRPr lang="en-GB" sz="1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106D6287-F417-4572-951D-B34127336792}"/>
                </a:ext>
              </a:extLst>
            </p:cNvPr>
            <p:cNvSpPr txBox="1"/>
            <p:nvPr/>
          </p:nvSpPr>
          <p:spPr>
            <a:xfrm>
              <a:off x="8245690" y="2431025"/>
              <a:ext cx="1116584" cy="50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1644.2</a:t>
              </a:r>
              <a:endParaRPr lang="en-GB" sz="12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0EC2D89-CA65-4656-AFF7-BF60976C2477}"/>
                </a:ext>
              </a:extLst>
            </p:cNvPr>
            <p:cNvSpPr txBox="1"/>
            <p:nvPr/>
          </p:nvSpPr>
          <p:spPr>
            <a:xfrm>
              <a:off x="8479205" y="2800357"/>
              <a:ext cx="1116584" cy="50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1602.0</a:t>
              </a:r>
              <a:endParaRPr lang="en-GB" sz="1200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D235CE4-ED6F-4DDC-825D-DDE046344504}"/>
                </a:ext>
              </a:extLst>
            </p:cNvPr>
            <p:cNvSpPr txBox="1"/>
            <p:nvPr/>
          </p:nvSpPr>
          <p:spPr>
            <a:xfrm>
              <a:off x="9177296" y="1029165"/>
              <a:ext cx="1116584" cy="50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1565.4</a:t>
              </a:r>
              <a:endParaRPr lang="en-GB" sz="1200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97B9D4AD-C69D-41BE-A818-745818D98C49}"/>
                </a:ext>
              </a:extLst>
            </p:cNvPr>
            <p:cNvSpPr txBox="1"/>
            <p:nvPr/>
          </p:nvSpPr>
          <p:spPr>
            <a:xfrm>
              <a:off x="9278077" y="3354354"/>
              <a:ext cx="1116584" cy="50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1512.7</a:t>
              </a:r>
              <a:endParaRPr lang="en-GB" sz="1200" dirty="0"/>
            </a:p>
          </p:txBody>
        </p: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43074C09-5B54-49F7-A3B4-0C1AF9D305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4613" y="1398497"/>
              <a:ext cx="270386" cy="29988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CuadroTexto 1">
            <a:extLst>
              <a:ext uri="{FF2B5EF4-FFF2-40B4-BE49-F238E27FC236}">
                <a16:creationId xmlns:a16="http://schemas.microsoft.com/office/drawing/2014/main" id="{F1C38AB8-5DA8-45B6-9455-401D8F25D322}"/>
              </a:ext>
            </a:extLst>
          </p:cNvPr>
          <p:cNvSpPr txBox="1"/>
          <p:nvPr/>
        </p:nvSpPr>
        <p:spPr>
          <a:xfrm>
            <a:off x="3618894" y="4048342"/>
            <a:ext cx="5017169" cy="33855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Vibrational modes animations and their frequency values</a:t>
            </a:r>
            <a:endParaRPr lang="en-GB" sz="1600" dirty="0"/>
          </a:p>
        </p:txBody>
      </p:sp>
      <p:pic>
        <p:nvPicPr>
          <p:cNvPr id="37" name="Imagen 20" descr="Imagen que contiene tabla, collar, colgando, pequeño&#10;&#10;Descripción generada automáticamente">
            <a:extLst>
              <a:ext uri="{FF2B5EF4-FFF2-40B4-BE49-F238E27FC236}">
                <a16:creationId xmlns:a16="http://schemas.microsoft.com/office/drawing/2014/main" id="{C6273281-B66D-4026-960D-5DC33C1B44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340" y="4475125"/>
            <a:ext cx="2825458" cy="1551008"/>
          </a:xfrm>
          <a:prstGeom prst="rect">
            <a:avLst/>
          </a:prstGeom>
        </p:spPr>
      </p:pic>
      <p:sp>
        <p:nvSpPr>
          <p:cNvPr id="38" name="CuadroTexto 21">
            <a:extLst>
              <a:ext uri="{FF2B5EF4-FFF2-40B4-BE49-F238E27FC236}">
                <a16:creationId xmlns:a16="http://schemas.microsoft.com/office/drawing/2014/main" id="{88FCC878-943A-471D-A349-7266FCD2965B}"/>
              </a:ext>
            </a:extLst>
          </p:cNvPr>
          <p:cNvSpPr txBox="1"/>
          <p:nvPr/>
        </p:nvSpPr>
        <p:spPr>
          <a:xfrm>
            <a:off x="9855141" y="6191352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1494.8-1492.8</a:t>
            </a:r>
            <a:endParaRPr lang="en-GB" sz="1400" b="1" dirty="0"/>
          </a:p>
        </p:txBody>
      </p:sp>
      <p:pic>
        <p:nvPicPr>
          <p:cNvPr id="39" name="Imagen 23" descr="Imagen que contiene tabla, collar, colgando, pequeño&#10;&#10;Descripción generada automáticamente">
            <a:extLst>
              <a:ext uri="{FF2B5EF4-FFF2-40B4-BE49-F238E27FC236}">
                <a16:creationId xmlns:a16="http://schemas.microsoft.com/office/drawing/2014/main" id="{664006D6-46B2-41B6-970F-650C9FF296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883" y="4475124"/>
            <a:ext cx="2825459" cy="1551009"/>
          </a:xfrm>
          <a:prstGeom prst="rect">
            <a:avLst/>
          </a:prstGeom>
        </p:spPr>
      </p:pic>
      <p:sp>
        <p:nvSpPr>
          <p:cNvPr id="40" name="CuadroTexto 24">
            <a:extLst>
              <a:ext uri="{FF2B5EF4-FFF2-40B4-BE49-F238E27FC236}">
                <a16:creationId xmlns:a16="http://schemas.microsoft.com/office/drawing/2014/main" id="{166F7510-B19A-405C-A0E7-236A8CFEE055}"/>
              </a:ext>
            </a:extLst>
          </p:cNvPr>
          <p:cNvSpPr txBox="1"/>
          <p:nvPr/>
        </p:nvSpPr>
        <p:spPr>
          <a:xfrm>
            <a:off x="7981019" y="6191352"/>
            <a:ext cx="8431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1552.9</a:t>
            </a:r>
            <a:endParaRPr lang="en-GB" sz="1400" b="1" dirty="0"/>
          </a:p>
        </p:txBody>
      </p:sp>
      <p:pic>
        <p:nvPicPr>
          <p:cNvPr id="41" name="Imagen 26" descr="Imagen que contiene tabla, collar, colgando, pequeño&#10;&#10;Descripción generada automáticamente">
            <a:extLst>
              <a:ext uri="{FF2B5EF4-FFF2-40B4-BE49-F238E27FC236}">
                <a16:creationId xmlns:a16="http://schemas.microsoft.com/office/drawing/2014/main" id="{8D5FA736-83BD-47E4-8363-63352E033F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191" y="4506144"/>
            <a:ext cx="3064842" cy="1682416"/>
          </a:xfrm>
          <a:prstGeom prst="rect">
            <a:avLst/>
          </a:prstGeom>
        </p:spPr>
      </p:pic>
      <p:sp>
        <p:nvSpPr>
          <p:cNvPr id="42" name="CuadroTexto 27">
            <a:extLst>
              <a:ext uri="{FF2B5EF4-FFF2-40B4-BE49-F238E27FC236}">
                <a16:creationId xmlns:a16="http://schemas.microsoft.com/office/drawing/2014/main" id="{DCB809F1-7C43-453A-B9D5-3CDD65C0A978}"/>
              </a:ext>
            </a:extLst>
          </p:cNvPr>
          <p:cNvSpPr txBox="1"/>
          <p:nvPr/>
        </p:nvSpPr>
        <p:spPr>
          <a:xfrm>
            <a:off x="5166175" y="6191352"/>
            <a:ext cx="17275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1590.3-1576.8</a:t>
            </a:r>
            <a:endParaRPr lang="en-GB" sz="1400" b="1" dirty="0"/>
          </a:p>
        </p:txBody>
      </p:sp>
      <p:pic>
        <p:nvPicPr>
          <p:cNvPr id="43" name="Imagen 29" descr="Imagen que contiene tabla, collar, pequeño, colgando&#10;&#10;Descripción generada automáticamente">
            <a:extLst>
              <a:ext uri="{FF2B5EF4-FFF2-40B4-BE49-F238E27FC236}">
                <a16:creationId xmlns:a16="http://schemas.microsoft.com/office/drawing/2014/main" id="{E53B68DF-E19B-4ED5-9F79-4D395026BB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676" y="4643672"/>
            <a:ext cx="2681280" cy="1471863"/>
          </a:xfrm>
          <a:prstGeom prst="rect">
            <a:avLst/>
          </a:prstGeom>
        </p:spPr>
      </p:pic>
      <p:sp>
        <p:nvSpPr>
          <p:cNvPr id="44" name="CuadroTexto 30">
            <a:extLst>
              <a:ext uri="{FF2B5EF4-FFF2-40B4-BE49-F238E27FC236}">
                <a16:creationId xmlns:a16="http://schemas.microsoft.com/office/drawing/2014/main" id="{F450F505-03A2-4695-89D7-79EB54B9FEBE}"/>
              </a:ext>
            </a:extLst>
          </p:cNvPr>
          <p:cNvSpPr txBox="1"/>
          <p:nvPr/>
        </p:nvSpPr>
        <p:spPr>
          <a:xfrm>
            <a:off x="3231054" y="6191352"/>
            <a:ext cx="8431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1633.8</a:t>
            </a:r>
            <a:endParaRPr lang="en-GB" sz="1400" b="1" dirty="0"/>
          </a:p>
        </p:txBody>
      </p:sp>
      <p:pic>
        <p:nvPicPr>
          <p:cNvPr id="45" name="Imagen 32" descr="Imagen que contiene tabla, collar, colgando, pequeño&#10;&#10;Descripción generada automáticamente">
            <a:extLst>
              <a:ext uri="{FF2B5EF4-FFF2-40B4-BE49-F238E27FC236}">
                <a16:creationId xmlns:a16="http://schemas.microsoft.com/office/drawing/2014/main" id="{82134F10-DB20-45DC-AAEE-244E7A990A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4150"/>
            <a:ext cx="2930943" cy="1608913"/>
          </a:xfrm>
          <a:prstGeom prst="rect">
            <a:avLst/>
          </a:prstGeom>
        </p:spPr>
      </p:pic>
      <p:sp>
        <p:nvSpPr>
          <p:cNvPr id="46" name="CuadroTexto 33">
            <a:extLst>
              <a:ext uri="{FF2B5EF4-FFF2-40B4-BE49-F238E27FC236}">
                <a16:creationId xmlns:a16="http://schemas.microsoft.com/office/drawing/2014/main" id="{0D94B5C4-0302-46A0-A587-05744314D8AC}"/>
              </a:ext>
            </a:extLst>
          </p:cNvPr>
          <p:cNvSpPr txBox="1"/>
          <p:nvPr/>
        </p:nvSpPr>
        <p:spPr>
          <a:xfrm>
            <a:off x="624923" y="6191352"/>
            <a:ext cx="15897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1645.1-1640.9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3796466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673</Words>
  <Application>Microsoft Office PowerPoint</Application>
  <PresentationFormat>Grand écran</PresentationFormat>
  <Paragraphs>229</Paragraphs>
  <Slides>6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CS ChemDraw Drawing</vt:lpstr>
      <vt:lpstr>Graph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CNRS/LCC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Agustin MORALES AGUILAR</dc:creator>
  <cp:lastModifiedBy>Sebastien BONTEMPS</cp:lastModifiedBy>
  <cp:revision>25</cp:revision>
  <dcterms:created xsi:type="dcterms:W3CDTF">2023-08-31T09:21:51Z</dcterms:created>
  <dcterms:modified xsi:type="dcterms:W3CDTF">2023-11-10T17:40:08Z</dcterms:modified>
</cp:coreProperties>
</file>