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</p:sldIdLst>
  <p:sldSz cx="6858000" cy="9144000" type="letter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92" d="100"/>
          <a:sy n="92" d="100"/>
        </p:scale>
        <p:origin x="25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4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5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7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93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3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6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08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33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8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12332-993E-5D45-85E3-D48C3A68339E}" type="datetimeFigureOut">
              <a:t>5/26/25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493DD-740F-4B47-A4CA-4543E71EC5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5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686AB9-0A3D-F2EA-8807-E4DB42A36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345" y="1266258"/>
            <a:ext cx="921433" cy="159715"/>
          </a:xfrm>
          <a:prstGeom prst="rect">
            <a:avLst/>
          </a:prstGeom>
        </p:spPr>
      </p:pic>
      <p:pic>
        <p:nvPicPr>
          <p:cNvPr id="4" name="Picture 3" descr="A diagram of a number of points&#10;&#10;Description automatically generated">
            <a:extLst>
              <a:ext uri="{FF2B5EF4-FFF2-40B4-BE49-F238E27FC236}">
                <a16:creationId xmlns:a16="http://schemas.microsoft.com/office/drawing/2014/main" id="{AD2731DA-8AEE-3818-A5D5-2A2CF2C3C7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71" t="29807" r="6747" b="63767"/>
          <a:stretch/>
        </p:blipFill>
        <p:spPr>
          <a:xfrm>
            <a:off x="3789956" y="1257304"/>
            <a:ext cx="1222589" cy="177623"/>
          </a:xfrm>
          <a:prstGeom prst="rect">
            <a:avLst/>
          </a:prstGeom>
        </p:spPr>
      </p:pic>
      <p:pic>
        <p:nvPicPr>
          <p:cNvPr id="5" name="Picture 4" descr="A diagram of a number of points&#10;&#10;Description automatically generated">
            <a:extLst>
              <a:ext uri="{FF2B5EF4-FFF2-40B4-BE49-F238E27FC236}">
                <a16:creationId xmlns:a16="http://schemas.microsoft.com/office/drawing/2014/main" id="{20EE56C9-D713-D796-C10A-FB9DE79889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14" t="21165" r="731" b="72408"/>
          <a:stretch/>
        </p:blipFill>
        <p:spPr>
          <a:xfrm>
            <a:off x="2542419" y="1250662"/>
            <a:ext cx="1325063" cy="175312"/>
          </a:xfrm>
          <a:prstGeom prst="rect">
            <a:avLst/>
          </a:prstGeom>
        </p:spPr>
      </p:pic>
      <p:pic>
        <p:nvPicPr>
          <p:cNvPr id="9" name="Picture 8" descr="A diagram of a green square with blue dots and a x&#10;&#10;Description automatically generated">
            <a:extLst>
              <a:ext uri="{FF2B5EF4-FFF2-40B4-BE49-F238E27FC236}">
                <a16:creationId xmlns:a16="http://schemas.microsoft.com/office/drawing/2014/main" id="{DF09EC97-8139-E3FC-F0FB-B87FB4DE67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80" t="12370" r="18007" b="7838"/>
          <a:stretch/>
        </p:blipFill>
        <p:spPr>
          <a:xfrm>
            <a:off x="2346076" y="1654897"/>
            <a:ext cx="2072666" cy="22964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4419F7D-CD14-16F4-6A51-690B0BC43764}"/>
              </a:ext>
            </a:extLst>
          </p:cNvPr>
          <p:cNvSpPr txBox="1"/>
          <p:nvPr/>
        </p:nvSpPr>
        <p:spPr>
          <a:xfrm>
            <a:off x="278475" y="7444085"/>
            <a:ext cx="6207868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0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Fig. S4.</a:t>
            </a:r>
            <a:r>
              <a: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Time lapse animation clips showing the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bBO</a:t>
            </a:r>
            <a:r>
              <a: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learning progression on the Ackley function using (a) serial UCB/LP and (b) MC </a:t>
            </a:r>
            <a:r>
              <a:rPr lang="en-US" sz="1000" i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UCB</a:t>
            </a:r>
            <a:r>
              <a: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bAFs</a:t>
            </a:r>
            <a:r>
              <a: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-axis surfaces are the maximum value the GPR model gives for each (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sz="1000" baseline="-25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x</a:t>
            </a:r>
            <a:r>
              <a:rPr lang="en-US" sz="1000" baseline="-25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projected out from all other components of </a:t>
            </a:r>
            <a:r>
              <a:rPr lang="en-US" sz="1000" b="1" i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after each iteration. The </a:t>
            </a:r>
            <a:r>
              <a:rPr lang="en-US" sz="1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ground truth maximum (GT Max) is indicated by a blue </a:t>
            </a:r>
            <a:r>
              <a: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sz="12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ymbol" pitchFamily="2" charset="2"/>
              </a:rPr>
              <a:t>x</a:t>
            </a:r>
            <a:r>
              <a:rPr lang="en-US" sz="1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”. Blue circles indicate the initial set of 24 points picked by Latin hypercube sampling. New batch points picked by the </a:t>
            </a:r>
            <a:r>
              <a:rPr lang="en-US" sz="10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bAF</a:t>
            </a:r>
            <a:r>
              <a:rPr lang="en-US" sz="1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are shown circles progressing in color from light pink (early iterations) to dark red (later iterations).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46D2BD-5AE8-043C-945F-EE3EAF74A454}"/>
              </a:ext>
            </a:extLst>
          </p:cNvPr>
          <p:cNvSpPr txBox="1"/>
          <p:nvPr/>
        </p:nvSpPr>
        <p:spPr>
          <a:xfrm>
            <a:off x="1860002" y="2107583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4075C6-D39A-3C75-9E6B-A259E46B8B6B}"/>
              </a:ext>
            </a:extLst>
          </p:cNvPr>
          <p:cNvSpPr txBox="1"/>
          <p:nvPr/>
        </p:nvSpPr>
        <p:spPr>
          <a:xfrm>
            <a:off x="1693333" y="2610994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UCB/LP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CB557A-B1CB-22E9-EC1B-9BF03D2E1823}"/>
              </a:ext>
            </a:extLst>
          </p:cNvPr>
          <p:cNvGrpSpPr/>
          <p:nvPr/>
        </p:nvGrpSpPr>
        <p:grpSpPr>
          <a:xfrm>
            <a:off x="5093697" y="3667992"/>
            <a:ext cx="548640" cy="1097280"/>
            <a:chOff x="5093697" y="3862552"/>
            <a:chExt cx="548640" cy="1097280"/>
          </a:xfrm>
        </p:grpSpPr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6B95CBEC-0A3A-29B8-0FE6-AEC151315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16895" t="4187" r="72941" b="68743"/>
            <a:stretch/>
          </p:blipFill>
          <p:spPr>
            <a:xfrm>
              <a:off x="5093697" y="3862552"/>
              <a:ext cx="548640" cy="109728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D3CFC33-B113-B668-15B7-F2630A5F4E9B}"/>
                </a:ext>
              </a:extLst>
            </p:cNvPr>
            <p:cNvSpPr txBox="1"/>
            <p:nvPr/>
          </p:nvSpPr>
          <p:spPr>
            <a:xfrm rot="16200000">
              <a:off x="5012780" y="4209103"/>
              <a:ext cx="817853" cy="3847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US" sz="800"/>
            </a:p>
            <a:p>
              <a:r>
                <a:rPr lang="en-US" sz="1100"/>
                <a:t>GPR model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A9DA1BA-BC20-639C-741B-37C8DB0F111C}"/>
              </a:ext>
            </a:extLst>
          </p:cNvPr>
          <p:cNvGrpSpPr/>
          <p:nvPr/>
        </p:nvGrpSpPr>
        <p:grpSpPr>
          <a:xfrm>
            <a:off x="2277509" y="4105931"/>
            <a:ext cx="2320829" cy="2369459"/>
            <a:chOff x="2277509" y="4105931"/>
            <a:chExt cx="2320829" cy="2369459"/>
          </a:xfrm>
        </p:grpSpPr>
        <p:pic>
          <p:nvPicPr>
            <p:cNvPr id="42" name="Picture 41" descr="A green and blue graph&#10;&#10;AI-generated content may be incorrect.">
              <a:extLst>
                <a:ext uri="{FF2B5EF4-FFF2-40B4-BE49-F238E27FC236}">
                  <a16:creationId xmlns:a16="http://schemas.microsoft.com/office/drawing/2014/main" id="{946266EB-F16F-8469-1A14-19E604DB4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28000" t="13236" r="16111" b="12086"/>
            <a:stretch/>
          </p:blipFill>
          <p:spPr>
            <a:xfrm>
              <a:off x="2403778" y="4105931"/>
              <a:ext cx="2194560" cy="2280714"/>
            </a:xfrm>
            <a:prstGeom prst="rect">
              <a:avLst/>
            </a:prstGeom>
          </p:spPr>
        </p:pic>
        <p:pic>
          <p:nvPicPr>
            <p:cNvPr id="43" name="Picture 42" descr="A diagram of a green square with blue dots and a x&#10;&#10;Description automatically generated">
              <a:extLst>
                <a:ext uri="{FF2B5EF4-FFF2-40B4-BE49-F238E27FC236}">
                  <a16:creationId xmlns:a16="http://schemas.microsoft.com/office/drawing/2014/main" id="{45A592D9-928E-0DB6-A253-2EDC37E5C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80" t="82537" r="54436" b="8877"/>
            <a:stretch/>
          </p:blipFill>
          <p:spPr>
            <a:xfrm>
              <a:off x="2277509" y="6228302"/>
              <a:ext cx="724657" cy="247088"/>
            </a:xfrm>
            <a:prstGeom prst="rect">
              <a:avLst/>
            </a:prstGeom>
          </p:spPr>
        </p:pic>
      </p:grpSp>
      <p:pic>
        <p:nvPicPr>
          <p:cNvPr id="45" name="Graphic 44">
            <a:extLst>
              <a:ext uri="{FF2B5EF4-FFF2-40B4-BE49-F238E27FC236}">
                <a16:creationId xmlns:a16="http://schemas.microsoft.com/office/drawing/2014/main" id="{59F755DB-0F8A-0BD8-5B7C-EF83569FD4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8807" t="2649" r="73377" b="68196"/>
          <a:stretch/>
        </p:blipFill>
        <p:spPr>
          <a:xfrm>
            <a:off x="4564658" y="3619434"/>
            <a:ext cx="422031" cy="11816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E45FF8-913E-C433-9E82-4CEEDE30EE1C}"/>
              </a:ext>
            </a:extLst>
          </p:cNvPr>
          <p:cNvSpPr txBox="1"/>
          <p:nvPr/>
        </p:nvSpPr>
        <p:spPr>
          <a:xfrm>
            <a:off x="1772845" y="5054137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/>
              <a:t>q</a:t>
            </a:r>
            <a:r>
              <a:rPr lang="en-US" sz="1200" b="1"/>
              <a:t>UCB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2E42CD-6553-069C-CF57-B1947A3288FB}"/>
              </a:ext>
            </a:extLst>
          </p:cNvPr>
          <p:cNvSpPr txBox="1"/>
          <p:nvPr/>
        </p:nvSpPr>
        <p:spPr>
          <a:xfrm>
            <a:off x="1856839" y="4564849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1832795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1185</TotalTime>
  <Words>134</Words>
  <Application>Microsoft Macintosh PowerPoint</Application>
  <PresentationFormat>Letter Paper (8.5x11 in)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Mark Lee</cp:lastModifiedBy>
  <cp:revision>22</cp:revision>
  <cp:lastPrinted>2025-02-06T19:58:34Z</cp:lastPrinted>
  <dcterms:created xsi:type="dcterms:W3CDTF">2025-02-06T14:59:52Z</dcterms:created>
  <dcterms:modified xsi:type="dcterms:W3CDTF">2025-05-26T15:43:28Z</dcterms:modified>
</cp:coreProperties>
</file>