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58" r:id="rId5"/>
    <p:sldId id="259" r:id="rId6"/>
    <p:sldId id="267" r:id="rId7"/>
    <p:sldId id="260" r:id="rId8"/>
    <p:sldId id="261" r:id="rId9"/>
    <p:sldId id="262" r:id="rId10"/>
    <p:sldId id="263" r:id="rId11"/>
    <p:sldId id="264" r:id="rId12"/>
    <p:sldId id="265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Relationship Id="rId4" Type="http://schemas.openxmlformats.org/officeDocument/2006/relationships/image" Target="../media/image1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Relationship Id="rId4" Type="http://schemas.openxmlformats.org/officeDocument/2006/relationships/image" Target="../media/image24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image" Target="../media/image32.emf"/><Relationship Id="rId4" Type="http://schemas.openxmlformats.org/officeDocument/2006/relationships/image" Target="../media/image3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A9C27E-3213-448C-8829-88F6121C70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2B96F9D-EF85-405D-9E8B-68A2ABC775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F02DFB5-6AF6-4995-BE2B-8158E7609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DB7EC-29A7-47B3-8945-0CB1AAAE80DD}" type="datetimeFigureOut">
              <a:rPr lang="zh-CN" altLang="en-US" smtClean="0"/>
              <a:t>2026/2/15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D352D99-43D6-40C6-A56A-5A0AC3BD1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E64C069-123E-4A70-8A36-76E749AA5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EE30F-7689-4BC5-BE81-557E2C8A0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905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BC83CC-8329-45BF-AE3F-937A55803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52C76E0-28AD-4BD7-A214-1BE8745D47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EA2BF79-171F-4C3D-BF07-AE32063740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DB7EC-29A7-47B3-8945-0CB1AAAE80DD}" type="datetimeFigureOut">
              <a:rPr lang="zh-CN" altLang="en-US" smtClean="0"/>
              <a:t>2026/2/15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E6A3C1F-4B0B-4B30-B86A-2F7C27133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12321AA-E283-4355-BDE9-9F3392BC0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EE30F-7689-4BC5-BE81-557E2C8A0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75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56677F9-1E94-4A18-838C-B86A88809F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F788CE9-DB9D-4E30-991C-E85E27F2F5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612F6A8-B411-4CB6-A81F-6211840AC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DB7EC-29A7-47B3-8945-0CB1AAAE80DD}" type="datetimeFigureOut">
              <a:rPr lang="zh-CN" altLang="en-US" smtClean="0"/>
              <a:t>2026/2/15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F7AD96A-140A-4342-AB2D-9E3BAA74B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8CC9D25-434E-4D3D-9599-6B42D2F8D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EE30F-7689-4BC5-BE81-557E2C8A0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881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BAB1A5-3E8D-41CD-A4BA-8022CA359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7F41EF-232C-4C71-8159-2E62EC95CF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EECB386-B651-4C64-91F5-70CC533827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DB7EC-29A7-47B3-8945-0CB1AAAE80DD}" type="datetimeFigureOut">
              <a:rPr lang="zh-CN" altLang="en-US" smtClean="0"/>
              <a:t>2026/2/15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BFA84CD-17C1-4886-92C4-07DD199F4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37F3F5A-23A4-4DE2-974D-512BE7EC7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EE30F-7689-4BC5-BE81-557E2C8A0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80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6ED056-0CE0-4ADE-8D67-878E6149D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ACD11B5-550B-4B7C-BAA8-6730003B06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2B7F109-5C90-4090-A0E3-11232C61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DB7EC-29A7-47B3-8945-0CB1AAAE80DD}" type="datetimeFigureOut">
              <a:rPr lang="zh-CN" altLang="en-US" smtClean="0"/>
              <a:t>2026/2/15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C18969B-D51F-4002-B78B-453D08CE18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B3266B9-5711-4CB0-B00C-D61D961B0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EE30F-7689-4BC5-BE81-557E2C8A0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203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2DF1C5-C2EF-449B-B805-733974248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AD23A02-0795-4E22-833B-9A553B3E72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551F06E-5C3C-4DBF-A31C-6EAF01366D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96F833A-326D-4B43-B6DA-1CA3C54D6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DB7EC-29A7-47B3-8945-0CB1AAAE80DD}" type="datetimeFigureOut">
              <a:rPr lang="zh-CN" altLang="en-US" smtClean="0"/>
              <a:t>2026/2/15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FC9F1FD-D3C9-483B-9E95-92314D287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D4A1F10-50AA-4A1C-A13B-72DEDD55C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EE30F-7689-4BC5-BE81-557E2C8A0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500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848E13-97EA-421C-9A4F-D72B6B810C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AC72911-9C3D-4E1A-96F9-80DABA1AB2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38B2676-FD9E-4BEF-94AC-DC3675BD8F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45D6C0D-0445-4D9F-A5FA-3A06F709A6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08E6335-95CA-4F8F-8F14-A61D08300D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1E2666C-110E-4DE2-9C65-BB174DDF6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DB7EC-29A7-47B3-8945-0CB1AAAE80DD}" type="datetimeFigureOut">
              <a:rPr lang="zh-CN" altLang="en-US" smtClean="0"/>
              <a:t>2026/2/15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66B0474-86F5-4C69-BC11-9C199182F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51BA1B1-1F1E-4B85-B36F-C8355A317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EE30F-7689-4BC5-BE81-557E2C8A0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423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202ED7-C0BC-4F29-B7F7-55198B4BAF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0F87AAD-D2BE-4BF3-AE61-A6CEA1358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DB7EC-29A7-47B3-8945-0CB1AAAE80DD}" type="datetimeFigureOut">
              <a:rPr lang="zh-CN" altLang="en-US" smtClean="0"/>
              <a:t>2026/2/15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C9E1FC2-7B3D-46A3-9A52-7CB13072C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BB15D0D-D9AA-4FE2-9BF9-E886DFC06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EE30F-7689-4BC5-BE81-557E2C8A0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02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43BFA9E-2719-4A67-958D-64CF9A3BE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DB7EC-29A7-47B3-8945-0CB1AAAE80DD}" type="datetimeFigureOut">
              <a:rPr lang="zh-CN" altLang="en-US" smtClean="0"/>
              <a:t>2026/2/15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F8B0D03-C858-448A-A5D9-A9A47C33B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C481A81-2436-40F7-8C90-8501F5A6A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EE30F-7689-4BC5-BE81-557E2C8A0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217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F6C857-46CD-4B02-82FB-C100C09B58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5D9E41B-4184-40C2-92A5-ED56E045F5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7B92590-1B80-4D8C-9F24-556E65018A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4AD2036-9823-4EB3-AD54-F3020B86B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DB7EC-29A7-47B3-8945-0CB1AAAE80DD}" type="datetimeFigureOut">
              <a:rPr lang="zh-CN" altLang="en-US" smtClean="0"/>
              <a:t>2026/2/15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1675E85-E1DD-4BC0-9D6E-018F99F9B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DF238FA-03F7-4F56-B541-59BF5265A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EE30F-7689-4BC5-BE81-557E2C8A0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109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C25616-263B-4D35-B3CF-A53C995C1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D0F5EA6-9611-46B4-B1CD-C04896AD0C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94B2866-37F9-47BE-B3B9-4A7E1898A2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B5F7262-7F59-4A74-97E6-622686B4D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DB7EC-29A7-47B3-8945-0CB1AAAE80DD}" type="datetimeFigureOut">
              <a:rPr lang="zh-CN" altLang="en-US" smtClean="0"/>
              <a:t>2026/2/15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DC7F1D1-24DA-47CC-9577-130F3379F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45CF677-281E-4A7A-B096-856F1AFA6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EE30F-7689-4BC5-BE81-557E2C8A0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327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45E8223-E168-49A0-9B13-45782076CA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5E93BAF-C6E3-4EF0-9B13-9992BE848E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55C9988-BA63-4572-8497-D970ECE300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CDB7EC-29A7-47B3-8945-0CB1AAAE80DD}" type="datetimeFigureOut">
              <a:rPr lang="zh-CN" altLang="en-US" smtClean="0"/>
              <a:t>2026/2/15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24FDB76-C661-4DDC-B663-9719ADF5C7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26C0988-4E65-4D31-B95D-D2FDD665CE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4EE30F-7689-4BC5-BE81-557E2C8A0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809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13" Type="http://schemas.openxmlformats.org/officeDocument/2006/relationships/image" Target="../media/image6.ti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emf"/><Relationship Id="rId17" Type="http://schemas.openxmlformats.org/officeDocument/2006/relationships/image" Target="../media/image10.tif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9.tif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image" Target="../media/image8.tiff"/><Relationship Id="rId10" Type="http://schemas.openxmlformats.org/officeDocument/2006/relationships/image" Target="../media/image4.emf"/><Relationship Id="rId4" Type="http://schemas.openxmlformats.org/officeDocument/2006/relationships/image" Target="../media/image1.e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3.emf"/><Relationship Id="rId5" Type="http://schemas.openxmlformats.org/officeDocument/2006/relationships/oleObject" Target="../embeddings/oleObject23.bin"/><Relationship Id="rId10" Type="http://schemas.openxmlformats.org/officeDocument/2006/relationships/image" Target="../media/image35.emf"/><Relationship Id="rId4" Type="http://schemas.openxmlformats.org/officeDocument/2006/relationships/image" Target="../media/image32.emf"/><Relationship Id="rId9" Type="http://schemas.openxmlformats.org/officeDocument/2006/relationships/oleObject" Target="../embeddings/oleObject25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3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37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emf"/><Relationship Id="rId5" Type="http://schemas.openxmlformats.org/officeDocument/2006/relationships/oleObject" Target="../embeddings/oleObject7.bin"/><Relationship Id="rId10" Type="http://schemas.openxmlformats.org/officeDocument/2006/relationships/image" Target="../media/image14.emf"/><Relationship Id="rId4" Type="http://schemas.openxmlformats.org/officeDocument/2006/relationships/image" Target="../media/image11.emf"/><Relationship Id="rId9" Type="http://schemas.openxmlformats.org/officeDocument/2006/relationships/oleObject" Target="../embeddings/oleObject9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6.emf"/><Relationship Id="rId4" Type="http://schemas.openxmlformats.org/officeDocument/2006/relationships/oleObject" Target="../embeddings/oleObject1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0.png"/><Relationship Id="rId4" Type="http://schemas.openxmlformats.org/officeDocument/2006/relationships/image" Target="../media/image19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2.emf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24.emf"/><Relationship Id="rId4" Type="http://schemas.openxmlformats.org/officeDocument/2006/relationships/image" Target="../media/image21.emf"/><Relationship Id="rId9" Type="http://schemas.openxmlformats.org/officeDocument/2006/relationships/oleObject" Target="../embeddings/oleObject17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6.e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3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94A3A4E6-0441-4F98-B00B-08C516EBAF5D}"/>
              </a:ext>
            </a:extLst>
          </p:cNvPr>
          <p:cNvGrpSpPr/>
          <p:nvPr/>
        </p:nvGrpSpPr>
        <p:grpSpPr>
          <a:xfrm>
            <a:off x="1152419" y="0"/>
            <a:ext cx="9190698" cy="5758597"/>
            <a:chOff x="-171450" y="748237"/>
            <a:chExt cx="11386764" cy="7134582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23D5E8F5-7A17-40D3-9ADA-71ABA233003C}"/>
                </a:ext>
              </a:extLst>
            </p:cNvPr>
            <p:cNvGrpSpPr/>
            <p:nvPr/>
          </p:nvGrpSpPr>
          <p:grpSpPr>
            <a:xfrm>
              <a:off x="-171450" y="808666"/>
              <a:ext cx="4418496" cy="3600450"/>
              <a:chOff x="4584426" y="933175"/>
              <a:chExt cx="4418496" cy="3600450"/>
            </a:xfrm>
          </p:grpSpPr>
          <p:graphicFrame>
            <p:nvGraphicFramePr>
              <p:cNvPr id="34" name="对象 33">
                <a:extLst>
                  <a:ext uri="{FF2B5EF4-FFF2-40B4-BE49-F238E27FC236}">
                    <a16:creationId xmlns:a16="http://schemas.microsoft.com/office/drawing/2014/main" id="{1AAFCD60-D2F0-4C46-9C33-D452E5F8482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223025416"/>
                  </p:ext>
                </p:extLst>
              </p:nvPr>
            </p:nvGraphicFramePr>
            <p:xfrm>
              <a:off x="4584426" y="933175"/>
              <a:ext cx="3600450" cy="36004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66" name="Graph" r:id="rId3" imgW="3600173" imgH="3600003" progId="Origin95.Graph">
                      <p:embed/>
                    </p:oleObj>
                  </mc:Choice>
                  <mc:Fallback>
                    <p:oleObj name="Graph" r:id="rId3" imgW="3600173" imgH="3600003" progId="Origin95.Graph">
                      <p:embed/>
                      <p:pic>
                        <p:nvPicPr>
                          <p:cNvPr id="28" name="对象 27">
                            <a:extLst>
                              <a:ext uri="{FF2B5EF4-FFF2-40B4-BE49-F238E27FC236}">
                                <a16:creationId xmlns:a16="http://schemas.microsoft.com/office/drawing/2014/main" id="{4278B8B1-85C6-40F2-B298-54C85524B0DB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4584426" y="933175"/>
                            <a:ext cx="3600450" cy="360045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5" name="对象 34">
                <a:extLst>
                  <a:ext uri="{FF2B5EF4-FFF2-40B4-BE49-F238E27FC236}">
                    <a16:creationId xmlns:a16="http://schemas.microsoft.com/office/drawing/2014/main" id="{3E216BCD-60F1-4C5D-96AD-98608A416B79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7923422" y="933175"/>
              <a:ext cx="1079500" cy="36004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67" name="Graph" r:id="rId5" imgW="1080052" imgH="3600003" progId="Origin95.Graph">
                      <p:embed/>
                    </p:oleObj>
                  </mc:Choice>
                  <mc:Fallback>
                    <p:oleObj name="Graph" r:id="rId5" imgW="1080052" imgH="3600003" progId="Origin95.Graph">
                      <p:embed/>
                      <p:pic>
                        <p:nvPicPr>
                          <p:cNvPr id="29" name="对象 28">
                            <a:extLst>
                              <a:ext uri="{FF2B5EF4-FFF2-40B4-BE49-F238E27FC236}">
                                <a16:creationId xmlns:a16="http://schemas.microsoft.com/office/drawing/2014/main" id="{E7EF0034-2D5B-4FC5-8265-C52524D4463F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7923422" y="933175"/>
                            <a:ext cx="1079500" cy="360045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6" name="对象 5">
              <a:extLst>
                <a:ext uri="{FF2B5EF4-FFF2-40B4-BE49-F238E27FC236}">
                  <a16:creationId xmlns:a16="http://schemas.microsoft.com/office/drawing/2014/main" id="{A3C8FAC1-EA3A-4A21-B91C-2058A62A3A0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61867224"/>
                </p:ext>
              </p:extLst>
            </p:nvPr>
          </p:nvGraphicFramePr>
          <p:xfrm>
            <a:off x="3985592" y="757102"/>
            <a:ext cx="3600450" cy="3600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8" name="Graph" r:id="rId7" imgW="3600173" imgH="3600003" progId="Origin50.Graph">
                    <p:embed/>
                  </p:oleObj>
                </mc:Choice>
                <mc:Fallback>
                  <p:oleObj name="Graph" r:id="rId7" imgW="3600173" imgH="3600003" progId="Origin50.Graph">
                    <p:embed/>
                    <p:pic>
                      <p:nvPicPr>
                        <p:cNvPr id="5" name="对象 4">
                          <a:extLst>
                            <a:ext uri="{FF2B5EF4-FFF2-40B4-BE49-F238E27FC236}">
                              <a16:creationId xmlns:a16="http://schemas.microsoft.com/office/drawing/2014/main" id="{E7219116-95E2-441D-9AF3-5E33229992C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985592" y="757102"/>
                          <a:ext cx="3600450" cy="36004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4A8C30D6-E920-4F84-BEDB-ACF1E9E7C0F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67020" y="864766"/>
              <a:ext cx="2128630" cy="57647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3FBDE363-B93B-454E-9F09-759515B65060}"/>
                </a:ext>
              </a:extLst>
            </p:cNvPr>
            <p:cNvCxnSpPr>
              <a:cxnSpLocks/>
            </p:cNvCxnSpPr>
            <p:nvPr/>
          </p:nvCxnSpPr>
          <p:spPr>
            <a:xfrm>
              <a:off x="1167020" y="3444634"/>
              <a:ext cx="2128630" cy="285252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95">
              <a:extLst>
                <a:ext uri="{FF2B5EF4-FFF2-40B4-BE49-F238E27FC236}">
                  <a16:creationId xmlns:a16="http://schemas.microsoft.com/office/drawing/2014/main" id="{2D279761-5B38-4A80-BEB6-6848D5B1A80B}"/>
                </a:ext>
              </a:extLst>
            </p:cNvPr>
            <p:cNvSpPr txBox="1"/>
            <p:nvPr/>
          </p:nvSpPr>
          <p:spPr>
            <a:xfrm>
              <a:off x="-106106" y="754352"/>
              <a:ext cx="5575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latin typeface="Times New Roman" pitchFamily="18" charset="0"/>
                  <a:cs typeface="Times New Roman" pitchFamily="18" charset="0"/>
                </a:rPr>
                <a:t>(a)</a:t>
              </a:r>
              <a:endParaRPr lang="zh-CN" altLang="en-U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Box 95">
              <a:extLst>
                <a:ext uri="{FF2B5EF4-FFF2-40B4-BE49-F238E27FC236}">
                  <a16:creationId xmlns:a16="http://schemas.microsoft.com/office/drawing/2014/main" id="{4F7FBD01-FD5F-47F6-BE46-7B9C04703274}"/>
                </a:ext>
              </a:extLst>
            </p:cNvPr>
            <p:cNvSpPr txBox="1"/>
            <p:nvPr/>
          </p:nvSpPr>
          <p:spPr>
            <a:xfrm>
              <a:off x="4005233" y="748237"/>
              <a:ext cx="52120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latin typeface="Times New Roman" pitchFamily="18" charset="0"/>
                  <a:cs typeface="Times New Roman" pitchFamily="18" charset="0"/>
                </a:rPr>
                <a:t>(b)</a:t>
              </a:r>
              <a:endParaRPr lang="zh-CN" altLang="en-U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11" name="对象 10">
              <a:extLst>
                <a:ext uri="{FF2B5EF4-FFF2-40B4-BE49-F238E27FC236}">
                  <a16:creationId xmlns:a16="http://schemas.microsoft.com/office/drawing/2014/main" id="{98D1770B-5AF0-454E-B1B5-25D492EE962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43882619"/>
                </p:ext>
              </p:extLst>
            </p:nvPr>
          </p:nvGraphicFramePr>
          <p:xfrm>
            <a:off x="7614864" y="781003"/>
            <a:ext cx="3600450" cy="3600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9" name="Graph" r:id="rId9" imgW="3600173" imgH="3600003" progId="Origin95.Graph">
                    <p:embed/>
                  </p:oleObj>
                </mc:Choice>
                <mc:Fallback>
                  <p:oleObj name="Graph" r:id="rId9" imgW="3600173" imgH="3600003" progId="Origin95.Graph">
                    <p:embed/>
                    <p:pic>
                      <p:nvPicPr>
                        <p:cNvPr id="30" name="对象 29">
                          <a:extLst>
                            <a:ext uri="{FF2B5EF4-FFF2-40B4-BE49-F238E27FC236}">
                              <a16:creationId xmlns:a16="http://schemas.microsoft.com/office/drawing/2014/main" id="{05652E18-4610-4C99-84CF-AF7C17BF020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7614864" y="781003"/>
                          <a:ext cx="3600450" cy="36004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>
              <a:extLst>
                <a:ext uri="{FF2B5EF4-FFF2-40B4-BE49-F238E27FC236}">
                  <a16:creationId xmlns:a16="http://schemas.microsoft.com/office/drawing/2014/main" id="{D5223327-8E4D-4068-8144-3192A8790E3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38248744"/>
                </p:ext>
              </p:extLst>
            </p:nvPr>
          </p:nvGraphicFramePr>
          <p:xfrm>
            <a:off x="-151524" y="4282369"/>
            <a:ext cx="3600450" cy="3600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70" name="Graph" r:id="rId11" imgW="3600173" imgH="3600003" progId="Origin95.Graph">
                    <p:embed/>
                  </p:oleObj>
                </mc:Choice>
                <mc:Fallback>
                  <p:oleObj name="Graph" r:id="rId11" imgW="3600173" imgH="3600003" progId="Origin95.Graph">
                    <p:embed/>
                    <p:pic>
                      <p:nvPicPr>
                        <p:cNvPr id="31" name="对象 30">
                          <a:extLst>
                            <a:ext uri="{FF2B5EF4-FFF2-40B4-BE49-F238E27FC236}">
                              <a16:creationId xmlns:a16="http://schemas.microsoft.com/office/drawing/2014/main" id="{A4450A32-B0A0-41D9-BCD3-75C6C6BDFC8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-151524" y="4282369"/>
                          <a:ext cx="3600450" cy="36004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" name="TextBox 95">
              <a:extLst>
                <a:ext uri="{FF2B5EF4-FFF2-40B4-BE49-F238E27FC236}">
                  <a16:creationId xmlns:a16="http://schemas.microsoft.com/office/drawing/2014/main" id="{16B16A96-F89C-4DDA-B33D-CD954C33F7FF}"/>
                </a:ext>
              </a:extLst>
            </p:cNvPr>
            <p:cNvSpPr txBox="1"/>
            <p:nvPr/>
          </p:nvSpPr>
          <p:spPr>
            <a:xfrm>
              <a:off x="7477500" y="748237"/>
              <a:ext cx="3810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latin typeface="Times New Roman" pitchFamily="18" charset="0"/>
                  <a:cs typeface="Times New Roman" pitchFamily="18" charset="0"/>
                </a:rPr>
                <a:t>(c)</a:t>
              </a:r>
              <a:endParaRPr lang="zh-CN" altLang="en-U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TextBox 95">
              <a:extLst>
                <a:ext uri="{FF2B5EF4-FFF2-40B4-BE49-F238E27FC236}">
                  <a16:creationId xmlns:a16="http://schemas.microsoft.com/office/drawing/2014/main" id="{C07F3CB1-04F7-462E-A522-68A9D516716C}"/>
                </a:ext>
              </a:extLst>
            </p:cNvPr>
            <p:cNvSpPr txBox="1"/>
            <p:nvPr/>
          </p:nvSpPr>
          <p:spPr>
            <a:xfrm>
              <a:off x="-106106" y="4124876"/>
              <a:ext cx="5575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latin typeface="Times New Roman" pitchFamily="18" charset="0"/>
                  <a:cs typeface="Times New Roman" pitchFamily="18" charset="0"/>
                </a:rPr>
                <a:t>(d)</a:t>
              </a:r>
              <a:endParaRPr lang="zh-CN" altLang="en-U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5ECD4D3C-8DB9-4E62-826A-AFD39BE59003}"/>
                </a:ext>
              </a:extLst>
            </p:cNvPr>
            <p:cNvGrpSpPr/>
            <p:nvPr/>
          </p:nvGrpSpPr>
          <p:grpSpPr>
            <a:xfrm>
              <a:off x="3295650" y="4322125"/>
              <a:ext cx="7893980" cy="2781766"/>
              <a:chOff x="3263436" y="4282369"/>
              <a:chExt cx="7893980" cy="2781766"/>
            </a:xfrm>
          </p:grpSpPr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id="{8D37E9FC-D580-468D-B4C1-6226E87D52E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182" b="10177"/>
              <a:stretch/>
            </p:blipFill>
            <p:spPr>
              <a:xfrm>
                <a:off x="3307092" y="4357552"/>
                <a:ext cx="3714795" cy="2701350"/>
              </a:xfrm>
              <a:prstGeom prst="rect">
                <a:avLst/>
              </a:prstGeom>
            </p:spPr>
          </p:pic>
          <p:sp>
            <p:nvSpPr>
              <p:cNvPr id="17" name="TextBox 98">
                <a:extLst>
                  <a:ext uri="{FF2B5EF4-FFF2-40B4-BE49-F238E27FC236}">
                    <a16:creationId xmlns:a16="http://schemas.microsoft.com/office/drawing/2014/main" id="{25FA50AB-B5F8-418D-8FED-0735797E1F56}"/>
                  </a:ext>
                </a:extLst>
              </p:cNvPr>
              <p:cNvSpPr txBox="1"/>
              <p:nvPr/>
            </p:nvSpPr>
            <p:spPr>
              <a:xfrm>
                <a:off x="5980248" y="6665265"/>
                <a:ext cx="938721" cy="2909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500 nm</a:t>
                </a:r>
                <a:endParaRPr lang="zh-CN" altLang="en-US" sz="12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C4556B94-A38B-447E-BC2F-B5ADA6828B7D}"/>
                  </a:ext>
                </a:extLst>
              </p:cNvPr>
              <p:cNvSpPr/>
              <p:nvPr/>
            </p:nvSpPr>
            <p:spPr>
              <a:xfrm>
                <a:off x="6131802" y="6924291"/>
                <a:ext cx="673534" cy="193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F13523F4-DF1E-4F8D-BC1C-8AC7E6434EF4}"/>
                  </a:ext>
                </a:extLst>
              </p:cNvPr>
              <p:cNvGrpSpPr/>
              <p:nvPr/>
            </p:nvGrpSpPr>
            <p:grpSpPr>
              <a:xfrm>
                <a:off x="7029772" y="4357552"/>
                <a:ext cx="4080697" cy="2706583"/>
                <a:chOff x="4645114" y="1124809"/>
                <a:chExt cx="4637238" cy="3075716"/>
              </a:xfrm>
            </p:grpSpPr>
            <p:pic>
              <p:nvPicPr>
                <p:cNvPr id="30" name="图片 29">
                  <a:extLst>
                    <a:ext uri="{FF2B5EF4-FFF2-40B4-BE49-F238E27FC236}">
                      <a16:creationId xmlns:a16="http://schemas.microsoft.com/office/drawing/2014/main" id="{EF4662FC-E6F5-4B13-918C-F15A6009593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6868" b="6868"/>
                <a:stretch/>
              </p:blipFill>
              <p:spPr>
                <a:xfrm>
                  <a:off x="6971716" y="2663011"/>
                  <a:ext cx="2310636" cy="1530000"/>
                </a:xfrm>
                <a:prstGeom prst="rect">
                  <a:avLst/>
                </a:prstGeom>
              </p:spPr>
            </p:pic>
            <p:pic>
              <p:nvPicPr>
                <p:cNvPr id="31" name="图片 30">
                  <a:extLst>
                    <a:ext uri="{FF2B5EF4-FFF2-40B4-BE49-F238E27FC236}">
                      <a16:creationId xmlns:a16="http://schemas.microsoft.com/office/drawing/2014/main" id="{F87491B6-75A3-4867-8ADA-172D77055FD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" t="6873" r="13" b="6873"/>
                <a:stretch/>
              </p:blipFill>
              <p:spPr>
                <a:xfrm>
                  <a:off x="4645114" y="2670525"/>
                  <a:ext cx="2310637" cy="1530000"/>
                </a:xfrm>
                <a:prstGeom prst="rect">
                  <a:avLst/>
                </a:prstGeom>
              </p:spPr>
            </p:pic>
            <p:pic>
              <p:nvPicPr>
                <p:cNvPr id="32" name="图片 31">
                  <a:extLst>
                    <a:ext uri="{FF2B5EF4-FFF2-40B4-BE49-F238E27FC236}">
                      <a16:creationId xmlns:a16="http://schemas.microsoft.com/office/drawing/2014/main" id="{18E94666-6B11-4006-AA41-4E5141E0E82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6874" b="6860"/>
                <a:stretch/>
              </p:blipFill>
              <p:spPr>
                <a:xfrm>
                  <a:off x="6971570" y="1124809"/>
                  <a:ext cx="2310637" cy="1530000"/>
                </a:xfrm>
                <a:prstGeom prst="rect">
                  <a:avLst/>
                </a:prstGeom>
              </p:spPr>
            </p:pic>
            <p:pic>
              <p:nvPicPr>
                <p:cNvPr id="33" name="图片 32">
                  <a:extLst>
                    <a:ext uri="{FF2B5EF4-FFF2-40B4-BE49-F238E27FC236}">
                      <a16:creationId xmlns:a16="http://schemas.microsoft.com/office/drawing/2014/main" id="{A58C8CAE-FCAA-4173-AB8F-E05F2E7BC1E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7261" r="13" b="6484"/>
                <a:stretch/>
              </p:blipFill>
              <p:spPr>
                <a:xfrm>
                  <a:off x="4645115" y="1124809"/>
                  <a:ext cx="2310637" cy="1530000"/>
                </a:xfrm>
                <a:prstGeom prst="rect">
                  <a:avLst/>
                </a:prstGeom>
              </p:spPr>
            </p:pic>
          </p:grpSp>
          <p:sp>
            <p:nvSpPr>
              <p:cNvPr id="20" name="TextBox 95">
                <a:extLst>
                  <a:ext uri="{FF2B5EF4-FFF2-40B4-BE49-F238E27FC236}">
                    <a16:creationId xmlns:a16="http://schemas.microsoft.com/office/drawing/2014/main" id="{389FE11A-8E02-4E71-A976-B02144AACEBB}"/>
                  </a:ext>
                </a:extLst>
              </p:cNvPr>
              <p:cNvSpPr txBox="1"/>
              <p:nvPr/>
            </p:nvSpPr>
            <p:spPr>
              <a:xfrm>
                <a:off x="3263436" y="4311425"/>
                <a:ext cx="5040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(e</a:t>
                </a:r>
                <a:r>
                  <a:rPr lang="zh-CN" altLang="en-US" sz="1600"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）</a:t>
                </a:r>
                <a:endParaRPr lang="zh-CN" altLang="en-US" sz="16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" name="TextBox 89">
                <a:extLst>
                  <a:ext uri="{FF2B5EF4-FFF2-40B4-BE49-F238E27FC236}">
                    <a16:creationId xmlns:a16="http://schemas.microsoft.com/office/drawing/2014/main" id="{D7E30581-BAFA-4EC6-8E75-481CF032DE47}"/>
                  </a:ext>
                </a:extLst>
              </p:cNvPr>
              <p:cNvSpPr txBox="1"/>
              <p:nvPr/>
            </p:nvSpPr>
            <p:spPr>
              <a:xfrm>
                <a:off x="6945355" y="4311742"/>
                <a:ext cx="4680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(f)</a:t>
                </a:r>
                <a:endParaRPr lang="zh-CN" altLang="en-US" sz="16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2" name="TextBox 89">
                <a:extLst>
                  <a:ext uri="{FF2B5EF4-FFF2-40B4-BE49-F238E27FC236}">
                    <a16:creationId xmlns:a16="http://schemas.microsoft.com/office/drawing/2014/main" id="{D14DB08F-B80E-470C-9628-8A70CE78C331}"/>
                  </a:ext>
                </a:extLst>
              </p:cNvPr>
              <p:cNvSpPr txBox="1"/>
              <p:nvPr/>
            </p:nvSpPr>
            <p:spPr>
              <a:xfrm>
                <a:off x="6958426" y="5723251"/>
                <a:ext cx="5040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(h)</a:t>
                </a:r>
                <a:endParaRPr lang="zh-CN" altLang="en-US" sz="16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3" name="TextBox 89">
                <a:extLst>
                  <a:ext uri="{FF2B5EF4-FFF2-40B4-BE49-F238E27FC236}">
                    <a16:creationId xmlns:a16="http://schemas.microsoft.com/office/drawing/2014/main" id="{73C462AA-2FD6-47D0-B7B2-EB8776E24425}"/>
                  </a:ext>
                </a:extLst>
              </p:cNvPr>
              <p:cNvSpPr txBox="1"/>
              <p:nvPr/>
            </p:nvSpPr>
            <p:spPr>
              <a:xfrm>
                <a:off x="9099367" y="5721431"/>
                <a:ext cx="30390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zh-CN" altLang="en-US" sz="16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4" name="TextBox 89">
                <a:extLst>
                  <a:ext uri="{FF2B5EF4-FFF2-40B4-BE49-F238E27FC236}">
                    <a16:creationId xmlns:a16="http://schemas.microsoft.com/office/drawing/2014/main" id="{010AE932-8FCB-4C19-AA4F-4088D9B4A29A}"/>
                  </a:ext>
                </a:extLst>
              </p:cNvPr>
              <p:cNvSpPr txBox="1"/>
              <p:nvPr/>
            </p:nvSpPr>
            <p:spPr>
              <a:xfrm>
                <a:off x="9006603" y="4282369"/>
                <a:ext cx="5040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(g)</a:t>
                </a:r>
                <a:endParaRPr lang="zh-CN" altLang="en-US" sz="16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5" name="TextBox 49">
                <a:extLst>
                  <a:ext uri="{FF2B5EF4-FFF2-40B4-BE49-F238E27FC236}">
                    <a16:creationId xmlns:a16="http://schemas.microsoft.com/office/drawing/2014/main" id="{BB680252-074D-4E23-83A7-572BD35191AC}"/>
                  </a:ext>
                </a:extLst>
              </p:cNvPr>
              <p:cNvSpPr txBox="1"/>
              <p:nvPr/>
            </p:nvSpPr>
            <p:spPr>
              <a:xfrm>
                <a:off x="8693754" y="5342496"/>
                <a:ext cx="55367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Yb</a:t>
                </a:r>
                <a:endParaRPr lang="zh-CN" altLang="en-US" sz="16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6" name="TextBox 50">
                <a:extLst>
                  <a:ext uri="{FF2B5EF4-FFF2-40B4-BE49-F238E27FC236}">
                    <a16:creationId xmlns:a16="http://schemas.microsoft.com/office/drawing/2014/main" id="{F57C24DA-DF1C-45CD-A707-811A463E39CE}"/>
                  </a:ext>
                </a:extLst>
              </p:cNvPr>
              <p:cNvSpPr txBox="1"/>
              <p:nvPr/>
            </p:nvSpPr>
            <p:spPr>
              <a:xfrm>
                <a:off x="10570588" y="5386440"/>
                <a:ext cx="553673" cy="2946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Ta</a:t>
                </a:r>
                <a:endParaRPr lang="zh-CN" altLang="en-US" sz="16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7" name="TextBox 49">
                <a:extLst>
                  <a:ext uri="{FF2B5EF4-FFF2-40B4-BE49-F238E27FC236}">
                    <a16:creationId xmlns:a16="http://schemas.microsoft.com/office/drawing/2014/main" id="{B9926090-BD9D-401D-83A4-B32730E518B6}"/>
                  </a:ext>
                </a:extLst>
              </p:cNvPr>
              <p:cNvSpPr txBox="1"/>
              <p:nvPr/>
            </p:nvSpPr>
            <p:spPr>
              <a:xfrm>
                <a:off x="8693754" y="6716489"/>
                <a:ext cx="410450" cy="2946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16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8" name="TextBox 50">
                <a:extLst>
                  <a:ext uri="{FF2B5EF4-FFF2-40B4-BE49-F238E27FC236}">
                    <a16:creationId xmlns:a16="http://schemas.microsoft.com/office/drawing/2014/main" id="{A6225529-1032-405E-82E8-957184927ACD}"/>
                  </a:ext>
                </a:extLst>
              </p:cNvPr>
              <p:cNvSpPr txBox="1"/>
              <p:nvPr/>
            </p:nvSpPr>
            <p:spPr>
              <a:xfrm>
                <a:off x="10603743" y="6732816"/>
                <a:ext cx="553673" cy="2946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zh-CN" altLang="en-US" sz="16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9" name="TextBox 89">
                <a:extLst>
                  <a:ext uri="{FF2B5EF4-FFF2-40B4-BE49-F238E27FC236}">
                    <a16:creationId xmlns:a16="http://schemas.microsoft.com/office/drawing/2014/main" id="{6CABDEA1-04F5-4DB2-9EBE-8D2D9D09A0B6}"/>
                  </a:ext>
                </a:extLst>
              </p:cNvPr>
              <p:cNvSpPr txBox="1"/>
              <p:nvPr/>
            </p:nvSpPr>
            <p:spPr>
              <a:xfrm>
                <a:off x="9085594" y="5688267"/>
                <a:ext cx="3600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(i)</a:t>
                </a:r>
                <a:endParaRPr lang="zh-CN" altLang="en-US" sz="16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37" name="文本框 2">
            <a:extLst>
              <a:ext uri="{FF2B5EF4-FFF2-40B4-BE49-F238E27FC236}">
                <a16:creationId xmlns:a16="http://schemas.microsoft.com/office/drawing/2014/main" id="{1CD5DF50-BBA2-47B1-99CC-01B5055D53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741" y="5730172"/>
            <a:ext cx="11197906" cy="58674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spcAft>
                <a:spcPts val="1000"/>
              </a:spcAft>
            </a:pP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Fig. 1 (a) XRD patterns and its partial enlarged drawing of YbTaO</a:t>
            </a:r>
            <a:r>
              <a:rPr lang="en-US" altLang="zh-CN" sz="1800" baseline="-250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4</a:t>
            </a: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 and nitrided samples. (b) Rietveld refinement results of YbTaO</a:t>
            </a:r>
            <a:r>
              <a:rPr lang="en-US" altLang="zh-CN" sz="1800" baseline="-250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4-</a:t>
            </a:r>
            <a:r>
              <a:rPr lang="en-US" altLang="zh-CN" sz="1800" i="1" baseline="-250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x</a:t>
            </a: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N</a:t>
            </a:r>
            <a:r>
              <a:rPr lang="en-US" altLang="zh-CN" sz="1800" i="1" baseline="-250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y</a:t>
            </a: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(Mg). (c) Thermogravimetric-temperature curve and (d) thermogravimetric-temperature first derivative curve of the nitrided sample. (e) SEM image and (f-i) energy dispersive spectroscopy mapping for Yb, Ta, O and N element of YbTaO</a:t>
            </a:r>
            <a:r>
              <a:rPr lang="en-US" altLang="zh-CN" sz="1800" baseline="-250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4-</a:t>
            </a:r>
            <a:r>
              <a:rPr lang="en-US" altLang="zh-CN" sz="1800" i="1" baseline="-250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x</a:t>
            </a: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N</a:t>
            </a:r>
            <a:r>
              <a:rPr lang="en-US" altLang="zh-CN" sz="1800" i="1" baseline="-250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y</a:t>
            </a: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(Mg).</a:t>
            </a:r>
            <a:endParaRPr lang="zh-CN" altLang="zh-CN" sz="1800">
              <a:effectLst/>
              <a:latin typeface="Times" panose="02020603050405020304" pitchFamily="18" charset="0"/>
              <a:ea typeface="宋体" panose="02010600030101010101" pitchFamily="2" charset="-122"/>
              <a:cs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3349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4836F9C2-0946-4A8E-B6E3-41A50684AE3E}"/>
              </a:ext>
            </a:extLst>
          </p:cNvPr>
          <p:cNvSpPr txBox="1"/>
          <p:nvPr/>
        </p:nvSpPr>
        <p:spPr>
          <a:xfrm>
            <a:off x="841717" y="5881329"/>
            <a:ext cx="10508566" cy="7039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altLang="zh-CN" sz="1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Fig. S5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Mott-Schottky plots of (a) YbTaO</a:t>
            </a:r>
            <a:r>
              <a:rPr lang="en-US" altLang="zh-CN" sz="18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4-</a:t>
            </a:r>
            <a:r>
              <a:rPr lang="en-US" altLang="zh-CN" sz="1800" i="1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1800" i="1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(Zr), (b) YbTaO</a:t>
            </a:r>
            <a:r>
              <a:rPr lang="en-US" altLang="zh-CN" sz="18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4-</a:t>
            </a:r>
            <a:r>
              <a:rPr lang="en-US" altLang="zh-CN" sz="1800" i="1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1800" i="1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(Al), (c) YbTaO</a:t>
            </a:r>
            <a:r>
              <a:rPr lang="en-US" altLang="zh-CN" sz="18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4-</a:t>
            </a:r>
            <a:r>
              <a:rPr lang="en-US" altLang="zh-CN" sz="1800" i="1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1800" i="1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and (d) YbTaO</a:t>
            </a:r>
            <a:r>
              <a:rPr lang="en-US" altLang="zh-CN" sz="18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different frequencies</a:t>
            </a:r>
            <a:endParaRPr lang="zh-CN" altLang="zh-CN" sz="1800">
              <a:effectLst/>
              <a:latin typeface="Times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DBF267B-E679-4350-9CC6-BAA7E5BE7655}"/>
              </a:ext>
            </a:extLst>
          </p:cNvPr>
          <p:cNvGrpSpPr/>
          <p:nvPr/>
        </p:nvGrpSpPr>
        <p:grpSpPr>
          <a:xfrm>
            <a:off x="3013165" y="156046"/>
            <a:ext cx="5710734" cy="5688496"/>
            <a:chOff x="3013165" y="156046"/>
            <a:chExt cx="5710734" cy="5688496"/>
          </a:xfrm>
        </p:grpSpPr>
        <p:graphicFrame>
          <p:nvGraphicFramePr>
            <p:cNvPr id="15" name="对象 14">
              <a:extLst>
                <a:ext uri="{FF2B5EF4-FFF2-40B4-BE49-F238E27FC236}">
                  <a16:creationId xmlns:a16="http://schemas.microsoft.com/office/drawing/2014/main" id="{41D7AE8B-57DF-47B7-9B28-E11C7C0AE7D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6546725"/>
                </p:ext>
              </p:extLst>
            </p:nvPr>
          </p:nvGraphicFramePr>
          <p:xfrm>
            <a:off x="5843899" y="2927755"/>
            <a:ext cx="2880000" cy="288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94" name="Graph" r:id="rId3" imgW="3600173" imgH="3600003" progId="Origin95.Graph">
                    <p:embed/>
                  </p:oleObj>
                </mc:Choice>
                <mc:Fallback>
                  <p:oleObj name="Graph" r:id="rId3" imgW="3600173" imgH="3600003" progId="Origin95.Graph">
                    <p:embed/>
                    <p:pic>
                      <p:nvPicPr>
                        <p:cNvPr id="3" name="对象 2">
                          <a:extLst>
                            <a:ext uri="{FF2B5EF4-FFF2-40B4-BE49-F238E27FC236}">
                              <a16:creationId xmlns:a16="http://schemas.microsoft.com/office/drawing/2014/main" id="{84C0253A-A0E8-46EC-B802-7BB1B58AE23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843899" y="2927755"/>
                          <a:ext cx="2880000" cy="2880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对象 17">
              <a:extLst>
                <a:ext uri="{FF2B5EF4-FFF2-40B4-BE49-F238E27FC236}">
                  <a16:creationId xmlns:a16="http://schemas.microsoft.com/office/drawing/2014/main" id="{15AE0E90-1FD3-4383-B071-1897C85F7C1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37547266"/>
                </p:ext>
              </p:extLst>
            </p:nvPr>
          </p:nvGraphicFramePr>
          <p:xfrm>
            <a:off x="3108562" y="2964542"/>
            <a:ext cx="2880000" cy="288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95" name="Graph" r:id="rId5" imgW="3600173" imgH="3600003" progId="Origin95.Graph">
                    <p:embed/>
                  </p:oleObj>
                </mc:Choice>
                <mc:Fallback>
                  <p:oleObj name="Graph" r:id="rId5" imgW="3600173" imgH="3600003" progId="Origin95.Graph">
                    <p:embed/>
                    <p:pic>
                      <p:nvPicPr>
                        <p:cNvPr id="9" name="对象 8">
                          <a:extLst>
                            <a:ext uri="{FF2B5EF4-FFF2-40B4-BE49-F238E27FC236}">
                              <a16:creationId xmlns:a16="http://schemas.microsoft.com/office/drawing/2014/main" id="{87623C03-4F6B-4E70-8032-E29246A3621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108562" y="2964542"/>
                          <a:ext cx="2880000" cy="2880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对象 15">
              <a:extLst>
                <a:ext uri="{FF2B5EF4-FFF2-40B4-BE49-F238E27FC236}">
                  <a16:creationId xmlns:a16="http://schemas.microsoft.com/office/drawing/2014/main" id="{5DCBFCB3-C0E8-4BA2-BA01-2FC005AD5B6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7500658"/>
                </p:ext>
              </p:extLst>
            </p:nvPr>
          </p:nvGraphicFramePr>
          <p:xfrm>
            <a:off x="3108562" y="309542"/>
            <a:ext cx="2880000" cy="288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96" name="Graph" r:id="rId7" imgW="3600173" imgH="3600003" progId="Origin95.Graph">
                    <p:embed/>
                  </p:oleObj>
                </mc:Choice>
                <mc:Fallback>
                  <p:oleObj name="Graph" r:id="rId7" imgW="3600173" imgH="3600003" progId="Origin95.Graph">
                    <p:embed/>
                    <p:pic>
                      <p:nvPicPr>
                        <p:cNvPr id="6" name="对象 5">
                          <a:extLst>
                            <a:ext uri="{FF2B5EF4-FFF2-40B4-BE49-F238E27FC236}">
                              <a16:creationId xmlns:a16="http://schemas.microsoft.com/office/drawing/2014/main" id="{A0B55288-D895-4698-8552-4696A748BC0E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108562" y="309542"/>
                          <a:ext cx="2880000" cy="2880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对象 16">
              <a:extLst>
                <a:ext uri="{FF2B5EF4-FFF2-40B4-BE49-F238E27FC236}">
                  <a16:creationId xmlns:a16="http://schemas.microsoft.com/office/drawing/2014/main" id="{E96D74BE-1E9A-423C-B740-4735808646B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47271708"/>
                </p:ext>
              </p:extLst>
            </p:nvPr>
          </p:nvGraphicFramePr>
          <p:xfrm>
            <a:off x="5843899" y="309542"/>
            <a:ext cx="2880000" cy="288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97" name="Graph" r:id="rId9" imgW="3600173" imgH="3600003" progId="Origin95.Graph">
                    <p:embed/>
                  </p:oleObj>
                </mc:Choice>
                <mc:Fallback>
                  <p:oleObj name="Graph" r:id="rId9" imgW="3600173" imgH="3600003" progId="Origin95.Graph">
                    <p:embed/>
                    <p:pic>
                      <p:nvPicPr>
                        <p:cNvPr id="7" name="对象 6">
                          <a:extLst>
                            <a:ext uri="{FF2B5EF4-FFF2-40B4-BE49-F238E27FC236}">
                              <a16:creationId xmlns:a16="http://schemas.microsoft.com/office/drawing/2014/main" id="{C8F97D0B-1A1D-4112-AFE0-120B320CCEB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5843899" y="309542"/>
                          <a:ext cx="2880000" cy="2880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" name="TextBox 95">
              <a:extLst>
                <a:ext uri="{FF2B5EF4-FFF2-40B4-BE49-F238E27FC236}">
                  <a16:creationId xmlns:a16="http://schemas.microsoft.com/office/drawing/2014/main" id="{445BC577-FB11-4480-B6D2-9464575CFE2C}"/>
                </a:ext>
              </a:extLst>
            </p:cNvPr>
            <p:cNvSpPr txBox="1"/>
            <p:nvPr/>
          </p:nvSpPr>
          <p:spPr>
            <a:xfrm>
              <a:off x="3039902" y="156046"/>
              <a:ext cx="3989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latin typeface="Times New Roman" pitchFamily="18" charset="0"/>
                  <a:cs typeface="Times New Roman" pitchFamily="18" charset="0"/>
                </a:rPr>
                <a:t>(a)</a:t>
              </a:r>
              <a:endParaRPr lang="zh-CN" altLang="en-U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TextBox 95">
              <a:extLst>
                <a:ext uri="{FF2B5EF4-FFF2-40B4-BE49-F238E27FC236}">
                  <a16:creationId xmlns:a16="http://schemas.microsoft.com/office/drawing/2014/main" id="{642F8F29-1F4D-46C5-8E28-542A62FA874B}"/>
                </a:ext>
              </a:extLst>
            </p:cNvPr>
            <p:cNvSpPr txBox="1"/>
            <p:nvPr/>
          </p:nvSpPr>
          <p:spPr>
            <a:xfrm>
              <a:off x="5761569" y="156046"/>
              <a:ext cx="4268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latin typeface="Times New Roman" pitchFamily="18" charset="0"/>
                  <a:cs typeface="Times New Roman" pitchFamily="18" charset="0"/>
                </a:rPr>
                <a:t>(b)</a:t>
              </a:r>
              <a:endParaRPr lang="zh-CN" altLang="en-U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TextBox 95">
              <a:extLst>
                <a:ext uri="{FF2B5EF4-FFF2-40B4-BE49-F238E27FC236}">
                  <a16:creationId xmlns:a16="http://schemas.microsoft.com/office/drawing/2014/main" id="{E3D05DAA-D144-476B-94E4-8BC0351336CC}"/>
                </a:ext>
              </a:extLst>
            </p:cNvPr>
            <p:cNvSpPr txBox="1"/>
            <p:nvPr/>
          </p:nvSpPr>
          <p:spPr>
            <a:xfrm>
              <a:off x="3013165" y="2796823"/>
              <a:ext cx="3989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latin typeface="Times New Roman" pitchFamily="18" charset="0"/>
                  <a:cs typeface="Times New Roman" pitchFamily="18" charset="0"/>
                </a:rPr>
                <a:t>(c)</a:t>
              </a:r>
              <a:endParaRPr lang="zh-CN" altLang="en-U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TextBox 95">
              <a:extLst>
                <a:ext uri="{FF2B5EF4-FFF2-40B4-BE49-F238E27FC236}">
                  <a16:creationId xmlns:a16="http://schemas.microsoft.com/office/drawing/2014/main" id="{9F92C8EE-FAC1-481E-8C88-FCB91FD1B083}"/>
                </a:ext>
              </a:extLst>
            </p:cNvPr>
            <p:cNvSpPr txBox="1"/>
            <p:nvPr/>
          </p:nvSpPr>
          <p:spPr>
            <a:xfrm>
              <a:off x="5761569" y="2850988"/>
              <a:ext cx="4268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latin typeface="Times New Roman" pitchFamily="18" charset="0"/>
                  <a:cs typeface="Times New Roman" pitchFamily="18" charset="0"/>
                </a:rPr>
                <a:t>(d)</a:t>
              </a:r>
              <a:endParaRPr lang="zh-CN" altLang="en-U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31477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649DED9B-E04F-44DE-87E5-E43377A168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3392400"/>
              </p:ext>
            </p:extLst>
          </p:nvPr>
        </p:nvGraphicFramePr>
        <p:xfrm>
          <a:off x="3897902" y="797166"/>
          <a:ext cx="3055348" cy="30553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Graph" r:id="rId3" imgW="3600173" imgH="3600003" progId="Origin95.Graph">
                  <p:embed/>
                </p:oleObj>
              </mc:Choice>
              <mc:Fallback>
                <p:oleObj name="Graph" r:id="rId3" imgW="3600173" imgH="3600003" progId="Origin95.Graph">
                  <p:embed/>
                  <p:pic>
                    <p:nvPicPr>
                      <p:cNvPr id="7" name="对象 6">
                        <a:extLst>
                          <a:ext uri="{FF2B5EF4-FFF2-40B4-BE49-F238E27FC236}">
                            <a16:creationId xmlns:a16="http://schemas.microsoft.com/office/drawing/2014/main" id="{D75FAF8E-50D3-42C4-9BFF-C76CC11547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97902" y="797166"/>
                        <a:ext cx="3055348" cy="30553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204BF3EA-7289-47F2-B831-C4FE528CB27B}"/>
              </a:ext>
            </a:extLst>
          </p:cNvPr>
          <p:cNvSpPr txBox="1"/>
          <p:nvPr/>
        </p:nvSpPr>
        <p:spPr>
          <a:xfrm>
            <a:off x="1167618" y="4440102"/>
            <a:ext cx="10424160" cy="1469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altLang="zh-CN" sz="1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Fig. S6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Optimization curve of Pt cocatalyst content loading on 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YbTaO</a:t>
            </a:r>
            <a:r>
              <a:rPr lang="en-US" altLang="zh-CN" sz="18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4-</a:t>
            </a:r>
            <a:r>
              <a:rPr lang="en-US" altLang="zh-CN" sz="1800" i="1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1800" i="1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(Mg)</a:t>
            </a: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hydrogen evolution reaction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800">
              <a:effectLst/>
              <a:latin typeface="Times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Reaction conditions: 100 mg Pt/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YbTaO</a:t>
            </a:r>
            <a:r>
              <a:rPr lang="en-US" altLang="zh-CN" sz="18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4-</a:t>
            </a:r>
            <a:r>
              <a:rPr lang="en-US" altLang="zh-CN" sz="1800" i="1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1800" i="1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(Mg), 150 mL 20 </a:t>
            </a:r>
            <a:r>
              <a:rPr lang="en-US" altLang="zh-CN" sz="1800" i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vol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.% methanol solution, 300 W Xe lamp with a cutoff filter (</a:t>
            </a:r>
            <a:r>
              <a:rPr lang="en-US" altLang="zh-CN" sz="1800" i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λ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≥ 420 nm).</a:t>
            </a:r>
            <a:endParaRPr lang="zh-CN" altLang="zh-CN" sz="1800">
              <a:effectLst/>
              <a:latin typeface="Times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00657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7A2BA3C2-4575-46F6-97F7-9DA1A420B9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3389552"/>
              </p:ext>
            </p:extLst>
          </p:nvPr>
        </p:nvGraphicFramePr>
        <p:xfrm>
          <a:off x="3971925" y="523875"/>
          <a:ext cx="4248150" cy="41858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Graph" r:id="rId3" imgW="4132409" imgH="4069606" progId="Origin95.Graph">
                  <p:embed/>
                </p:oleObj>
              </mc:Choice>
              <mc:Fallback>
                <p:oleObj name="Graph" r:id="rId3" imgW="4132409" imgH="4069606" progId="Origin95.Graph">
                  <p:embed/>
                  <p:pic>
                    <p:nvPicPr>
                      <p:cNvPr id="4" name="对象 3">
                        <a:extLst>
                          <a:ext uri="{FF2B5EF4-FFF2-40B4-BE49-F238E27FC236}">
                            <a16:creationId xmlns:a16="http://schemas.microsoft.com/office/drawing/2014/main" id="{E8A8146D-EF03-464F-A121-640A2AC6954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1925" y="523875"/>
                        <a:ext cx="4248150" cy="41858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059BD5C7-40E7-41E5-83EC-75A8EF5C48AD}"/>
              </a:ext>
            </a:extLst>
          </p:cNvPr>
          <p:cNvSpPr txBox="1"/>
          <p:nvPr/>
        </p:nvSpPr>
        <p:spPr>
          <a:xfrm>
            <a:off x="942535" y="4827316"/>
            <a:ext cx="10972800" cy="13935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altLang="zh-CN" sz="1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Fig. S7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Optimization loading content of IrO</a:t>
            </a:r>
            <a:r>
              <a:rPr lang="en-US" altLang="zh-CN" sz="1800" baseline="-25000">
                <a:effectLst/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cocatalyst on Pt@CrO</a:t>
            </a:r>
            <a:r>
              <a:rPr lang="en-US" altLang="zh-CN" sz="1800" i="1" baseline="-25000">
                <a:effectLst/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YbTaO</a:t>
            </a:r>
            <a:r>
              <a:rPr lang="en-US" altLang="zh-CN" sz="18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4-</a:t>
            </a:r>
            <a:r>
              <a:rPr lang="en-US" altLang="zh-CN" sz="1800" i="1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1800" i="1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(Mg)</a:t>
            </a: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overall water splitting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800">
              <a:effectLst/>
              <a:latin typeface="Times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Reaction conditions: 100 mg photocatalyst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150 mL H</a:t>
            </a:r>
            <a:r>
              <a:rPr lang="en-US" altLang="zh-CN" sz="18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O, 300 W Xe lamp with a cutoff filter (</a:t>
            </a:r>
            <a:r>
              <a:rPr lang="en-US" altLang="zh-CN" sz="1800" i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λ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≥ 420 nm).</a:t>
            </a:r>
            <a:endParaRPr lang="zh-CN" altLang="zh-CN" sz="1800">
              <a:effectLst/>
              <a:latin typeface="Times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</a:pPr>
            <a:br>
              <a:rPr lang="en-US" altLang="zh-CN" sz="12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</a:br>
            <a:r>
              <a:rPr lang="en-US" altLang="zh-CN" sz="12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 </a:t>
            </a:r>
            <a:endParaRPr lang="zh-CN" altLang="zh-CN" sz="1800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7875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ECD61AE6-8A7C-4877-9133-3016F53CF783}"/>
              </a:ext>
            </a:extLst>
          </p:cNvPr>
          <p:cNvGrpSpPr/>
          <p:nvPr/>
        </p:nvGrpSpPr>
        <p:grpSpPr>
          <a:xfrm>
            <a:off x="2898700" y="292490"/>
            <a:ext cx="5845250" cy="5631610"/>
            <a:chOff x="593650" y="935954"/>
            <a:chExt cx="7293052" cy="7026496"/>
          </a:xfrm>
        </p:grpSpPr>
        <p:graphicFrame>
          <p:nvGraphicFramePr>
            <p:cNvPr id="4" name="对象 3">
              <a:extLst>
                <a:ext uri="{FF2B5EF4-FFF2-40B4-BE49-F238E27FC236}">
                  <a16:creationId xmlns:a16="http://schemas.microsoft.com/office/drawing/2014/main" id="{58ED0D2A-F110-4C02-90EB-B24E1E27397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87392792"/>
                </p:ext>
              </p:extLst>
            </p:nvPr>
          </p:nvGraphicFramePr>
          <p:xfrm>
            <a:off x="705300" y="4362450"/>
            <a:ext cx="3600000" cy="360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8" name="Graph" r:id="rId3" imgW="3600173" imgH="3600003" progId="Origin95.Graph">
                    <p:embed/>
                  </p:oleObj>
                </mc:Choice>
                <mc:Fallback>
                  <p:oleObj name="Graph" r:id="rId3" imgW="3600173" imgH="3600003" progId="Origin95.Graph">
                    <p:embed/>
                    <p:pic>
                      <p:nvPicPr>
                        <p:cNvPr id="5" name="对象 4">
                          <a:extLst>
                            <a:ext uri="{FF2B5EF4-FFF2-40B4-BE49-F238E27FC236}">
                              <a16:creationId xmlns:a16="http://schemas.microsoft.com/office/drawing/2014/main" id="{E11DE947-4203-4C8B-9A30-513ACA9846C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05300" y="4362450"/>
                          <a:ext cx="3600000" cy="3600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>
              <a:extLst>
                <a:ext uri="{FF2B5EF4-FFF2-40B4-BE49-F238E27FC236}">
                  <a16:creationId xmlns:a16="http://schemas.microsoft.com/office/drawing/2014/main" id="{9A970ED4-3B5B-4705-8A92-40C33F0EBDB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18212937"/>
                </p:ext>
              </p:extLst>
            </p:nvPr>
          </p:nvGraphicFramePr>
          <p:xfrm>
            <a:off x="704850" y="968720"/>
            <a:ext cx="3600450" cy="3600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9" name="Graph" r:id="rId5" imgW="3600173" imgH="3600003" progId="Origin95.Graph">
                    <p:embed/>
                  </p:oleObj>
                </mc:Choice>
                <mc:Fallback>
                  <p:oleObj name="Graph" r:id="rId5" imgW="3600173" imgH="3600003" progId="Origin95.Graph">
                    <p:embed/>
                    <p:pic>
                      <p:nvPicPr>
                        <p:cNvPr id="3" name="对象 2">
                          <a:extLst>
                            <a:ext uri="{FF2B5EF4-FFF2-40B4-BE49-F238E27FC236}">
                              <a16:creationId xmlns:a16="http://schemas.microsoft.com/office/drawing/2014/main" id="{9630D0D3-7653-433A-AA07-03C50880C62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704850" y="968720"/>
                          <a:ext cx="3600450" cy="36004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>
              <a:extLst>
                <a:ext uri="{FF2B5EF4-FFF2-40B4-BE49-F238E27FC236}">
                  <a16:creationId xmlns:a16="http://schemas.microsoft.com/office/drawing/2014/main" id="{B7D7B0BD-810A-44DD-8F68-578CC76A335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84464425"/>
                </p:ext>
              </p:extLst>
            </p:nvPr>
          </p:nvGraphicFramePr>
          <p:xfrm>
            <a:off x="4133850" y="968720"/>
            <a:ext cx="3600450" cy="3600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80" name="Graph" r:id="rId7" imgW="3600173" imgH="3600003" progId="Origin95.Graph">
                    <p:embed/>
                  </p:oleObj>
                </mc:Choice>
                <mc:Fallback>
                  <p:oleObj name="Graph" r:id="rId7" imgW="3600173" imgH="3600003" progId="Origin95.Graph">
                    <p:embed/>
                    <p:pic>
                      <p:nvPicPr>
                        <p:cNvPr id="4" name="对象 3">
                          <a:extLst>
                            <a:ext uri="{FF2B5EF4-FFF2-40B4-BE49-F238E27FC236}">
                              <a16:creationId xmlns:a16="http://schemas.microsoft.com/office/drawing/2014/main" id="{3ADC4B4C-04C9-47A1-9CF4-5AA789A79234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133850" y="968720"/>
                          <a:ext cx="3600450" cy="36004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7">
              <a:extLst>
                <a:ext uri="{FF2B5EF4-FFF2-40B4-BE49-F238E27FC236}">
                  <a16:creationId xmlns:a16="http://schemas.microsoft.com/office/drawing/2014/main" id="{57B27DCA-2657-44C7-96B7-9E9692324E3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50059441"/>
                </p:ext>
              </p:extLst>
            </p:nvPr>
          </p:nvGraphicFramePr>
          <p:xfrm>
            <a:off x="4305300" y="4362000"/>
            <a:ext cx="3581402" cy="31978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81" name="Graph" r:id="rId9" imgW="4031772" imgH="3600003" progId="Origin95.Graph">
                    <p:embed/>
                  </p:oleObj>
                </mc:Choice>
                <mc:Fallback>
                  <p:oleObj name="Graph" r:id="rId9" imgW="4031772" imgH="3600003" progId="Origin95.Graph">
                    <p:embed/>
                    <p:pic>
                      <p:nvPicPr>
                        <p:cNvPr id="8" name="对象 7">
                          <a:extLst>
                            <a:ext uri="{FF2B5EF4-FFF2-40B4-BE49-F238E27FC236}">
                              <a16:creationId xmlns:a16="http://schemas.microsoft.com/office/drawing/2014/main" id="{B1E73D98-C222-4E1E-94A6-517086828AC4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4305300" y="4362000"/>
                          <a:ext cx="3581402" cy="319788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TextBox 95">
              <a:extLst>
                <a:ext uri="{FF2B5EF4-FFF2-40B4-BE49-F238E27FC236}">
                  <a16:creationId xmlns:a16="http://schemas.microsoft.com/office/drawing/2014/main" id="{611F8EC6-4781-43A7-85F2-3BF37D9CB14B}"/>
                </a:ext>
              </a:extLst>
            </p:cNvPr>
            <p:cNvSpPr txBox="1"/>
            <p:nvPr/>
          </p:nvSpPr>
          <p:spPr>
            <a:xfrm>
              <a:off x="593650" y="968720"/>
              <a:ext cx="504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latin typeface="Times New Roman" pitchFamily="18" charset="0"/>
                  <a:cs typeface="Times New Roman" pitchFamily="18" charset="0"/>
                </a:rPr>
                <a:t>(a)</a:t>
              </a:r>
              <a:endParaRPr lang="zh-CN" altLang="en-U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Box 95">
              <a:extLst>
                <a:ext uri="{FF2B5EF4-FFF2-40B4-BE49-F238E27FC236}">
                  <a16:creationId xmlns:a16="http://schemas.microsoft.com/office/drawing/2014/main" id="{64A1F55C-5868-4DF3-B207-FD02B15B6006}"/>
                </a:ext>
              </a:extLst>
            </p:cNvPr>
            <p:cNvSpPr txBox="1"/>
            <p:nvPr/>
          </p:nvSpPr>
          <p:spPr>
            <a:xfrm>
              <a:off x="4004980" y="935954"/>
              <a:ext cx="504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latin typeface="Times New Roman" pitchFamily="18" charset="0"/>
                  <a:cs typeface="Times New Roman" pitchFamily="18" charset="0"/>
                </a:rPr>
                <a:t>(b)</a:t>
              </a:r>
              <a:endParaRPr lang="zh-CN" altLang="en-U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95">
              <a:extLst>
                <a:ext uri="{FF2B5EF4-FFF2-40B4-BE49-F238E27FC236}">
                  <a16:creationId xmlns:a16="http://schemas.microsoft.com/office/drawing/2014/main" id="{764515D5-6956-474C-8316-C2B9F0776E42}"/>
                </a:ext>
              </a:extLst>
            </p:cNvPr>
            <p:cNvSpPr txBox="1"/>
            <p:nvPr/>
          </p:nvSpPr>
          <p:spPr>
            <a:xfrm>
              <a:off x="690730" y="4301329"/>
              <a:ext cx="396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latin typeface="Times New Roman" pitchFamily="18" charset="0"/>
                  <a:cs typeface="Times New Roman" pitchFamily="18" charset="0"/>
                </a:rPr>
                <a:t>(c)</a:t>
              </a:r>
              <a:endParaRPr lang="zh-CN" altLang="en-U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95">
              <a:extLst>
                <a:ext uri="{FF2B5EF4-FFF2-40B4-BE49-F238E27FC236}">
                  <a16:creationId xmlns:a16="http://schemas.microsoft.com/office/drawing/2014/main" id="{127FB802-636C-4864-AF01-F80E1C39903E}"/>
                </a:ext>
              </a:extLst>
            </p:cNvPr>
            <p:cNvSpPr txBox="1"/>
            <p:nvPr/>
          </p:nvSpPr>
          <p:spPr>
            <a:xfrm>
              <a:off x="4102060" y="4268563"/>
              <a:ext cx="396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latin typeface="Times New Roman" pitchFamily="18" charset="0"/>
                  <a:cs typeface="Times New Roman" pitchFamily="18" charset="0"/>
                </a:rPr>
                <a:t>(d)</a:t>
              </a:r>
              <a:endParaRPr lang="zh-CN" altLang="en-U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30D7215D-A75C-4A1B-88B7-5FBB9E93CB15}"/>
              </a:ext>
            </a:extLst>
          </p:cNvPr>
          <p:cNvSpPr txBox="1"/>
          <p:nvPr/>
        </p:nvSpPr>
        <p:spPr>
          <a:xfrm>
            <a:off x="168812" y="5888728"/>
            <a:ext cx="1181686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Fig. 2 (a) UV-Vis DRS and (b) Tauc plots of YbTaO</a:t>
            </a:r>
            <a:r>
              <a:rPr lang="en-US" altLang="zh-CN" sz="1800" baseline="-250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4</a:t>
            </a: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 and nitrided samples. (c) Mott-Schottky of YbTaO</a:t>
            </a:r>
            <a:r>
              <a:rPr lang="en-US" altLang="zh-CN" sz="1800" baseline="-250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4-</a:t>
            </a:r>
            <a:r>
              <a:rPr lang="en-US" altLang="zh-CN" sz="1800" i="1" baseline="-250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x</a:t>
            </a: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N</a:t>
            </a:r>
            <a:r>
              <a:rPr lang="en-US" altLang="zh-CN" sz="1800" i="1" baseline="-250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y</a:t>
            </a: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(Mg), carried out in 0.5 M Na</a:t>
            </a:r>
            <a:r>
              <a:rPr lang="en-US" altLang="zh-CN" sz="1800" baseline="-250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2</a:t>
            </a: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SO</a:t>
            </a:r>
            <a:r>
              <a:rPr lang="en-US" altLang="zh-CN" sz="1800" baseline="-250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4</a:t>
            </a: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 and the measured potential (E vs. Ag/AgCl) was converted into the potential versus reversible hydrogen electrode (RHE) by E(vs. RHE) = E (vs. Ag/AgCl) + 0.197 + 0.0591 × 7. (d) Band diagrams of YbTaO</a:t>
            </a:r>
            <a:r>
              <a:rPr lang="en-US" altLang="zh-CN" sz="1800" baseline="-250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4</a:t>
            </a: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 and nitrided samples.</a:t>
            </a:r>
            <a:endParaRPr lang="zh-CN" altLang="zh-CN" sz="1800">
              <a:effectLst/>
              <a:latin typeface="Times" panose="02020603050405020304" pitchFamily="18" charset="0"/>
              <a:ea typeface="宋体" panose="02010600030101010101" pitchFamily="2" charset="-122"/>
              <a:cs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430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04E1D77E-4905-4D01-B194-CA5F5F348D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3711001"/>
              </p:ext>
            </p:extLst>
          </p:nvPr>
        </p:nvGraphicFramePr>
        <p:xfrm>
          <a:off x="3303129" y="235560"/>
          <a:ext cx="5149850" cy="431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Graph" r:id="rId3" imgW="5150142" imgH="4320172" progId="Origin95.Graph">
                  <p:embed/>
                </p:oleObj>
              </mc:Choice>
              <mc:Fallback>
                <p:oleObj name="Graph" r:id="rId3" imgW="5150142" imgH="4320172" progId="Origin95.Graph">
                  <p:embed/>
                  <p:pic>
                    <p:nvPicPr>
                      <p:cNvPr id="3" name="对象 2">
                        <a:extLst>
                          <a:ext uri="{FF2B5EF4-FFF2-40B4-BE49-F238E27FC236}">
                            <a16:creationId xmlns:a16="http://schemas.microsoft.com/office/drawing/2014/main" id="{CFC70419-11AD-4120-9329-09932CC707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03129" y="235560"/>
                        <a:ext cx="5149850" cy="4319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8E652DA1-2C48-4A44-B544-9AAF5D7C6331}"/>
              </a:ext>
            </a:extLst>
          </p:cNvPr>
          <p:cNvSpPr txBox="1"/>
          <p:nvPr/>
        </p:nvSpPr>
        <p:spPr>
          <a:xfrm>
            <a:off x="1684019" y="4888262"/>
            <a:ext cx="88239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Fig. 3 TRPL spectra and its fitting curve of YbTaO</a:t>
            </a:r>
            <a:r>
              <a:rPr lang="en-US" altLang="zh-CN" sz="1800" baseline="-250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4-</a:t>
            </a:r>
            <a:r>
              <a:rPr lang="en-US" altLang="zh-CN" sz="1800" i="1" baseline="-250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x</a:t>
            </a: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N</a:t>
            </a:r>
            <a:r>
              <a:rPr lang="en-US" altLang="zh-CN" sz="1800" i="1" baseline="-250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y</a:t>
            </a: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(M) (M = Mg, Zr, Al) and YbTaO</a:t>
            </a:r>
            <a:r>
              <a:rPr lang="en-US" altLang="zh-CN" sz="1800" baseline="-250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4-</a:t>
            </a:r>
            <a:r>
              <a:rPr lang="en-US" altLang="zh-CN" sz="1800" i="1" baseline="-250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x</a:t>
            </a: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N</a:t>
            </a:r>
            <a:r>
              <a:rPr lang="en-US" altLang="zh-CN" sz="1800" i="1" baseline="-250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y</a:t>
            </a: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.</a:t>
            </a:r>
            <a:endParaRPr lang="zh-CN" altLang="zh-CN" sz="1800">
              <a:effectLst/>
              <a:latin typeface="Times" panose="02020603050405020304" pitchFamily="18" charset="0"/>
              <a:ea typeface="宋体" panose="02010600030101010101" pitchFamily="2" charset="-122"/>
              <a:cs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9045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D3A2EB1-EA39-4F0C-9296-8F14A30D0863}"/>
              </a:ext>
            </a:extLst>
          </p:cNvPr>
          <p:cNvGrpSpPr/>
          <p:nvPr/>
        </p:nvGrpSpPr>
        <p:grpSpPr>
          <a:xfrm>
            <a:off x="3104602" y="23807"/>
            <a:ext cx="5448224" cy="4704085"/>
            <a:chOff x="185436" y="691283"/>
            <a:chExt cx="5448224" cy="4704085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8FF1F77D-9034-4BF1-8545-477E5F07E6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20135" y="1029405"/>
              <a:ext cx="3213525" cy="1636668"/>
            </a:xfrm>
            <a:prstGeom prst="rect">
              <a:avLst/>
            </a:prstGeom>
          </p:spPr>
        </p:pic>
        <p:graphicFrame>
          <p:nvGraphicFramePr>
            <p:cNvPr id="6" name="对象 5">
              <a:extLst>
                <a:ext uri="{FF2B5EF4-FFF2-40B4-BE49-F238E27FC236}">
                  <a16:creationId xmlns:a16="http://schemas.microsoft.com/office/drawing/2014/main" id="{BC6339B9-C59D-4E82-80F1-19B7DC7EFEC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72184232"/>
                </p:ext>
              </p:extLst>
            </p:nvPr>
          </p:nvGraphicFramePr>
          <p:xfrm>
            <a:off x="359193" y="900379"/>
            <a:ext cx="2159999" cy="216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8" name="Graph" r:id="rId4" imgW="3600173" imgH="3600003" progId="Origin95.Graph">
                    <p:embed/>
                  </p:oleObj>
                </mc:Choice>
                <mc:Fallback>
                  <p:oleObj name="Graph" r:id="rId4" imgW="3600173" imgH="3600003" progId="Origin95.Graph">
                    <p:embed/>
                    <p:pic>
                      <p:nvPicPr>
                        <p:cNvPr id="5" name="对象 4">
                          <a:extLst>
                            <a:ext uri="{FF2B5EF4-FFF2-40B4-BE49-F238E27FC236}">
                              <a16:creationId xmlns:a16="http://schemas.microsoft.com/office/drawing/2014/main" id="{4A2FAFAB-001B-43A2-82BD-D6F73070D484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9193" y="900379"/>
                          <a:ext cx="2159999" cy="2160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>
              <a:extLst>
                <a:ext uri="{FF2B5EF4-FFF2-40B4-BE49-F238E27FC236}">
                  <a16:creationId xmlns:a16="http://schemas.microsoft.com/office/drawing/2014/main" id="{DF21B0A0-A29F-4BB3-B006-5FA7BF6AC1F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94576686"/>
                </p:ext>
              </p:extLst>
            </p:nvPr>
          </p:nvGraphicFramePr>
          <p:xfrm>
            <a:off x="359415" y="2993202"/>
            <a:ext cx="4803274" cy="24021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9" name="Graph" r:id="rId6" imgW="7199924" imgH="3600003" progId="Origin95.Graph">
                    <p:embed/>
                  </p:oleObj>
                </mc:Choice>
                <mc:Fallback>
                  <p:oleObj name="Graph" r:id="rId6" imgW="7199924" imgH="3600003" progId="Origin95.Graph">
                    <p:embed/>
                    <p:pic>
                      <p:nvPicPr>
                        <p:cNvPr id="11" name="对象 10">
                          <a:extLst>
                            <a:ext uri="{FF2B5EF4-FFF2-40B4-BE49-F238E27FC236}">
                              <a16:creationId xmlns:a16="http://schemas.microsoft.com/office/drawing/2014/main" id="{8DE85BFE-C426-49C3-B1B9-43D47BCBD7E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59415" y="2993202"/>
                          <a:ext cx="4803274" cy="240216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TextBox 95">
              <a:extLst>
                <a:ext uri="{FF2B5EF4-FFF2-40B4-BE49-F238E27FC236}">
                  <a16:creationId xmlns:a16="http://schemas.microsoft.com/office/drawing/2014/main" id="{0DF73597-DBC5-49BB-9D36-099221192DFE}"/>
                </a:ext>
              </a:extLst>
            </p:cNvPr>
            <p:cNvSpPr txBox="1"/>
            <p:nvPr/>
          </p:nvSpPr>
          <p:spPr>
            <a:xfrm>
              <a:off x="185436" y="691283"/>
              <a:ext cx="360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latin typeface="Times New Roman" pitchFamily="18" charset="0"/>
                  <a:cs typeface="Times New Roman" pitchFamily="18" charset="0"/>
                </a:rPr>
                <a:t>(a)</a:t>
              </a:r>
              <a:endParaRPr lang="zh-CN" altLang="en-U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95">
              <a:extLst>
                <a:ext uri="{FF2B5EF4-FFF2-40B4-BE49-F238E27FC236}">
                  <a16:creationId xmlns:a16="http://schemas.microsoft.com/office/drawing/2014/main" id="{65A963AD-0BD5-4F81-BC05-C89693C16B86}"/>
                </a:ext>
              </a:extLst>
            </p:cNvPr>
            <p:cNvSpPr txBox="1"/>
            <p:nvPr/>
          </p:nvSpPr>
          <p:spPr>
            <a:xfrm>
              <a:off x="2378289" y="755580"/>
              <a:ext cx="396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latin typeface="Times New Roman" pitchFamily="18" charset="0"/>
                  <a:cs typeface="Times New Roman" pitchFamily="18" charset="0"/>
                </a:rPr>
                <a:t>(b)</a:t>
              </a:r>
              <a:endParaRPr lang="zh-CN" altLang="en-U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Box 95">
              <a:extLst>
                <a:ext uri="{FF2B5EF4-FFF2-40B4-BE49-F238E27FC236}">
                  <a16:creationId xmlns:a16="http://schemas.microsoft.com/office/drawing/2014/main" id="{BF337F91-9A60-43CA-991D-1336622AE9A4}"/>
                </a:ext>
              </a:extLst>
            </p:cNvPr>
            <p:cNvSpPr txBox="1"/>
            <p:nvPr/>
          </p:nvSpPr>
          <p:spPr>
            <a:xfrm>
              <a:off x="185436" y="2721825"/>
              <a:ext cx="396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latin typeface="Times New Roman" pitchFamily="18" charset="0"/>
                  <a:cs typeface="Times New Roman" pitchFamily="18" charset="0"/>
                </a:rPr>
                <a:t>(c)</a:t>
              </a:r>
              <a:endParaRPr lang="zh-CN" altLang="en-U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4421538-C10C-4CDC-BEE9-D0C8C79DD2F9}"/>
              </a:ext>
            </a:extLst>
          </p:cNvPr>
          <p:cNvSpPr txBox="1"/>
          <p:nvPr/>
        </p:nvSpPr>
        <p:spPr>
          <a:xfrm>
            <a:off x="581025" y="4337613"/>
            <a:ext cx="11029950" cy="2535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8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Fig. 4 (a) Time course of H</a:t>
            </a:r>
            <a:r>
              <a:rPr lang="en-US" altLang="zh-CN" sz="1800" baseline="-250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18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evolution </a:t>
            </a:r>
            <a:r>
              <a:rPr lang="en-GB" altLang="zh-CN" sz="18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for the photocatalytic hydrogen evolution half-reaction</a:t>
            </a:r>
            <a:r>
              <a:rPr lang="en-US" altLang="zh-CN" sz="18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 (b) Schematic diagram and (c) time course of gases evolution of Z-scheme overall water splitting. 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Reaction conditions: 300 W Xenon lamp with a cutoff filter as the light source (λ ≥420 nm), for H</a:t>
            </a:r>
            <a:r>
              <a:rPr lang="en-US" altLang="zh-CN" sz="18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-evolving half reaction, 100 mg of 1 wt.% Pt/YbTaO</a:t>
            </a:r>
            <a:r>
              <a:rPr lang="en-US" altLang="zh-CN" sz="18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4-</a:t>
            </a:r>
            <a:r>
              <a:rPr lang="en-US" altLang="zh-CN" sz="1800" i="1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1800" i="1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(M), 150 mL of 20 </a:t>
            </a:r>
            <a:r>
              <a:rPr lang="en-US" altLang="zh-CN" sz="1800" i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vol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.% CH</a:t>
            </a:r>
            <a:r>
              <a:rPr lang="en-US" altLang="zh-CN" sz="18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OH solution; for </a:t>
            </a:r>
            <a:r>
              <a:rPr lang="en-US" altLang="zh-CN" sz="18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Z-scheme overall water splitting,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100 mg of 1 wt.% Pt/YbTaO</a:t>
            </a:r>
            <a:r>
              <a:rPr lang="en-US" altLang="zh-CN" sz="18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4-</a:t>
            </a:r>
            <a:r>
              <a:rPr lang="en-US" altLang="zh-CN" sz="1800" i="1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1800" i="1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(M) as H</a:t>
            </a:r>
            <a:r>
              <a:rPr lang="en-US" altLang="zh-CN" sz="18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-evolving photocatalyst, 50 mg of Ir-FeCoO</a:t>
            </a:r>
            <a:r>
              <a:rPr lang="en-US" altLang="zh-CN" sz="1800" i="1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/BiVO</a:t>
            </a:r>
            <a:r>
              <a:rPr lang="en-US" altLang="zh-CN" sz="18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as O</a:t>
            </a:r>
            <a:r>
              <a:rPr lang="en-US" altLang="zh-CN" sz="18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-evolving photocatalyst, 150 mL 25 mM sodium phosphate buffer solution (pH 6.0) containing 5 mM K</a:t>
            </a:r>
            <a:r>
              <a:rPr lang="en-US" altLang="zh-CN" sz="18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[Fe(CN)</a:t>
            </a:r>
            <a:r>
              <a:rPr lang="en-US" altLang="zh-CN" sz="18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]</a:t>
            </a:r>
            <a:endParaRPr lang="zh-CN" altLang="zh-CN" sz="18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953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EC756A87-DAB4-4941-9E03-27A0EECCCE96}"/>
              </a:ext>
            </a:extLst>
          </p:cNvPr>
          <p:cNvGrpSpPr/>
          <p:nvPr/>
        </p:nvGrpSpPr>
        <p:grpSpPr>
          <a:xfrm>
            <a:off x="3337265" y="426216"/>
            <a:ext cx="4592400" cy="4558934"/>
            <a:chOff x="594065" y="1035816"/>
            <a:chExt cx="4592400" cy="4558934"/>
          </a:xfrm>
        </p:grpSpPr>
        <p:graphicFrame>
          <p:nvGraphicFramePr>
            <p:cNvPr id="5" name="对象 4">
              <a:extLst>
                <a:ext uri="{FF2B5EF4-FFF2-40B4-BE49-F238E27FC236}">
                  <a16:creationId xmlns:a16="http://schemas.microsoft.com/office/drawing/2014/main" id="{3F14E9A7-BE57-4820-8121-D94090A2E35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40423639"/>
                </p:ext>
              </p:extLst>
            </p:nvPr>
          </p:nvGraphicFramePr>
          <p:xfrm>
            <a:off x="814461" y="3409550"/>
            <a:ext cx="4372004" cy="2185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5" name="Graph" r:id="rId3" imgW="7199924" imgH="3600003" progId="Origin95.Graph">
                    <p:embed/>
                  </p:oleObj>
                </mc:Choice>
                <mc:Fallback>
                  <p:oleObj name="Graph" r:id="rId3" imgW="7199924" imgH="3600003" progId="Origin95.Graph">
                    <p:embed/>
                    <p:pic>
                      <p:nvPicPr>
                        <p:cNvPr id="3" name="对象 2">
                          <a:extLst>
                            <a:ext uri="{FF2B5EF4-FFF2-40B4-BE49-F238E27FC236}">
                              <a16:creationId xmlns:a16="http://schemas.microsoft.com/office/drawing/2014/main" id="{02FF7441-C6AE-4958-840B-ACC7F460AE34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4461" y="3409550"/>
                          <a:ext cx="4372004" cy="21852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FE127BBC-6DB6-414C-8783-7C1E89FDE0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03146" y="1035816"/>
              <a:ext cx="4183319" cy="2268505"/>
            </a:xfrm>
            <a:prstGeom prst="rect">
              <a:avLst/>
            </a:prstGeom>
          </p:spPr>
        </p:pic>
        <p:sp>
          <p:nvSpPr>
            <p:cNvPr id="7" name="TextBox 95">
              <a:extLst>
                <a:ext uri="{FF2B5EF4-FFF2-40B4-BE49-F238E27FC236}">
                  <a16:creationId xmlns:a16="http://schemas.microsoft.com/office/drawing/2014/main" id="{7211BB18-E36B-4987-A00C-AC7416E3F130}"/>
                </a:ext>
              </a:extLst>
            </p:cNvPr>
            <p:cNvSpPr txBox="1"/>
            <p:nvPr/>
          </p:nvSpPr>
          <p:spPr>
            <a:xfrm>
              <a:off x="594065" y="1110850"/>
              <a:ext cx="360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latin typeface="Times New Roman" pitchFamily="18" charset="0"/>
                  <a:cs typeface="Times New Roman" pitchFamily="18" charset="0"/>
                </a:rPr>
                <a:t>(a)</a:t>
              </a:r>
              <a:endParaRPr lang="zh-CN" altLang="en-U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95">
              <a:extLst>
                <a:ext uri="{FF2B5EF4-FFF2-40B4-BE49-F238E27FC236}">
                  <a16:creationId xmlns:a16="http://schemas.microsoft.com/office/drawing/2014/main" id="{88F63F9D-9E99-4D6D-B51B-9D1A9ABED986}"/>
                </a:ext>
              </a:extLst>
            </p:cNvPr>
            <p:cNvSpPr txBox="1"/>
            <p:nvPr/>
          </p:nvSpPr>
          <p:spPr>
            <a:xfrm>
              <a:off x="594065" y="3239379"/>
              <a:ext cx="396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latin typeface="Times New Roman" pitchFamily="18" charset="0"/>
                  <a:cs typeface="Times New Roman" pitchFamily="18" charset="0"/>
                </a:rPr>
                <a:t>(b)</a:t>
              </a:r>
              <a:endParaRPr lang="zh-CN" altLang="en-U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D692D9D8-E81B-4AC6-88F5-004DF125F27E}"/>
              </a:ext>
            </a:extLst>
          </p:cNvPr>
          <p:cNvSpPr txBox="1"/>
          <p:nvPr/>
        </p:nvSpPr>
        <p:spPr>
          <a:xfrm>
            <a:off x="858129" y="5231455"/>
            <a:ext cx="1031161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Fig. 5 (a) Schematic diagram and (b) time course of gases evolution of one step photocatalytic overall water splitting.</a:t>
            </a: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 Reaction conditions: 100 mg of YbTaO</a:t>
            </a:r>
            <a:r>
              <a:rPr lang="en-US" altLang="zh-CN" sz="1800" baseline="-250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4-</a:t>
            </a:r>
            <a:r>
              <a:rPr lang="en-US" altLang="zh-CN" sz="1800" i="1" baseline="-250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x</a:t>
            </a: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N</a:t>
            </a:r>
            <a:r>
              <a:rPr lang="en-US" altLang="zh-CN" sz="1800" i="1" baseline="-250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y</a:t>
            </a: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(M) loading with 1 </a:t>
            </a:r>
            <a:r>
              <a:rPr lang="en-US" altLang="zh-CN" sz="1800" i="1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wt</a:t>
            </a: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.% Pt@CrO</a:t>
            </a:r>
            <a:r>
              <a:rPr lang="en-US" altLang="zh-CN" sz="1800" i="1" baseline="-250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x</a:t>
            </a:r>
            <a:r>
              <a:rPr lang="en-US" altLang="zh-CN" sz="1800" i="1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 </a:t>
            </a: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and 0.5 </a:t>
            </a:r>
            <a:r>
              <a:rPr lang="en-US" altLang="zh-CN" sz="1800" i="1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wt</a:t>
            </a: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.% IrO</a:t>
            </a:r>
            <a:r>
              <a:rPr lang="en-US" altLang="zh-CN" sz="1800" baseline="-250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2</a:t>
            </a: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, 150 mL H</a:t>
            </a:r>
            <a:r>
              <a:rPr lang="en-US" altLang="zh-CN" sz="1800" baseline="-250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2</a:t>
            </a: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O, 300 W Xenon lamp with a cutoff filter (λ ≥420 nm).</a:t>
            </a:r>
            <a:endParaRPr lang="zh-CN" altLang="zh-CN" sz="1800">
              <a:effectLst/>
              <a:latin typeface="Times" panose="02020603050405020304" pitchFamily="18" charset="0"/>
              <a:ea typeface="宋体" panose="02010600030101010101" pitchFamily="2" charset="-122"/>
              <a:cs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96977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E0AE0B9F-3E3D-4F12-8410-DBAC2B54B6A9}"/>
              </a:ext>
            </a:extLst>
          </p:cNvPr>
          <p:cNvGrpSpPr/>
          <p:nvPr/>
        </p:nvGrpSpPr>
        <p:grpSpPr>
          <a:xfrm>
            <a:off x="3151163" y="0"/>
            <a:ext cx="5219622" cy="5424416"/>
            <a:chOff x="215994" y="808554"/>
            <a:chExt cx="5552268" cy="5770114"/>
          </a:xfrm>
        </p:grpSpPr>
        <p:graphicFrame>
          <p:nvGraphicFramePr>
            <p:cNvPr id="5" name="对象 4">
              <a:extLst>
                <a:ext uri="{FF2B5EF4-FFF2-40B4-BE49-F238E27FC236}">
                  <a16:creationId xmlns:a16="http://schemas.microsoft.com/office/drawing/2014/main" id="{A558E1F4-C669-4F7D-95B6-D6895F55E8B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04898226"/>
                </p:ext>
              </p:extLst>
            </p:nvPr>
          </p:nvGraphicFramePr>
          <p:xfrm>
            <a:off x="2888262" y="3698668"/>
            <a:ext cx="2880000" cy="288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78" name="Graph" r:id="rId3" imgW="3600173" imgH="3600003" progId="Origin95.Graph">
                    <p:embed/>
                  </p:oleObj>
                </mc:Choice>
                <mc:Fallback>
                  <p:oleObj name="Graph" r:id="rId3" imgW="3600173" imgH="3600003" progId="Origin95.Graph">
                    <p:embed/>
                    <p:pic>
                      <p:nvPicPr>
                        <p:cNvPr id="3" name="对象 2">
                          <a:extLst>
                            <a:ext uri="{FF2B5EF4-FFF2-40B4-BE49-F238E27FC236}">
                              <a16:creationId xmlns:a16="http://schemas.microsoft.com/office/drawing/2014/main" id="{B8A68AE8-034E-4DDB-A3A6-D8FD46EFA7D9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888262" y="3698668"/>
                          <a:ext cx="2880000" cy="2880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>
              <a:extLst>
                <a:ext uri="{FF2B5EF4-FFF2-40B4-BE49-F238E27FC236}">
                  <a16:creationId xmlns:a16="http://schemas.microsoft.com/office/drawing/2014/main" id="{97FA396B-937A-4551-BD97-8268155AA3E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46032517"/>
                </p:ext>
              </p:extLst>
            </p:nvPr>
          </p:nvGraphicFramePr>
          <p:xfrm>
            <a:off x="227358" y="977831"/>
            <a:ext cx="2880000" cy="288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79" name="Graph" r:id="rId5" imgW="3600173" imgH="3600003" progId="Origin95.Graph">
                    <p:embed/>
                  </p:oleObj>
                </mc:Choice>
                <mc:Fallback>
                  <p:oleObj name="Graph" r:id="rId5" imgW="3600173" imgH="3600003" progId="Origin95.Graph">
                    <p:embed/>
                    <p:pic>
                      <p:nvPicPr>
                        <p:cNvPr id="4" name="对象 3">
                          <a:extLst>
                            <a:ext uri="{FF2B5EF4-FFF2-40B4-BE49-F238E27FC236}">
                              <a16:creationId xmlns:a16="http://schemas.microsoft.com/office/drawing/2014/main" id="{21BA9019-AFB9-41B2-8905-38338E354EDB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27358" y="977831"/>
                          <a:ext cx="2880000" cy="2880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>
              <a:extLst>
                <a:ext uri="{FF2B5EF4-FFF2-40B4-BE49-F238E27FC236}">
                  <a16:creationId xmlns:a16="http://schemas.microsoft.com/office/drawing/2014/main" id="{DC9C8D85-D0DE-4A4E-B13B-F6F2F22F08D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68993456"/>
                </p:ext>
              </p:extLst>
            </p:nvPr>
          </p:nvGraphicFramePr>
          <p:xfrm>
            <a:off x="2888262" y="977831"/>
            <a:ext cx="2880000" cy="288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80" name="Graph" r:id="rId7" imgW="3600173" imgH="3600003" progId="Origin95.Graph">
                    <p:embed/>
                  </p:oleObj>
                </mc:Choice>
                <mc:Fallback>
                  <p:oleObj name="Graph" r:id="rId7" imgW="3600173" imgH="3600003" progId="Origin95.Graph">
                    <p:embed/>
                    <p:pic>
                      <p:nvPicPr>
                        <p:cNvPr id="6" name="对象 5">
                          <a:extLst>
                            <a:ext uri="{FF2B5EF4-FFF2-40B4-BE49-F238E27FC236}">
                              <a16:creationId xmlns:a16="http://schemas.microsoft.com/office/drawing/2014/main" id="{AD5235CD-08E4-4266-8788-D7673731F88A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888262" y="977831"/>
                          <a:ext cx="2880000" cy="2880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TextBox 95">
              <a:extLst>
                <a:ext uri="{FF2B5EF4-FFF2-40B4-BE49-F238E27FC236}">
                  <a16:creationId xmlns:a16="http://schemas.microsoft.com/office/drawing/2014/main" id="{9178F84D-944E-4FF0-AB12-20ED2EF5AF12}"/>
                </a:ext>
              </a:extLst>
            </p:cNvPr>
            <p:cNvSpPr txBox="1"/>
            <p:nvPr/>
          </p:nvSpPr>
          <p:spPr>
            <a:xfrm>
              <a:off x="215994" y="829708"/>
              <a:ext cx="504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latin typeface="Times New Roman" pitchFamily="18" charset="0"/>
                  <a:cs typeface="Times New Roman" pitchFamily="18" charset="0"/>
                </a:rPr>
                <a:t>(a)</a:t>
              </a:r>
              <a:endParaRPr lang="zh-CN" altLang="en-U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95">
              <a:extLst>
                <a:ext uri="{FF2B5EF4-FFF2-40B4-BE49-F238E27FC236}">
                  <a16:creationId xmlns:a16="http://schemas.microsoft.com/office/drawing/2014/main" id="{81058624-D12E-4442-BBA2-0023443A59A4}"/>
                </a:ext>
              </a:extLst>
            </p:cNvPr>
            <p:cNvSpPr txBox="1"/>
            <p:nvPr/>
          </p:nvSpPr>
          <p:spPr>
            <a:xfrm>
              <a:off x="2855358" y="808554"/>
              <a:ext cx="504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latin typeface="Times New Roman" pitchFamily="18" charset="0"/>
                  <a:cs typeface="Times New Roman" pitchFamily="18" charset="0"/>
                </a:rPr>
                <a:t>(b)</a:t>
              </a:r>
              <a:endParaRPr lang="zh-CN" altLang="en-U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Box 95">
              <a:extLst>
                <a:ext uri="{FF2B5EF4-FFF2-40B4-BE49-F238E27FC236}">
                  <a16:creationId xmlns:a16="http://schemas.microsoft.com/office/drawing/2014/main" id="{8BF56F8C-4A51-4AF2-9ACD-3B689DB5A20A}"/>
                </a:ext>
              </a:extLst>
            </p:cNvPr>
            <p:cNvSpPr txBox="1"/>
            <p:nvPr/>
          </p:nvSpPr>
          <p:spPr>
            <a:xfrm>
              <a:off x="269994" y="3506366"/>
              <a:ext cx="396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latin typeface="Times New Roman" pitchFamily="18" charset="0"/>
                  <a:cs typeface="Times New Roman" pitchFamily="18" charset="0"/>
                </a:rPr>
                <a:t>(c)</a:t>
              </a:r>
              <a:endParaRPr lang="zh-CN" altLang="en-U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95">
              <a:extLst>
                <a:ext uri="{FF2B5EF4-FFF2-40B4-BE49-F238E27FC236}">
                  <a16:creationId xmlns:a16="http://schemas.microsoft.com/office/drawing/2014/main" id="{CA5A8BB7-9888-407C-A839-358FC666F8B4}"/>
                </a:ext>
              </a:extLst>
            </p:cNvPr>
            <p:cNvSpPr txBox="1"/>
            <p:nvPr/>
          </p:nvSpPr>
          <p:spPr>
            <a:xfrm>
              <a:off x="2909358" y="3485212"/>
              <a:ext cx="396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latin typeface="Times New Roman" pitchFamily="18" charset="0"/>
                  <a:cs typeface="Times New Roman" pitchFamily="18" charset="0"/>
                </a:rPr>
                <a:t>(d)</a:t>
              </a:r>
              <a:endParaRPr lang="zh-CN" altLang="en-U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12" name="对象 11">
              <a:extLst>
                <a:ext uri="{FF2B5EF4-FFF2-40B4-BE49-F238E27FC236}">
                  <a16:creationId xmlns:a16="http://schemas.microsoft.com/office/drawing/2014/main" id="{DE2D53CC-F519-4445-BEEC-E82C8F04CF7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64737593"/>
                </p:ext>
              </p:extLst>
            </p:nvPr>
          </p:nvGraphicFramePr>
          <p:xfrm>
            <a:off x="227358" y="3698668"/>
            <a:ext cx="2880000" cy="288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81" name="Graph" r:id="rId9" imgW="3600173" imgH="3600003" progId="Origin95.Graph">
                    <p:embed/>
                  </p:oleObj>
                </mc:Choice>
                <mc:Fallback>
                  <p:oleObj name="Graph" r:id="rId9" imgW="3600173" imgH="3600003" progId="Origin95.Graph">
                    <p:embed/>
                    <p:pic>
                      <p:nvPicPr>
                        <p:cNvPr id="13" name="对象 12">
                          <a:extLst>
                            <a:ext uri="{FF2B5EF4-FFF2-40B4-BE49-F238E27FC236}">
                              <a16:creationId xmlns:a16="http://schemas.microsoft.com/office/drawing/2014/main" id="{DD3F5FC4-1D5B-42E8-8250-52519824D449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27358" y="3698668"/>
                          <a:ext cx="2880000" cy="2880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85A2B8EE-F1CA-4BAE-9AD4-A5F3C4868F88}"/>
              </a:ext>
            </a:extLst>
          </p:cNvPr>
          <p:cNvSpPr txBox="1"/>
          <p:nvPr/>
        </p:nvSpPr>
        <p:spPr>
          <a:xfrm>
            <a:off x="1684606" y="5634212"/>
            <a:ext cx="9414804" cy="458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Fig. S1 UPS of (a) YbTaO</a:t>
            </a:r>
            <a:r>
              <a:rPr lang="en-US" altLang="zh-CN" sz="1800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4-</a:t>
            </a:r>
            <a:r>
              <a:rPr lang="en-US" altLang="zh-CN" sz="18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18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(Mg), (b) YbTaO</a:t>
            </a:r>
            <a:r>
              <a:rPr lang="en-US" altLang="zh-CN" sz="1800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4-</a:t>
            </a:r>
            <a:r>
              <a:rPr lang="en-US" altLang="zh-CN" sz="18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18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(Zr), (c) YbTaO</a:t>
            </a:r>
            <a:r>
              <a:rPr lang="en-US" altLang="zh-CN" sz="1800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4-</a:t>
            </a:r>
            <a:r>
              <a:rPr lang="en-US" altLang="zh-CN" sz="18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18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(Al), and (d) YbTaO</a:t>
            </a:r>
            <a:r>
              <a:rPr lang="en-US" altLang="zh-CN" sz="1800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800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80069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FF168D04-410D-43DD-94CD-DD4C6D3F7E4F}"/>
              </a:ext>
            </a:extLst>
          </p:cNvPr>
          <p:cNvSpPr txBox="1"/>
          <p:nvPr/>
        </p:nvSpPr>
        <p:spPr>
          <a:xfrm>
            <a:off x="1293692" y="5434496"/>
            <a:ext cx="9231085" cy="3853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Fig. S2</a:t>
            </a:r>
            <a:r>
              <a:rPr lang="en-US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 Rietveld refinement results of (a) YbTaO</a:t>
            </a:r>
            <a:r>
              <a:rPr lang="en-US" altLang="zh-CN" sz="1800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4-</a:t>
            </a:r>
            <a:r>
              <a:rPr lang="en-US" altLang="zh-CN" sz="18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x</a:t>
            </a:r>
            <a:r>
              <a:rPr lang="en-US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N</a:t>
            </a:r>
            <a:r>
              <a:rPr lang="en-US" altLang="zh-CN" sz="18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y</a:t>
            </a:r>
            <a:r>
              <a:rPr lang="en-US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(Zr), (b) YbTaO</a:t>
            </a:r>
            <a:r>
              <a:rPr lang="en-US" altLang="zh-CN" sz="1800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4-</a:t>
            </a:r>
            <a:r>
              <a:rPr lang="en-US" altLang="zh-CN" sz="18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x</a:t>
            </a:r>
            <a:r>
              <a:rPr lang="en-US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N</a:t>
            </a:r>
            <a:r>
              <a:rPr lang="en-US" altLang="zh-CN" sz="18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y</a:t>
            </a:r>
            <a:r>
              <a:rPr lang="en-US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(Al) and (c) YbTaO</a:t>
            </a:r>
            <a:r>
              <a:rPr lang="en-US" altLang="zh-CN" sz="1800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4-</a:t>
            </a:r>
            <a:r>
              <a:rPr lang="en-US" altLang="zh-CN" sz="18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x</a:t>
            </a:r>
            <a:r>
              <a:rPr lang="en-US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N</a:t>
            </a:r>
            <a:r>
              <a:rPr lang="en-US" altLang="zh-CN" sz="18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y</a:t>
            </a:r>
            <a:r>
              <a:rPr lang="en-US" altLang="zh-CN" sz="18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.</a:t>
            </a:r>
            <a:r>
              <a:rPr lang="en-US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 </a:t>
            </a:r>
            <a:endParaRPr lang="zh-CN" altLang="zh-CN" sz="1800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华文楷体" panose="02010600040101010101" pitchFamily="2" charset="-122"/>
            </a:endParaRPr>
          </a:p>
        </p:txBody>
      </p:sp>
      <p:sp>
        <p:nvSpPr>
          <p:cNvPr id="16" name="TextBox 95">
            <a:extLst>
              <a:ext uri="{FF2B5EF4-FFF2-40B4-BE49-F238E27FC236}">
                <a16:creationId xmlns:a16="http://schemas.microsoft.com/office/drawing/2014/main" id="{40C652FC-B00E-4DEA-B7D2-121F5B23CA89}"/>
              </a:ext>
            </a:extLst>
          </p:cNvPr>
          <p:cNvSpPr txBox="1"/>
          <p:nvPr/>
        </p:nvSpPr>
        <p:spPr>
          <a:xfrm>
            <a:off x="3037622" y="95354"/>
            <a:ext cx="415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latin typeface="Times New Roman" pitchFamily="18" charset="0"/>
                <a:cs typeface="Times New Roman" pitchFamily="18" charset="0"/>
              </a:rPr>
              <a:t>(a)</a:t>
            </a:r>
            <a:endParaRPr lang="zh-CN" alt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95">
            <a:extLst>
              <a:ext uri="{FF2B5EF4-FFF2-40B4-BE49-F238E27FC236}">
                <a16:creationId xmlns:a16="http://schemas.microsoft.com/office/drawing/2014/main" id="{7652E8AE-7A65-4ADD-A82A-FC285ACDB60D}"/>
              </a:ext>
            </a:extLst>
          </p:cNvPr>
          <p:cNvSpPr txBox="1"/>
          <p:nvPr/>
        </p:nvSpPr>
        <p:spPr>
          <a:xfrm>
            <a:off x="5990082" y="72570"/>
            <a:ext cx="415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latin typeface="Times New Roman" pitchFamily="18" charset="0"/>
                <a:cs typeface="Times New Roman" pitchFamily="18" charset="0"/>
              </a:rPr>
              <a:t>(b)</a:t>
            </a:r>
            <a:endParaRPr lang="zh-CN" alt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3EF7B46-DD3D-4CBE-A7EA-EFB15EED69CE}"/>
              </a:ext>
            </a:extLst>
          </p:cNvPr>
          <p:cNvGrpSpPr/>
          <p:nvPr/>
        </p:nvGrpSpPr>
        <p:grpSpPr>
          <a:xfrm>
            <a:off x="2956778" y="124382"/>
            <a:ext cx="6197600" cy="5010758"/>
            <a:chOff x="2956778" y="124382"/>
            <a:chExt cx="6197600" cy="5010758"/>
          </a:xfrm>
        </p:grpSpPr>
        <p:graphicFrame>
          <p:nvGraphicFramePr>
            <p:cNvPr id="13" name="对象 12">
              <a:extLst>
                <a:ext uri="{FF2B5EF4-FFF2-40B4-BE49-F238E27FC236}">
                  <a16:creationId xmlns:a16="http://schemas.microsoft.com/office/drawing/2014/main" id="{1A197E80-774C-4B59-94D5-8CB58D3F2B6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97292773"/>
                </p:ext>
              </p:extLst>
            </p:nvPr>
          </p:nvGraphicFramePr>
          <p:xfrm>
            <a:off x="2956778" y="124382"/>
            <a:ext cx="3245143" cy="25557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43" name="Graph" r:id="rId3" imgW="4416212" imgH="3478083" progId="Origin95.Graph">
                    <p:embed/>
                  </p:oleObj>
                </mc:Choice>
                <mc:Fallback>
                  <p:oleObj name="Graph" r:id="rId3" imgW="4416212" imgH="3478083" progId="Origin95.Graph">
                    <p:embed/>
                    <p:pic>
                      <p:nvPicPr>
                        <p:cNvPr id="3" name="对象 2">
                          <a:extLst>
                            <a:ext uri="{FF2B5EF4-FFF2-40B4-BE49-F238E27FC236}">
                              <a16:creationId xmlns:a16="http://schemas.microsoft.com/office/drawing/2014/main" id="{E9200530-23C3-474B-95F9-CF606E2DBA47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956778" y="124382"/>
                          <a:ext cx="3245143" cy="255575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>
              <a:extLst>
                <a:ext uri="{FF2B5EF4-FFF2-40B4-BE49-F238E27FC236}">
                  <a16:creationId xmlns:a16="http://schemas.microsoft.com/office/drawing/2014/main" id="{18BD1C81-3401-427D-804B-00DBB6A86E6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30996337"/>
                </p:ext>
              </p:extLst>
            </p:nvPr>
          </p:nvGraphicFramePr>
          <p:xfrm>
            <a:off x="5909235" y="124382"/>
            <a:ext cx="3245143" cy="25557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44" name="Graph" r:id="rId5" imgW="4416212" imgH="3478083" progId="Origin95.Graph">
                    <p:embed/>
                  </p:oleObj>
                </mc:Choice>
                <mc:Fallback>
                  <p:oleObj name="Graph" r:id="rId5" imgW="4416212" imgH="3478083" progId="Origin95.Graph">
                    <p:embed/>
                    <p:pic>
                      <p:nvPicPr>
                        <p:cNvPr id="4" name="对象 3">
                          <a:extLst>
                            <a:ext uri="{FF2B5EF4-FFF2-40B4-BE49-F238E27FC236}">
                              <a16:creationId xmlns:a16="http://schemas.microsoft.com/office/drawing/2014/main" id="{A5F79CDF-FA72-4B0A-BC29-9C50DA2A523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909235" y="124382"/>
                          <a:ext cx="3245143" cy="255575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>
              <a:extLst>
                <a:ext uri="{FF2B5EF4-FFF2-40B4-BE49-F238E27FC236}">
                  <a16:creationId xmlns:a16="http://schemas.microsoft.com/office/drawing/2014/main" id="{25BFE993-26DF-44E7-B036-30C093BAFA9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42497084"/>
                </p:ext>
              </p:extLst>
            </p:nvPr>
          </p:nvGraphicFramePr>
          <p:xfrm>
            <a:off x="4286664" y="2579385"/>
            <a:ext cx="3245143" cy="25557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45" name="Graph" r:id="rId7" imgW="4416212" imgH="3478083" progId="Origin95.Graph">
                    <p:embed/>
                  </p:oleObj>
                </mc:Choice>
                <mc:Fallback>
                  <p:oleObj name="Graph" r:id="rId7" imgW="4416212" imgH="3478083" progId="Origin95.Graph">
                    <p:embed/>
                    <p:pic>
                      <p:nvPicPr>
                        <p:cNvPr id="5" name="对象 4">
                          <a:extLst>
                            <a:ext uri="{FF2B5EF4-FFF2-40B4-BE49-F238E27FC236}">
                              <a16:creationId xmlns:a16="http://schemas.microsoft.com/office/drawing/2014/main" id="{FF0A6969-3736-4843-9E67-5E18E6C61F9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286664" y="2579385"/>
                          <a:ext cx="3245143" cy="255575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" name="TextBox 95">
              <a:extLst>
                <a:ext uri="{FF2B5EF4-FFF2-40B4-BE49-F238E27FC236}">
                  <a16:creationId xmlns:a16="http://schemas.microsoft.com/office/drawing/2014/main" id="{273B8663-E6DE-4652-AF9D-5C2EA6CE9CFF}"/>
                </a:ext>
              </a:extLst>
            </p:cNvPr>
            <p:cNvSpPr txBox="1"/>
            <p:nvPr/>
          </p:nvSpPr>
          <p:spPr>
            <a:xfrm>
              <a:off x="4194627" y="2579384"/>
              <a:ext cx="6506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>
                  <a:latin typeface="Times New Roman" pitchFamily="18" charset="0"/>
                  <a:cs typeface="Times New Roman" pitchFamily="18" charset="0"/>
                </a:rPr>
                <a:t>(c)</a:t>
              </a:r>
              <a:endParaRPr lang="zh-CN" altLang="en-US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1365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C02CAF72-3DF3-4383-8570-D48EA513916E}"/>
              </a:ext>
            </a:extLst>
          </p:cNvPr>
          <p:cNvSpPr txBox="1"/>
          <p:nvPr/>
        </p:nvSpPr>
        <p:spPr>
          <a:xfrm>
            <a:off x="1436914" y="4777897"/>
            <a:ext cx="8926286" cy="3853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Fig. S3</a:t>
            </a:r>
            <a:r>
              <a:rPr lang="en-US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 SEM images of (a) YbTaO</a:t>
            </a:r>
            <a:r>
              <a:rPr lang="en-US" altLang="zh-CN" sz="1800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4-</a:t>
            </a:r>
            <a:r>
              <a:rPr lang="en-US" altLang="zh-CN" sz="18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x</a:t>
            </a:r>
            <a:r>
              <a:rPr lang="en-US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N</a:t>
            </a:r>
            <a:r>
              <a:rPr lang="en-US" altLang="zh-CN" sz="18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y</a:t>
            </a:r>
            <a:r>
              <a:rPr lang="en-US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(Zr), (b) YbTaO</a:t>
            </a:r>
            <a:r>
              <a:rPr lang="en-US" altLang="zh-CN" sz="1800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4-</a:t>
            </a:r>
            <a:r>
              <a:rPr lang="en-US" altLang="zh-CN" sz="18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x</a:t>
            </a:r>
            <a:r>
              <a:rPr lang="en-US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N</a:t>
            </a:r>
            <a:r>
              <a:rPr lang="en-US" altLang="zh-CN" sz="18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y</a:t>
            </a:r>
            <a:r>
              <a:rPr lang="en-US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(Al) and (c) YbTaO</a:t>
            </a:r>
            <a:r>
              <a:rPr lang="en-US" altLang="zh-CN" sz="1800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4-</a:t>
            </a:r>
            <a:r>
              <a:rPr lang="en-US" altLang="zh-CN" sz="18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x</a:t>
            </a:r>
            <a:r>
              <a:rPr lang="en-US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N</a:t>
            </a:r>
            <a:r>
              <a:rPr lang="en-US" altLang="zh-CN" sz="18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y</a:t>
            </a:r>
            <a:r>
              <a:rPr lang="en-US" altLang="zh-CN" sz="18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华文楷体" panose="02010600040101010101" pitchFamily="2" charset="-122"/>
              </a:rPr>
              <a:t>.</a:t>
            </a:r>
            <a:endParaRPr lang="zh-CN" altLang="zh-CN" sz="1800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华文楷体" panose="02010600040101010101" pitchFamily="2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60401F8-C37E-4282-B279-190625328F3C}"/>
              </a:ext>
            </a:extLst>
          </p:cNvPr>
          <p:cNvGrpSpPr/>
          <p:nvPr/>
        </p:nvGrpSpPr>
        <p:grpSpPr>
          <a:xfrm>
            <a:off x="1083011" y="1259871"/>
            <a:ext cx="9922721" cy="2442455"/>
            <a:chOff x="1083011" y="1259871"/>
            <a:chExt cx="9922721" cy="2442455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8DF4AE90-3302-48FF-A058-3D1EA72A839F}"/>
                </a:ext>
              </a:extLst>
            </p:cNvPr>
            <p:cNvGrpSpPr/>
            <p:nvPr/>
          </p:nvGrpSpPr>
          <p:grpSpPr>
            <a:xfrm>
              <a:off x="1203883" y="1259871"/>
              <a:ext cx="3255007" cy="2442455"/>
              <a:chOff x="1535505" y="4052603"/>
              <a:chExt cx="3255007" cy="2442455"/>
            </a:xfrm>
          </p:grpSpPr>
          <p:pic>
            <p:nvPicPr>
              <p:cNvPr id="29" name="图片 28">
                <a:extLst>
                  <a:ext uri="{FF2B5EF4-FFF2-40B4-BE49-F238E27FC236}">
                    <a16:creationId xmlns:a16="http://schemas.microsoft.com/office/drawing/2014/main" id="{783EDE0F-E8C8-4A2E-BD51-B692F226C76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8142" r="7014" b="8484"/>
              <a:stretch/>
            </p:blipFill>
            <p:spPr>
              <a:xfrm>
                <a:off x="1535505" y="4052603"/>
                <a:ext cx="3255007" cy="2442455"/>
              </a:xfrm>
              <a:prstGeom prst="rect">
                <a:avLst/>
              </a:prstGeom>
            </p:spPr>
          </p:pic>
          <p:sp>
            <p:nvSpPr>
              <p:cNvPr id="30" name="TextBox 98">
                <a:extLst>
                  <a:ext uri="{FF2B5EF4-FFF2-40B4-BE49-F238E27FC236}">
                    <a16:creationId xmlns:a16="http://schemas.microsoft.com/office/drawing/2014/main" id="{3780D67B-EA2F-48BA-AD0F-8F2199C4AC2D}"/>
                  </a:ext>
                </a:extLst>
              </p:cNvPr>
              <p:cNvSpPr txBox="1"/>
              <p:nvPr/>
            </p:nvSpPr>
            <p:spPr>
              <a:xfrm>
                <a:off x="3970328" y="6112057"/>
                <a:ext cx="661620" cy="2442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500 nm</a:t>
                </a:r>
                <a:endParaRPr lang="zh-CN" altLang="en-US" sz="12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17892547-67EB-4B27-B711-10A4B28ABA2A}"/>
                  </a:ext>
                </a:extLst>
              </p:cNvPr>
              <p:cNvSpPr/>
              <p:nvPr/>
            </p:nvSpPr>
            <p:spPr>
              <a:xfrm>
                <a:off x="3924694" y="6356350"/>
                <a:ext cx="738000" cy="222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07CEB0EC-BFB6-493D-BED1-13715F806E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7" b="6492"/>
            <a:stretch/>
          </p:blipFill>
          <p:spPr>
            <a:xfrm>
              <a:off x="4466480" y="1259871"/>
              <a:ext cx="3255007" cy="2442455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A5690F17-070B-4AE9-BF31-93147FF2DE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7" b="6492"/>
            <a:stretch/>
          </p:blipFill>
          <p:spPr>
            <a:xfrm>
              <a:off x="7750725" y="1259871"/>
              <a:ext cx="3255007" cy="2442455"/>
            </a:xfrm>
            <a:prstGeom prst="rect">
              <a:avLst/>
            </a:prstGeom>
          </p:spPr>
        </p:pic>
        <p:sp>
          <p:nvSpPr>
            <p:cNvPr id="22" name="TextBox 98">
              <a:extLst>
                <a:ext uri="{FF2B5EF4-FFF2-40B4-BE49-F238E27FC236}">
                  <a16:creationId xmlns:a16="http://schemas.microsoft.com/office/drawing/2014/main" id="{10BED94C-373F-48BA-851F-24B0A4EEA7F4}"/>
                </a:ext>
              </a:extLst>
            </p:cNvPr>
            <p:cNvSpPr txBox="1"/>
            <p:nvPr/>
          </p:nvSpPr>
          <p:spPr>
            <a:xfrm>
              <a:off x="6897309" y="3312679"/>
              <a:ext cx="661620" cy="2442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500 nm</a:t>
              </a:r>
              <a:endParaRPr lang="zh-CN" altLang="en-US" sz="1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29E96DE6-EFA5-4A19-B2B8-F26D25242CC0}"/>
                </a:ext>
              </a:extLst>
            </p:cNvPr>
            <p:cNvSpPr/>
            <p:nvPr/>
          </p:nvSpPr>
          <p:spPr>
            <a:xfrm>
              <a:off x="6871617" y="3583846"/>
              <a:ext cx="676800" cy="222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TextBox 98">
              <a:extLst>
                <a:ext uri="{FF2B5EF4-FFF2-40B4-BE49-F238E27FC236}">
                  <a16:creationId xmlns:a16="http://schemas.microsoft.com/office/drawing/2014/main" id="{F3D576DC-23CA-4FC4-9732-D504E425D1A5}"/>
                </a:ext>
              </a:extLst>
            </p:cNvPr>
            <p:cNvSpPr txBox="1"/>
            <p:nvPr/>
          </p:nvSpPr>
          <p:spPr>
            <a:xfrm>
              <a:off x="10164731" y="3312679"/>
              <a:ext cx="661620" cy="2442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500 nm</a:t>
              </a:r>
              <a:endParaRPr lang="zh-CN" altLang="en-US" sz="1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1911F306-A22D-498D-A9C0-26AEB5B20BBD}"/>
                </a:ext>
              </a:extLst>
            </p:cNvPr>
            <p:cNvSpPr/>
            <p:nvPr/>
          </p:nvSpPr>
          <p:spPr>
            <a:xfrm>
              <a:off x="10149551" y="3554379"/>
              <a:ext cx="676800" cy="222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TextBox 89">
              <a:extLst>
                <a:ext uri="{FF2B5EF4-FFF2-40B4-BE49-F238E27FC236}">
                  <a16:creationId xmlns:a16="http://schemas.microsoft.com/office/drawing/2014/main" id="{B745476D-2D51-4CA2-8967-E0DF166E4743}"/>
                </a:ext>
              </a:extLst>
            </p:cNvPr>
            <p:cNvSpPr txBox="1"/>
            <p:nvPr/>
          </p:nvSpPr>
          <p:spPr>
            <a:xfrm>
              <a:off x="1083011" y="1293625"/>
              <a:ext cx="4674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(a)</a:t>
              </a:r>
              <a:endParaRPr lang="zh-CN" altLang="en-US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TextBox 89">
              <a:extLst>
                <a:ext uri="{FF2B5EF4-FFF2-40B4-BE49-F238E27FC236}">
                  <a16:creationId xmlns:a16="http://schemas.microsoft.com/office/drawing/2014/main" id="{D83C90B6-8F01-4F1E-BB19-01BE771EF816}"/>
                </a:ext>
              </a:extLst>
            </p:cNvPr>
            <p:cNvSpPr txBox="1"/>
            <p:nvPr/>
          </p:nvSpPr>
          <p:spPr>
            <a:xfrm>
              <a:off x="4488128" y="1259871"/>
              <a:ext cx="4930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(b)</a:t>
              </a:r>
              <a:endParaRPr lang="zh-CN" altLang="en-US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TextBox 89">
              <a:extLst>
                <a:ext uri="{FF2B5EF4-FFF2-40B4-BE49-F238E27FC236}">
                  <a16:creationId xmlns:a16="http://schemas.microsoft.com/office/drawing/2014/main" id="{AF158E65-0830-4E2C-B87A-160C8441FD97}"/>
                </a:ext>
              </a:extLst>
            </p:cNvPr>
            <p:cNvSpPr txBox="1"/>
            <p:nvPr/>
          </p:nvSpPr>
          <p:spPr>
            <a:xfrm>
              <a:off x="7671213" y="1259871"/>
              <a:ext cx="61287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(c)</a:t>
              </a:r>
              <a:endParaRPr lang="zh-CN" altLang="en-US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31345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89388A83-6B78-4824-966A-4A7AB6FC5B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8542800"/>
              </p:ext>
            </p:extLst>
          </p:nvPr>
        </p:nvGraphicFramePr>
        <p:xfrm>
          <a:off x="3468346" y="304330"/>
          <a:ext cx="4703763" cy="360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Graph" r:id="rId3" imgW="4703383" imgH="3600003" progId="Origin95.Graph">
                  <p:embed/>
                </p:oleObj>
              </mc:Choice>
              <mc:Fallback>
                <p:oleObj name="Graph" r:id="rId3" imgW="4703383" imgH="3600003" progId="Origin95.Graph">
                  <p:embed/>
                  <p:pic>
                    <p:nvPicPr>
                      <p:cNvPr id="4" name="对象 3">
                        <a:extLst>
                          <a:ext uri="{FF2B5EF4-FFF2-40B4-BE49-F238E27FC236}">
                            <a16:creationId xmlns:a16="http://schemas.microsoft.com/office/drawing/2014/main" id="{12F7B1E7-0A54-4C17-A838-E5A0DB88FC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68346" y="304330"/>
                        <a:ext cx="4703763" cy="3600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5905ED90-BA45-46A6-8368-934664EF61AF}"/>
              </a:ext>
            </a:extLst>
          </p:cNvPr>
          <p:cNvSpPr txBox="1"/>
          <p:nvPr/>
        </p:nvSpPr>
        <p:spPr>
          <a:xfrm>
            <a:off x="2061028" y="4415987"/>
            <a:ext cx="8606971" cy="3853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altLang="zh-CN" sz="1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Fig. S4</a:t>
            </a:r>
            <a:r>
              <a:rPr lang="en-US" altLang="zh-CN" sz="1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>
                <a:effectLst/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Open-circuit potential of nitride samples under dark state and light switching</a:t>
            </a:r>
            <a:r>
              <a:rPr lang="en-US" altLang="zh-CN" sz="12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800">
              <a:effectLst/>
              <a:latin typeface="Times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244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746</Words>
  <Application>Microsoft Office PowerPoint</Application>
  <PresentationFormat>宽屏</PresentationFormat>
  <Paragraphs>55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等线</vt:lpstr>
      <vt:lpstr>等线 Light</vt:lpstr>
      <vt:lpstr>Arial</vt:lpstr>
      <vt:lpstr>Calibri</vt:lpstr>
      <vt:lpstr>Times</vt:lpstr>
      <vt:lpstr>Times New Roman</vt:lpstr>
      <vt:lpstr>Office 主题​​</vt:lpstr>
      <vt:lpstr>Graph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hai zou</dc:creator>
  <cp:lastModifiedBy>hai zou</cp:lastModifiedBy>
  <cp:revision>8</cp:revision>
  <dcterms:created xsi:type="dcterms:W3CDTF">2026-01-09T06:56:02Z</dcterms:created>
  <dcterms:modified xsi:type="dcterms:W3CDTF">2026-02-15T09:25:48Z</dcterms:modified>
</cp:coreProperties>
</file>