
<file path=[Content_Types].xml><?xml version="1.0" encoding="utf-8"?>
<Types xmlns="http://schemas.openxmlformats.org/package/2006/content-types">
  <Default Extension="emf" ContentType="image/x-emf"/>
  <Default Extension="jpeg" ContentType="image/jpeg"/>
  <Override PartName="/ppt/slideLayouts/slideLayout6.xml" ContentType="application/vnd.openxmlformats-officedocument.presentationml.slideLayout+xml"/>
  <Override PartName="/docProps/core.xml" ContentType="application/vnd.openxmlformats-package.core-properties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embeddings/oleObject1.bin" ContentType="application/vnd.openxmlformats-officedocument.oleObject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vml" ContentType="application/vnd.openxmlformats-officedocument.vmlDrawin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54" d="100"/>
          <a:sy n="154" d="100"/>
        </p:scale>
        <p:origin x="-11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8EE66-91E5-DB40-B131-54BEA742D224}" type="datetimeFigureOut">
              <a:rPr lang="en-US" smtClean="0"/>
              <a:pPr/>
              <a:t>4/16/14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C234-D2ED-AC46-B444-2EA9F25B8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8EE66-91E5-DB40-B131-54BEA742D224}" type="datetimeFigureOut">
              <a:rPr lang="en-US" smtClean="0"/>
              <a:pPr/>
              <a:t>4/16/14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C234-D2ED-AC46-B444-2EA9F25B8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8EE66-91E5-DB40-B131-54BEA742D224}" type="datetimeFigureOut">
              <a:rPr lang="en-US" smtClean="0"/>
              <a:pPr/>
              <a:t>4/16/14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C234-D2ED-AC46-B444-2EA9F25B8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8EE66-91E5-DB40-B131-54BEA742D224}" type="datetimeFigureOut">
              <a:rPr lang="en-US" smtClean="0"/>
              <a:pPr/>
              <a:t>4/16/14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C234-D2ED-AC46-B444-2EA9F25B8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8EE66-91E5-DB40-B131-54BEA742D224}" type="datetimeFigureOut">
              <a:rPr lang="en-US" smtClean="0"/>
              <a:pPr/>
              <a:t>4/16/14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C234-D2ED-AC46-B444-2EA9F25B8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8EE66-91E5-DB40-B131-54BEA742D224}" type="datetimeFigureOut">
              <a:rPr lang="en-US" smtClean="0"/>
              <a:pPr/>
              <a:t>4/16/14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C234-D2ED-AC46-B444-2EA9F25B8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8EE66-91E5-DB40-B131-54BEA742D224}" type="datetimeFigureOut">
              <a:rPr lang="en-US" smtClean="0"/>
              <a:pPr/>
              <a:t>4/16/14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C234-D2ED-AC46-B444-2EA9F25B8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8EE66-91E5-DB40-B131-54BEA742D224}" type="datetimeFigureOut">
              <a:rPr lang="en-US" smtClean="0"/>
              <a:pPr/>
              <a:t>4/16/14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C234-D2ED-AC46-B444-2EA9F25B8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8EE66-91E5-DB40-B131-54BEA742D224}" type="datetimeFigureOut">
              <a:rPr lang="en-US" smtClean="0"/>
              <a:pPr/>
              <a:t>4/16/14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C234-D2ED-AC46-B444-2EA9F25B8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8EE66-91E5-DB40-B131-54BEA742D224}" type="datetimeFigureOut">
              <a:rPr lang="en-US" smtClean="0"/>
              <a:pPr/>
              <a:t>4/16/14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C234-D2ED-AC46-B444-2EA9F25B8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8EE66-91E5-DB40-B131-54BEA742D224}" type="datetimeFigureOut">
              <a:rPr lang="en-US" smtClean="0"/>
              <a:pPr/>
              <a:t>4/16/14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C234-D2ED-AC46-B444-2EA9F25B8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8EE66-91E5-DB40-B131-54BEA742D224}" type="datetimeFigureOut">
              <a:rPr lang="en-US" smtClean="0"/>
              <a:pPr/>
              <a:t>4/16/14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AC234-D2ED-AC46-B444-2EA9F25B8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Relationship Id="rId3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56446712"/>
              </p:ext>
            </p:extLst>
          </p:nvPr>
        </p:nvGraphicFramePr>
        <p:xfrm>
          <a:off x="1918682" y="1154511"/>
          <a:ext cx="4762014" cy="4589082"/>
        </p:xfrm>
        <a:graphic>
          <a:graphicData uri="http://schemas.openxmlformats.org/presentationml/2006/ole">
            <p:oleObj spid="_x0000_s3074" name="CS ChemDraw Drawing" r:id="rId3" imgW="4737100" imgH="4559300" progId="">
              <p:embed/>
            </p:oleObj>
          </a:graphicData>
        </a:graphic>
      </p:graphicFrame>
      <p:sp>
        <p:nvSpPr>
          <p:cNvPr id="5" name="Rounded Rectangle 108"/>
          <p:cNvSpPr>
            <a:spLocks noChangeArrowheads="1"/>
          </p:cNvSpPr>
          <p:nvPr/>
        </p:nvSpPr>
        <p:spPr bwMode="auto">
          <a:xfrm>
            <a:off x="6564198" y="2333947"/>
            <a:ext cx="2579801" cy="2533006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87350" indent="-387350" defTabSz="3986213" eaLnBrk="0" hangingPunct="0">
              <a:defRPr sz="17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3986213" eaLnBrk="0" hangingPunct="0">
              <a:defRPr sz="17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3986213" eaLnBrk="0" hangingPunct="0">
              <a:defRPr sz="17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3986213" eaLnBrk="0" hangingPunct="0">
              <a:defRPr sz="17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3986213" eaLnBrk="0" hangingPunct="0">
              <a:defRPr sz="17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3986213" eaLnBrk="0" fontAlgn="base" hangingPunct="0">
              <a:spcBef>
                <a:spcPct val="0"/>
              </a:spcBef>
              <a:spcAft>
                <a:spcPct val="0"/>
              </a:spcAft>
              <a:defRPr sz="17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3986213" eaLnBrk="0" fontAlgn="base" hangingPunct="0">
              <a:spcBef>
                <a:spcPct val="0"/>
              </a:spcBef>
              <a:spcAft>
                <a:spcPct val="0"/>
              </a:spcAft>
              <a:defRPr sz="17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3986213" eaLnBrk="0" fontAlgn="base" hangingPunct="0">
              <a:spcBef>
                <a:spcPct val="0"/>
              </a:spcBef>
              <a:spcAft>
                <a:spcPct val="0"/>
              </a:spcAft>
              <a:defRPr sz="17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3986213" eaLnBrk="0" fontAlgn="base" hangingPunct="0">
              <a:spcBef>
                <a:spcPct val="0"/>
              </a:spcBef>
              <a:spcAft>
                <a:spcPct val="0"/>
              </a:spcAft>
              <a:defRPr sz="1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564199" y="2608127"/>
            <a:ext cx="2705570" cy="1984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1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05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87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8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en-US" sz="1400" b="0" dirty="0" smtClean="0">
                <a:solidFill>
                  <a:srgbClr val="0000FF"/>
                </a:solidFill>
                <a:latin typeface="Arial"/>
                <a:cs typeface="Arial"/>
              </a:rPr>
              <a:t>Rigid </a:t>
            </a:r>
            <a:r>
              <a:rPr lang="en-US" altLang="en-US" sz="1400" b="0" dirty="0" err="1" smtClean="0">
                <a:solidFill>
                  <a:srgbClr val="0000FF"/>
                </a:solidFill>
                <a:latin typeface="Arial"/>
                <a:cs typeface="Arial"/>
              </a:rPr>
              <a:t>macrocycle</a:t>
            </a:r>
            <a:r>
              <a:rPr lang="en-US" altLang="en-US" sz="1400" b="0" dirty="0" smtClean="0">
                <a:solidFill>
                  <a:srgbClr val="0000FF"/>
                </a:solidFill>
                <a:latin typeface="Arial"/>
                <a:cs typeface="Arial"/>
              </a:rPr>
              <a:t> and</a:t>
            </a:r>
            <a:r>
              <a:rPr lang="en-US" altLang="en-US" sz="1400" dirty="0" smtClean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altLang="en-US" sz="1400" b="0" dirty="0" err="1" smtClean="0">
                <a:solidFill>
                  <a:srgbClr val="0000FF"/>
                </a:solidFill>
                <a:latin typeface="Arial"/>
                <a:cs typeface="Arial"/>
              </a:rPr>
              <a:t>phosphinate</a:t>
            </a:r>
            <a:r>
              <a:rPr lang="en-US" altLang="en-US" sz="1400" b="0" dirty="0" smtClean="0">
                <a:solidFill>
                  <a:srgbClr val="0000FF"/>
                </a:solidFill>
                <a:latin typeface="Arial"/>
                <a:cs typeface="Arial"/>
              </a:rPr>
              <a:t> groups shield 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smtClean="0">
                <a:solidFill>
                  <a:srgbClr val="0000FF"/>
                </a:solidFill>
                <a:latin typeface="Arial"/>
                <a:cs typeface="Arial"/>
              </a:rPr>
              <a:t>t</a:t>
            </a:r>
            <a:r>
              <a:rPr lang="en-US" altLang="en-US" sz="1400" b="0" dirty="0" smtClean="0">
                <a:solidFill>
                  <a:srgbClr val="0000FF"/>
                </a:solidFill>
                <a:latin typeface="Arial"/>
                <a:cs typeface="Arial"/>
              </a:rPr>
              <a:t>he </a:t>
            </a:r>
            <a:r>
              <a:rPr lang="en-US" altLang="en-US" sz="1400" b="0" dirty="0" err="1" smtClean="0">
                <a:solidFill>
                  <a:srgbClr val="0000FF"/>
                </a:solidFill>
                <a:latin typeface="Arial"/>
                <a:cs typeface="Arial"/>
              </a:rPr>
              <a:t>Eu</a:t>
            </a:r>
            <a:r>
              <a:rPr lang="en-US" altLang="en-US" sz="1400" b="0" dirty="0" smtClean="0">
                <a:solidFill>
                  <a:srgbClr val="0000FF"/>
                </a:solidFill>
                <a:latin typeface="Arial"/>
                <a:cs typeface="Arial"/>
              </a:rPr>
              <a:t> excited state -- 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en-US" sz="1400" b="0" i="1" dirty="0" smtClean="0">
                <a:solidFill>
                  <a:srgbClr val="0000FF"/>
                </a:solidFill>
                <a:latin typeface="Arial"/>
                <a:cs typeface="Arial"/>
              </a:rPr>
              <a:t>less  quenching, longer lifetime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endParaRPr lang="en-US" altLang="en-US" sz="1400" b="0" i="1" dirty="0" smtClean="0">
              <a:solidFill>
                <a:srgbClr val="0000FF"/>
              </a:solidFill>
              <a:latin typeface="Arial"/>
              <a:cs typeface="Arial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en-US" sz="1400" b="0" i="1" dirty="0" smtClean="0">
                <a:solidFill>
                  <a:srgbClr val="0000FF"/>
                </a:solidFill>
                <a:latin typeface="Arial"/>
                <a:cs typeface="Arial"/>
              </a:rPr>
              <a:t>C</a:t>
            </a:r>
            <a:r>
              <a:rPr lang="en-US" altLang="en-US" sz="1400" b="0" baseline="-25000" dirty="0" smtClean="0">
                <a:solidFill>
                  <a:srgbClr val="0000FF"/>
                </a:solidFill>
                <a:latin typeface="Arial"/>
                <a:cs typeface="Arial"/>
              </a:rPr>
              <a:t>3</a:t>
            </a:r>
            <a:r>
              <a:rPr lang="en-US" altLang="en-US" sz="1400" b="0" dirty="0">
                <a:solidFill>
                  <a:srgbClr val="0000FF"/>
                </a:solidFill>
                <a:latin typeface="Arial"/>
                <a:cs typeface="Arial"/>
              </a:rPr>
              <a:t>-symmetry and donor </a:t>
            </a:r>
            <a:r>
              <a:rPr lang="en-US" altLang="en-US" sz="1400" b="0" dirty="0" err="1" smtClean="0">
                <a:solidFill>
                  <a:srgbClr val="0000FF"/>
                </a:solidFill>
                <a:latin typeface="Arial"/>
                <a:cs typeface="Arial"/>
              </a:rPr>
              <a:t>polarisability</a:t>
            </a:r>
            <a:r>
              <a:rPr lang="en-US" altLang="en-US" sz="1400" b="0" dirty="0" smtClean="0">
                <a:solidFill>
                  <a:srgbClr val="0000FF"/>
                </a:solidFill>
                <a:latin typeface="Arial"/>
                <a:cs typeface="Arial"/>
              </a:rPr>
              <a:t> define --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en-US" sz="1400" b="0" i="1" dirty="0" smtClean="0">
                <a:solidFill>
                  <a:srgbClr val="0000FF"/>
                </a:solidFill>
                <a:latin typeface="Arial"/>
                <a:cs typeface="Arial"/>
              </a:rPr>
              <a:t>europium spectral form</a:t>
            </a:r>
            <a:r>
              <a:rPr lang="en-US" altLang="en-US" sz="1400" b="0" dirty="0" smtClean="0">
                <a:solidFill>
                  <a:srgbClr val="0000FF"/>
                </a:solidFill>
                <a:latin typeface="Cambria" pitchFamily="18" charset="0"/>
              </a:rPr>
              <a:t> </a:t>
            </a:r>
            <a:endParaRPr lang="en-GB" altLang="en-US" sz="1400" b="0" baseline="-25000" dirty="0">
              <a:solidFill>
                <a:srgbClr val="0000FF"/>
              </a:solidFill>
              <a:latin typeface="Cambria" pitchFamily="18" charset="0"/>
            </a:endParaRP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1006149" y="1118288"/>
            <a:ext cx="3178080" cy="1162757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1" hangingPunct="1"/>
            <a:endParaRPr lang="en-GB" alt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371600" y="1299814"/>
            <a:ext cx="2746652" cy="79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1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05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87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8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en-US" sz="1400" b="0" dirty="0">
                <a:solidFill>
                  <a:srgbClr val="006600"/>
                </a:solidFill>
                <a:latin typeface="Arial"/>
                <a:cs typeface="Arial"/>
              </a:rPr>
              <a:t>Extended conjugation of</a:t>
            </a:r>
            <a:r>
              <a:rPr lang="en-US" altLang="en-US" sz="1400" b="0" dirty="0" smtClean="0">
                <a:solidFill>
                  <a:srgbClr val="006600"/>
                </a:solidFill>
                <a:latin typeface="Arial"/>
                <a:cs typeface="Arial"/>
              </a:rPr>
              <a:t> three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en-US" sz="1400" b="0" dirty="0" err="1" smtClean="0">
                <a:solidFill>
                  <a:srgbClr val="006600"/>
                </a:solidFill>
                <a:latin typeface="Arial"/>
                <a:cs typeface="Arial"/>
              </a:rPr>
              <a:t>sensitising</a:t>
            </a:r>
            <a:r>
              <a:rPr lang="en-US" altLang="en-US" sz="1400" b="0" dirty="0" smtClean="0">
                <a:solidFill>
                  <a:srgbClr val="006600"/>
                </a:solidFill>
                <a:latin typeface="Arial"/>
                <a:cs typeface="Arial"/>
              </a:rPr>
              <a:t> groups -  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en-US" sz="1400" b="0" dirty="0" smtClean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lang="en-US" altLang="en-US" sz="1400" b="0" i="1" dirty="0" smtClean="0">
                <a:solidFill>
                  <a:srgbClr val="006600"/>
                </a:solidFill>
                <a:latin typeface="Arial"/>
                <a:cs typeface="Arial"/>
              </a:rPr>
              <a:t>long  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i="1" dirty="0" err="1" smtClean="0">
                <a:solidFill>
                  <a:srgbClr val="008000"/>
                </a:solidFill>
                <a:latin typeface="Arial"/>
                <a:cs typeface="Arial"/>
              </a:rPr>
              <a:t>λ</a:t>
            </a:r>
            <a:r>
              <a:rPr lang="en-US" altLang="en-US" sz="1400" b="0" i="1" baseline="-25000" dirty="0" err="1" smtClean="0">
                <a:solidFill>
                  <a:srgbClr val="006600"/>
                </a:solidFill>
                <a:latin typeface="Arial"/>
                <a:cs typeface="Arial"/>
              </a:rPr>
              <a:t>max</a:t>
            </a:r>
            <a:r>
              <a:rPr lang="en-US" altLang="en-US" sz="1400" b="0" i="1" dirty="0" smtClean="0">
                <a:solidFill>
                  <a:srgbClr val="006600"/>
                </a:solidFill>
                <a:latin typeface="Arial"/>
                <a:cs typeface="Arial"/>
              </a:rPr>
              <a:t> and high absorbance </a:t>
            </a:r>
            <a:endParaRPr lang="en-GB" altLang="en-US" sz="1400" b="0" i="1" baseline="30000" dirty="0">
              <a:solidFill>
                <a:srgbClr val="006600"/>
              </a:solidFill>
              <a:latin typeface="Arial"/>
              <a:cs typeface="Arial"/>
            </a:endParaRPr>
          </a:p>
        </p:txBody>
      </p:sp>
      <p:sp>
        <p:nvSpPr>
          <p:cNvPr id="10" name="Rounded Rectangle 9"/>
          <p:cNvSpPr>
            <a:spLocks noChangeArrowheads="1"/>
          </p:cNvSpPr>
          <p:nvPr/>
        </p:nvSpPr>
        <p:spPr bwMode="auto">
          <a:xfrm>
            <a:off x="1006149" y="5029691"/>
            <a:ext cx="3439051" cy="1110232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1" hangingPunct="1"/>
            <a:endParaRPr lang="en-GB" alt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371600" y="5137573"/>
            <a:ext cx="3073600" cy="79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14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05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87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87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7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7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7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87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en-US" sz="1400" b="0" dirty="0">
                <a:solidFill>
                  <a:srgbClr val="FF0000"/>
                </a:solidFill>
                <a:latin typeface="Arial"/>
                <a:cs typeface="Arial"/>
              </a:rPr>
              <a:t>Modular synthesis: easy to modify</a:t>
            </a:r>
            <a:r>
              <a:rPr lang="en-US" altLang="en-US" sz="1400" b="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en-US" sz="1400" b="0" dirty="0" smtClean="0">
                <a:solidFill>
                  <a:srgbClr val="FF0000"/>
                </a:solidFill>
                <a:latin typeface="Arial"/>
                <a:cs typeface="Arial"/>
              </a:rPr>
              <a:t>and conjugate to control complex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en-US" sz="1400" b="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altLang="en-US" sz="1400" b="0" i="1" dirty="0">
                <a:solidFill>
                  <a:srgbClr val="FF0000"/>
                </a:solidFill>
                <a:latin typeface="Arial"/>
                <a:cs typeface="Arial"/>
              </a:rPr>
              <a:t>solubility and cellular </a:t>
            </a:r>
            <a:r>
              <a:rPr lang="en-US" altLang="en-US" sz="1400" b="0" i="1" dirty="0" smtClean="0">
                <a:solidFill>
                  <a:srgbClr val="FF0000"/>
                </a:solidFill>
                <a:latin typeface="Arial"/>
                <a:cs typeface="Arial"/>
              </a:rPr>
              <a:t>uptake</a:t>
            </a:r>
            <a:r>
              <a:rPr lang="en-US" altLang="en-US" sz="1400" b="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endParaRPr lang="en-GB" altLang="en-US" sz="1400" b="0" baseline="30000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58</Words>
  <Application>Microsoft Macintosh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Office Theme</vt:lpstr>
      <vt:lpstr>CS ChemDraw Drawing</vt:lpstr>
      <vt:lpstr>Slide 1</vt:lpstr>
    </vt:vector>
  </TitlesOfParts>
  <Company>Durham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Parker</dc:creator>
  <cp:lastModifiedBy>David Parker</cp:lastModifiedBy>
  <cp:revision>8</cp:revision>
  <dcterms:created xsi:type="dcterms:W3CDTF">2014-04-16T12:03:01Z</dcterms:created>
  <dcterms:modified xsi:type="dcterms:W3CDTF">2014-04-16T12:33:44Z</dcterms:modified>
</cp:coreProperties>
</file>