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6FF99"/>
    <a:srgbClr val="66FF33"/>
    <a:srgbClr val="00CC00"/>
    <a:srgbClr val="33CC33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>
        <p:scale>
          <a:sx n="78" d="100"/>
          <a:sy n="78" d="100"/>
        </p:scale>
        <p:origin x="-1146" y="12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1B55BF-72AF-491F-B5BF-38AF37A4F275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2F32D21-6530-4A16-8789-161C36F76D6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2F32D21-6530-4A16-8789-161C36F76D6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648A12-CD0C-43DA-A87E-8ECBF28D2458}" type="datetimeFigureOut">
              <a:rPr lang="en-US" smtClean="0"/>
              <a:pPr/>
              <a:t>12/7/2013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5C3647-A407-499A-9E68-C5D27DCFEEE9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lowchart: Magnetic Disk 3"/>
          <p:cNvSpPr/>
          <p:nvPr/>
        </p:nvSpPr>
        <p:spPr>
          <a:xfrm>
            <a:off x="3962400" y="2667794"/>
            <a:ext cx="1447800" cy="2666206"/>
          </a:xfrm>
          <a:prstGeom prst="flowChartMagneticDisk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lowchart: Magnetic Disk 4"/>
          <p:cNvSpPr/>
          <p:nvPr/>
        </p:nvSpPr>
        <p:spPr>
          <a:xfrm>
            <a:off x="5638800" y="2667794"/>
            <a:ext cx="1447800" cy="2818606"/>
          </a:xfrm>
          <a:prstGeom prst="flowChartMagneticDisk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Flowchart: Magnetic Disk 7"/>
          <p:cNvSpPr/>
          <p:nvPr/>
        </p:nvSpPr>
        <p:spPr>
          <a:xfrm>
            <a:off x="3962400" y="4114800"/>
            <a:ext cx="1447800" cy="1295400"/>
          </a:xfrm>
          <a:prstGeom prst="flowChartMagneticDisk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lowchart: Magnetic Disk 8"/>
          <p:cNvSpPr/>
          <p:nvPr/>
        </p:nvSpPr>
        <p:spPr>
          <a:xfrm>
            <a:off x="5638800" y="4191000"/>
            <a:ext cx="1447800" cy="1295400"/>
          </a:xfrm>
          <a:prstGeom prst="flowChartMagneticDisk">
            <a:avLst/>
          </a:prstGeom>
          <a:solidFill>
            <a:srgbClr val="66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" name="Straight Connector 13"/>
          <p:cNvCxnSpPr/>
          <p:nvPr/>
        </p:nvCxnSpPr>
        <p:spPr>
          <a:xfrm rot="5400000" flipH="1" flipV="1">
            <a:off x="1066800" y="3806952"/>
            <a:ext cx="158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/>
          <p:nvPr/>
        </p:nvCxnSpPr>
        <p:spPr>
          <a:xfrm rot="5400000" flipH="1" flipV="1">
            <a:off x="-761605" y="2742805"/>
            <a:ext cx="2895600" cy="790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/>
          <p:cNvCxnSpPr/>
          <p:nvPr/>
        </p:nvCxnSpPr>
        <p:spPr>
          <a:xfrm rot="5400000" flipH="1" flipV="1">
            <a:off x="-191294" y="2933700"/>
            <a:ext cx="2514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 rot="5400000">
            <a:off x="1105694" y="2933700"/>
            <a:ext cx="2514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rot="5400000">
            <a:off x="1219198" y="2743199"/>
            <a:ext cx="2895597" cy="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>
            <a:off x="1066800" y="1674812"/>
            <a:ext cx="12954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V="1">
            <a:off x="685800" y="1295400"/>
            <a:ext cx="1981200" cy="79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Straight Connector 63"/>
          <p:cNvCxnSpPr/>
          <p:nvPr/>
        </p:nvCxnSpPr>
        <p:spPr>
          <a:xfrm rot="5400000" flipH="1" flipV="1">
            <a:off x="3581397" y="3959352"/>
            <a:ext cx="158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/>
          <p:cNvCxnSpPr/>
          <p:nvPr/>
        </p:nvCxnSpPr>
        <p:spPr>
          <a:xfrm rot="5400000" flipH="1" flipV="1">
            <a:off x="1448193" y="2742809"/>
            <a:ext cx="2895599" cy="785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Straight Connector 65"/>
          <p:cNvCxnSpPr/>
          <p:nvPr/>
        </p:nvCxnSpPr>
        <p:spPr>
          <a:xfrm rot="5400000" flipH="1" flipV="1">
            <a:off x="1943894" y="2933700"/>
            <a:ext cx="2514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/>
          <p:cNvCxnSpPr/>
          <p:nvPr/>
        </p:nvCxnSpPr>
        <p:spPr>
          <a:xfrm rot="5400000">
            <a:off x="2934494" y="3009106"/>
            <a:ext cx="26670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/>
          <p:cNvCxnSpPr/>
          <p:nvPr/>
        </p:nvCxnSpPr>
        <p:spPr>
          <a:xfrm rot="5400000">
            <a:off x="3200404" y="2743199"/>
            <a:ext cx="2895600" cy="7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/>
          <p:cNvCxnSpPr/>
          <p:nvPr/>
        </p:nvCxnSpPr>
        <p:spPr>
          <a:xfrm>
            <a:off x="3200400" y="1675606"/>
            <a:ext cx="1066800" cy="79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/>
          <p:cNvCxnSpPr/>
          <p:nvPr/>
        </p:nvCxnSpPr>
        <p:spPr>
          <a:xfrm flipV="1">
            <a:off x="2895600" y="1295400"/>
            <a:ext cx="1752600" cy="79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/>
          <p:cNvCxnSpPr/>
          <p:nvPr/>
        </p:nvCxnSpPr>
        <p:spPr>
          <a:xfrm rot="5400000" flipH="1" flipV="1">
            <a:off x="6019793" y="3959352"/>
            <a:ext cx="158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 rot="16200000" flipV="1">
            <a:off x="3429002" y="2743198"/>
            <a:ext cx="2895600" cy="3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/>
          <p:cNvCxnSpPr/>
          <p:nvPr/>
        </p:nvCxnSpPr>
        <p:spPr>
          <a:xfrm rot="5400000" flipH="1" flipV="1">
            <a:off x="3923506" y="2932906"/>
            <a:ext cx="2514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Straight Connector 78"/>
          <p:cNvCxnSpPr/>
          <p:nvPr/>
        </p:nvCxnSpPr>
        <p:spPr>
          <a:xfrm rot="5400000">
            <a:off x="4610894" y="2933700"/>
            <a:ext cx="2514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/>
          <p:cNvCxnSpPr/>
          <p:nvPr/>
        </p:nvCxnSpPr>
        <p:spPr>
          <a:xfrm rot="5400000">
            <a:off x="4725197" y="2743200"/>
            <a:ext cx="2894805" cy="79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>
            <a:off x="5181600" y="1675606"/>
            <a:ext cx="685800" cy="79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/>
          <p:nvPr/>
        </p:nvCxnSpPr>
        <p:spPr>
          <a:xfrm>
            <a:off x="4876800" y="1295400"/>
            <a:ext cx="12954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Flowchart: Magnetic Disk 94"/>
          <p:cNvSpPr/>
          <p:nvPr/>
        </p:nvSpPr>
        <p:spPr>
          <a:xfrm>
            <a:off x="76200" y="2664746"/>
            <a:ext cx="1600200" cy="2670048"/>
          </a:xfrm>
          <a:prstGeom prst="flowChartMagneticDisk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Flowchart: Magnetic Disk 95"/>
          <p:cNvSpPr/>
          <p:nvPr/>
        </p:nvSpPr>
        <p:spPr>
          <a:xfrm>
            <a:off x="76200" y="4191000"/>
            <a:ext cx="1600200" cy="1219200"/>
          </a:xfrm>
          <a:prstGeom prst="flowChartMagneticDisk">
            <a:avLst/>
          </a:prstGeom>
          <a:solidFill>
            <a:srgbClr val="66FF3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Can 96"/>
          <p:cNvSpPr/>
          <p:nvPr/>
        </p:nvSpPr>
        <p:spPr>
          <a:xfrm>
            <a:off x="76200" y="2664746"/>
            <a:ext cx="1600200" cy="917448"/>
          </a:xfrm>
          <a:prstGeom prst="can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98" name="Straight Connector 97"/>
          <p:cNvCxnSpPr/>
          <p:nvPr/>
        </p:nvCxnSpPr>
        <p:spPr>
          <a:xfrm rot="5400000" flipH="1" flipV="1">
            <a:off x="1219193" y="3956304"/>
            <a:ext cx="158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9" name="Flowchart: Magnetic Disk 98"/>
          <p:cNvSpPr/>
          <p:nvPr/>
        </p:nvSpPr>
        <p:spPr>
          <a:xfrm>
            <a:off x="1905000" y="2667794"/>
            <a:ext cx="1676400" cy="2590800"/>
          </a:xfrm>
          <a:prstGeom prst="flowChartMagneticDisk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0" name="Flowchart: Magnetic Disk 99"/>
          <p:cNvSpPr/>
          <p:nvPr/>
        </p:nvSpPr>
        <p:spPr>
          <a:xfrm>
            <a:off x="1905000" y="4190206"/>
            <a:ext cx="1676400" cy="1219994"/>
          </a:xfrm>
          <a:prstGeom prst="flowChartMagneticDisk">
            <a:avLst/>
          </a:prstGeom>
          <a:solidFill>
            <a:srgbClr val="66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1" name="Can 100"/>
          <p:cNvSpPr/>
          <p:nvPr/>
        </p:nvSpPr>
        <p:spPr>
          <a:xfrm>
            <a:off x="1905000" y="2667794"/>
            <a:ext cx="1676400" cy="914400"/>
          </a:xfrm>
          <a:prstGeom prst="can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2" name="Straight Connector 101"/>
          <p:cNvCxnSpPr/>
          <p:nvPr/>
        </p:nvCxnSpPr>
        <p:spPr>
          <a:xfrm rot="5400000" flipH="1" flipV="1">
            <a:off x="3581393" y="3959352"/>
            <a:ext cx="1588" cy="158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3" name="Can 122"/>
          <p:cNvSpPr/>
          <p:nvPr/>
        </p:nvSpPr>
        <p:spPr>
          <a:xfrm>
            <a:off x="3962400" y="2667794"/>
            <a:ext cx="1447800" cy="914400"/>
          </a:xfrm>
          <a:prstGeom prst="can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24" name="Can 123"/>
          <p:cNvSpPr/>
          <p:nvPr/>
        </p:nvSpPr>
        <p:spPr>
          <a:xfrm>
            <a:off x="5638800" y="2667000"/>
            <a:ext cx="1447800" cy="990600"/>
          </a:xfrm>
          <a:prstGeom prst="can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Flowchart: Connector 124"/>
          <p:cNvSpPr/>
          <p:nvPr/>
        </p:nvSpPr>
        <p:spPr>
          <a:xfrm>
            <a:off x="914400" y="5029200"/>
            <a:ext cx="76200" cy="228600"/>
          </a:xfrm>
          <a:prstGeom prst="flowChartConnector">
            <a:avLst/>
          </a:prstGeom>
          <a:noFill/>
          <a:ln>
            <a:solidFill>
              <a:srgbClr val="66FF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1" name="Flowchart: Connector 140"/>
          <p:cNvSpPr/>
          <p:nvPr/>
        </p:nvSpPr>
        <p:spPr>
          <a:xfrm>
            <a:off x="3048000" y="4877594"/>
            <a:ext cx="76200" cy="228600"/>
          </a:xfrm>
          <a:prstGeom prst="flowChartConnector">
            <a:avLst/>
          </a:prstGeom>
          <a:noFill/>
          <a:ln>
            <a:solidFill>
              <a:srgbClr val="66FF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2" name="Flowchart: Connector 141"/>
          <p:cNvSpPr/>
          <p:nvPr/>
        </p:nvSpPr>
        <p:spPr>
          <a:xfrm>
            <a:off x="5029200" y="4953794"/>
            <a:ext cx="76200" cy="228600"/>
          </a:xfrm>
          <a:prstGeom prst="flowChartConnector">
            <a:avLst/>
          </a:prstGeom>
          <a:noFill/>
          <a:ln>
            <a:solidFill>
              <a:srgbClr val="66FF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7" name="Oval 106"/>
          <p:cNvSpPr/>
          <p:nvPr/>
        </p:nvSpPr>
        <p:spPr>
          <a:xfrm>
            <a:off x="1143000" y="1295400"/>
            <a:ext cx="1143000" cy="381000"/>
          </a:xfrm>
          <a:prstGeom prst="ellipse">
            <a:avLst/>
          </a:prstGeom>
          <a:solidFill>
            <a:srgbClr val="66FF33"/>
          </a:solidFill>
          <a:ln w="28575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4" name="TextBox 83"/>
          <p:cNvSpPr txBox="1"/>
          <p:nvPr/>
        </p:nvSpPr>
        <p:spPr>
          <a:xfrm>
            <a:off x="152400" y="4343400"/>
            <a:ext cx="1324402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>
                <a:latin typeface="+mj-lt"/>
              </a:rPr>
              <a:t>Compound in HEPES buffer</a:t>
            </a:r>
            <a:endParaRPr lang="en-US" sz="800" b="1" dirty="0">
              <a:latin typeface="+mj-lt"/>
            </a:endParaRPr>
          </a:p>
        </p:txBody>
      </p:sp>
      <p:sp>
        <p:nvSpPr>
          <p:cNvPr id="89" name="TextBox 88"/>
          <p:cNvSpPr txBox="1"/>
          <p:nvPr/>
        </p:nvSpPr>
        <p:spPr>
          <a:xfrm>
            <a:off x="84124" y="4782979"/>
            <a:ext cx="60465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Glucose</a:t>
            </a:r>
            <a:endParaRPr lang="en-US" sz="1000" b="1" dirty="0"/>
          </a:p>
        </p:txBody>
      </p:sp>
      <p:sp>
        <p:nvSpPr>
          <p:cNvPr id="90" name="TextBox 89"/>
          <p:cNvSpPr txBox="1"/>
          <p:nvPr/>
        </p:nvSpPr>
        <p:spPr>
          <a:xfrm>
            <a:off x="152400" y="4935379"/>
            <a:ext cx="39466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ATP</a:t>
            </a:r>
            <a:endParaRPr lang="en-US" sz="1000" b="1" dirty="0"/>
          </a:p>
        </p:txBody>
      </p:sp>
      <p:grpSp>
        <p:nvGrpSpPr>
          <p:cNvPr id="94" name="Group 93"/>
          <p:cNvGrpSpPr/>
          <p:nvPr/>
        </p:nvGrpSpPr>
        <p:grpSpPr>
          <a:xfrm>
            <a:off x="609600" y="4724400"/>
            <a:ext cx="457200" cy="246221"/>
            <a:chOff x="838200" y="4651177"/>
            <a:chExt cx="457200" cy="246221"/>
          </a:xfrm>
        </p:grpSpPr>
        <p:cxnSp>
          <p:nvCxnSpPr>
            <p:cNvPr id="103" name="Straight Arrow Connector 102"/>
            <p:cNvCxnSpPr/>
            <p:nvPr/>
          </p:nvCxnSpPr>
          <p:spPr>
            <a:xfrm flipV="1">
              <a:off x="838200" y="4878288"/>
              <a:ext cx="457200" cy="1489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4" name="TextBox 103"/>
            <p:cNvSpPr txBox="1"/>
            <p:nvPr/>
          </p:nvSpPr>
          <p:spPr>
            <a:xfrm>
              <a:off x="838200" y="4651177"/>
              <a:ext cx="33534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b="1" dirty="0" smtClean="0"/>
                <a:t>HK</a:t>
              </a:r>
              <a:endParaRPr lang="en-US" sz="1000" b="1" dirty="0"/>
            </a:p>
          </p:txBody>
        </p:sp>
      </p:grpSp>
      <p:sp>
        <p:nvSpPr>
          <p:cNvPr id="105" name="TextBox 104"/>
          <p:cNvSpPr txBox="1"/>
          <p:nvPr/>
        </p:nvSpPr>
        <p:spPr>
          <a:xfrm>
            <a:off x="1122928" y="4782979"/>
            <a:ext cx="40107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G6P</a:t>
            </a:r>
            <a:endParaRPr lang="en-US" sz="1000" b="1" dirty="0"/>
          </a:p>
        </p:txBody>
      </p:sp>
      <p:sp>
        <p:nvSpPr>
          <p:cNvPr id="106" name="TextBox 105"/>
          <p:cNvSpPr txBox="1"/>
          <p:nvPr/>
        </p:nvSpPr>
        <p:spPr>
          <a:xfrm>
            <a:off x="1143000" y="4935379"/>
            <a:ext cx="41069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ADP</a:t>
            </a:r>
            <a:endParaRPr lang="en-US" sz="1000" b="1" dirty="0"/>
          </a:p>
        </p:txBody>
      </p:sp>
      <p:sp>
        <p:nvSpPr>
          <p:cNvPr id="108" name="TextBox 107"/>
          <p:cNvSpPr txBox="1"/>
          <p:nvPr/>
        </p:nvSpPr>
        <p:spPr>
          <a:xfrm>
            <a:off x="2059770" y="4706779"/>
            <a:ext cx="37863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F6P</a:t>
            </a:r>
            <a:endParaRPr lang="en-US" sz="1000" b="1" dirty="0"/>
          </a:p>
        </p:txBody>
      </p:sp>
      <p:sp>
        <p:nvSpPr>
          <p:cNvPr id="109" name="TextBox 108"/>
          <p:cNvSpPr txBox="1"/>
          <p:nvPr/>
        </p:nvSpPr>
        <p:spPr>
          <a:xfrm>
            <a:off x="2043740" y="4876800"/>
            <a:ext cx="39466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ATP</a:t>
            </a:r>
            <a:endParaRPr lang="en-US" sz="1000" b="1" dirty="0"/>
          </a:p>
        </p:txBody>
      </p:sp>
      <p:grpSp>
        <p:nvGrpSpPr>
          <p:cNvPr id="110" name="Group 109"/>
          <p:cNvGrpSpPr/>
          <p:nvPr/>
        </p:nvGrpSpPr>
        <p:grpSpPr>
          <a:xfrm>
            <a:off x="2514600" y="4706779"/>
            <a:ext cx="457200" cy="246221"/>
            <a:chOff x="762000" y="4648200"/>
            <a:chExt cx="457200" cy="246221"/>
          </a:xfrm>
        </p:grpSpPr>
        <p:cxnSp>
          <p:nvCxnSpPr>
            <p:cNvPr id="111" name="Straight Arrow Connector 110"/>
            <p:cNvCxnSpPr/>
            <p:nvPr/>
          </p:nvCxnSpPr>
          <p:spPr>
            <a:xfrm flipV="1">
              <a:off x="762000" y="4876800"/>
              <a:ext cx="457200" cy="1489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2" name="TextBox 111"/>
            <p:cNvSpPr txBox="1"/>
            <p:nvPr/>
          </p:nvSpPr>
          <p:spPr>
            <a:xfrm>
              <a:off x="762000" y="4648200"/>
              <a:ext cx="38343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b="1" dirty="0" smtClean="0"/>
                <a:t>PFK</a:t>
              </a:r>
              <a:endParaRPr lang="en-US" sz="1000" b="1" dirty="0"/>
            </a:p>
          </p:txBody>
        </p:sp>
      </p:grpSp>
      <p:sp>
        <p:nvSpPr>
          <p:cNvPr id="113" name="TextBox 112"/>
          <p:cNvSpPr txBox="1"/>
          <p:nvPr/>
        </p:nvSpPr>
        <p:spPr>
          <a:xfrm>
            <a:off x="3016078" y="4724400"/>
            <a:ext cx="64152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F1,6 </a:t>
            </a:r>
            <a:r>
              <a:rPr lang="en-US" sz="1000" b="1" dirty="0" err="1" smtClean="0"/>
              <a:t>diP</a:t>
            </a:r>
            <a:r>
              <a:rPr lang="en-US" sz="1000" b="1" dirty="0" smtClean="0"/>
              <a:t>,</a:t>
            </a:r>
            <a:endParaRPr lang="en-US" sz="1000" b="1" dirty="0"/>
          </a:p>
        </p:txBody>
      </p:sp>
      <p:sp>
        <p:nvSpPr>
          <p:cNvPr id="114" name="TextBox 113"/>
          <p:cNvSpPr txBox="1"/>
          <p:nvPr/>
        </p:nvSpPr>
        <p:spPr>
          <a:xfrm>
            <a:off x="3094510" y="4876800"/>
            <a:ext cx="41069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ADP</a:t>
            </a:r>
            <a:endParaRPr lang="en-US" sz="1000" b="1" dirty="0"/>
          </a:p>
        </p:txBody>
      </p:sp>
      <p:sp>
        <p:nvSpPr>
          <p:cNvPr id="115" name="TextBox 114"/>
          <p:cNvSpPr txBox="1"/>
          <p:nvPr/>
        </p:nvSpPr>
        <p:spPr>
          <a:xfrm>
            <a:off x="3958473" y="4737556"/>
            <a:ext cx="630301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1,3 </a:t>
            </a:r>
            <a:r>
              <a:rPr lang="en-US" sz="1000" b="1" dirty="0" err="1" smtClean="0"/>
              <a:t>biPG</a:t>
            </a:r>
            <a:endParaRPr lang="en-US" sz="1000" b="1" dirty="0"/>
          </a:p>
        </p:txBody>
      </p:sp>
      <p:sp>
        <p:nvSpPr>
          <p:cNvPr id="116" name="TextBox 115"/>
          <p:cNvSpPr txBox="1"/>
          <p:nvPr/>
        </p:nvSpPr>
        <p:spPr>
          <a:xfrm>
            <a:off x="3977594" y="4953000"/>
            <a:ext cx="41069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ADP</a:t>
            </a:r>
            <a:endParaRPr lang="en-US" sz="1000" b="1" dirty="0"/>
          </a:p>
        </p:txBody>
      </p:sp>
      <p:grpSp>
        <p:nvGrpSpPr>
          <p:cNvPr id="117" name="Group 116"/>
          <p:cNvGrpSpPr/>
          <p:nvPr/>
        </p:nvGrpSpPr>
        <p:grpSpPr>
          <a:xfrm>
            <a:off x="4495800" y="4724400"/>
            <a:ext cx="457200" cy="246221"/>
            <a:chOff x="762000" y="4648200"/>
            <a:chExt cx="457200" cy="246221"/>
          </a:xfrm>
        </p:grpSpPr>
        <p:cxnSp>
          <p:nvCxnSpPr>
            <p:cNvPr id="118" name="Straight Arrow Connector 117"/>
            <p:cNvCxnSpPr/>
            <p:nvPr/>
          </p:nvCxnSpPr>
          <p:spPr>
            <a:xfrm flipV="1">
              <a:off x="762000" y="4876800"/>
              <a:ext cx="457200" cy="1489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19" name="TextBox 118"/>
            <p:cNvSpPr txBox="1"/>
            <p:nvPr/>
          </p:nvSpPr>
          <p:spPr>
            <a:xfrm>
              <a:off x="782004" y="4648200"/>
              <a:ext cx="405880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b="1" dirty="0" smtClean="0"/>
                <a:t>PGK</a:t>
              </a:r>
              <a:endParaRPr lang="en-US" sz="1000" b="1" dirty="0"/>
            </a:p>
          </p:txBody>
        </p:sp>
      </p:grpSp>
      <p:sp>
        <p:nvSpPr>
          <p:cNvPr id="120" name="TextBox 119"/>
          <p:cNvSpPr txBox="1"/>
          <p:nvPr/>
        </p:nvSpPr>
        <p:spPr>
          <a:xfrm>
            <a:off x="4953000" y="4737556"/>
            <a:ext cx="42992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3 PG</a:t>
            </a:r>
            <a:endParaRPr lang="en-US" sz="1000" b="1" dirty="0"/>
          </a:p>
        </p:txBody>
      </p:sp>
      <p:sp>
        <p:nvSpPr>
          <p:cNvPr id="122" name="TextBox 121"/>
          <p:cNvSpPr txBox="1"/>
          <p:nvPr/>
        </p:nvSpPr>
        <p:spPr>
          <a:xfrm>
            <a:off x="4953000" y="4950023"/>
            <a:ext cx="39466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ATP</a:t>
            </a:r>
            <a:endParaRPr lang="en-US" sz="1000" b="1" dirty="0"/>
          </a:p>
        </p:txBody>
      </p:sp>
      <p:sp>
        <p:nvSpPr>
          <p:cNvPr id="126" name="TextBox 125"/>
          <p:cNvSpPr txBox="1"/>
          <p:nvPr/>
        </p:nvSpPr>
        <p:spPr>
          <a:xfrm>
            <a:off x="5710958" y="4800600"/>
            <a:ext cx="385042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PEP</a:t>
            </a:r>
            <a:endParaRPr lang="en-US" sz="1000" b="1" dirty="0"/>
          </a:p>
        </p:txBody>
      </p:sp>
      <p:sp>
        <p:nvSpPr>
          <p:cNvPr id="127" name="TextBox 126"/>
          <p:cNvSpPr txBox="1"/>
          <p:nvPr/>
        </p:nvSpPr>
        <p:spPr>
          <a:xfrm>
            <a:off x="5715000" y="5011579"/>
            <a:ext cx="41069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ADP</a:t>
            </a:r>
            <a:endParaRPr lang="en-US" sz="1000" b="1" dirty="0"/>
          </a:p>
        </p:txBody>
      </p:sp>
      <p:grpSp>
        <p:nvGrpSpPr>
          <p:cNvPr id="128" name="Group 127"/>
          <p:cNvGrpSpPr/>
          <p:nvPr/>
        </p:nvGrpSpPr>
        <p:grpSpPr>
          <a:xfrm>
            <a:off x="6172200" y="4859179"/>
            <a:ext cx="457200" cy="246221"/>
            <a:chOff x="762000" y="4648200"/>
            <a:chExt cx="457200" cy="246221"/>
          </a:xfrm>
        </p:grpSpPr>
        <p:cxnSp>
          <p:nvCxnSpPr>
            <p:cNvPr id="129" name="Straight Arrow Connector 128"/>
            <p:cNvCxnSpPr/>
            <p:nvPr/>
          </p:nvCxnSpPr>
          <p:spPr>
            <a:xfrm flipV="1">
              <a:off x="762000" y="4876800"/>
              <a:ext cx="457200" cy="1489"/>
            </a:xfrm>
            <a:prstGeom prst="straightConnector1">
              <a:avLst/>
            </a:prstGeom>
            <a:ln w="1270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30" name="TextBox 129"/>
            <p:cNvSpPr txBox="1"/>
            <p:nvPr/>
          </p:nvSpPr>
          <p:spPr>
            <a:xfrm>
              <a:off x="762000" y="4648200"/>
              <a:ext cx="324128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b="1" dirty="0" smtClean="0"/>
                <a:t>PK</a:t>
              </a:r>
              <a:endParaRPr lang="en-US" sz="1000" b="1" dirty="0"/>
            </a:p>
          </p:txBody>
        </p:sp>
      </p:grpSp>
      <p:sp>
        <p:nvSpPr>
          <p:cNvPr id="131" name="TextBox 130"/>
          <p:cNvSpPr txBox="1"/>
          <p:nvPr/>
        </p:nvSpPr>
        <p:spPr>
          <a:xfrm>
            <a:off x="6502042" y="4782979"/>
            <a:ext cx="6607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err="1" smtClean="0"/>
              <a:t>Pyruvate</a:t>
            </a:r>
            <a:endParaRPr lang="en-US" sz="1000" b="1" dirty="0"/>
          </a:p>
        </p:txBody>
      </p:sp>
      <p:sp>
        <p:nvSpPr>
          <p:cNvPr id="132" name="TextBox 131"/>
          <p:cNvSpPr txBox="1"/>
          <p:nvPr/>
        </p:nvSpPr>
        <p:spPr>
          <a:xfrm>
            <a:off x="6691940" y="5029200"/>
            <a:ext cx="39466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ATP</a:t>
            </a:r>
            <a:endParaRPr lang="en-US" sz="1000" b="1" dirty="0"/>
          </a:p>
        </p:txBody>
      </p:sp>
      <p:cxnSp>
        <p:nvCxnSpPr>
          <p:cNvPr id="73" name="Straight Connector 72"/>
          <p:cNvCxnSpPr/>
          <p:nvPr/>
        </p:nvCxnSpPr>
        <p:spPr>
          <a:xfrm rot="5400000">
            <a:off x="572294" y="2705100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/>
          <p:cNvCxnSpPr/>
          <p:nvPr/>
        </p:nvCxnSpPr>
        <p:spPr>
          <a:xfrm rot="5400000">
            <a:off x="951706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Straight Connector 74"/>
          <p:cNvCxnSpPr/>
          <p:nvPr/>
        </p:nvCxnSpPr>
        <p:spPr>
          <a:xfrm rot="5400000">
            <a:off x="2248694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 rot="5400000">
            <a:off x="2553494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/>
          <p:nvPr/>
        </p:nvCxnSpPr>
        <p:spPr>
          <a:xfrm rot="5400000">
            <a:off x="2782094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/>
          <p:cNvCxnSpPr/>
          <p:nvPr/>
        </p:nvCxnSpPr>
        <p:spPr>
          <a:xfrm rot="5400000">
            <a:off x="3086894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/>
          <p:cNvCxnSpPr/>
          <p:nvPr/>
        </p:nvCxnSpPr>
        <p:spPr>
          <a:xfrm rot="5400000">
            <a:off x="4153694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Connector 90"/>
          <p:cNvCxnSpPr/>
          <p:nvPr/>
        </p:nvCxnSpPr>
        <p:spPr>
          <a:xfrm rot="5400000">
            <a:off x="4534694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Straight Connector 132"/>
          <p:cNvCxnSpPr/>
          <p:nvPr/>
        </p:nvCxnSpPr>
        <p:spPr>
          <a:xfrm rot="5400000">
            <a:off x="4763294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Straight Connector 133"/>
          <p:cNvCxnSpPr/>
          <p:nvPr/>
        </p:nvCxnSpPr>
        <p:spPr>
          <a:xfrm rot="5400000">
            <a:off x="5068094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5" name="Straight Connector 134"/>
          <p:cNvCxnSpPr/>
          <p:nvPr/>
        </p:nvCxnSpPr>
        <p:spPr>
          <a:xfrm rot="5400000">
            <a:off x="5753894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Straight Connector 135"/>
          <p:cNvCxnSpPr/>
          <p:nvPr/>
        </p:nvCxnSpPr>
        <p:spPr>
          <a:xfrm rot="5400000">
            <a:off x="6057106" y="2704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Sun 92"/>
          <p:cNvSpPr/>
          <p:nvPr/>
        </p:nvSpPr>
        <p:spPr>
          <a:xfrm>
            <a:off x="1828800" y="1371600"/>
            <a:ext cx="152400" cy="152400"/>
          </a:xfrm>
          <a:prstGeom prst="sun">
            <a:avLst/>
          </a:prstGeom>
          <a:noFill/>
          <a:ln>
            <a:solidFill>
              <a:srgbClr val="66FF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1" name="Straight Connector 120"/>
          <p:cNvCxnSpPr/>
          <p:nvPr/>
        </p:nvCxnSpPr>
        <p:spPr>
          <a:xfrm rot="5400000">
            <a:off x="2248694" y="4228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7" name="Straight Connector 136"/>
          <p:cNvCxnSpPr/>
          <p:nvPr/>
        </p:nvCxnSpPr>
        <p:spPr>
          <a:xfrm rot="5400000">
            <a:off x="2553494" y="4228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8" name="Straight Connector 137"/>
          <p:cNvCxnSpPr/>
          <p:nvPr/>
        </p:nvCxnSpPr>
        <p:spPr>
          <a:xfrm rot="5400000">
            <a:off x="2782094" y="4228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9" name="Straight Connector 138"/>
          <p:cNvCxnSpPr/>
          <p:nvPr/>
        </p:nvCxnSpPr>
        <p:spPr>
          <a:xfrm rot="5400000">
            <a:off x="3086894" y="4228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3" name="Straight Connector 142"/>
          <p:cNvCxnSpPr/>
          <p:nvPr/>
        </p:nvCxnSpPr>
        <p:spPr>
          <a:xfrm rot="5400000">
            <a:off x="4572794" y="4266406"/>
            <a:ext cx="1524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Straight Connector 143"/>
          <p:cNvCxnSpPr/>
          <p:nvPr/>
        </p:nvCxnSpPr>
        <p:spPr>
          <a:xfrm rot="5400000">
            <a:off x="4801394" y="4266406"/>
            <a:ext cx="1524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Straight Connector 144"/>
          <p:cNvCxnSpPr/>
          <p:nvPr/>
        </p:nvCxnSpPr>
        <p:spPr>
          <a:xfrm rot="5400000">
            <a:off x="5106194" y="4266406"/>
            <a:ext cx="1524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6" name="Straight Connector 145"/>
          <p:cNvCxnSpPr/>
          <p:nvPr/>
        </p:nvCxnSpPr>
        <p:spPr>
          <a:xfrm rot="5400000">
            <a:off x="5753894" y="43045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7" name="Straight Connector 146"/>
          <p:cNvCxnSpPr/>
          <p:nvPr/>
        </p:nvCxnSpPr>
        <p:spPr>
          <a:xfrm rot="5400000">
            <a:off x="6058694" y="43045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8" name="Straight Connector 147"/>
          <p:cNvCxnSpPr/>
          <p:nvPr/>
        </p:nvCxnSpPr>
        <p:spPr>
          <a:xfrm rot="5400000">
            <a:off x="951706" y="4228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Straight Connector 148"/>
          <p:cNvCxnSpPr/>
          <p:nvPr/>
        </p:nvCxnSpPr>
        <p:spPr>
          <a:xfrm rot="5400000">
            <a:off x="572294" y="4228306"/>
            <a:ext cx="2286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0" name="TextBox 149"/>
          <p:cNvSpPr txBox="1"/>
          <p:nvPr/>
        </p:nvSpPr>
        <p:spPr>
          <a:xfrm>
            <a:off x="1254833" y="1338590"/>
            <a:ext cx="87876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b="1" dirty="0" smtClean="0"/>
              <a:t>ISOMERASE</a:t>
            </a:r>
            <a:endParaRPr lang="en-US" sz="1100" b="1" dirty="0"/>
          </a:p>
        </p:txBody>
      </p:sp>
      <p:sp>
        <p:nvSpPr>
          <p:cNvPr id="151" name="TextBox 150"/>
          <p:cNvSpPr txBox="1"/>
          <p:nvPr/>
        </p:nvSpPr>
        <p:spPr>
          <a:xfrm>
            <a:off x="125860" y="5486400"/>
            <a:ext cx="13981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>
                <a:solidFill>
                  <a:schemeClr val="bg1">
                    <a:lumMod val="50000"/>
                  </a:schemeClr>
                </a:solidFill>
              </a:rPr>
              <a:t>FLUORESCENCE QUENCHING</a:t>
            </a:r>
          </a:p>
          <a:p>
            <a:r>
              <a:rPr lang="en-US" sz="800" b="1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endParaRPr lang="en-US" sz="800" b="1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52" name="TextBox 151"/>
          <p:cNvSpPr txBox="1"/>
          <p:nvPr/>
        </p:nvSpPr>
        <p:spPr>
          <a:xfrm>
            <a:off x="1981200" y="5486400"/>
            <a:ext cx="139814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>
                <a:solidFill>
                  <a:schemeClr val="bg1">
                    <a:lumMod val="50000"/>
                  </a:schemeClr>
                </a:solidFill>
              </a:rPr>
              <a:t>FLUORESCENCE QUENCHING</a:t>
            </a:r>
          </a:p>
          <a:p>
            <a:r>
              <a:rPr lang="en-US" sz="800" b="1" dirty="0" smtClean="0">
                <a:solidFill>
                  <a:schemeClr val="bg1">
                    <a:lumMod val="50000"/>
                  </a:schemeClr>
                </a:solidFill>
              </a:rPr>
              <a:t> </a:t>
            </a:r>
            <a:endParaRPr lang="en-US" sz="800" b="1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153" name="TextBox 152"/>
          <p:cNvSpPr txBox="1"/>
          <p:nvPr/>
        </p:nvSpPr>
        <p:spPr>
          <a:xfrm>
            <a:off x="3926358" y="5486400"/>
            <a:ext cx="15600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>
                <a:solidFill>
                  <a:srgbClr val="00CC00"/>
                </a:solidFill>
              </a:rPr>
              <a:t>FLUORESCENCE  ENHANCEMENT</a:t>
            </a:r>
          </a:p>
          <a:p>
            <a:r>
              <a:rPr lang="en-US" sz="800" b="1" dirty="0" smtClean="0">
                <a:solidFill>
                  <a:srgbClr val="00CC00"/>
                </a:solidFill>
              </a:rPr>
              <a:t>     </a:t>
            </a:r>
            <a:endParaRPr lang="en-US" sz="800" b="1" dirty="0">
              <a:solidFill>
                <a:srgbClr val="00CC00"/>
              </a:solidFill>
            </a:endParaRPr>
          </a:p>
        </p:txBody>
      </p:sp>
      <p:sp>
        <p:nvSpPr>
          <p:cNvPr id="154" name="TextBox 153"/>
          <p:cNvSpPr txBox="1"/>
          <p:nvPr/>
        </p:nvSpPr>
        <p:spPr>
          <a:xfrm>
            <a:off x="5602758" y="5481935"/>
            <a:ext cx="15600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>
                <a:solidFill>
                  <a:srgbClr val="00CC00"/>
                </a:solidFill>
              </a:rPr>
              <a:t>FLUORESCENCE  ENHANCEMENT</a:t>
            </a:r>
          </a:p>
          <a:p>
            <a:r>
              <a:rPr lang="en-US" sz="800" b="1" dirty="0" smtClean="0">
                <a:solidFill>
                  <a:srgbClr val="00CC00"/>
                </a:solidFill>
              </a:rPr>
              <a:t>     </a:t>
            </a:r>
            <a:endParaRPr lang="en-US" sz="800" b="1" dirty="0">
              <a:solidFill>
                <a:srgbClr val="00CC00"/>
              </a:solidFill>
            </a:endParaRPr>
          </a:p>
        </p:txBody>
      </p:sp>
      <p:sp>
        <p:nvSpPr>
          <p:cNvPr id="155" name="Flowchart: Magnetic Disk 154"/>
          <p:cNvSpPr/>
          <p:nvPr/>
        </p:nvSpPr>
        <p:spPr>
          <a:xfrm>
            <a:off x="7315200" y="2667000"/>
            <a:ext cx="1524000" cy="2819400"/>
          </a:xfrm>
          <a:prstGeom prst="flowChartMagneticDisk">
            <a:avLst/>
          </a:prstGeom>
          <a:noFill/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6" name="Flowchart: Magnetic Disk 155"/>
          <p:cNvSpPr/>
          <p:nvPr/>
        </p:nvSpPr>
        <p:spPr>
          <a:xfrm>
            <a:off x="7315200" y="4190206"/>
            <a:ext cx="1524000" cy="1296194"/>
          </a:xfrm>
          <a:prstGeom prst="flowChartMagneticDisk">
            <a:avLst/>
          </a:prstGeom>
          <a:solidFill>
            <a:schemeClr val="bg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7" name="Can 156"/>
          <p:cNvSpPr/>
          <p:nvPr/>
        </p:nvSpPr>
        <p:spPr>
          <a:xfrm>
            <a:off x="7315200" y="2667000"/>
            <a:ext cx="1524000" cy="990600"/>
          </a:xfrm>
          <a:prstGeom prst="can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58" name="Straight Connector 157"/>
          <p:cNvCxnSpPr/>
          <p:nvPr/>
        </p:nvCxnSpPr>
        <p:spPr>
          <a:xfrm rot="5400000">
            <a:off x="5715794" y="2056606"/>
            <a:ext cx="15240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9" name="Straight Connector 158"/>
          <p:cNvCxnSpPr/>
          <p:nvPr/>
        </p:nvCxnSpPr>
        <p:spPr>
          <a:xfrm rot="5400000">
            <a:off x="6210699" y="2247501"/>
            <a:ext cx="1143000" cy="79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4" name="Straight Connector 163"/>
          <p:cNvCxnSpPr/>
          <p:nvPr/>
        </p:nvCxnSpPr>
        <p:spPr>
          <a:xfrm rot="5400000">
            <a:off x="5867798" y="3809602"/>
            <a:ext cx="1219202" cy="79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Straight Connector 164"/>
          <p:cNvCxnSpPr/>
          <p:nvPr/>
        </p:nvCxnSpPr>
        <p:spPr>
          <a:xfrm rot="5400000">
            <a:off x="6172598" y="3809602"/>
            <a:ext cx="1219202" cy="79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Straight Connector 165"/>
          <p:cNvCxnSpPr/>
          <p:nvPr/>
        </p:nvCxnSpPr>
        <p:spPr>
          <a:xfrm>
            <a:off x="6477000" y="1295400"/>
            <a:ext cx="1828800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7" name="Straight Connector 166"/>
          <p:cNvCxnSpPr/>
          <p:nvPr/>
        </p:nvCxnSpPr>
        <p:spPr>
          <a:xfrm rot="5400000">
            <a:off x="7352900" y="2247502"/>
            <a:ext cx="1143002" cy="79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Straight Connector 167"/>
          <p:cNvCxnSpPr/>
          <p:nvPr/>
        </p:nvCxnSpPr>
        <p:spPr>
          <a:xfrm rot="5400000">
            <a:off x="7544593" y="2057401"/>
            <a:ext cx="1524002" cy="158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0" name="Straight Connector 169"/>
          <p:cNvCxnSpPr/>
          <p:nvPr/>
        </p:nvCxnSpPr>
        <p:spPr>
          <a:xfrm rot="5400000">
            <a:off x="7353699" y="3771501"/>
            <a:ext cx="1143000" cy="79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1" name="Straight Connector 170"/>
          <p:cNvCxnSpPr/>
          <p:nvPr/>
        </p:nvCxnSpPr>
        <p:spPr>
          <a:xfrm rot="5400000">
            <a:off x="7734699" y="3771501"/>
            <a:ext cx="1143000" cy="798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Straight Connector 171"/>
          <p:cNvCxnSpPr/>
          <p:nvPr/>
        </p:nvCxnSpPr>
        <p:spPr>
          <a:xfrm>
            <a:off x="6781800" y="1675606"/>
            <a:ext cx="1143000" cy="794"/>
          </a:xfrm>
          <a:prstGeom prst="line">
            <a:avLst/>
          </a:prstGeom>
          <a:ln w="2857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7" name="TextBox 176"/>
          <p:cNvSpPr txBox="1"/>
          <p:nvPr/>
        </p:nvSpPr>
        <p:spPr>
          <a:xfrm>
            <a:off x="7315200" y="5481935"/>
            <a:ext cx="156004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800" b="1" dirty="0" smtClean="0">
                <a:solidFill>
                  <a:srgbClr val="00CC00"/>
                </a:solidFill>
              </a:rPr>
              <a:t>FLUORESCENCE  ENHANCEMENT</a:t>
            </a:r>
          </a:p>
          <a:p>
            <a:r>
              <a:rPr lang="en-US" sz="800" b="1" dirty="0" smtClean="0">
                <a:solidFill>
                  <a:srgbClr val="00CC00"/>
                </a:solidFill>
              </a:rPr>
              <a:t>     </a:t>
            </a:r>
            <a:endParaRPr lang="en-US" sz="800" b="1" dirty="0">
              <a:solidFill>
                <a:srgbClr val="00CC00"/>
              </a:solidFill>
            </a:endParaRPr>
          </a:p>
        </p:txBody>
      </p:sp>
      <p:sp>
        <p:nvSpPr>
          <p:cNvPr id="180" name="TextBox 179"/>
          <p:cNvSpPr txBox="1"/>
          <p:nvPr/>
        </p:nvSpPr>
        <p:spPr>
          <a:xfrm>
            <a:off x="7220590" y="4267200"/>
            <a:ext cx="154241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>
                <a:latin typeface="+mj-lt"/>
              </a:rPr>
              <a:t>             Mitochondrial Sol.</a:t>
            </a:r>
            <a:endParaRPr lang="en-US" sz="1000" b="1" dirty="0">
              <a:latin typeface="+mj-lt"/>
            </a:endParaRPr>
          </a:p>
        </p:txBody>
      </p:sp>
      <p:sp>
        <p:nvSpPr>
          <p:cNvPr id="181" name="Oval 180"/>
          <p:cNvSpPr/>
          <p:nvPr/>
        </p:nvSpPr>
        <p:spPr>
          <a:xfrm>
            <a:off x="6629400" y="5029200"/>
            <a:ext cx="76200" cy="152400"/>
          </a:xfrm>
          <a:prstGeom prst="ellipse">
            <a:avLst/>
          </a:prstGeom>
          <a:noFill/>
          <a:ln>
            <a:solidFill>
              <a:srgbClr val="66FF3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0" name="TextBox 189"/>
          <p:cNvSpPr txBox="1"/>
          <p:nvPr/>
        </p:nvSpPr>
        <p:spPr>
          <a:xfrm>
            <a:off x="7315200" y="4724400"/>
            <a:ext cx="6607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err="1" smtClean="0"/>
              <a:t>Pyruvate</a:t>
            </a:r>
            <a:endParaRPr lang="en-US" sz="1000" b="1" dirty="0"/>
          </a:p>
        </p:txBody>
      </p:sp>
      <p:sp>
        <p:nvSpPr>
          <p:cNvPr id="191" name="TextBox 190"/>
          <p:cNvSpPr txBox="1"/>
          <p:nvPr/>
        </p:nvSpPr>
        <p:spPr>
          <a:xfrm>
            <a:off x="7391400" y="4966156"/>
            <a:ext cx="41069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b="1" dirty="0" smtClean="0"/>
              <a:t>ADP</a:t>
            </a:r>
            <a:endParaRPr lang="en-US" sz="1000" b="1" dirty="0"/>
          </a:p>
        </p:txBody>
      </p:sp>
      <p:cxnSp>
        <p:nvCxnSpPr>
          <p:cNvPr id="193" name="Straight Arrow Connector 192"/>
          <p:cNvCxnSpPr/>
          <p:nvPr/>
        </p:nvCxnSpPr>
        <p:spPr>
          <a:xfrm>
            <a:off x="7848600" y="4953000"/>
            <a:ext cx="609600" cy="158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96" name="Group 195"/>
          <p:cNvGrpSpPr/>
          <p:nvPr/>
        </p:nvGrpSpPr>
        <p:grpSpPr>
          <a:xfrm>
            <a:off x="8416430" y="4724400"/>
            <a:ext cx="386646" cy="474821"/>
            <a:chOff x="8416430" y="4724400"/>
            <a:chExt cx="386646" cy="474821"/>
          </a:xfrm>
        </p:grpSpPr>
        <p:sp>
          <p:nvSpPr>
            <p:cNvPr id="194" name="TextBox 193"/>
            <p:cNvSpPr txBox="1"/>
            <p:nvPr/>
          </p:nvSpPr>
          <p:spPr>
            <a:xfrm>
              <a:off x="8416430" y="4953000"/>
              <a:ext cx="386644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/>
                <a:t>ATP</a:t>
              </a:r>
              <a:endParaRPr lang="en-US" sz="1000" dirty="0"/>
            </a:p>
          </p:txBody>
        </p:sp>
        <p:sp>
          <p:nvSpPr>
            <p:cNvPr id="195" name="TextBox 194"/>
            <p:cNvSpPr txBox="1"/>
            <p:nvPr/>
          </p:nvSpPr>
          <p:spPr>
            <a:xfrm>
              <a:off x="8421240" y="4724400"/>
              <a:ext cx="381836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b="1" dirty="0" smtClean="0"/>
                <a:t>CO</a:t>
              </a:r>
              <a:r>
                <a:rPr lang="en-US" sz="1000" b="1" baseline="-25000" dirty="0" smtClean="0"/>
                <a:t>2</a:t>
              </a:r>
              <a:endParaRPr lang="en-US" sz="1000" b="1" dirty="0"/>
            </a:p>
          </p:txBody>
        </p:sp>
      </p:grpSp>
      <p:sp>
        <p:nvSpPr>
          <p:cNvPr id="140" name="Oval 139"/>
          <p:cNvSpPr/>
          <p:nvPr/>
        </p:nvSpPr>
        <p:spPr>
          <a:xfrm>
            <a:off x="3200400" y="1295400"/>
            <a:ext cx="1143000" cy="381000"/>
          </a:xfrm>
          <a:prstGeom prst="ellipse">
            <a:avLst/>
          </a:prstGeom>
          <a:solidFill>
            <a:srgbClr val="66FF33"/>
          </a:solidFill>
          <a:ln w="28575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0" name="Oval 159"/>
          <p:cNvSpPr/>
          <p:nvPr/>
        </p:nvSpPr>
        <p:spPr>
          <a:xfrm>
            <a:off x="4953000" y="1295400"/>
            <a:ext cx="1143000" cy="381000"/>
          </a:xfrm>
          <a:prstGeom prst="ellipse">
            <a:avLst/>
          </a:prstGeom>
          <a:solidFill>
            <a:srgbClr val="66FF33"/>
          </a:solidFill>
          <a:ln w="28575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3" name="Explosion 2 172"/>
          <p:cNvSpPr/>
          <p:nvPr/>
        </p:nvSpPr>
        <p:spPr>
          <a:xfrm rot="1342936">
            <a:off x="5226860" y="1312012"/>
            <a:ext cx="556282" cy="347776"/>
          </a:xfrm>
          <a:prstGeom prst="irregularSeal2">
            <a:avLst/>
          </a:prstGeom>
          <a:solidFill>
            <a:srgbClr val="66FF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61" name="Group 160"/>
          <p:cNvGrpSpPr/>
          <p:nvPr/>
        </p:nvGrpSpPr>
        <p:grpSpPr>
          <a:xfrm>
            <a:off x="3810000" y="1371600"/>
            <a:ext cx="304800" cy="152400"/>
            <a:chOff x="1676400" y="2895600"/>
            <a:chExt cx="762000" cy="304800"/>
          </a:xfrm>
        </p:grpSpPr>
        <p:sp>
          <p:nvSpPr>
            <p:cNvPr id="162" name="7-Point Star 161"/>
            <p:cNvSpPr/>
            <p:nvPr/>
          </p:nvSpPr>
          <p:spPr>
            <a:xfrm>
              <a:off x="1676400" y="2895600"/>
              <a:ext cx="381000" cy="304800"/>
            </a:xfrm>
            <a:prstGeom prst="star7">
              <a:avLst/>
            </a:prstGeom>
            <a:solidFill>
              <a:srgbClr val="66FF99"/>
            </a:solidFill>
            <a:ln>
              <a:solidFill>
                <a:srgbClr val="66FF9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9" name="7-Point Star 168"/>
            <p:cNvSpPr/>
            <p:nvPr/>
          </p:nvSpPr>
          <p:spPr>
            <a:xfrm>
              <a:off x="2057400" y="2895600"/>
              <a:ext cx="381000" cy="304800"/>
            </a:xfrm>
            <a:prstGeom prst="star7">
              <a:avLst/>
            </a:prstGeom>
            <a:solidFill>
              <a:srgbClr val="66FF99"/>
            </a:solidFill>
            <a:ln>
              <a:solidFill>
                <a:srgbClr val="66FF99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74" name="7-Point Star 173"/>
          <p:cNvSpPr/>
          <p:nvPr/>
        </p:nvSpPr>
        <p:spPr>
          <a:xfrm>
            <a:off x="5410200" y="1371600"/>
            <a:ext cx="228600" cy="152400"/>
          </a:xfrm>
          <a:prstGeom prst="star7">
            <a:avLst/>
          </a:prstGeom>
          <a:solidFill>
            <a:srgbClr val="66FF99"/>
          </a:solidFill>
          <a:ln>
            <a:solidFill>
              <a:srgbClr val="66FF9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5" name="Explosion 2 174"/>
          <p:cNvSpPr/>
          <p:nvPr/>
        </p:nvSpPr>
        <p:spPr>
          <a:xfrm rot="1342936">
            <a:off x="3474260" y="1312012"/>
            <a:ext cx="556282" cy="347776"/>
          </a:xfrm>
          <a:prstGeom prst="irregularSeal2">
            <a:avLst/>
          </a:prstGeom>
          <a:solidFill>
            <a:srgbClr val="66FF99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1000"/>
                            </p:stCondLst>
                            <p:childTnLst>
                              <p:par>
                                <p:cTn id="10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" presetID="1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" presetID="1" presetClass="entr" presetSubtype="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" presetID="1" presetClass="exit" presetSubtype="0" fill="hold" grpId="1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8" presetID="1" presetClass="emph" presetSubtype="2" fill="hold" nodeType="withEffect">
                                  <p:stCondLst>
                                    <p:cond delay="2500"/>
                                  </p:stCondLst>
                                  <p:childTnLst>
                                    <p:animClr clrSpc="rgb">
                                      <p:cBhvr>
                                        <p:cTn id="19" dur="20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99FFCC"/>
                                      </p:to>
                                    </p:animClr>
                                    <p:set>
                                      <p:cBhvr>
                                        <p:cTn id="20" dur="20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21" dur="2000" fill="hold"/>
                                        <p:tgtEl>
                                          <p:spTgt spid="9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5500"/>
                            </p:stCondLst>
                            <p:childTnLst>
                              <p:par>
                                <p:cTn id="23" presetID="1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5500"/>
                            </p:stCondLst>
                            <p:childTnLst>
                              <p:par>
                                <p:cTn id="26" presetID="0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174 -0.02106 C -0.00312 -0.04143 0.00156 -0.00162 -0.00538 -0.0838 L -0.00399 -0.52569 L 0.09757 -0.52384 " pathEditMode="relative" ptsTypes="fAAA">
                                      <p:cBhvr>
                                        <p:cTn id="27" dur="2000" fill="hold"/>
                                        <p:tgtEl>
                                          <p:spTgt spid="12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7500"/>
                            </p:stCondLst>
                            <p:childTnLst>
                              <p:par>
                                <p:cTn id="29" presetID="0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88889E-6 4.33858E-6 C 0.00468 0.00069 0.00399 0.00092 0.01458 0.00185 L 0.07326 0.00185 L 0.0717 0.48566 " pathEditMode="relative" rAng="0" ptsTypes="fAAA">
                                      <p:cBhvr>
                                        <p:cTn id="30" dur="2000" fill="hold"/>
                                        <p:tgtEl>
                                          <p:spTgt spid="9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7" y="243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9500"/>
                            </p:stCondLst>
                            <p:childTnLst>
                              <p:par>
                                <p:cTn id="32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1" presetClass="entr" presetSubtype="0" fill="hold" grpId="1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6" fill="hold">
                            <p:stCondLst>
                              <p:cond delay="10000"/>
                            </p:stCondLst>
                            <p:childTnLst>
                              <p:par>
                                <p:cTn id="37" presetID="1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10000"/>
                            </p:stCondLst>
                            <p:childTnLst>
                              <p:par>
                                <p:cTn id="40" presetID="1" presetClass="entr" presetSubtype="0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10000"/>
                            </p:stCondLst>
                            <p:childTnLst>
                              <p:par>
                                <p:cTn id="43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" presetClass="entr" presetSubtype="0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7" presetID="1" presetClass="entr" presetSubtype="0" fill="hold" grpId="1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9" presetID="1" presetClass="exit" presetSubtype="0" fill="hold" grpId="3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1" presetID="1" presetClass="emph" presetSubtype="2" fill="hold" nodeType="withEffect">
                                  <p:stCondLst>
                                    <p:cond delay="2000"/>
                                  </p:stCondLst>
                                  <p:childTnLst>
                                    <p:animClr clrSpc="rgb">
                                      <p:cBhvr>
                                        <p:cTn id="52" dur="20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53" dur="20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54" dur="2000" fill="hold"/>
                                        <p:tgtEl>
                                          <p:spTgt spid="100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14000"/>
                            </p:stCondLst>
                            <p:childTnLst>
                              <p:par>
                                <p:cTn id="56" presetID="1" presetClass="entr" presetSubtype="0" fill="hold" grpId="3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8" fill="hold">
                            <p:stCondLst>
                              <p:cond delay="14000"/>
                            </p:stCondLst>
                            <p:childTnLst>
                              <p:par>
                                <p:cTn id="59" presetID="0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4.72222E-6 -5.64292E-6 C -0.00244 -0.00625 -0.00625 0.06637 -0.00678 -0.01758 L -0.00539 -0.5044 L 0.06267 -0.5044 " pathEditMode="relative" ptsTypes="fAAA">
                                      <p:cBhvr>
                                        <p:cTn id="60" dur="2000" fill="hold"/>
                                        <p:tgtEl>
                                          <p:spTgt spid="14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16000"/>
                            </p:stCondLst>
                            <p:childTnLst>
                              <p:par>
                                <p:cTn id="62" presetID="0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3.33333E-6 3.34875E-6 L 0.05834 3.34875E-6 L 0.05643 0.47086 " pathEditMode="relative" rAng="0" ptsTypes="AAA">
                                      <p:cBhvr>
                                        <p:cTn id="63" dur="2000" fill="hold"/>
                                        <p:tgtEl>
                                          <p:spTgt spid="16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29" y="235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4" fill="hold">
                            <p:stCondLst>
                              <p:cond delay="18000"/>
                            </p:stCondLst>
                            <p:childTnLst>
                              <p:par>
                                <p:cTn id="65" presetID="1" presetClass="exit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9" fill="hold">
                            <p:stCondLst>
                              <p:cond delay="18000"/>
                            </p:stCondLst>
                            <p:childTnLst>
                              <p:par>
                                <p:cTn id="70" presetID="1" presetClass="entr" presetSubtype="0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18000"/>
                            </p:stCondLst>
                            <p:childTnLst>
                              <p:par>
                                <p:cTn id="73" presetID="1" presetClass="entr" presetSubtype="0" fill="hold" grpId="2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>
                            <p:stCondLst>
                              <p:cond delay="18000"/>
                            </p:stCondLst>
                            <p:childTnLst>
                              <p:par>
                                <p:cTn id="76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8" presetID="1" presetClass="entr" presetSubtype="0" fill="hold" grpId="2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0" presetID="1" presetClass="entr" presetSubtype="0" fill="hold" grpId="4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2" presetID="1" presetClass="exit" presetSubtype="0" fill="hold" grpId="3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4" presetID="1" presetClass="emph" presetSubtype="2" fill="hold" nodeType="withEffect">
                                  <p:stCondLst>
                                    <p:cond delay="1000"/>
                                  </p:stCondLst>
                                  <p:childTnLst>
                                    <p:animClr clrSpc="rgb">
                                      <p:cBhvr>
                                        <p:cTn id="85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66FF99"/>
                                      </p:to>
                                    </p:animClr>
                                    <p:set>
                                      <p:cBhvr>
                                        <p:cTn id="86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7" dur="2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8" fill="hold">
                            <p:stCondLst>
                              <p:cond delay="21000"/>
                            </p:stCondLst>
                            <p:childTnLst>
                              <p:par>
                                <p:cTn id="89" presetID="1" presetClass="entr" presetSubtype="0" fill="hold" grpId="5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21000"/>
                            </p:stCondLst>
                            <p:childTnLst>
                              <p:par>
                                <p:cTn id="92" presetID="0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209 -0.02452 C -0.00313 -0.06106 -0.00643 -0.00324 -0.00625 -0.08488 L -0.00486 -0.52521 L 0.04583 -0.52521 " pathEditMode="relative" ptsTypes="fAAA">
                                      <p:cBhvr>
                                        <p:cTn id="93" dur="2000" fill="hold"/>
                                        <p:tgtEl>
                                          <p:spTgt spid="14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4" fill="hold">
                            <p:stCondLst>
                              <p:cond delay="23000"/>
                            </p:stCondLst>
                            <p:childTnLst>
                              <p:par>
                                <p:cTn id="95" presetID="0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416 0.00232 L 0.05452 0.00578 L 0.05834 0.48543 " pathEditMode="relative" rAng="0" ptsTypes="AAA">
                                      <p:cBhvr>
                                        <p:cTn id="96" dur="2000" fill="hold"/>
                                        <p:tgtEl>
                                          <p:spTgt spid="17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1" y="241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7" fill="hold">
                            <p:stCondLst>
                              <p:cond delay="25000"/>
                            </p:stCondLst>
                            <p:childTnLst>
                              <p:par>
                                <p:cTn id="98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0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2" fill="hold">
                            <p:stCondLst>
                              <p:cond delay="25000"/>
                            </p:stCondLst>
                            <p:childTnLst>
                              <p:par>
                                <p:cTn id="103" presetID="1" presetClass="entr" presetSubtype="0" fill="hold" grpId="4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5" presetID="1" presetClass="entr" presetSubtype="0" fill="hold" grpId="4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7" fill="hold">
                            <p:stCondLst>
                              <p:cond delay="26000"/>
                            </p:stCondLst>
                            <p:childTnLst>
                              <p:par>
                                <p:cTn id="108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26000"/>
                            </p:stCondLst>
                            <p:childTnLst>
                              <p:par>
                                <p:cTn id="111" presetID="1" presetClass="entr" presetSubtype="0" fill="hold" grpId="3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3" presetID="1" presetClass="entr" presetSubtype="0" fill="hold" grpId="5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5" presetID="1" presetClass="exit" presetSubtype="0" fill="hold" grpId="5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7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18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82F618"/>
                                      </p:to>
                                    </p:animClr>
                                    <p:set>
                                      <p:cBhvr>
                                        <p:cTn id="119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20" dur="2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1" fill="hold">
                            <p:stCondLst>
                              <p:cond delay="28000"/>
                            </p:stCondLst>
                            <p:childTnLst>
                              <p:par>
                                <p:cTn id="122" presetID="1" presetClass="entr" presetSubtype="0" fill="hold" grpId="7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4" fill="hold">
                            <p:stCondLst>
                              <p:cond delay="28000"/>
                            </p:stCondLst>
                            <p:childTnLst>
                              <p:par>
                                <p:cTn id="125" presetID="0" presetClass="path" presetSubtype="0" accel="50000" decel="5000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5E-6 2.59019E-7 L -0.00312 -0.5185 L 0.16129 -0.51318 L 0.16355 0.02498 " pathEditMode="relative" rAng="0" ptsTypes="AAAA">
                                      <p:cBhvr>
                                        <p:cTn id="126" dur="5000" fill="hold"/>
                                        <p:tgtEl>
                                          <p:spTgt spid="18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80" y="-247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7" fill="hold">
                            <p:stCondLst>
                              <p:cond delay="33000"/>
                            </p:stCondLst>
                            <p:childTnLst>
                              <p:par>
                                <p:cTn id="128" presetID="1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0" presetID="1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2" fill="hold">
                            <p:stCondLst>
                              <p:cond delay="33000"/>
                            </p:stCondLst>
                            <p:childTnLst>
                              <p:par>
                                <p:cTn id="133" presetID="1" presetClass="entr" presetSubtype="0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5" fill="hold">
                            <p:stCondLst>
                              <p:cond delay="33000"/>
                            </p:stCondLst>
                            <p:childTnLst>
                              <p:par>
                                <p:cTn id="136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8" fill="hold">
                            <p:stCondLst>
                              <p:cond delay="33000"/>
                            </p:stCondLst>
                            <p:childTnLst>
                              <p:par>
                                <p:cTn id="139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1" presetID="1" presetClass="exit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3" fill="hold">
                            <p:stCondLst>
                              <p:cond delay="34500"/>
                            </p:stCondLst>
                            <p:childTnLst>
                              <p:par>
                                <p:cTn id="144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6" presetID="1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47" dur="20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82F618"/>
                                      </p:to>
                                    </p:animClr>
                                    <p:set>
                                      <p:cBhvr>
                                        <p:cTn id="148" dur="20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49" dur="20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0" fill="hold">
                            <p:stCondLst>
                              <p:cond delay="36500"/>
                            </p:stCondLst>
                            <p:childTnLst>
                              <p:par>
                                <p:cTn id="151" presetID="1" presetClass="emph" presetSubtype="2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>
                                        <p:cTn id="152" dur="20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rgbClr val="87FC12"/>
                                      </p:to>
                                    </p:animClr>
                                    <p:set>
                                      <p:cBhvr>
                                        <p:cTn id="153" dur="20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154" dur="2000" fill="hold"/>
                                        <p:tgtEl>
                                          <p:spTgt spid="156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5" fill="hold">
                            <p:stCondLst>
                              <p:cond delay="38500"/>
                            </p:stCondLst>
                            <p:childTnLst>
                              <p:par>
                                <p:cTn id="156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9" grpId="0" animBg="1"/>
      <p:bldP spid="9" grpId="1" animBg="1"/>
      <p:bldP spid="96" grpId="0" animBg="1"/>
      <p:bldP spid="100" grpId="0" animBg="1"/>
      <p:bldP spid="100" grpId="1" animBg="1"/>
      <p:bldP spid="125" grpId="0" animBg="1"/>
      <p:bldP spid="141" grpId="0" animBg="1"/>
      <p:bldP spid="142" grpId="0" animBg="1"/>
      <p:bldP spid="89" grpId="0"/>
      <p:bldP spid="90" grpId="0"/>
      <p:bldP spid="90" grpId="1"/>
      <p:bldP spid="105" grpId="0"/>
      <p:bldP spid="106" grpId="0"/>
      <p:bldP spid="108" grpId="1"/>
      <p:bldP spid="109" grpId="2"/>
      <p:bldP spid="109" grpId="3"/>
      <p:bldP spid="113" grpId="1"/>
      <p:bldP spid="114" grpId="1"/>
      <p:bldP spid="115" grpId="2"/>
      <p:bldP spid="116" grpId="2"/>
      <p:bldP spid="116" grpId="3"/>
      <p:bldP spid="120" grpId="2"/>
      <p:bldP spid="122" grpId="4"/>
      <p:bldP spid="126" grpId="4"/>
      <p:bldP spid="127" grpId="4"/>
      <p:bldP spid="127" grpId="5"/>
      <p:bldP spid="131" grpId="3"/>
      <p:bldP spid="132" grpId="5"/>
      <p:bldP spid="93" grpId="0" animBg="1"/>
      <p:bldP spid="151" grpId="1"/>
      <p:bldP spid="152" grpId="3"/>
      <p:bldP spid="153" grpId="5"/>
      <p:bldP spid="154" grpId="7"/>
      <p:bldP spid="156" grpId="0" animBg="1"/>
      <p:bldP spid="156" grpId="1" animBg="1"/>
      <p:bldP spid="177" grpId="0"/>
      <p:bldP spid="181" grpId="0" animBg="1"/>
      <p:bldP spid="190" grpId="1"/>
      <p:bldP spid="191" grpId="0"/>
      <p:bldP spid="174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1194</TotalTime>
  <Words>53</Words>
  <Application>Microsoft Office PowerPoint</Application>
  <PresentationFormat>On-screen Show (4:3)</PresentationFormat>
  <Paragraphs>38</Paragraphs>
  <Slides>1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Acer</dc:creator>
  <cp:lastModifiedBy>NDU</cp:lastModifiedBy>
  <cp:revision>147</cp:revision>
  <dcterms:created xsi:type="dcterms:W3CDTF">2013-11-14T10:00:07Z</dcterms:created>
  <dcterms:modified xsi:type="dcterms:W3CDTF">2013-12-07T15:10:40Z</dcterms:modified>
</cp:coreProperties>
</file>

<file path=docProps/thumbnail.jpeg>
</file>